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1" r:id="rId5"/>
    <p:sldId id="263" r:id="rId6"/>
    <p:sldId id="264" r:id="rId7"/>
    <p:sldId id="278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-618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71F3E-361B-4990-9748-725A11F5DF37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40CF2-84F1-4E6F-9826-4C15107F91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3946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71F3E-361B-4990-9748-725A11F5DF37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40CF2-84F1-4E6F-9826-4C15107F91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3286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71F3E-361B-4990-9748-725A11F5DF37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40CF2-84F1-4E6F-9826-4C15107F9165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038118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71F3E-361B-4990-9748-725A11F5DF37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40CF2-84F1-4E6F-9826-4C15107F91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23874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71F3E-361B-4990-9748-725A11F5DF37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40CF2-84F1-4E6F-9826-4C15107F9165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597418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71F3E-361B-4990-9748-725A11F5DF37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40CF2-84F1-4E6F-9826-4C15107F91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96342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71F3E-361B-4990-9748-725A11F5DF37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40CF2-84F1-4E6F-9826-4C15107F91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90737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71F3E-361B-4990-9748-725A11F5DF37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40CF2-84F1-4E6F-9826-4C15107F91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3600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71F3E-361B-4990-9748-725A11F5DF37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40CF2-84F1-4E6F-9826-4C15107F91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3443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71F3E-361B-4990-9748-725A11F5DF37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40CF2-84F1-4E6F-9826-4C15107F91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858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71F3E-361B-4990-9748-725A11F5DF37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40CF2-84F1-4E6F-9826-4C15107F91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7892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71F3E-361B-4990-9748-725A11F5DF37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40CF2-84F1-4E6F-9826-4C15107F91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4030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71F3E-361B-4990-9748-725A11F5DF37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40CF2-84F1-4E6F-9826-4C15107F91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3617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71F3E-361B-4990-9748-725A11F5DF37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40CF2-84F1-4E6F-9826-4C15107F91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3005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71F3E-361B-4990-9748-725A11F5DF37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40CF2-84F1-4E6F-9826-4C15107F91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3113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71F3E-361B-4990-9748-725A11F5DF37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40CF2-84F1-4E6F-9826-4C15107F91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6353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71F3E-361B-4990-9748-725A11F5DF37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9040CF2-84F1-4E6F-9826-4C15107F91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9790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2456-17#Text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254%D0%BA/96-%D0%B2%D1%80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450377"/>
            <a:ext cx="7766936" cy="4697356"/>
          </a:xfrm>
        </p:spPr>
        <p:txBody>
          <a:bodyPr>
            <a:normAutofit/>
          </a:bodyPr>
          <a:lstStyle/>
          <a:p>
            <a:pPr algn="just"/>
            <a:r>
              <a:rPr lang="uk-UA" sz="2000" b="1" dirty="0">
                <a:solidFill>
                  <a:schemeClr val="tx1"/>
                </a:solidFill>
              </a:rPr>
              <a:t>Тема 5. Бюджетна система</a:t>
            </a:r>
            <a:r>
              <a:rPr lang="ru-RU" sz="2000" b="1" dirty="0">
                <a:solidFill>
                  <a:schemeClr val="tx1"/>
                </a:solidFill>
              </a:rPr>
              <a:t>. </a:t>
            </a:r>
            <a:r>
              <a:rPr lang="uk-UA" sz="2000" b="1" dirty="0">
                <a:solidFill>
                  <a:schemeClr val="tx1"/>
                </a:solidFill>
              </a:rPr>
              <a:t>Бюджетний устрій України</a:t>
            </a:r>
            <a:endParaRPr lang="ru-RU" sz="2000" dirty="0">
              <a:solidFill>
                <a:schemeClr val="tx1"/>
              </a:solidFill>
            </a:endParaRPr>
          </a:p>
          <a:p>
            <a:pPr algn="just"/>
            <a:endParaRPr lang="uk-UA" sz="2000" dirty="0" smtClean="0">
              <a:solidFill>
                <a:schemeClr val="tx1"/>
              </a:solidFill>
            </a:endParaRPr>
          </a:p>
          <a:p>
            <a:pPr algn="just"/>
            <a:r>
              <a:rPr lang="uk-UA" sz="2000" dirty="0" smtClean="0">
                <a:solidFill>
                  <a:schemeClr val="tx1"/>
                </a:solidFill>
              </a:rPr>
              <a:t>1</a:t>
            </a:r>
            <a:r>
              <a:rPr lang="uk-UA" sz="2000" dirty="0">
                <a:solidFill>
                  <a:schemeClr val="tx1"/>
                </a:solidFill>
              </a:rPr>
              <a:t>.	Поняття бюджетної системи держави та бюджетного устрою</a:t>
            </a:r>
            <a:endParaRPr lang="ru-RU" sz="2000" dirty="0">
              <a:solidFill>
                <a:schemeClr val="tx1"/>
              </a:solidFill>
            </a:endParaRPr>
          </a:p>
          <a:p>
            <a:pPr algn="just"/>
            <a:r>
              <a:rPr lang="uk-UA" sz="2000" dirty="0">
                <a:solidFill>
                  <a:schemeClr val="tx1"/>
                </a:solidFill>
              </a:rPr>
              <a:t>2.	Бюджетний устрій унітарної та федеративної держави</a:t>
            </a:r>
            <a:endParaRPr lang="ru-RU" sz="2000" dirty="0">
              <a:solidFill>
                <a:schemeClr val="tx1"/>
              </a:solidFill>
            </a:endParaRPr>
          </a:p>
          <a:p>
            <a:pPr algn="just"/>
            <a:r>
              <a:rPr lang="uk-UA" sz="2000" dirty="0">
                <a:solidFill>
                  <a:schemeClr val="tx1"/>
                </a:solidFill>
              </a:rPr>
              <a:t>3.	Складові бюджетної системи України</a:t>
            </a:r>
            <a:endParaRPr 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94934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9433" y="259307"/>
            <a:ext cx="9403307" cy="6237027"/>
          </a:xfrm>
        </p:spPr>
        <p:txBody>
          <a:bodyPr>
            <a:normAutofit fontScale="92500"/>
          </a:bodyPr>
          <a:lstStyle/>
          <a:p>
            <a:r>
              <a:rPr lang="uk-UA" i="1" dirty="0"/>
              <a:t>По-перше</a:t>
            </a:r>
            <a:r>
              <a:rPr lang="uk-UA" dirty="0"/>
              <a:t>, наявність власних податків необхідних для утримання органів влади – це сільськогосподарські податки (</a:t>
            </a:r>
            <a:r>
              <a:rPr lang="uk-UA" dirty="0" err="1"/>
              <a:t>agricultural</a:t>
            </a:r>
            <a:r>
              <a:rPr lang="uk-UA" dirty="0"/>
              <a:t> </a:t>
            </a:r>
            <a:r>
              <a:rPr lang="uk-UA" dirty="0" err="1"/>
              <a:t>duties</a:t>
            </a:r>
            <a:r>
              <a:rPr lang="uk-UA" dirty="0"/>
              <a:t>), митні збори (</a:t>
            </a:r>
            <a:r>
              <a:rPr lang="uk-UA" dirty="0" err="1"/>
              <a:t>customs</a:t>
            </a:r>
            <a:r>
              <a:rPr lang="uk-UA" dirty="0"/>
              <a:t> </a:t>
            </a:r>
            <a:r>
              <a:rPr lang="uk-UA" dirty="0" err="1"/>
              <a:t>duties</a:t>
            </a:r>
            <a:r>
              <a:rPr lang="uk-UA" dirty="0"/>
              <a:t>), збір з продукції, що містить цукро та глюкозу (</a:t>
            </a:r>
            <a:r>
              <a:rPr lang="uk-UA" dirty="0" err="1"/>
              <a:t>sugar</a:t>
            </a:r>
            <a:r>
              <a:rPr lang="uk-UA" dirty="0"/>
              <a:t> </a:t>
            </a:r>
            <a:r>
              <a:rPr lang="uk-UA" dirty="0" err="1"/>
              <a:t>and</a:t>
            </a:r>
            <a:r>
              <a:rPr lang="uk-UA" dirty="0"/>
              <a:t> </a:t>
            </a:r>
            <a:r>
              <a:rPr lang="uk-UA" dirty="0" err="1"/>
              <a:t>isoglucose</a:t>
            </a:r>
            <a:r>
              <a:rPr lang="uk-UA" dirty="0"/>
              <a:t> </a:t>
            </a:r>
            <a:r>
              <a:rPr lang="uk-UA" dirty="0" err="1"/>
              <a:t>levies</a:t>
            </a:r>
            <a:r>
              <a:rPr lang="uk-UA" dirty="0"/>
              <a:t>);</a:t>
            </a:r>
            <a:endParaRPr lang="ru-RU" dirty="0"/>
          </a:p>
          <a:p>
            <a:r>
              <a:rPr lang="uk-UA" i="1" dirty="0"/>
              <a:t>По-друге</a:t>
            </a:r>
            <a:r>
              <a:rPr lang="uk-UA" dirty="0"/>
              <a:t>, наявність власного бюджету </a:t>
            </a:r>
            <a:r>
              <a:rPr lang="uk-UA" dirty="0" smtClean="0"/>
              <a:t>Європейського </a:t>
            </a:r>
            <a:r>
              <a:rPr lang="uk-UA" dirty="0"/>
              <a:t>Союзу, що відрізняється від бюджетів міжнародних організацій (відсутні фіксовані членські внески), а від державних бюджетів (бюджет завжди має бути збалансованим, </a:t>
            </a:r>
            <a:r>
              <a:rPr lang="uk-UA" dirty="0" err="1"/>
              <a:t>нежливим</a:t>
            </a:r>
            <a:r>
              <a:rPr lang="uk-UA" dirty="0"/>
              <a:t> є вилучення коштів з приватного сектору для вирішення соціальних та економічних проблем). </a:t>
            </a:r>
            <a:endParaRPr lang="uk-UA" dirty="0" smtClean="0"/>
          </a:p>
          <a:p>
            <a:r>
              <a:rPr lang="uk-UA" i="1" dirty="0"/>
              <a:t>По-третє</a:t>
            </a:r>
            <a:r>
              <a:rPr lang="uk-UA" dirty="0"/>
              <a:t>, наявність власної вільноконвертованої валюти – євро (</a:t>
            </a:r>
            <a:r>
              <a:rPr lang="uk-UA" dirty="0" err="1"/>
              <a:t>euro</a:t>
            </a:r>
            <a:r>
              <a:rPr lang="uk-UA" dirty="0"/>
              <a:t>), та центрального банку ЄС – Європейського центрального банку (</a:t>
            </a:r>
            <a:r>
              <a:rPr lang="uk-UA" dirty="0" err="1"/>
              <a:t>European</a:t>
            </a:r>
            <a:r>
              <a:rPr lang="uk-UA" dirty="0"/>
              <a:t> </a:t>
            </a:r>
            <a:r>
              <a:rPr lang="uk-UA" dirty="0" err="1"/>
              <a:t>Central</a:t>
            </a:r>
            <a:r>
              <a:rPr lang="uk-UA" dirty="0"/>
              <a:t> </a:t>
            </a:r>
            <a:r>
              <a:rPr lang="uk-UA" dirty="0" err="1"/>
              <a:t>Bank</a:t>
            </a:r>
            <a:r>
              <a:rPr lang="uk-UA" dirty="0"/>
              <a:t>), що проводить монетарну (грошово-кредитну) політики та виконує відповідні функції  незалежно від національних центральних банків країн-учасниць ЄС.</a:t>
            </a:r>
            <a:endParaRPr lang="ru-RU" dirty="0"/>
          </a:p>
          <a:p>
            <a:r>
              <a:rPr lang="uk-UA" dirty="0"/>
              <a:t>Таким чином, складається наступна ситуація. Наприклад, Федеративна Республіка Німеччина, що має </a:t>
            </a:r>
            <a:r>
              <a:rPr lang="uk-UA" dirty="0" err="1"/>
              <a:t>трирівневу</a:t>
            </a:r>
            <a:r>
              <a:rPr lang="uk-UA" dirty="0"/>
              <a:t> бюджетну систему, входить до складу Європейського Союзу. Відповідно до цього бюджетна система ЄС є вже </a:t>
            </a:r>
            <a:r>
              <a:rPr lang="uk-UA" b="1" dirty="0" err="1" smtClean="0"/>
              <a:t>чотирирівненою</a:t>
            </a:r>
            <a:endParaRPr lang="uk-UA" b="1" dirty="0" smtClean="0"/>
          </a:p>
          <a:p>
            <a:r>
              <a:rPr lang="ru-RU" dirty="0" err="1"/>
              <a:t>Децентралізована</a:t>
            </a:r>
            <a:r>
              <a:rPr lang="ru-RU" dirty="0"/>
              <a:t> </a:t>
            </a:r>
            <a:r>
              <a:rPr lang="ru-RU" dirty="0" err="1"/>
              <a:t>бюджетна</a:t>
            </a:r>
            <a:r>
              <a:rPr lang="ru-RU" dirty="0"/>
              <a:t> система, яку </a:t>
            </a:r>
            <a:r>
              <a:rPr lang="ru-RU" dirty="0" err="1"/>
              <a:t>декларує</a:t>
            </a:r>
            <a:r>
              <a:rPr lang="ru-RU" dirty="0"/>
              <a:t> </a:t>
            </a:r>
            <a:r>
              <a:rPr lang="ru-RU" dirty="0" err="1"/>
              <a:t>сучасне</a:t>
            </a:r>
            <a:r>
              <a:rPr lang="ru-RU" dirty="0"/>
              <a:t> </a:t>
            </a:r>
            <a:r>
              <a:rPr lang="ru-RU" dirty="0" err="1" smtClean="0"/>
              <a:t>бюджетне</a:t>
            </a:r>
            <a:r>
              <a:rPr lang="ru-RU" dirty="0"/>
              <a:t> </a:t>
            </a:r>
            <a:r>
              <a:rPr lang="ru-RU" dirty="0" err="1" smtClean="0"/>
              <a:t>законодавство</a:t>
            </a:r>
            <a:r>
              <a:rPr lang="ru-RU" dirty="0" smtClean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відрізняється</a:t>
            </a:r>
            <a:r>
              <a:rPr lang="ru-RU" dirty="0"/>
              <a:t> </a:t>
            </a:r>
            <a:r>
              <a:rPr lang="ru-RU" dirty="0" err="1"/>
              <a:t>тим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держава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 smtClean="0"/>
              <a:t>місцевим</a:t>
            </a:r>
            <a:r>
              <a:rPr lang="ru-RU" dirty="0" smtClean="0"/>
              <a:t> </a:t>
            </a:r>
            <a:r>
              <a:rPr lang="ru-RU" dirty="0"/>
              <a:t>бюджетам </a:t>
            </a:r>
            <a:r>
              <a:rPr lang="ru-RU" dirty="0" err="1"/>
              <a:t>достатню</a:t>
            </a:r>
            <a:r>
              <a:rPr lang="ru-RU" dirty="0"/>
              <a:t> </a:t>
            </a:r>
            <a:r>
              <a:rPr lang="ru-RU" dirty="0" err="1"/>
              <a:t>фінансову</a:t>
            </a:r>
            <a:r>
              <a:rPr lang="ru-RU" dirty="0"/>
              <a:t> базу для </a:t>
            </a:r>
            <a:r>
              <a:rPr lang="ru-RU" dirty="0" err="1"/>
              <a:t>виконання</a:t>
            </a:r>
            <a:r>
              <a:rPr lang="ru-RU" dirty="0"/>
              <a:t> як </a:t>
            </a:r>
            <a:r>
              <a:rPr lang="ru-RU" dirty="0" err="1" smtClean="0"/>
              <a:t>делегованих</a:t>
            </a:r>
            <a:r>
              <a:rPr lang="ru-RU" dirty="0"/>
              <a:t> </a:t>
            </a:r>
            <a:r>
              <a:rPr lang="ru-RU" dirty="0" smtClean="0"/>
              <a:t>нею</a:t>
            </a:r>
            <a:r>
              <a:rPr lang="ru-RU" dirty="0"/>
              <a:t>, так і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власних</a:t>
            </a:r>
            <a:r>
              <a:rPr lang="ru-RU" dirty="0"/>
              <a:t> </a:t>
            </a:r>
            <a:r>
              <a:rPr lang="ru-RU" dirty="0" err="1"/>
              <a:t>повноважень</a:t>
            </a:r>
            <a:r>
              <a:rPr lang="ru-RU" dirty="0"/>
              <a:t>. </a:t>
            </a:r>
            <a:r>
              <a:rPr lang="ru-RU" dirty="0" err="1"/>
              <a:t>Тобто</a:t>
            </a:r>
            <a:r>
              <a:rPr lang="ru-RU" dirty="0"/>
              <a:t>, доходи бюджету,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 smtClean="0"/>
              <a:t>регулюються</a:t>
            </a:r>
            <a:r>
              <a:rPr lang="ru-RU" dirty="0" smtClean="0"/>
              <a:t> </a:t>
            </a:r>
            <a:r>
              <a:rPr lang="ru-RU" dirty="0"/>
              <a:t>державою, </a:t>
            </a:r>
            <a:r>
              <a:rPr lang="ru-RU" dirty="0" err="1"/>
              <a:t>використовуються</a:t>
            </a:r>
            <a:r>
              <a:rPr lang="ru-RU" dirty="0"/>
              <a:t> </a:t>
            </a:r>
            <a:r>
              <a:rPr lang="ru-RU" dirty="0" err="1"/>
              <a:t>місцевими</a:t>
            </a:r>
            <a:r>
              <a:rPr lang="ru-RU" dirty="0"/>
              <a:t> бюджетами </a:t>
            </a:r>
            <a:r>
              <a:rPr lang="ru-RU" dirty="0" err="1"/>
              <a:t>значно</a:t>
            </a:r>
            <a:r>
              <a:rPr lang="ru-RU" dirty="0"/>
              <a:t> </a:t>
            </a:r>
            <a:r>
              <a:rPr lang="ru-RU" dirty="0" err="1" smtClean="0"/>
              <a:t>меншою</a:t>
            </a:r>
            <a:r>
              <a:rPr lang="ru-RU" dirty="0"/>
              <a:t> </a:t>
            </a:r>
            <a:r>
              <a:rPr lang="ru-RU" dirty="0" err="1" smtClean="0"/>
              <a:t>мірою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доходи, </a:t>
            </a:r>
            <a:r>
              <a:rPr lang="ru-RU" dirty="0" err="1"/>
              <a:t>закріплені</a:t>
            </a:r>
            <a:r>
              <a:rPr lang="ru-RU" dirty="0"/>
              <a:t> за такими бюджетами.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35201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64262" y="477672"/>
            <a:ext cx="8166090" cy="5710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99403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9433" y="259307"/>
            <a:ext cx="9403307" cy="6237027"/>
          </a:xfrm>
        </p:spPr>
        <p:txBody>
          <a:bodyPr/>
          <a:lstStyle/>
          <a:p>
            <a:r>
              <a:rPr lang="uk-UA" b="1" dirty="0"/>
              <a:t>3.	Складові бюджетної системи України</a:t>
            </a:r>
            <a:endParaRPr lang="ru-RU" dirty="0"/>
          </a:p>
          <a:p>
            <a:endParaRPr lang="uk-UA" dirty="0" smtClean="0"/>
          </a:p>
          <a:p>
            <a:r>
              <a:rPr lang="uk-UA" dirty="0"/>
              <a:t>Відповідно до Бюджетного кодексу України </a:t>
            </a:r>
            <a:r>
              <a:rPr lang="uk-UA" b="1" dirty="0"/>
              <a:t>бюджетна система України</a:t>
            </a:r>
            <a:r>
              <a:rPr lang="uk-UA" dirty="0"/>
              <a:t> є сукупністю державного бюджету та місцевих бюджетів, побудована з урахуванням економічних відносин, державного і адміністративно-територіальних </a:t>
            </a:r>
            <a:r>
              <a:rPr lang="uk-UA" dirty="0" err="1"/>
              <a:t>устроїв</a:t>
            </a:r>
            <a:r>
              <a:rPr lang="uk-UA" dirty="0"/>
              <a:t> і врегульована нормами </a:t>
            </a:r>
            <a:r>
              <a:rPr lang="uk-UA" dirty="0" smtClean="0"/>
              <a:t>права.</a:t>
            </a:r>
            <a:r>
              <a:rPr lang="uk-UA" dirty="0"/>
              <a:t> 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Структура </a:t>
            </a:r>
            <a:r>
              <a:rPr lang="ru-RU" dirty="0" err="1"/>
              <a:t>бюджетної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 err="1"/>
              <a:t>Бюджетна</a:t>
            </a:r>
            <a:r>
              <a:rPr lang="ru-RU" dirty="0"/>
              <a:t> система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складається</a:t>
            </a:r>
            <a:r>
              <a:rPr lang="ru-RU" dirty="0"/>
              <a:t> з:</a:t>
            </a:r>
          </a:p>
          <a:p>
            <a:r>
              <a:rPr lang="ru-RU" dirty="0"/>
              <a:t>1) державного бюджету;</a:t>
            </a:r>
          </a:p>
          <a:p>
            <a:r>
              <a:rPr lang="ru-RU" dirty="0"/>
              <a:t>2)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:</a:t>
            </a:r>
          </a:p>
          <a:p>
            <a:r>
              <a:rPr lang="ru-RU" dirty="0"/>
              <a:t>а) бюджету </a:t>
            </a:r>
            <a:r>
              <a:rPr lang="ru-RU" dirty="0" err="1"/>
              <a:t>Автономної</a:t>
            </a:r>
            <a:r>
              <a:rPr lang="ru-RU" dirty="0"/>
              <a:t> </a:t>
            </a:r>
            <a:r>
              <a:rPr lang="ru-RU" dirty="0" err="1"/>
              <a:t>Республіки</a:t>
            </a:r>
            <a:r>
              <a:rPr lang="ru-RU" dirty="0"/>
              <a:t> </a:t>
            </a:r>
            <a:r>
              <a:rPr lang="ru-RU" dirty="0" err="1"/>
              <a:t>Крим</a:t>
            </a:r>
            <a:r>
              <a:rPr lang="ru-RU" dirty="0"/>
              <a:t>;</a:t>
            </a:r>
          </a:p>
          <a:p>
            <a:r>
              <a:rPr lang="ru-RU" dirty="0"/>
              <a:t>б) </a:t>
            </a:r>
            <a:r>
              <a:rPr lang="ru-RU" dirty="0" err="1"/>
              <a:t>обласних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;</a:t>
            </a:r>
          </a:p>
          <a:p>
            <a:r>
              <a:rPr lang="ru-RU" dirty="0"/>
              <a:t>в) </a:t>
            </a:r>
            <a:r>
              <a:rPr lang="ru-RU" dirty="0" err="1"/>
              <a:t>районних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;</a:t>
            </a:r>
          </a:p>
          <a:p>
            <a:r>
              <a:rPr lang="ru-RU" dirty="0"/>
              <a:t>г) </a:t>
            </a:r>
            <a:r>
              <a:rPr lang="ru-RU" dirty="0" err="1"/>
              <a:t>бюджетів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0483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8850" y="655093"/>
            <a:ext cx="9073449" cy="5431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4253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9433" y="259307"/>
            <a:ext cx="9403307" cy="6237027"/>
          </a:xfrm>
        </p:spPr>
        <p:txBody>
          <a:bodyPr/>
          <a:lstStyle/>
          <a:p>
            <a:r>
              <a:rPr lang="uk-UA" dirty="0"/>
              <a:t>Для аналізу та прогнозування економічного і соціального розвитку держави використовується </a:t>
            </a:r>
            <a:r>
              <a:rPr lang="uk-UA" b="1" dirty="0"/>
              <a:t>зведений бюджет</a:t>
            </a:r>
            <a:r>
              <a:rPr lang="uk-UA" dirty="0"/>
              <a:t>, що включають показники відповідних бюджетів. Наприклад, </a:t>
            </a:r>
            <a:r>
              <a:rPr lang="uk-UA" i="1" dirty="0"/>
              <a:t>зведений бюджет України</a:t>
            </a:r>
            <a:r>
              <a:rPr lang="uk-UA" dirty="0"/>
              <a:t> включає показники Державного бюджету України, зведеного бюджету Автономної Республіки Крим та зведених бюджетів областей, міст Києва та Севастополя, а </a:t>
            </a:r>
            <a:r>
              <a:rPr lang="uk-UA" i="1" dirty="0"/>
              <a:t>зведений бюджет Автономної Республіки Крим</a:t>
            </a:r>
            <a:r>
              <a:rPr lang="uk-UA" dirty="0"/>
              <a:t> включає показники бюджету Автономної Республіки Крим, зведених бюджетів її районів та бюджетів міст республіканського Автономної Республіки Крим значення і т. д.</a:t>
            </a:r>
            <a:endParaRPr lang="ru-RU" dirty="0"/>
          </a:p>
          <a:p>
            <a:r>
              <a:rPr lang="uk-UA" dirty="0"/>
              <a:t>Зведені бюджети не затверджуються у формі закону, проте мають важливе значення для управління бюджетною системою України</a:t>
            </a:r>
            <a:r>
              <a:rPr lang="uk-UA" dirty="0" smtClean="0"/>
              <a:t>.</a:t>
            </a:r>
          </a:p>
          <a:p>
            <a:pPr marL="0" indent="0">
              <a:buNone/>
            </a:pPr>
            <a:r>
              <a:rPr lang="ru-RU" b="1" u="sng" dirty="0" err="1" smtClean="0"/>
              <a:t>Бюджетна</a:t>
            </a:r>
            <a:r>
              <a:rPr lang="ru-RU" b="1" u="sng" dirty="0" smtClean="0"/>
              <a:t> </a:t>
            </a:r>
            <a:r>
              <a:rPr lang="ru-RU" b="1" u="sng" dirty="0"/>
              <a:t>система </a:t>
            </a:r>
            <a:r>
              <a:rPr lang="ru-RU" b="1" u="sng" dirty="0" err="1"/>
              <a:t>України</a:t>
            </a:r>
            <a:r>
              <a:rPr lang="ru-RU" b="1" u="sng" dirty="0"/>
              <a:t> </a:t>
            </a:r>
            <a:r>
              <a:rPr lang="ru-RU" dirty="0" err="1"/>
              <a:t>ґрунтується</a:t>
            </a:r>
            <a:r>
              <a:rPr lang="ru-RU" dirty="0"/>
              <a:t> на таких </a:t>
            </a:r>
            <a:r>
              <a:rPr lang="ru-RU" b="1" u="sng" dirty="0"/>
              <a:t>принципах</a:t>
            </a:r>
            <a:r>
              <a:rPr lang="ru-RU" dirty="0"/>
              <a:t>:</a:t>
            </a:r>
          </a:p>
          <a:p>
            <a:r>
              <a:rPr lang="ru-RU" u="sng" dirty="0"/>
              <a:t>1) принцип </a:t>
            </a:r>
            <a:r>
              <a:rPr lang="ru-RU" u="sng" dirty="0" err="1"/>
              <a:t>єдності</a:t>
            </a:r>
            <a:r>
              <a:rPr lang="ru-RU" u="sng" dirty="0"/>
              <a:t> </a:t>
            </a:r>
            <a:r>
              <a:rPr lang="ru-RU" u="sng" dirty="0" err="1"/>
              <a:t>бюджетної</a:t>
            </a:r>
            <a:r>
              <a:rPr lang="ru-RU" u="sng" dirty="0"/>
              <a:t> </a:t>
            </a:r>
            <a:r>
              <a:rPr lang="ru-RU" u="sng" dirty="0" err="1"/>
              <a:t>системи</a:t>
            </a:r>
            <a:r>
              <a:rPr lang="ru-RU" u="sng" dirty="0"/>
              <a:t> </a:t>
            </a:r>
            <a:r>
              <a:rPr lang="ru-RU" u="sng" dirty="0" err="1"/>
              <a:t>України</a:t>
            </a:r>
            <a:r>
              <a:rPr lang="ru-RU" u="sng" dirty="0"/>
              <a:t> </a:t>
            </a:r>
            <a:r>
              <a:rPr lang="ru-RU" dirty="0"/>
              <a:t>- </a:t>
            </a:r>
            <a:r>
              <a:rPr lang="ru-RU" dirty="0" err="1"/>
              <a:t>єдність</a:t>
            </a:r>
            <a:r>
              <a:rPr lang="ru-RU" dirty="0"/>
              <a:t> </a:t>
            </a:r>
            <a:r>
              <a:rPr lang="ru-RU" dirty="0" err="1"/>
              <a:t>бюджетної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забезпечується</a:t>
            </a:r>
            <a:r>
              <a:rPr lang="ru-RU" dirty="0"/>
              <a:t> </a:t>
            </a:r>
            <a:r>
              <a:rPr lang="ru-RU" dirty="0" err="1"/>
              <a:t>єдиною</a:t>
            </a:r>
            <a:r>
              <a:rPr lang="ru-RU" dirty="0"/>
              <a:t> правовою базою, </a:t>
            </a:r>
            <a:r>
              <a:rPr lang="ru-RU" dirty="0" err="1"/>
              <a:t>єдиною</a:t>
            </a:r>
            <a:r>
              <a:rPr lang="ru-RU" dirty="0"/>
              <a:t> грошовою системою, </a:t>
            </a:r>
            <a:r>
              <a:rPr lang="ru-RU" dirty="0" err="1"/>
              <a:t>єдиним</a:t>
            </a:r>
            <a:r>
              <a:rPr lang="ru-RU" dirty="0"/>
              <a:t> </a:t>
            </a:r>
            <a:r>
              <a:rPr lang="ru-RU" dirty="0" err="1"/>
              <a:t>регулюванням</a:t>
            </a:r>
            <a:r>
              <a:rPr lang="ru-RU" dirty="0"/>
              <a:t> </a:t>
            </a:r>
            <a:r>
              <a:rPr lang="ru-RU" dirty="0" err="1"/>
              <a:t>бюджетних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, </a:t>
            </a:r>
            <a:r>
              <a:rPr lang="ru-RU" dirty="0" err="1"/>
              <a:t>єдиною</a:t>
            </a:r>
            <a:r>
              <a:rPr lang="ru-RU" dirty="0"/>
              <a:t> бюджетною </a:t>
            </a:r>
            <a:r>
              <a:rPr lang="ru-RU" dirty="0" err="1"/>
              <a:t>класифікацією</a:t>
            </a:r>
            <a:r>
              <a:rPr lang="ru-RU" dirty="0"/>
              <a:t>, </a:t>
            </a:r>
            <a:r>
              <a:rPr lang="ru-RU" dirty="0" err="1"/>
              <a:t>єдністю</a:t>
            </a:r>
            <a:r>
              <a:rPr lang="ru-RU" dirty="0"/>
              <a:t> порядку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 та </a:t>
            </a:r>
            <a:r>
              <a:rPr lang="ru-RU" dirty="0" err="1"/>
              <a:t>ведення</a:t>
            </a:r>
            <a:r>
              <a:rPr lang="ru-RU" dirty="0"/>
              <a:t> </a:t>
            </a:r>
            <a:r>
              <a:rPr lang="ru-RU" dirty="0" err="1"/>
              <a:t>бухгалтерського</a:t>
            </a:r>
            <a:r>
              <a:rPr lang="ru-RU" dirty="0"/>
              <a:t> </a:t>
            </a:r>
            <a:r>
              <a:rPr lang="ru-RU" dirty="0" err="1"/>
              <a:t>обліку</a:t>
            </a:r>
            <a:r>
              <a:rPr lang="ru-RU" dirty="0"/>
              <a:t> і </a:t>
            </a:r>
            <a:r>
              <a:rPr lang="ru-RU" dirty="0" err="1"/>
              <a:t>звітності</a:t>
            </a:r>
            <a:r>
              <a:rPr lang="ru-RU" dirty="0"/>
              <a:t>;</a:t>
            </a:r>
          </a:p>
          <a:p>
            <a:r>
              <a:rPr lang="ru-RU" u="sng" dirty="0"/>
              <a:t>2) принцип </a:t>
            </a:r>
            <a:r>
              <a:rPr lang="ru-RU" u="sng" dirty="0" err="1"/>
              <a:t>збалансованості</a:t>
            </a:r>
            <a:r>
              <a:rPr lang="ru-RU" u="sng" dirty="0"/>
              <a:t> </a:t>
            </a:r>
            <a:r>
              <a:rPr lang="ru-RU" dirty="0"/>
              <a:t>- </a:t>
            </a:r>
            <a:r>
              <a:rPr lang="ru-RU" dirty="0" err="1"/>
              <a:t>повноваження</a:t>
            </a:r>
            <a:r>
              <a:rPr lang="ru-RU" dirty="0"/>
              <a:t> на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 бюджету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відповідати</a:t>
            </a:r>
            <a:r>
              <a:rPr lang="ru-RU" dirty="0"/>
              <a:t> </a:t>
            </a:r>
            <a:r>
              <a:rPr lang="ru-RU" dirty="0" err="1"/>
              <a:t>обсягу</a:t>
            </a:r>
            <a:r>
              <a:rPr lang="ru-RU" dirty="0"/>
              <a:t> </a:t>
            </a:r>
            <a:r>
              <a:rPr lang="ru-RU" dirty="0" err="1"/>
              <a:t>надходжень</a:t>
            </a:r>
            <a:r>
              <a:rPr lang="ru-RU" dirty="0"/>
              <a:t> бюджету на </a:t>
            </a:r>
            <a:r>
              <a:rPr lang="ru-RU" dirty="0" err="1"/>
              <a:t>відповідний</a:t>
            </a:r>
            <a:r>
              <a:rPr lang="ru-RU" dirty="0"/>
              <a:t> </a:t>
            </a:r>
            <a:r>
              <a:rPr lang="ru-RU" dirty="0" err="1"/>
              <a:t>бюджетний</a:t>
            </a:r>
            <a:r>
              <a:rPr lang="ru-RU" dirty="0"/>
              <a:t> </a:t>
            </a:r>
            <a:r>
              <a:rPr lang="ru-RU" dirty="0" err="1"/>
              <a:t>період</a:t>
            </a:r>
            <a:r>
              <a:rPr lang="ru-RU" dirty="0"/>
              <a:t>;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11617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9433" y="259307"/>
            <a:ext cx="9403307" cy="6237027"/>
          </a:xfrm>
        </p:spPr>
        <p:txBody>
          <a:bodyPr/>
          <a:lstStyle/>
          <a:p>
            <a:r>
              <a:rPr lang="ru-RU" u="sng" dirty="0"/>
              <a:t>3) принцип </a:t>
            </a:r>
            <a:r>
              <a:rPr lang="ru-RU" u="sng" dirty="0" err="1"/>
              <a:t>самостійності</a:t>
            </a:r>
            <a:r>
              <a:rPr lang="ru-RU" u="sng" dirty="0"/>
              <a:t> </a:t>
            </a:r>
            <a:r>
              <a:rPr lang="ru-RU" dirty="0"/>
              <a:t>- </a:t>
            </a:r>
            <a:r>
              <a:rPr lang="ru-RU" dirty="0" err="1"/>
              <a:t>Державний</a:t>
            </a:r>
            <a:r>
              <a:rPr lang="ru-RU" dirty="0"/>
              <a:t> бюджет </a:t>
            </a:r>
            <a:r>
              <a:rPr lang="ru-RU" dirty="0" err="1"/>
              <a:t>України</a:t>
            </a:r>
            <a:r>
              <a:rPr lang="ru-RU" dirty="0"/>
              <a:t> та </a:t>
            </a:r>
            <a:r>
              <a:rPr lang="ru-RU" dirty="0" err="1"/>
              <a:t>місцеві</a:t>
            </a:r>
            <a:r>
              <a:rPr lang="ru-RU" dirty="0"/>
              <a:t> </a:t>
            </a:r>
            <a:r>
              <a:rPr lang="ru-RU" dirty="0" err="1"/>
              <a:t>бюджети</a:t>
            </a:r>
            <a:r>
              <a:rPr lang="ru-RU" dirty="0"/>
              <a:t> є </a:t>
            </a:r>
            <a:r>
              <a:rPr lang="ru-RU" dirty="0" err="1"/>
              <a:t>самостійними</a:t>
            </a:r>
            <a:r>
              <a:rPr lang="ru-RU" dirty="0"/>
              <a:t>. Держава коштами державного бюджету не </a:t>
            </a:r>
            <a:r>
              <a:rPr lang="ru-RU" dirty="0" err="1"/>
              <a:t>несе</a:t>
            </a:r>
            <a:r>
              <a:rPr lang="ru-RU" dirty="0"/>
              <a:t> </a:t>
            </a:r>
            <a:r>
              <a:rPr lang="ru-RU" dirty="0" err="1"/>
              <a:t>відповідальності</a:t>
            </a:r>
            <a:r>
              <a:rPr lang="ru-RU" dirty="0"/>
              <a:t> за </a:t>
            </a:r>
            <a:r>
              <a:rPr lang="ru-RU" dirty="0" err="1"/>
              <a:t>бюджетні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</a:t>
            </a:r>
            <a:r>
              <a:rPr lang="ru-RU" dirty="0" err="1"/>
              <a:t>Автономної</a:t>
            </a:r>
            <a:r>
              <a:rPr lang="ru-RU" dirty="0"/>
              <a:t> </a:t>
            </a:r>
            <a:r>
              <a:rPr lang="ru-RU" dirty="0" err="1"/>
              <a:t>Республіки</a:t>
            </a:r>
            <a:r>
              <a:rPr lang="ru-RU" dirty="0"/>
              <a:t> </a:t>
            </a:r>
            <a:r>
              <a:rPr lang="ru-RU" dirty="0" err="1"/>
              <a:t>Крим</a:t>
            </a:r>
            <a:r>
              <a:rPr lang="ru-RU" dirty="0"/>
              <a:t> та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.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</a:t>
            </a:r>
            <a:r>
              <a:rPr lang="ru-RU" dirty="0" err="1"/>
              <a:t>Автономної</a:t>
            </a:r>
            <a:r>
              <a:rPr lang="ru-RU" dirty="0"/>
              <a:t> </a:t>
            </a:r>
            <a:r>
              <a:rPr lang="ru-RU" dirty="0" err="1"/>
              <a:t>Республіки</a:t>
            </a:r>
            <a:r>
              <a:rPr lang="ru-RU" dirty="0"/>
              <a:t> </a:t>
            </a:r>
            <a:r>
              <a:rPr lang="ru-RU" dirty="0" err="1"/>
              <a:t>Крим</a:t>
            </a:r>
            <a:r>
              <a:rPr lang="ru-RU" dirty="0"/>
              <a:t> та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 коштами </a:t>
            </a:r>
            <a:r>
              <a:rPr lang="ru-RU" dirty="0" err="1"/>
              <a:t>відповідних</a:t>
            </a:r>
            <a:r>
              <a:rPr lang="ru-RU" dirty="0"/>
              <a:t>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 не </a:t>
            </a:r>
            <a:r>
              <a:rPr lang="ru-RU" dirty="0" err="1"/>
              <a:t>несуть</a:t>
            </a:r>
            <a:r>
              <a:rPr lang="ru-RU" dirty="0"/>
              <a:t> </a:t>
            </a:r>
            <a:r>
              <a:rPr lang="ru-RU" dirty="0" err="1"/>
              <a:t>відповідальності</a:t>
            </a:r>
            <a:r>
              <a:rPr lang="ru-RU" dirty="0"/>
              <a:t> за </a:t>
            </a:r>
            <a:r>
              <a:rPr lang="ru-RU" dirty="0" err="1"/>
              <a:t>бюджетні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 </a:t>
            </a:r>
            <a:r>
              <a:rPr lang="ru-RU" dirty="0" err="1"/>
              <a:t>одне</a:t>
            </a:r>
            <a:r>
              <a:rPr lang="ru-RU" dirty="0"/>
              <a:t> одного, а </a:t>
            </a:r>
            <a:r>
              <a:rPr lang="ru-RU" dirty="0" err="1"/>
              <a:t>також</a:t>
            </a:r>
            <a:r>
              <a:rPr lang="ru-RU" dirty="0"/>
              <a:t> за </a:t>
            </a:r>
            <a:r>
              <a:rPr lang="ru-RU" dirty="0" err="1"/>
              <a:t>бюджетні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. </a:t>
            </a:r>
            <a:r>
              <a:rPr lang="ru-RU" dirty="0" err="1"/>
              <a:t>Самостійність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 </a:t>
            </a:r>
            <a:r>
              <a:rPr lang="ru-RU" dirty="0" err="1"/>
              <a:t>забезпечується</a:t>
            </a:r>
            <a:r>
              <a:rPr lang="ru-RU" dirty="0"/>
              <a:t> </a:t>
            </a:r>
            <a:r>
              <a:rPr lang="ru-RU" dirty="0" err="1"/>
              <a:t>закріпленням</a:t>
            </a:r>
            <a:r>
              <a:rPr lang="ru-RU" dirty="0"/>
              <a:t> за ними </a:t>
            </a:r>
            <a:r>
              <a:rPr lang="ru-RU" dirty="0" err="1"/>
              <a:t>відповідних</a:t>
            </a:r>
            <a:r>
              <a:rPr lang="ru-RU" dirty="0"/>
              <a:t> </a:t>
            </a:r>
            <a:r>
              <a:rPr lang="ru-RU" dirty="0" err="1"/>
              <a:t>джерел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бюджету, правом </a:t>
            </a:r>
            <a:r>
              <a:rPr lang="ru-RU" dirty="0" err="1"/>
              <a:t>відповідних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</a:t>
            </a:r>
            <a:r>
              <a:rPr lang="ru-RU" dirty="0" err="1"/>
              <a:t>Автономної</a:t>
            </a:r>
            <a:r>
              <a:rPr lang="ru-RU" dirty="0"/>
              <a:t> </a:t>
            </a:r>
            <a:r>
              <a:rPr lang="ru-RU" dirty="0" err="1"/>
              <a:t>Республіки</a:t>
            </a:r>
            <a:r>
              <a:rPr lang="ru-RU" dirty="0"/>
              <a:t> </a:t>
            </a:r>
            <a:r>
              <a:rPr lang="ru-RU" dirty="0" err="1"/>
              <a:t>Крим</a:t>
            </a:r>
            <a:r>
              <a:rPr lang="ru-RU" dirty="0"/>
              <a:t> та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 </a:t>
            </a:r>
            <a:r>
              <a:rPr lang="ru-RU" dirty="0" err="1"/>
              <a:t>визначати</a:t>
            </a:r>
            <a:r>
              <a:rPr lang="ru-RU" dirty="0"/>
              <a:t> </a:t>
            </a:r>
            <a:r>
              <a:rPr lang="ru-RU" dirty="0" err="1"/>
              <a:t>напрями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бюджетних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законодавства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правом </a:t>
            </a:r>
            <a:r>
              <a:rPr lang="ru-RU" dirty="0" err="1"/>
              <a:t>Верховної</a:t>
            </a:r>
            <a:r>
              <a:rPr lang="ru-RU" dirty="0"/>
              <a:t> Ради </a:t>
            </a:r>
            <a:r>
              <a:rPr lang="ru-RU" dirty="0" err="1"/>
              <a:t>Автономної</a:t>
            </a:r>
            <a:r>
              <a:rPr lang="ru-RU" dirty="0"/>
              <a:t> </a:t>
            </a:r>
            <a:r>
              <a:rPr lang="ru-RU" dirty="0" err="1"/>
              <a:t>Республіки</a:t>
            </a:r>
            <a:r>
              <a:rPr lang="ru-RU" dirty="0"/>
              <a:t> </a:t>
            </a:r>
            <a:r>
              <a:rPr lang="ru-RU" dirty="0" err="1"/>
              <a:t>Крим</a:t>
            </a:r>
            <a:r>
              <a:rPr lang="ru-RU" dirty="0"/>
              <a:t> та </a:t>
            </a:r>
            <a:r>
              <a:rPr lang="ru-RU" dirty="0" err="1"/>
              <a:t>відповідних</a:t>
            </a:r>
            <a:r>
              <a:rPr lang="ru-RU" dirty="0"/>
              <a:t> </a:t>
            </a:r>
            <a:r>
              <a:rPr lang="ru-RU" dirty="0" err="1"/>
              <a:t>місцевих</a:t>
            </a:r>
            <a:r>
              <a:rPr lang="ru-RU" dirty="0"/>
              <a:t> рад </a:t>
            </a:r>
            <a:r>
              <a:rPr lang="ru-RU" dirty="0" err="1"/>
              <a:t>самостійно</a:t>
            </a:r>
            <a:r>
              <a:rPr lang="ru-RU" dirty="0"/>
              <a:t> і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одне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одного </a:t>
            </a:r>
            <a:r>
              <a:rPr lang="ru-RU" dirty="0" err="1"/>
              <a:t>розглядати</a:t>
            </a:r>
            <a:r>
              <a:rPr lang="ru-RU" dirty="0"/>
              <a:t> та </a:t>
            </a:r>
            <a:r>
              <a:rPr lang="ru-RU" dirty="0" err="1"/>
              <a:t>затверджувати</a:t>
            </a:r>
            <a:r>
              <a:rPr lang="ru-RU" dirty="0"/>
              <a:t> </a:t>
            </a:r>
            <a:r>
              <a:rPr lang="ru-RU" dirty="0" err="1"/>
              <a:t>відповідні</a:t>
            </a:r>
            <a:r>
              <a:rPr lang="ru-RU" dirty="0"/>
              <a:t> </a:t>
            </a:r>
            <a:r>
              <a:rPr lang="ru-RU" dirty="0" err="1"/>
              <a:t>місцеві</a:t>
            </a:r>
            <a:r>
              <a:rPr lang="ru-RU" dirty="0"/>
              <a:t> </a:t>
            </a:r>
            <a:r>
              <a:rPr lang="ru-RU" dirty="0" err="1"/>
              <a:t>бюджети</a:t>
            </a:r>
            <a:r>
              <a:rPr lang="ru-RU" dirty="0"/>
              <a:t>;</a:t>
            </a:r>
          </a:p>
          <a:p>
            <a:r>
              <a:rPr lang="ru-RU" u="sng" dirty="0"/>
              <a:t>4) принцип </a:t>
            </a:r>
            <a:r>
              <a:rPr lang="ru-RU" u="sng" dirty="0" err="1"/>
              <a:t>повноти</a:t>
            </a:r>
            <a:r>
              <a:rPr lang="ru-RU" u="sng" dirty="0"/>
              <a:t> </a:t>
            </a:r>
            <a:r>
              <a:rPr lang="ru-RU" dirty="0"/>
              <a:t>- до складу </a:t>
            </a:r>
            <a:r>
              <a:rPr lang="ru-RU" dirty="0" err="1"/>
              <a:t>бюджетів</a:t>
            </a:r>
            <a:r>
              <a:rPr lang="ru-RU" dirty="0"/>
              <a:t> </a:t>
            </a:r>
            <a:r>
              <a:rPr lang="ru-RU" dirty="0" err="1"/>
              <a:t>підлягають</a:t>
            </a:r>
            <a:r>
              <a:rPr lang="ru-RU" dirty="0"/>
              <a:t> </a:t>
            </a:r>
            <a:r>
              <a:rPr lang="ru-RU" dirty="0" err="1"/>
              <a:t>включенню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надходження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 та </a:t>
            </a:r>
            <a:r>
              <a:rPr lang="ru-RU" dirty="0" err="1"/>
              <a:t>витрати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здійснюються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нормативно-</a:t>
            </a:r>
            <a:r>
              <a:rPr lang="ru-RU" dirty="0" err="1"/>
              <a:t>правових</a:t>
            </a:r>
            <a:r>
              <a:rPr lang="ru-RU" dirty="0"/>
              <a:t> </a:t>
            </a:r>
            <a:r>
              <a:rPr lang="ru-RU" dirty="0" err="1"/>
              <a:t>актів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</a:t>
            </a:r>
            <a:r>
              <a:rPr lang="ru-RU" dirty="0" err="1"/>
              <a:t>Автономної</a:t>
            </a:r>
            <a:r>
              <a:rPr lang="ru-RU" dirty="0"/>
              <a:t> </a:t>
            </a:r>
            <a:r>
              <a:rPr lang="ru-RU" dirty="0" err="1"/>
              <a:t>Республіки</a:t>
            </a:r>
            <a:r>
              <a:rPr lang="ru-RU" dirty="0"/>
              <a:t> </a:t>
            </a:r>
            <a:r>
              <a:rPr lang="ru-RU" dirty="0" err="1"/>
              <a:t>Крим</a:t>
            </a:r>
            <a:r>
              <a:rPr lang="ru-RU" dirty="0"/>
              <a:t>,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;</a:t>
            </a:r>
          </a:p>
          <a:p>
            <a:r>
              <a:rPr lang="ru-RU" u="sng" dirty="0"/>
              <a:t>5) принцип </a:t>
            </a:r>
            <a:r>
              <a:rPr lang="ru-RU" u="sng" dirty="0" err="1"/>
              <a:t>обґрунтованості</a:t>
            </a:r>
            <a:r>
              <a:rPr lang="ru-RU" u="sng" dirty="0"/>
              <a:t> </a:t>
            </a:r>
            <a:r>
              <a:rPr lang="ru-RU" dirty="0"/>
              <a:t>- бюджет </a:t>
            </a:r>
            <a:r>
              <a:rPr lang="ru-RU" dirty="0" err="1"/>
              <a:t>формується</a:t>
            </a:r>
            <a:r>
              <a:rPr lang="ru-RU" dirty="0"/>
              <a:t> на </a:t>
            </a:r>
            <a:r>
              <a:rPr lang="ru-RU" dirty="0" err="1"/>
              <a:t>реалістичних</a:t>
            </a:r>
            <a:r>
              <a:rPr lang="ru-RU" dirty="0"/>
              <a:t> </a:t>
            </a:r>
            <a:r>
              <a:rPr lang="ru-RU" dirty="0" err="1"/>
              <a:t>макропоказниках</a:t>
            </a:r>
            <a:r>
              <a:rPr lang="ru-RU" dirty="0"/>
              <a:t> </a:t>
            </a:r>
            <a:r>
              <a:rPr lang="ru-RU" dirty="0" err="1"/>
              <a:t>економічного</a:t>
            </a:r>
            <a:r>
              <a:rPr lang="ru-RU" dirty="0"/>
              <a:t> і </a:t>
            </a:r>
            <a:r>
              <a:rPr lang="ru-RU" dirty="0" err="1"/>
              <a:t>соціального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та </a:t>
            </a:r>
            <a:r>
              <a:rPr lang="ru-RU" dirty="0" err="1"/>
              <a:t>розрахунках</a:t>
            </a:r>
            <a:r>
              <a:rPr lang="ru-RU" dirty="0"/>
              <a:t> </a:t>
            </a:r>
            <a:r>
              <a:rPr lang="ru-RU" dirty="0" err="1"/>
              <a:t>надходжень</a:t>
            </a:r>
            <a:r>
              <a:rPr lang="ru-RU" dirty="0"/>
              <a:t> бюджету і </a:t>
            </a:r>
            <a:r>
              <a:rPr lang="ru-RU" dirty="0" err="1"/>
              <a:t>витрат</a:t>
            </a:r>
            <a:r>
              <a:rPr lang="ru-RU" dirty="0"/>
              <a:t> бюджету,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здійснюються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затверджених</a:t>
            </a:r>
            <a:r>
              <a:rPr lang="ru-RU" dirty="0"/>
              <a:t> методик та правил;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32305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9433" y="259307"/>
            <a:ext cx="9403307" cy="6237027"/>
          </a:xfrm>
        </p:spPr>
        <p:txBody>
          <a:bodyPr>
            <a:normAutofit/>
          </a:bodyPr>
          <a:lstStyle/>
          <a:p>
            <a:r>
              <a:rPr lang="ru-RU" u="sng" dirty="0"/>
              <a:t>6) принцип </a:t>
            </a:r>
            <a:r>
              <a:rPr lang="ru-RU" u="sng" dirty="0" err="1"/>
              <a:t>ефективності</a:t>
            </a:r>
            <a:r>
              <a:rPr lang="ru-RU" u="sng" dirty="0"/>
              <a:t> та </a:t>
            </a:r>
            <a:r>
              <a:rPr lang="ru-RU" u="sng" dirty="0" err="1"/>
              <a:t>результативності</a:t>
            </a:r>
            <a:r>
              <a:rPr lang="ru-RU" u="sng" dirty="0"/>
              <a:t> </a:t>
            </a:r>
            <a:r>
              <a:rPr lang="ru-RU" dirty="0"/>
              <a:t>- при </a:t>
            </a:r>
            <a:r>
              <a:rPr lang="ru-RU" dirty="0" err="1"/>
              <a:t>складанні</a:t>
            </a:r>
            <a:r>
              <a:rPr lang="ru-RU" dirty="0"/>
              <a:t> та </a:t>
            </a:r>
            <a:r>
              <a:rPr lang="ru-RU" dirty="0" err="1"/>
              <a:t>виконанні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 </a:t>
            </a:r>
            <a:r>
              <a:rPr lang="ru-RU" dirty="0" err="1"/>
              <a:t>усі</a:t>
            </a:r>
            <a:r>
              <a:rPr lang="ru-RU" dirty="0"/>
              <a:t> </a:t>
            </a:r>
            <a:r>
              <a:rPr lang="ru-RU" dirty="0" err="1"/>
              <a:t>учасники</a:t>
            </a:r>
            <a:r>
              <a:rPr lang="ru-RU" dirty="0"/>
              <a:t> бюджетного </a:t>
            </a:r>
            <a:r>
              <a:rPr lang="ru-RU" dirty="0" err="1"/>
              <a:t>процесу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прагнути</a:t>
            </a:r>
            <a:r>
              <a:rPr lang="ru-RU" dirty="0"/>
              <a:t>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, </a:t>
            </a:r>
            <a:r>
              <a:rPr lang="ru-RU" dirty="0" err="1"/>
              <a:t>запланованих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цінностей</a:t>
            </a:r>
            <a:r>
              <a:rPr lang="ru-RU" dirty="0"/>
              <a:t> і </a:t>
            </a:r>
            <a:r>
              <a:rPr lang="ru-RU" dirty="0" err="1"/>
              <a:t>завдань</a:t>
            </a:r>
            <a:r>
              <a:rPr lang="ru-RU" dirty="0"/>
              <a:t> </a:t>
            </a:r>
            <a:r>
              <a:rPr lang="ru-RU" dirty="0" err="1"/>
              <a:t>інноваційного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економіки</a:t>
            </a:r>
            <a:r>
              <a:rPr lang="ru-RU" dirty="0"/>
              <a:t>, шляхом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якісного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публічних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при </a:t>
            </a:r>
            <a:r>
              <a:rPr lang="ru-RU" dirty="0" err="1"/>
              <a:t>залученні</a:t>
            </a:r>
            <a:r>
              <a:rPr lang="ru-RU" dirty="0"/>
              <a:t> </a:t>
            </a:r>
            <a:r>
              <a:rPr lang="ru-RU" dirty="0" err="1"/>
              <a:t>мінімального</a:t>
            </a:r>
            <a:r>
              <a:rPr lang="ru-RU" dirty="0"/>
              <a:t> </a:t>
            </a:r>
            <a:r>
              <a:rPr lang="ru-RU" dirty="0" err="1"/>
              <a:t>обсягу</a:t>
            </a:r>
            <a:r>
              <a:rPr lang="ru-RU" dirty="0"/>
              <a:t> </a:t>
            </a:r>
            <a:r>
              <a:rPr lang="ru-RU" dirty="0" err="1"/>
              <a:t>бюджетних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та </a:t>
            </a:r>
            <a:r>
              <a:rPr lang="ru-RU" dirty="0" err="1"/>
              <a:t>досягнення</a:t>
            </a:r>
            <a:r>
              <a:rPr lang="ru-RU" dirty="0"/>
              <a:t> максимального результату при </a:t>
            </a:r>
            <a:r>
              <a:rPr lang="ru-RU" dirty="0" err="1"/>
              <a:t>використанні</a:t>
            </a:r>
            <a:r>
              <a:rPr lang="ru-RU" dirty="0"/>
              <a:t> </a:t>
            </a:r>
            <a:r>
              <a:rPr lang="ru-RU" dirty="0" err="1"/>
              <a:t>визначеного</a:t>
            </a:r>
            <a:r>
              <a:rPr lang="ru-RU" dirty="0"/>
              <a:t> бюджетом </a:t>
            </a:r>
            <a:r>
              <a:rPr lang="ru-RU" dirty="0" err="1"/>
              <a:t>обсягу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;</a:t>
            </a:r>
          </a:p>
          <a:p>
            <a:r>
              <a:rPr lang="ru-RU" u="sng" dirty="0" smtClean="0"/>
              <a:t>7</a:t>
            </a:r>
            <a:r>
              <a:rPr lang="ru-RU" u="sng" dirty="0"/>
              <a:t>) принцип </a:t>
            </a:r>
            <a:r>
              <a:rPr lang="ru-RU" u="sng" dirty="0" err="1"/>
              <a:t>субсидіарності</a:t>
            </a:r>
            <a:r>
              <a:rPr lang="ru-RU" u="sng" dirty="0"/>
              <a:t> </a:t>
            </a:r>
            <a:r>
              <a:rPr lang="ru-RU" dirty="0"/>
              <a:t>- </a:t>
            </a:r>
            <a:r>
              <a:rPr lang="ru-RU" dirty="0" err="1"/>
              <a:t>розподіл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видатків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державним</a:t>
            </a:r>
            <a:r>
              <a:rPr lang="ru-RU" dirty="0"/>
              <a:t> бюджетом та </a:t>
            </a:r>
            <a:r>
              <a:rPr lang="ru-RU" dirty="0" err="1"/>
              <a:t>місцевими</a:t>
            </a:r>
            <a:r>
              <a:rPr lang="ru-RU" dirty="0"/>
              <a:t> бюджетами,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місцевими</a:t>
            </a:r>
            <a:r>
              <a:rPr lang="ru-RU" dirty="0"/>
              <a:t> бюджетами </a:t>
            </a:r>
            <a:r>
              <a:rPr lang="ru-RU" dirty="0" err="1"/>
              <a:t>ґрунтується</a:t>
            </a:r>
            <a:r>
              <a:rPr lang="ru-RU" dirty="0"/>
              <a:t> на </a:t>
            </a:r>
            <a:r>
              <a:rPr lang="ru-RU" dirty="0" err="1"/>
              <a:t>необхідності</a:t>
            </a:r>
            <a:r>
              <a:rPr lang="ru-RU" dirty="0"/>
              <a:t> максимально </a:t>
            </a:r>
            <a:r>
              <a:rPr lang="ru-RU" dirty="0" err="1"/>
              <a:t>можливого</a:t>
            </a:r>
            <a:r>
              <a:rPr lang="ru-RU" dirty="0"/>
              <a:t> </a:t>
            </a:r>
            <a:r>
              <a:rPr lang="ru-RU" dirty="0" err="1"/>
              <a:t>наближення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публічних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до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безпосереднього</a:t>
            </a:r>
            <a:r>
              <a:rPr lang="ru-RU" dirty="0"/>
              <a:t> </a:t>
            </a:r>
            <a:r>
              <a:rPr lang="ru-RU" dirty="0" err="1"/>
              <a:t>споживача</a:t>
            </a:r>
            <a:r>
              <a:rPr lang="ru-RU" dirty="0"/>
              <a:t>;</a:t>
            </a:r>
          </a:p>
          <a:p>
            <a:r>
              <a:rPr lang="ru-RU" u="sng" dirty="0" smtClean="0"/>
              <a:t>8</a:t>
            </a:r>
            <a:r>
              <a:rPr lang="ru-RU" u="sng" dirty="0"/>
              <a:t>) принцип </a:t>
            </a:r>
            <a:r>
              <a:rPr lang="ru-RU" u="sng" dirty="0" err="1"/>
              <a:t>цільового</a:t>
            </a:r>
            <a:r>
              <a:rPr lang="ru-RU" u="sng" dirty="0"/>
              <a:t> </a:t>
            </a:r>
            <a:r>
              <a:rPr lang="ru-RU" u="sng" dirty="0" err="1"/>
              <a:t>використання</a:t>
            </a:r>
            <a:r>
              <a:rPr lang="ru-RU" u="sng" dirty="0"/>
              <a:t> </a:t>
            </a:r>
            <a:r>
              <a:rPr lang="ru-RU" u="sng" dirty="0" err="1"/>
              <a:t>бюджетних</a:t>
            </a:r>
            <a:r>
              <a:rPr lang="ru-RU" u="sng" dirty="0"/>
              <a:t> </a:t>
            </a:r>
            <a:r>
              <a:rPr lang="ru-RU" u="sng" dirty="0" err="1"/>
              <a:t>коштів</a:t>
            </a:r>
            <a:r>
              <a:rPr lang="ru-RU" u="sng" dirty="0"/>
              <a:t> </a:t>
            </a:r>
            <a:r>
              <a:rPr lang="ru-RU" dirty="0"/>
              <a:t>- </a:t>
            </a:r>
            <a:r>
              <a:rPr lang="ru-RU" dirty="0" err="1"/>
              <a:t>бюджетні</a:t>
            </a:r>
            <a:r>
              <a:rPr lang="ru-RU" dirty="0"/>
              <a:t> </a:t>
            </a:r>
            <a:r>
              <a:rPr lang="ru-RU" dirty="0" err="1"/>
              <a:t>кошти</a:t>
            </a:r>
            <a:r>
              <a:rPr lang="ru-RU" dirty="0"/>
              <a:t> </a:t>
            </a:r>
            <a:r>
              <a:rPr lang="ru-RU" dirty="0" err="1"/>
              <a:t>використовуються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на </a:t>
            </a:r>
            <a:r>
              <a:rPr lang="ru-RU" dirty="0" err="1"/>
              <a:t>цілі</a:t>
            </a:r>
            <a:r>
              <a:rPr lang="ru-RU" dirty="0"/>
              <a:t>, </a:t>
            </a:r>
            <a:r>
              <a:rPr lang="ru-RU" dirty="0" err="1"/>
              <a:t>визначені</a:t>
            </a:r>
            <a:r>
              <a:rPr lang="ru-RU" dirty="0"/>
              <a:t> </a:t>
            </a:r>
            <a:r>
              <a:rPr lang="ru-RU" dirty="0" err="1"/>
              <a:t>бюджетними</a:t>
            </a:r>
            <a:r>
              <a:rPr lang="ru-RU" dirty="0"/>
              <a:t> </a:t>
            </a:r>
            <a:r>
              <a:rPr lang="ru-RU" dirty="0" err="1"/>
              <a:t>призначеннями</a:t>
            </a:r>
            <a:r>
              <a:rPr lang="ru-RU" dirty="0"/>
              <a:t> та </a:t>
            </a:r>
            <a:r>
              <a:rPr lang="ru-RU" dirty="0" err="1"/>
              <a:t>бюджетними</a:t>
            </a:r>
            <a:r>
              <a:rPr lang="ru-RU" dirty="0"/>
              <a:t> </a:t>
            </a:r>
            <a:r>
              <a:rPr lang="ru-RU" dirty="0" err="1"/>
              <a:t>асигнуваннями</a:t>
            </a:r>
            <a:r>
              <a:rPr lang="ru-RU" dirty="0"/>
              <a:t>;</a:t>
            </a:r>
          </a:p>
          <a:p>
            <a:r>
              <a:rPr lang="ru-RU" u="sng" dirty="0"/>
              <a:t>9) принцип </a:t>
            </a:r>
            <a:r>
              <a:rPr lang="ru-RU" u="sng" dirty="0" err="1"/>
              <a:t>справедливості</a:t>
            </a:r>
            <a:r>
              <a:rPr lang="ru-RU" u="sng" dirty="0"/>
              <a:t> і </a:t>
            </a:r>
            <a:r>
              <a:rPr lang="ru-RU" u="sng" dirty="0" err="1"/>
              <a:t>неупередженості</a:t>
            </a:r>
            <a:r>
              <a:rPr lang="ru-RU" u="sng" dirty="0"/>
              <a:t> </a:t>
            </a:r>
            <a:r>
              <a:rPr lang="ru-RU" dirty="0"/>
              <a:t>- </a:t>
            </a:r>
            <a:r>
              <a:rPr lang="ru-RU" dirty="0" err="1"/>
              <a:t>бюджетна</a:t>
            </a:r>
            <a:r>
              <a:rPr lang="ru-RU" dirty="0"/>
              <a:t> система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будується</a:t>
            </a:r>
            <a:r>
              <a:rPr lang="ru-RU" dirty="0"/>
              <a:t> на засадах справедливого і </a:t>
            </a:r>
            <a:r>
              <a:rPr lang="ru-RU" dirty="0" err="1"/>
              <a:t>неупередженого</a:t>
            </a:r>
            <a:r>
              <a:rPr lang="ru-RU" dirty="0"/>
              <a:t> </a:t>
            </a:r>
            <a:r>
              <a:rPr lang="ru-RU" dirty="0" err="1"/>
              <a:t>розподілу</a:t>
            </a:r>
            <a:r>
              <a:rPr lang="ru-RU" dirty="0"/>
              <a:t> </a:t>
            </a:r>
            <a:r>
              <a:rPr lang="ru-RU" dirty="0" err="1"/>
              <a:t>суспільного</a:t>
            </a:r>
            <a:r>
              <a:rPr lang="ru-RU" dirty="0"/>
              <a:t> </a:t>
            </a:r>
            <a:r>
              <a:rPr lang="ru-RU" dirty="0" err="1"/>
              <a:t>багатства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громадянами</a:t>
            </a:r>
            <a:r>
              <a:rPr lang="ru-RU" dirty="0"/>
              <a:t> і </a:t>
            </a:r>
            <a:r>
              <a:rPr lang="ru-RU" dirty="0" err="1"/>
              <a:t>територіальними</a:t>
            </a:r>
            <a:r>
              <a:rPr lang="ru-RU" dirty="0"/>
              <a:t> громадами;</a:t>
            </a:r>
          </a:p>
          <a:p>
            <a:r>
              <a:rPr lang="ru-RU" u="sng" dirty="0"/>
              <a:t>10) принцип </a:t>
            </a:r>
            <a:r>
              <a:rPr lang="ru-RU" u="sng" dirty="0" err="1"/>
              <a:t>публічності</a:t>
            </a:r>
            <a:r>
              <a:rPr lang="ru-RU" u="sng" dirty="0"/>
              <a:t> та </a:t>
            </a:r>
            <a:r>
              <a:rPr lang="ru-RU" u="sng" dirty="0" err="1"/>
              <a:t>прозорості</a:t>
            </a:r>
            <a:r>
              <a:rPr lang="ru-RU" u="sng" dirty="0"/>
              <a:t> </a:t>
            </a:r>
            <a:r>
              <a:rPr lang="ru-RU" dirty="0"/>
              <a:t>- </a:t>
            </a:r>
            <a:r>
              <a:rPr lang="ru-RU" dirty="0" err="1"/>
              <a:t>інформування</a:t>
            </a:r>
            <a:r>
              <a:rPr lang="ru-RU" dirty="0"/>
              <a:t> </a:t>
            </a:r>
            <a:r>
              <a:rPr lang="ru-RU" dirty="0" err="1"/>
              <a:t>громадськості</a:t>
            </a:r>
            <a:r>
              <a:rPr lang="ru-RU" dirty="0"/>
              <a:t> з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бюджетної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, </a:t>
            </a:r>
            <a:r>
              <a:rPr lang="ru-RU" dirty="0" err="1"/>
              <a:t>складання</a:t>
            </a:r>
            <a:r>
              <a:rPr lang="ru-RU" dirty="0"/>
              <a:t>, </a:t>
            </a:r>
            <a:r>
              <a:rPr lang="ru-RU" dirty="0" err="1"/>
              <a:t>розгляду</a:t>
            </a:r>
            <a:r>
              <a:rPr lang="ru-RU" dirty="0"/>
              <a:t>, </a:t>
            </a:r>
            <a:r>
              <a:rPr lang="ru-RU" dirty="0" err="1"/>
              <a:t>затвердження</a:t>
            </a:r>
            <a:r>
              <a:rPr lang="ru-RU" dirty="0"/>
              <a:t>, </a:t>
            </a:r>
            <a:r>
              <a:rPr lang="ru-RU" dirty="0" err="1"/>
              <a:t>виконання</a:t>
            </a:r>
            <a:r>
              <a:rPr lang="ru-RU" dirty="0"/>
              <a:t> державного бюджету та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контролю за </a:t>
            </a:r>
            <a:r>
              <a:rPr lang="ru-RU" dirty="0" err="1"/>
              <a:t>виконанням</a:t>
            </a:r>
            <a:r>
              <a:rPr lang="ru-RU" dirty="0"/>
              <a:t> державного бюджету та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68929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5890" y="259307"/>
            <a:ext cx="9403307" cy="6237027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uk-UA" dirty="0"/>
              <a:t>Матеріали презентації укладено за:</a:t>
            </a:r>
            <a:endParaRPr lang="ru-RU" dirty="0"/>
          </a:p>
          <a:p>
            <a:pPr marL="0" indent="0">
              <a:spcBef>
                <a:spcPts val="0"/>
              </a:spcBef>
              <a:buNone/>
            </a:pPr>
            <a:r>
              <a:rPr lang="ru-RU" dirty="0"/>
              <a:t>1. </a:t>
            </a:r>
            <a:r>
              <a:rPr lang="ru-RU" dirty="0" err="1"/>
              <a:t>Місцеві</a:t>
            </a:r>
            <a:r>
              <a:rPr lang="ru-RU" dirty="0"/>
              <a:t> </a:t>
            </a:r>
            <a:r>
              <a:rPr lang="ru-RU" dirty="0" err="1"/>
              <a:t>фінанси</a:t>
            </a:r>
            <a:r>
              <a:rPr lang="ru-RU" dirty="0"/>
              <a:t> : </a:t>
            </a:r>
            <a:r>
              <a:rPr lang="ru-RU" dirty="0" err="1"/>
              <a:t>підруч</a:t>
            </a:r>
            <a:r>
              <a:rPr lang="ru-RU" dirty="0"/>
              <a:t>. / за ред. </a:t>
            </a:r>
            <a:r>
              <a:rPr lang="ru-RU" dirty="0" err="1"/>
              <a:t>д.е.н</a:t>
            </a:r>
            <a:r>
              <a:rPr lang="ru-RU" dirty="0"/>
              <a:t>., проф. О. П. Кириленко. – 2-ге вид., доп. і </a:t>
            </a:r>
            <a:r>
              <a:rPr lang="ru-RU" dirty="0" err="1"/>
              <a:t>перероб</a:t>
            </a:r>
            <a:r>
              <a:rPr lang="ru-RU" dirty="0"/>
              <a:t>. – </a:t>
            </a:r>
            <a:r>
              <a:rPr lang="ru-RU" dirty="0" err="1"/>
              <a:t>Тернопіль</a:t>
            </a:r>
            <a:r>
              <a:rPr lang="ru-RU" dirty="0"/>
              <a:t> : </a:t>
            </a:r>
            <a:r>
              <a:rPr lang="ru-RU" dirty="0" err="1"/>
              <a:t>Економічна</a:t>
            </a:r>
            <a:r>
              <a:rPr lang="ru-RU" dirty="0"/>
              <a:t> думка ТНЕУ, 2014. – 448 с.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/>
              <a:t>2. </a:t>
            </a:r>
            <a:r>
              <a:rPr lang="ru-RU" dirty="0"/>
              <a:t>Александрова</a:t>
            </a:r>
            <a:r>
              <a:rPr lang="ru-RU" dirty="0"/>
              <a:t> М.М., </a:t>
            </a:r>
            <a:r>
              <a:rPr lang="ru-RU" dirty="0" err="1"/>
              <a:t>Кірейцев</a:t>
            </a:r>
            <a:r>
              <a:rPr lang="ru-RU" dirty="0"/>
              <a:t> Г.Г., Маслова С.О. </a:t>
            </a:r>
            <a:r>
              <a:rPr lang="ru-RU" dirty="0" err="1"/>
              <a:t>Гроші</a:t>
            </a:r>
            <a:r>
              <a:rPr lang="ru-RU" dirty="0"/>
              <a:t>. </a:t>
            </a:r>
            <a:r>
              <a:rPr lang="ru-RU" dirty="0" err="1"/>
              <a:t>Фінанси</a:t>
            </a:r>
            <a:r>
              <a:rPr lang="ru-RU" dirty="0"/>
              <a:t>. Кредит.: В 2-х </a:t>
            </a:r>
            <a:r>
              <a:rPr lang="ru-RU" dirty="0" err="1"/>
              <a:t>частинах</a:t>
            </a:r>
            <a:r>
              <a:rPr lang="ru-RU" dirty="0"/>
              <a:t>. Ч. І: </a:t>
            </a:r>
            <a:r>
              <a:rPr lang="ru-RU" dirty="0" err="1"/>
              <a:t>Навчально-методичний</a:t>
            </a:r>
            <a:r>
              <a:rPr lang="ru-RU" dirty="0"/>
              <a:t> </a:t>
            </a:r>
            <a:r>
              <a:rPr lang="ru-RU" dirty="0" err="1"/>
              <a:t>посібник</a:t>
            </a:r>
            <a:r>
              <a:rPr lang="ru-RU" dirty="0"/>
              <a:t>. – Житомир: ЖІТІ, 2002. – 224 с.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/>
              <a:t>4. Глущенко А.С. </a:t>
            </a:r>
            <a:r>
              <a:rPr lang="ru-RU" dirty="0" err="1"/>
              <a:t>Фінанси</a:t>
            </a:r>
            <a:r>
              <a:rPr lang="ru-RU" dirty="0"/>
              <a:t>: </a:t>
            </a:r>
            <a:r>
              <a:rPr lang="ru-RU" dirty="0" err="1"/>
              <a:t>Навч</a:t>
            </a:r>
            <a:r>
              <a:rPr lang="ru-RU" dirty="0"/>
              <a:t>. </a:t>
            </a:r>
            <a:r>
              <a:rPr lang="ru-RU" dirty="0" err="1"/>
              <a:t>посіб</a:t>
            </a:r>
            <a:r>
              <a:rPr lang="ru-RU" dirty="0"/>
              <a:t>. /А.С. Глущенко/, </a:t>
            </a:r>
            <a:r>
              <a:rPr lang="ru-RU" dirty="0" err="1"/>
              <a:t>Львів</a:t>
            </a:r>
            <a:r>
              <a:rPr lang="ru-RU" dirty="0"/>
              <a:t> «</a:t>
            </a:r>
            <a:r>
              <a:rPr lang="ru-RU" dirty="0" err="1"/>
              <a:t>Магнолія</a:t>
            </a:r>
            <a:r>
              <a:rPr lang="ru-RU" dirty="0"/>
              <a:t> 2006», 2014, – 440с.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/>
              <a:t>5. </a:t>
            </a:r>
            <a:r>
              <a:rPr lang="ru-RU" dirty="0"/>
              <a:t>Стойко О. Я., Дема Д. </a:t>
            </a:r>
            <a:r>
              <a:rPr lang="ru-RU" dirty="0" smtClean="0"/>
              <a:t>І. </a:t>
            </a:r>
            <a:r>
              <a:rPr lang="ru-RU" dirty="0" err="1" smtClean="0"/>
              <a:t>Фінанси</a:t>
            </a:r>
            <a:r>
              <a:rPr lang="ru-RU" dirty="0" smtClean="0"/>
              <a:t> </a:t>
            </a:r>
            <a:r>
              <a:rPr lang="ru-RU" dirty="0"/>
              <a:t>: </a:t>
            </a:r>
            <a:r>
              <a:rPr lang="ru-RU" dirty="0" err="1"/>
              <a:t>підручник</a:t>
            </a:r>
            <a:r>
              <a:rPr lang="ru-RU" dirty="0"/>
              <a:t> / за ред. О. Я. Стойка. 2-ге вид. </a:t>
            </a:r>
            <a:r>
              <a:rPr lang="ru-RU" dirty="0" err="1"/>
              <a:t>перероб</a:t>
            </a:r>
            <a:r>
              <a:rPr lang="ru-RU" dirty="0"/>
              <a:t>. і </a:t>
            </a:r>
            <a:r>
              <a:rPr lang="ru-RU" dirty="0" smtClean="0"/>
              <a:t>доп. Житомир </a:t>
            </a:r>
            <a:r>
              <a:rPr lang="ru-RU" dirty="0"/>
              <a:t>: </a:t>
            </a:r>
            <a:r>
              <a:rPr lang="ru-RU" dirty="0" err="1"/>
              <a:t>Поліський</a:t>
            </a:r>
            <a:r>
              <a:rPr lang="ru-RU" dirty="0"/>
              <a:t> </a:t>
            </a:r>
            <a:r>
              <a:rPr lang="ru-RU" dirty="0" err="1"/>
              <a:t>університет</a:t>
            </a:r>
            <a:r>
              <a:rPr lang="ru-RU" dirty="0"/>
              <a:t>, 2024. 317 с.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>6</a:t>
            </a:r>
            <a:r>
              <a:rPr lang="ru-RU" dirty="0"/>
              <a:t>. </a:t>
            </a:r>
            <a:r>
              <a:rPr lang="ru-RU" dirty="0"/>
              <a:t>Романенко О. Р. </a:t>
            </a:r>
            <a:r>
              <a:rPr lang="ru-RU" dirty="0" err="1"/>
              <a:t>Фінанси</a:t>
            </a:r>
            <a:r>
              <a:rPr lang="ru-RU" dirty="0"/>
              <a:t> : </a:t>
            </a:r>
            <a:r>
              <a:rPr lang="ru-RU" dirty="0" err="1"/>
              <a:t>підручник</a:t>
            </a:r>
            <a:r>
              <a:rPr lang="ru-RU" dirty="0"/>
              <a:t> для ВНЗ. </a:t>
            </a:r>
            <a:r>
              <a:rPr lang="ru-RU" dirty="0" err="1"/>
              <a:t>Київ</a:t>
            </a:r>
            <a:r>
              <a:rPr lang="ru-RU" dirty="0"/>
              <a:t> : Центр </a:t>
            </a:r>
            <a:r>
              <a:rPr lang="ru-RU" dirty="0" err="1"/>
              <a:t>навчальної</a:t>
            </a:r>
            <a:endParaRPr lang="ru-RU" dirty="0"/>
          </a:p>
          <a:p>
            <a:pPr marL="0" indent="0">
              <a:spcBef>
                <a:spcPts val="0"/>
              </a:spcBef>
              <a:buNone/>
            </a:pPr>
            <a:r>
              <a:rPr lang="ru-RU" dirty="0" err="1"/>
              <a:t>літератури</a:t>
            </a:r>
            <a:r>
              <a:rPr lang="ru-RU" dirty="0"/>
              <a:t>, 2016. 310 с</a:t>
            </a:r>
            <a:r>
              <a:rPr lang="ru-RU" dirty="0"/>
              <a:t>.</a:t>
            </a:r>
            <a:endParaRPr lang="ru-RU" dirty="0"/>
          </a:p>
          <a:p>
            <a:pPr marL="0" indent="0">
              <a:spcBef>
                <a:spcPts val="0"/>
              </a:spcBef>
              <a:buNone/>
            </a:pPr>
            <a:r>
              <a:rPr lang="ru-RU" dirty="0"/>
              <a:t>7. </a:t>
            </a:r>
            <a:r>
              <a:rPr lang="ru-RU" dirty="0" err="1"/>
              <a:t>Фінанси</a:t>
            </a:r>
            <a:r>
              <a:rPr lang="ru-RU" dirty="0"/>
              <a:t> : </a:t>
            </a:r>
            <a:r>
              <a:rPr lang="ru-RU" dirty="0" err="1"/>
              <a:t>навчальний</a:t>
            </a:r>
            <a:r>
              <a:rPr lang="ru-RU" dirty="0"/>
              <a:t> </a:t>
            </a:r>
            <a:r>
              <a:rPr lang="ru-RU" dirty="0" err="1"/>
              <a:t>посібник</a:t>
            </a:r>
            <a:r>
              <a:rPr lang="ru-RU" dirty="0"/>
              <a:t> [</a:t>
            </a:r>
            <a:r>
              <a:rPr lang="ru-RU" dirty="0" err="1"/>
              <a:t>Електронний</a:t>
            </a:r>
            <a:r>
              <a:rPr lang="ru-RU" dirty="0"/>
              <a:t> ресурс] / І. В. </a:t>
            </a:r>
            <a:r>
              <a:rPr lang="ru-RU" dirty="0" err="1"/>
              <a:t>Журавльова</a:t>
            </a:r>
            <a:r>
              <a:rPr lang="ru-RU" dirty="0"/>
              <a:t>, О. В. </a:t>
            </a:r>
            <a:r>
              <a:rPr lang="ru-RU" dirty="0" err="1"/>
              <a:t>Гаврильченко</a:t>
            </a:r>
            <a:r>
              <a:rPr lang="ru-RU" dirty="0"/>
              <a:t>, О. П. </a:t>
            </a:r>
            <a:r>
              <a:rPr lang="ru-RU" dirty="0" err="1"/>
              <a:t>Полтініна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 ; за </a:t>
            </a:r>
            <a:r>
              <a:rPr lang="ru-RU" dirty="0" err="1"/>
              <a:t>заг</a:t>
            </a:r>
            <a:r>
              <a:rPr lang="ru-RU" dirty="0"/>
              <a:t>. ред. д-ра </a:t>
            </a:r>
            <a:r>
              <a:rPr lang="ru-RU" dirty="0" err="1"/>
              <a:t>екон</a:t>
            </a:r>
            <a:r>
              <a:rPr lang="ru-RU" dirty="0"/>
              <a:t>. наук, </a:t>
            </a:r>
            <a:r>
              <a:rPr lang="ru-RU" dirty="0" err="1"/>
              <a:t>професора</a:t>
            </a:r>
            <a:r>
              <a:rPr lang="ru-RU" dirty="0"/>
              <a:t> І. В. </a:t>
            </a:r>
            <a:r>
              <a:rPr lang="ru-RU" dirty="0" err="1"/>
              <a:t>Журавльової</a:t>
            </a:r>
            <a:r>
              <a:rPr lang="ru-RU" dirty="0"/>
              <a:t>. – </a:t>
            </a:r>
            <a:r>
              <a:rPr lang="ru-RU" dirty="0" err="1"/>
              <a:t>Харків</a:t>
            </a:r>
            <a:r>
              <a:rPr lang="ru-RU" dirty="0"/>
              <a:t> : </a:t>
            </a:r>
            <a:r>
              <a:rPr lang="ru-RU" dirty="0" err="1"/>
              <a:t>ХНЕУім</a:t>
            </a:r>
            <a:r>
              <a:rPr lang="ru-RU" dirty="0"/>
              <a:t>. С. </a:t>
            </a:r>
            <a:r>
              <a:rPr lang="ru-RU" dirty="0" err="1"/>
              <a:t>Кузнеця</a:t>
            </a:r>
            <a:r>
              <a:rPr lang="ru-RU" dirty="0"/>
              <a:t>, 2017. – 330 с.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/>
              <a:t>8. Александрова М.М., </a:t>
            </a:r>
            <a:r>
              <a:rPr lang="ru-RU" dirty="0" err="1"/>
              <a:t>Полчанов</a:t>
            </a:r>
            <a:r>
              <a:rPr lang="ru-RU" dirty="0"/>
              <a:t> А.Ю. </a:t>
            </a:r>
            <a:r>
              <a:rPr lang="ru-RU" dirty="0" err="1"/>
              <a:t>Опорний</a:t>
            </a:r>
            <a:r>
              <a:rPr lang="ru-RU" dirty="0"/>
              <a:t> конспект </a:t>
            </a:r>
            <a:r>
              <a:rPr lang="ru-RU" dirty="0" err="1"/>
              <a:t>лекцій</a:t>
            </a:r>
            <a:r>
              <a:rPr lang="ru-RU" dirty="0"/>
              <a:t> з курсу «</a:t>
            </a:r>
            <a:r>
              <a:rPr lang="ru-RU" dirty="0" err="1"/>
              <a:t>Фінанси</a:t>
            </a:r>
            <a:r>
              <a:rPr lang="ru-RU" dirty="0"/>
              <a:t>». Житомир, 2011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/>
              <a:t>9. </a:t>
            </a:r>
            <a:r>
              <a:rPr lang="ru-RU" dirty="0" err="1"/>
              <a:t>Бюджетний</a:t>
            </a:r>
            <a:r>
              <a:rPr lang="ru-RU" dirty="0"/>
              <a:t> кодекс </a:t>
            </a:r>
            <a:r>
              <a:rPr lang="ru-RU" dirty="0" err="1"/>
              <a:t>України</a:t>
            </a:r>
            <a:r>
              <a:rPr lang="ru-RU" dirty="0"/>
              <a:t> : Закон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08.07.2010 р. № 2456-VI </a:t>
            </a:r>
            <a:r>
              <a:rPr lang="ru-RU" dirty="0"/>
              <a:t>(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змінами</a:t>
            </a:r>
            <a:r>
              <a:rPr lang="ru-RU" dirty="0"/>
              <a:t>). </a:t>
            </a:r>
            <a:r>
              <a:rPr lang="en-US" dirty="0"/>
              <a:t>URL</a:t>
            </a:r>
            <a:r>
              <a:rPr lang="uk-UA" dirty="0"/>
              <a:t>: 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zakon.rada.gov.ua/laws/show/2456-17#Text</a:t>
            </a:r>
            <a:endParaRPr lang="uk-UA" dirty="0" smtClean="0"/>
          </a:p>
          <a:p>
            <a:pPr marL="0" indent="0">
              <a:spcBef>
                <a:spcPts val="0"/>
              </a:spcBef>
              <a:buNone/>
            </a:pPr>
            <a:r>
              <a:rPr lang="uk-UA" dirty="0" smtClean="0"/>
              <a:t>10. </a:t>
            </a:r>
            <a:r>
              <a:rPr lang="ru-RU" dirty="0"/>
              <a:t>Про </a:t>
            </a:r>
            <a:r>
              <a:rPr lang="ru-RU" dirty="0" err="1"/>
              <a:t>схвалення</a:t>
            </a:r>
            <a:r>
              <a:rPr lang="ru-RU" dirty="0"/>
              <a:t> </a:t>
            </a:r>
            <a:r>
              <a:rPr lang="ru-RU" dirty="0" err="1"/>
              <a:t>Бюджетної</a:t>
            </a:r>
            <a:r>
              <a:rPr lang="ru-RU" dirty="0"/>
              <a:t> </a:t>
            </a:r>
            <a:r>
              <a:rPr lang="ru-RU" dirty="0" err="1"/>
              <a:t>декларації</a:t>
            </a:r>
            <a:r>
              <a:rPr lang="ru-RU" dirty="0"/>
              <a:t> на 2026-2028 </a:t>
            </a:r>
            <a:r>
              <a:rPr lang="ru-RU" dirty="0" smtClean="0"/>
              <a:t>роки: Постанова </a:t>
            </a:r>
            <a:r>
              <a:rPr lang="uk-UA" dirty="0" smtClean="0"/>
              <a:t>Кабінету </a:t>
            </a:r>
            <a:r>
              <a:rPr lang="uk-UA" dirty="0"/>
              <a:t>Міністрів </a:t>
            </a:r>
            <a:r>
              <a:rPr lang="uk-UA" dirty="0" smtClean="0"/>
              <a:t>України </a:t>
            </a:r>
            <a:r>
              <a:rPr lang="ru-RU" dirty="0" err="1"/>
              <a:t>від</a:t>
            </a:r>
            <a:r>
              <a:rPr lang="ru-RU" dirty="0"/>
              <a:t> 27 </a:t>
            </a:r>
            <a:r>
              <a:rPr lang="ru-RU" dirty="0" err="1"/>
              <a:t>червня</a:t>
            </a:r>
            <a:r>
              <a:rPr lang="ru-RU" dirty="0"/>
              <a:t> 2025 р</a:t>
            </a:r>
            <a:r>
              <a:rPr lang="ru-RU" dirty="0" smtClean="0"/>
              <a:t>., </a:t>
            </a:r>
            <a:r>
              <a:rPr lang="ru-RU" dirty="0"/>
              <a:t>№ </a:t>
            </a:r>
            <a:r>
              <a:rPr lang="ru-RU" dirty="0" smtClean="0"/>
              <a:t>774 </a:t>
            </a:r>
            <a:r>
              <a:rPr lang="en-US" dirty="0"/>
              <a:t>URL</a:t>
            </a:r>
            <a:r>
              <a:rPr lang="uk-UA" dirty="0" smtClean="0"/>
              <a:t>: </a:t>
            </a:r>
            <a:r>
              <a:rPr lang="en-US"/>
              <a:t>https://zakon.rada.gov.ua/laws/show/774-2025-%D0%BF#Text</a:t>
            </a:r>
            <a:r>
              <a:rPr lang="ru-RU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1294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9433" y="259307"/>
            <a:ext cx="9403307" cy="6237027"/>
          </a:xfrm>
        </p:spPr>
        <p:txBody>
          <a:bodyPr/>
          <a:lstStyle/>
          <a:p>
            <a:r>
              <a:rPr lang="uk-UA" dirty="0">
                <a:solidFill>
                  <a:schemeClr val="tx1"/>
                </a:solidFill>
              </a:rPr>
              <a:t>1.	Поняття бюджетної системи держави та бюджетного устрою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 smtClean="0"/>
          </a:p>
          <a:p>
            <a:r>
              <a:rPr lang="uk-UA" b="1" u="sng" dirty="0" smtClean="0"/>
              <a:t>Бюджетна система </a:t>
            </a:r>
            <a:r>
              <a:rPr lang="uk-UA" dirty="0" smtClean="0"/>
              <a:t>- </a:t>
            </a:r>
            <a:r>
              <a:rPr lang="uk-UA" dirty="0"/>
              <a:t>це сукупність загальнодержавного бюджету, бюджетів нижчих рівнів та відносин між ними, утворена відповідно до державного та адміністративно-територіального устрою держави і врегульована нормами </a:t>
            </a:r>
            <a:r>
              <a:rPr lang="uk-UA" dirty="0" smtClean="0"/>
              <a:t>права.</a:t>
            </a:r>
          </a:p>
          <a:p>
            <a:r>
              <a:rPr lang="ru-RU" b="1" u="sng" dirty="0" err="1"/>
              <a:t>Бюджетний</a:t>
            </a:r>
            <a:r>
              <a:rPr lang="ru-RU" b="1" u="sng" dirty="0"/>
              <a:t> </a:t>
            </a:r>
            <a:r>
              <a:rPr lang="ru-RU" b="1" u="sng" dirty="0" err="1"/>
              <a:t>устрій</a:t>
            </a:r>
            <a:r>
              <a:rPr lang="ru-RU" b="1" u="sng" dirty="0"/>
              <a:t> </a:t>
            </a:r>
            <a:r>
              <a:rPr lang="ru-RU" dirty="0" err="1"/>
              <a:t>визначає</a:t>
            </a:r>
            <a:r>
              <a:rPr lang="ru-RU" dirty="0"/>
              <a:t> </a:t>
            </a:r>
            <a:r>
              <a:rPr lang="ru-RU" dirty="0" err="1"/>
              <a:t>організацію</a:t>
            </a:r>
            <a:r>
              <a:rPr lang="ru-RU" dirty="0"/>
              <a:t> </a:t>
            </a:r>
            <a:r>
              <a:rPr lang="ru-RU" dirty="0" err="1"/>
              <a:t>бюджетної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 smtClean="0"/>
              <a:t>країни</a:t>
            </a:r>
            <a:r>
              <a:rPr lang="ru-RU" dirty="0" smtClean="0"/>
              <a:t>, </a:t>
            </a:r>
            <a:r>
              <a:rPr lang="ru-RU" dirty="0" err="1" smtClean="0"/>
              <a:t>взаємовідносини</a:t>
            </a:r>
            <a:r>
              <a:rPr lang="ru-RU" dirty="0" smtClean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окремими</a:t>
            </a:r>
            <a:r>
              <a:rPr lang="ru-RU" dirty="0"/>
              <a:t> ланками, </a:t>
            </a:r>
            <a:r>
              <a:rPr lang="ru-RU" dirty="0" err="1"/>
              <a:t>правові</a:t>
            </a:r>
            <a:r>
              <a:rPr lang="ru-RU" dirty="0"/>
              <a:t> </a:t>
            </a:r>
            <a:r>
              <a:rPr lang="ru-RU" dirty="0" err="1"/>
              <a:t>основи</a:t>
            </a:r>
            <a:r>
              <a:rPr lang="ru-RU" dirty="0"/>
              <a:t> </a:t>
            </a:r>
            <a:r>
              <a:rPr lang="ru-RU" dirty="0" err="1" smtClean="0"/>
              <a:t>функціонування</a:t>
            </a:r>
            <a:r>
              <a:rPr lang="ru-RU" dirty="0"/>
              <a:t> </a:t>
            </a:r>
            <a:r>
              <a:rPr lang="ru-RU" dirty="0" err="1" smtClean="0"/>
              <a:t>бюджетів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входять</a:t>
            </a:r>
            <a:r>
              <a:rPr lang="ru-RU" dirty="0"/>
              <a:t> до </a:t>
            </a:r>
            <a:r>
              <a:rPr lang="ru-RU" dirty="0" err="1"/>
              <a:t>бюджетної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, склад і структуру </a:t>
            </a:r>
            <a:r>
              <a:rPr lang="ru-RU" dirty="0" err="1" smtClean="0"/>
              <a:t>бюджетів</a:t>
            </a:r>
            <a:r>
              <a:rPr lang="ru-RU" dirty="0" smtClean="0"/>
              <a:t>, </a:t>
            </a:r>
            <a:r>
              <a:rPr lang="ru-RU" dirty="0" err="1" smtClean="0"/>
              <a:t>процедурні</a:t>
            </a:r>
            <a:r>
              <a:rPr lang="ru-RU" dirty="0" smtClean="0"/>
              <a:t> </a:t>
            </a:r>
            <a:r>
              <a:rPr lang="ru-RU" dirty="0" err="1"/>
              <a:t>сторони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та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бюджетних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Основи</a:t>
            </a:r>
            <a:r>
              <a:rPr lang="ru-RU" dirty="0"/>
              <a:t> бюджетного устрою </a:t>
            </a:r>
            <a:r>
              <a:rPr lang="ru-RU" dirty="0" err="1"/>
              <a:t>визначаються</a:t>
            </a:r>
            <a:r>
              <a:rPr lang="ru-RU" dirty="0"/>
              <a:t> формою державного </a:t>
            </a:r>
            <a:r>
              <a:rPr lang="ru-RU" dirty="0" smtClean="0"/>
              <a:t>устрою </a:t>
            </a:r>
            <a:r>
              <a:rPr lang="ru-RU" dirty="0" err="1" smtClean="0"/>
              <a:t>країни</a:t>
            </a:r>
            <a:r>
              <a:rPr lang="ru-RU" dirty="0"/>
              <a:t>, </a:t>
            </a:r>
            <a:r>
              <a:rPr lang="ru-RU" dirty="0" err="1"/>
              <a:t>чинними</a:t>
            </a:r>
            <a:r>
              <a:rPr lang="ru-RU" dirty="0"/>
              <a:t> </a:t>
            </a:r>
            <a:r>
              <a:rPr lang="ru-RU" dirty="0" err="1"/>
              <a:t>основними</a:t>
            </a:r>
            <a:r>
              <a:rPr lang="ru-RU" dirty="0"/>
              <a:t> </a:t>
            </a:r>
            <a:r>
              <a:rPr lang="ru-RU" dirty="0" err="1"/>
              <a:t>законодавчими</a:t>
            </a:r>
            <a:r>
              <a:rPr lang="ru-RU" dirty="0"/>
              <a:t> актами,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роллю</a:t>
            </a:r>
            <a:r>
              <a:rPr lang="ru-RU" dirty="0"/>
              <a:t> </a:t>
            </a:r>
            <a:r>
              <a:rPr lang="ru-RU" dirty="0" smtClean="0"/>
              <a:t>бюджету у </a:t>
            </a:r>
            <a:r>
              <a:rPr lang="ru-RU" dirty="0" err="1"/>
              <a:t>суспільному</a:t>
            </a:r>
            <a:r>
              <a:rPr lang="ru-RU" dirty="0"/>
              <a:t> </a:t>
            </a:r>
            <a:r>
              <a:rPr lang="ru-RU" dirty="0" err="1"/>
              <a:t>відтворенні</a:t>
            </a:r>
            <a:r>
              <a:rPr lang="ru-RU" dirty="0"/>
              <a:t> та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процесах</a:t>
            </a:r>
            <a:r>
              <a:rPr lang="ru-RU" dirty="0"/>
              <a:t>.</a:t>
            </a:r>
          </a:p>
          <a:p>
            <a:r>
              <a:rPr lang="ru-RU" dirty="0" err="1"/>
              <a:t>Бюджетний</a:t>
            </a:r>
            <a:r>
              <a:rPr lang="ru-RU" dirty="0"/>
              <a:t> </a:t>
            </a:r>
            <a:r>
              <a:rPr lang="ru-RU" dirty="0" err="1"/>
              <a:t>устрій</a:t>
            </a:r>
            <a:r>
              <a:rPr lang="ru-RU" dirty="0"/>
              <a:t>, як правило, </a:t>
            </a:r>
            <a:r>
              <a:rPr lang="ru-RU" dirty="0" err="1"/>
              <a:t>будується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 smtClean="0"/>
              <a:t>адміністративно-територіального</a:t>
            </a:r>
            <a:r>
              <a:rPr lang="ru-RU" dirty="0" smtClean="0"/>
              <a:t> </a:t>
            </a:r>
            <a:r>
              <a:rPr lang="ru-RU" dirty="0"/>
              <a:t>устрою </a:t>
            </a:r>
            <a:r>
              <a:rPr lang="ru-RU" dirty="0" err="1"/>
              <a:t>країни</a:t>
            </a:r>
            <a:r>
              <a:rPr lang="ru-RU" dirty="0" smtClean="0"/>
              <a:t>.</a:t>
            </a:r>
          </a:p>
          <a:p>
            <a:r>
              <a:rPr lang="uk-UA" dirty="0"/>
              <a:t>Елементи бюджетного устрою представлені на рисунку 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9084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42197" y="602595"/>
            <a:ext cx="7383439" cy="5740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949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9433" y="259307"/>
            <a:ext cx="9403307" cy="6237027"/>
          </a:xfrm>
        </p:spPr>
        <p:txBody>
          <a:bodyPr>
            <a:normAutofit/>
          </a:bodyPr>
          <a:lstStyle/>
          <a:p>
            <a:r>
              <a:rPr lang="uk-UA" dirty="0"/>
              <a:t>Правовою основою бюджетного устрою є </a:t>
            </a:r>
            <a:r>
              <a:rPr lang="uk-UA" b="1" dirty="0"/>
              <a:t>бюджетне законодавство</a:t>
            </a:r>
            <a:r>
              <a:rPr lang="uk-UA" dirty="0"/>
              <a:t>, основними складовими якого є:</a:t>
            </a:r>
            <a:endParaRPr lang="ru-RU" dirty="0"/>
          </a:p>
          <a:p>
            <a:r>
              <a:rPr lang="ru-RU" dirty="0"/>
              <a:t>1) </a:t>
            </a:r>
            <a:r>
              <a:rPr lang="ru-RU" u="sng" dirty="0" err="1" smtClean="0">
                <a:hlinkClick r:id="rId2"/>
              </a:rPr>
              <a:t>Конституція</a:t>
            </a:r>
            <a:r>
              <a:rPr lang="ru-RU" u="sng" dirty="0" smtClean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України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 smtClean="0"/>
              <a:t>Бюджетний</a:t>
            </a:r>
            <a:r>
              <a:rPr lang="ru-RU" dirty="0" smtClean="0"/>
              <a:t> Кодекс </a:t>
            </a:r>
            <a:r>
              <a:rPr lang="ru-RU" dirty="0" err="1" smtClean="0"/>
              <a:t>Укра</a:t>
            </a:r>
            <a:r>
              <a:rPr lang="uk-UA" dirty="0" err="1" smtClean="0"/>
              <a:t>їни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/>
              <a:t>2</a:t>
            </a:r>
            <a:r>
              <a:rPr lang="ru-RU" b="1" baseline="30000" dirty="0"/>
              <a:t>-1</a:t>
            </a:r>
            <a:r>
              <a:rPr lang="ru-RU" dirty="0"/>
              <a:t>) </a:t>
            </a:r>
            <a:r>
              <a:rPr lang="ru-RU" dirty="0" err="1" smtClean="0"/>
              <a:t>Бюджетна</a:t>
            </a:r>
            <a:r>
              <a:rPr lang="ru-RU" dirty="0" smtClean="0"/>
              <a:t> </a:t>
            </a:r>
            <a:r>
              <a:rPr lang="ru-RU" dirty="0" err="1" smtClean="0"/>
              <a:t>декларація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 smtClean="0"/>
              <a:t>3</a:t>
            </a:r>
            <a:r>
              <a:rPr lang="ru-RU" dirty="0"/>
              <a:t>) закону про </a:t>
            </a:r>
            <a:r>
              <a:rPr lang="ru-RU" dirty="0" err="1"/>
              <a:t>Державний</a:t>
            </a:r>
            <a:r>
              <a:rPr lang="ru-RU" dirty="0"/>
              <a:t> бюджет </a:t>
            </a:r>
            <a:r>
              <a:rPr lang="ru-RU" dirty="0" err="1"/>
              <a:t>України</a:t>
            </a:r>
            <a:r>
              <a:rPr lang="ru-RU" dirty="0"/>
              <a:t>;</a:t>
            </a:r>
          </a:p>
          <a:p>
            <a:r>
              <a:rPr lang="ru-RU" dirty="0"/>
              <a:t>4)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законів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регулюють</a:t>
            </a:r>
            <a:r>
              <a:rPr lang="ru-RU" dirty="0"/>
              <a:t> </a:t>
            </a:r>
            <a:r>
              <a:rPr lang="ru-RU" dirty="0" err="1"/>
              <a:t>бюджетні</a:t>
            </a:r>
            <a:r>
              <a:rPr lang="ru-RU" dirty="0"/>
              <a:t> </a:t>
            </a:r>
            <a:r>
              <a:rPr lang="ru-RU" dirty="0" err="1" smtClean="0"/>
              <a:t>відносини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/>
              <a:t>5) нормативно-</a:t>
            </a:r>
            <a:r>
              <a:rPr lang="ru-RU" dirty="0" err="1"/>
              <a:t>правових</a:t>
            </a:r>
            <a:r>
              <a:rPr lang="ru-RU" dirty="0"/>
              <a:t> </a:t>
            </a:r>
            <a:r>
              <a:rPr lang="ru-RU" dirty="0" err="1"/>
              <a:t>актів</a:t>
            </a:r>
            <a:r>
              <a:rPr lang="ru-RU" dirty="0"/>
              <a:t> </a:t>
            </a:r>
            <a:r>
              <a:rPr lang="ru-RU" dirty="0" err="1"/>
              <a:t>Кабінету</a:t>
            </a:r>
            <a:r>
              <a:rPr lang="ru-RU" dirty="0"/>
              <a:t> </a:t>
            </a:r>
            <a:r>
              <a:rPr lang="ru-RU" dirty="0" err="1"/>
              <a:t>Міністрів</a:t>
            </a:r>
            <a:r>
              <a:rPr lang="ru-RU" dirty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 smtClean="0"/>
              <a:t>6</a:t>
            </a:r>
            <a:r>
              <a:rPr lang="ru-RU" dirty="0"/>
              <a:t>) нормативно-</a:t>
            </a:r>
            <a:r>
              <a:rPr lang="ru-RU" dirty="0" err="1"/>
              <a:t>правових</a:t>
            </a:r>
            <a:r>
              <a:rPr lang="ru-RU" dirty="0"/>
              <a:t> </a:t>
            </a:r>
            <a:r>
              <a:rPr lang="ru-RU" dirty="0" err="1"/>
              <a:t>актів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 smtClean="0"/>
              <a:t>влади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/>
              <a:t>6</a:t>
            </a:r>
            <a:r>
              <a:rPr lang="ru-RU" b="1" baseline="30000" dirty="0"/>
              <a:t>-1</a:t>
            </a:r>
            <a:r>
              <a:rPr lang="ru-RU" dirty="0"/>
              <a:t>) </a:t>
            </a:r>
            <a:r>
              <a:rPr lang="ru-RU" dirty="0" err="1"/>
              <a:t>прогнозів</a:t>
            </a:r>
            <a:r>
              <a:rPr lang="ru-RU" dirty="0"/>
              <a:t>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;</a:t>
            </a:r>
          </a:p>
          <a:p>
            <a:r>
              <a:rPr lang="ru-RU" dirty="0" smtClean="0"/>
              <a:t>7</a:t>
            </a:r>
            <a:r>
              <a:rPr lang="ru-RU" dirty="0"/>
              <a:t>) </a:t>
            </a:r>
            <a:r>
              <a:rPr lang="ru-RU" dirty="0" err="1"/>
              <a:t>рішень</a:t>
            </a:r>
            <a:r>
              <a:rPr lang="ru-RU" dirty="0"/>
              <a:t> про </a:t>
            </a:r>
            <a:r>
              <a:rPr lang="ru-RU" dirty="0" err="1"/>
              <a:t>місцевий</a:t>
            </a:r>
            <a:r>
              <a:rPr lang="ru-RU" dirty="0"/>
              <a:t> бюджет;</a:t>
            </a:r>
          </a:p>
          <a:p>
            <a:r>
              <a:rPr lang="ru-RU" dirty="0"/>
              <a:t>8) </a:t>
            </a:r>
            <a:r>
              <a:rPr lang="ru-RU" dirty="0" err="1"/>
              <a:t>рішень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Автономної</a:t>
            </a:r>
            <a:r>
              <a:rPr lang="ru-RU" dirty="0"/>
              <a:t> </a:t>
            </a:r>
            <a:r>
              <a:rPr lang="ru-RU" dirty="0" err="1"/>
              <a:t>Республіки</a:t>
            </a:r>
            <a:r>
              <a:rPr lang="ru-RU" dirty="0"/>
              <a:t> </a:t>
            </a:r>
            <a:r>
              <a:rPr lang="ru-RU" dirty="0" err="1"/>
              <a:t>Крим</a:t>
            </a:r>
            <a:r>
              <a:rPr lang="ru-RU" dirty="0"/>
              <a:t>,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адміністрацій</a:t>
            </a:r>
            <a:r>
              <a:rPr lang="ru-RU" dirty="0"/>
              <a:t>,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 smtClean="0"/>
              <a:t>самоврядування</a:t>
            </a:r>
            <a:r>
              <a:rPr lang="ru-RU" dirty="0" smtClean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3761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9433" y="259307"/>
            <a:ext cx="9403307" cy="6237027"/>
          </a:xfrm>
        </p:spPr>
        <p:txBody>
          <a:bodyPr>
            <a:noAutofit/>
          </a:bodyPr>
          <a:lstStyle/>
          <a:p>
            <a:r>
              <a:rPr lang="ru-RU" sz="1900" b="1" u="sng" dirty="0" err="1"/>
              <a:t>Бюджетним</a:t>
            </a:r>
            <a:r>
              <a:rPr lang="ru-RU" sz="1900" b="1" u="sng" dirty="0"/>
              <a:t> кодексом </a:t>
            </a:r>
            <a:r>
              <a:rPr lang="ru-RU" sz="1900" b="1" u="sng" dirty="0" err="1"/>
              <a:t>України</a:t>
            </a:r>
            <a:r>
              <a:rPr lang="ru-RU" sz="1900" b="1" u="sng" dirty="0"/>
              <a:t> </a:t>
            </a:r>
            <a:r>
              <a:rPr lang="ru-RU" sz="1900" dirty="0" err="1"/>
              <a:t>регулюються</a:t>
            </a:r>
            <a:r>
              <a:rPr lang="ru-RU" sz="1900" dirty="0"/>
              <a:t> </a:t>
            </a:r>
            <a:r>
              <a:rPr lang="ru-RU" sz="1900" dirty="0" err="1"/>
              <a:t>відносини</a:t>
            </a:r>
            <a:r>
              <a:rPr lang="ru-RU" sz="1900" dirty="0"/>
              <a:t>, </a:t>
            </a:r>
            <a:r>
              <a:rPr lang="ru-RU" sz="1900" dirty="0" err="1"/>
              <a:t>що</a:t>
            </a:r>
            <a:r>
              <a:rPr lang="ru-RU" sz="1900" dirty="0"/>
              <a:t> </a:t>
            </a:r>
            <a:r>
              <a:rPr lang="ru-RU" sz="1900" dirty="0" err="1"/>
              <a:t>виникають</a:t>
            </a:r>
            <a:r>
              <a:rPr lang="ru-RU" sz="1900" dirty="0"/>
              <a:t> у </a:t>
            </a:r>
            <a:r>
              <a:rPr lang="ru-RU" sz="1900" dirty="0" err="1"/>
              <a:t>процесі</a:t>
            </a:r>
            <a:r>
              <a:rPr lang="ru-RU" sz="1900" dirty="0"/>
              <a:t> </a:t>
            </a:r>
            <a:r>
              <a:rPr lang="ru-RU" sz="1900" dirty="0" err="1"/>
              <a:t>складання</a:t>
            </a:r>
            <a:r>
              <a:rPr lang="ru-RU" sz="1900" dirty="0"/>
              <a:t>, </a:t>
            </a:r>
            <a:r>
              <a:rPr lang="ru-RU" sz="1900" dirty="0" err="1"/>
              <a:t>розгляду</a:t>
            </a:r>
            <a:r>
              <a:rPr lang="ru-RU" sz="1900" dirty="0"/>
              <a:t>, </a:t>
            </a:r>
            <a:r>
              <a:rPr lang="ru-RU" sz="1900" dirty="0" err="1"/>
              <a:t>затвердження</a:t>
            </a:r>
            <a:r>
              <a:rPr lang="ru-RU" sz="1900" dirty="0"/>
              <a:t>, </a:t>
            </a:r>
            <a:r>
              <a:rPr lang="ru-RU" sz="1900" dirty="0" err="1"/>
              <a:t>виконання</a:t>
            </a:r>
            <a:r>
              <a:rPr lang="ru-RU" sz="1900" dirty="0"/>
              <a:t> </a:t>
            </a:r>
            <a:r>
              <a:rPr lang="ru-RU" sz="1900" dirty="0" err="1"/>
              <a:t>бюджетів</a:t>
            </a:r>
            <a:r>
              <a:rPr lang="ru-RU" sz="1900" dirty="0"/>
              <a:t>, </a:t>
            </a:r>
            <a:r>
              <a:rPr lang="ru-RU" sz="1900" dirty="0" err="1"/>
              <a:t>звітування</a:t>
            </a:r>
            <a:r>
              <a:rPr lang="ru-RU" sz="1900" dirty="0"/>
              <a:t> про </a:t>
            </a:r>
            <a:r>
              <a:rPr lang="ru-RU" sz="1900" dirty="0" err="1"/>
              <a:t>їх</a:t>
            </a:r>
            <a:r>
              <a:rPr lang="ru-RU" sz="1900" dirty="0"/>
              <a:t> </a:t>
            </a:r>
            <a:r>
              <a:rPr lang="ru-RU" sz="1900" dirty="0" err="1"/>
              <a:t>виконання</a:t>
            </a:r>
            <a:r>
              <a:rPr lang="ru-RU" sz="1900" dirty="0"/>
              <a:t> та контролю за </a:t>
            </a:r>
            <a:r>
              <a:rPr lang="ru-RU" sz="1900" dirty="0" err="1"/>
              <a:t>дотриманням</a:t>
            </a:r>
            <a:r>
              <a:rPr lang="ru-RU" sz="1900" dirty="0"/>
              <a:t> бюджетного </a:t>
            </a:r>
            <a:r>
              <a:rPr lang="ru-RU" sz="1900" dirty="0" err="1"/>
              <a:t>законодавства</a:t>
            </a:r>
            <a:r>
              <a:rPr lang="ru-RU" sz="1900" dirty="0"/>
              <a:t>, і </a:t>
            </a:r>
            <a:r>
              <a:rPr lang="ru-RU" sz="1900" dirty="0" err="1"/>
              <a:t>питання</a:t>
            </a:r>
            <a:r>
              <a:rPr lang="ru-RU" sz="1900" dirty="0"/>
              <a:t> </a:t>
            </a:r>
            <a:r>
              <a:rPr lang="ru-RU" sz="1900" dirty="0" err="1"/>
              <a:t>відповідальності</a:t>
            </a:r>
            <a:r>
              <a:rPr lang="ru-RU" sz="1900" dirty="0"/>
              <a:t> за </a:t>
            </a:r>
            <a:r>
              <a:rPr lang="ru-RU" sz="1900" dirty="0" err="1"/>
              <a:t>порушення</a:t>
            </a:r>
            <a:r>
              <a:rPr lang="ru-RU" sz="1900" dirty="0"/>
              <a:t> бюджетного </a:t>
            </a:r>
            <a:r>
              <a:rPr lang="ru-RU" sz="1900" dirty="0" err="1"/>
              <a:t>законодавства</a:t>
            </a:r>
            <a:r>
              <a:rPr lang="ru-RU" sz="1900" dirty="0"/>
              <a:t>, а </a:t>
            </a:r>
            <a:r>
              <a:rPr lang="ru-RU" sz="1900" dirty="0" err="1"/>
              <a:t>також</a:t>
            </a:r>
            <a:r>
              <a:rPr lang="ru-RU" sz="1900" dirty="0"/>
              <a:t> </a:t>
            </a:r>
            <a:r>
              <a:rPr lang="ru-RU" sz="1900" dirty="0" err="1"/>
              <a:t>визначаються</a:t>
            </a:r>
            <a:r>
              <a:rPr lang="ru-RU" sz="1900" dirty="0"/>
              <a:t> </a:t>
            </a:r>
            <a:r>
              <a:rPr lang="ru-RU" sz="1900" dirty="0" err="1"/>
              <a:t>правові</a:t>
            </a:r>
            <a:r>
              <a:rPr lang="ru-RU" sz="1900" dirty="0"/>
              <a:t> засади </a:t>
            </a:r>
            <a:r>
              <a:rPr lang="ru-RU" sz="1900" dirty="0" err="1"/>
              <a:t>утворення</a:t>
            </a:r>
            <a:r>
              <a:rPr lang="ru-RU" sz="1900" dirty="0"/>
              <a:t> та </a:t>
            </a:r>
            <a:r>
              <a:rPr lang="ru-RU" sz="1900" dirty="0" err="1"/>
              <a:t>погашення</a:t>
            </a:r>
            <a:r>
              <a:rPr lang="ru-RU" sz="1900" dirty="0"/>
              <a:t> державного і </a:t>
            </a:r>
            <a:r>
              <a:rPr lang="ru-RU" sz="1900" dirty="0" err="1"/>
              <a:t>місцевого</a:t>
            </a:r>
            <a:r>
              <a:rPr lang="ru-RU" sz="1900" dirty="0"/>
              <a:t> боргу</a:t>
            </a:r>
            <a:r>
              <a:rPr lang="ru-RU" sz="1900" dirty="0" smtClean="0"/>
              <a:t>.</a:t>
            </a:r>
          </a:p>
          <a:p>
            <a:r>
              <a:rPr lang="ru-RU" sz="1900" b="1" u="sng" dirty="0" err="1"/>
              <a:t>Бюджетна</a:t>
            </a:r>
            <a:r>
              <a:rPr lang="ru-RU" sz="1900" b="1" u="sng" dirty="0"/>
              <a:t> </a:t>
            </a:r>
            <a:r>
              <a:rPr lang="ru-RU" sz="1900" b="1" u="sng" dirty="0" err="1"/>
              <a:t>декларація</a:t>
            </a:r>
            <a:r>
              <a:rPr lang="ru-RU" sz="1900" dirty="0"/>
              <a:t> – </a:t>
            </a:r>
            <a:r>
              <a:rPr lang="ru-RU" sz="1900" dirty="0" err="1"/>
              <a:t>це</a:t>
            </a:r>
            <a:r>
              <a:rPr lang="ru-RU" sz="1900" dirty="0"/>
              <a:t> </a:t>
            </a:r>
            <a:r>
              <a:rPr lang="ru-RU" sz="1900" dirty="0" err="1"/>
              <a:t>стратегічний</a:t>
            </a:r>
            <a:r>
              <a:rPr lang="ru-RU" sz="1900" dirty="0"/>
              <a:t> документ, </a:t>
            </a:r>
            <a:r>
              <a:rPr lang="ru-RU" sz="1900" dirty="0" err="1"/>
              <a:t>який</a:t>
            </a:r>
            <a:r>
              <a:rPr lang="ru-RU" sz="1900" dirty="0"/>
              <a:t> </a:t>
            </a:r>
            <a:r>
              <a:rPr lang="ru-RU" sz="1900" dirty="0" err="1"/>
              <a:t>окреслює</a:t>
            </a:r>
            <a:r>
              <a:rPr lang="ru-RU" sz="1900" dirty="0"/>
              <a:t> </a:t>
            </a:r>
            <a:r>
              <a:rPr lang="ru-RU" sz="1900" dirty="0" err="1"/>
              <a:t>консолідований</a:t>
            </a:r>
            <a:r>
              <a:rPr lang="ru-RU" sz="1900" dirty="0"/>
              <a:t> </a:t>
            </a:r>
            <a:r>
              <a:rPr lang="ru-RU" sz="1900" dirty="0" err="1"/>
              <a:t>підхід</a:t>
            </a:r>
            <a:r>
              <a:rPr lang="ru-RU" sz="1900" dirty="0"/>
              <a:t> Уряду до </a:t>
            </a:r>
            <a:r>
              <a:rPr lang="ru-RU" sz="1900" dirty="0" err="1"/>
              <a:t>фіскальної</a:t>
            </a:r>
            <a:r>
              <a:rPr lang="ru-RU" sz="1900" dirty="0"/>
              <a:t> </a:t>
            </a:r>
            <a:r>
              <a:rPr lang="ru-RU" sz="1900" dirty="0" err="1"/>
              <a:t>політики</a:t>
            </a:r>
            <a:r>
              <a:rPr lang="ru-RU" sz="1900" dirty="0"/>
              <a:t> на </a:t>
            </a:r>
            <a:r>
              <a:rPr lang="ru-RU" sz="1900" dirty="0" err="1"/>
              <a:t>наступні</a:t>
            </a:r>
            <a:r>
              <a:rPr lang="ru-RU" sz="1900" dirty="0"/>
              <a:t> 3 (в </a:t>
            </a:r>
            <a:r>
              <a:rPr lang="ru-RU" sz="1900" dirty="0" err="1"/>
              <a:t>деяких</a:t>
            </a:r>
            <a:r>
              <a:rPr lang="ru-RU" sz="1900" dirty="0"/>
              <a:t> </a:t>
            </a:r>
            <a:r>
              <a:rPr lang="ru-RU" sz="1900" dirty="0" err="1"/>
              <a:t>країнах</a:t>
            </a:r>
            <a:r>
              <a:rPr lang="ru-RU" sz="1900" dirty="0"/>
              <a:t> – 5) </a:t>
            </a:r>
            <a:r>
              <a:rPr lang="ru-RU" sz="1900" dirty="0" err="1"/>
              <a:t>років</a:t>
            </a:r>
            <a:r>
              <a:rPr lang="ru-RU" sz="1900" dirty="0"/>
              <a:t>. Документ </a:t>
            </a:r>
            <a:r>
              <a:rPr lang="ru-RU" sz="1900" dirty="0" err="1"/>
              <a:t>має</a:t>
            </a:r>
            <a:r>
              <a:rPr lang="ru-RU" sz="1900" dirty="0"/>
              <a:t> </a:t>
            </a:r>
            <a:r>
              <a:rPr lang="ru-RU" sz="1900" dirty="0" err="1"/>
              <a:t>визначати</a:t>
            </a:r>
            <a:r>
              <a:rPr lang="ru-RU" sz="1900" dirty="0"/>
              <a:t>, </a:t>
            </a:r>
            <a:r>
              <a:rPr lang="ru-RU" sz="1900" dirty="0" err="1"/>
              <a:t>якою</a:t>
            </a:r>
            <a:r>
              <a:rPr lang="ru-RU" sz="1900" dirty="0"/>
              <a:t> буде </a:t>
            </a:r>
            <a:r>
              <a:rPr lang="ru-RU" sz="1900" dirty="0" err="1"/>
              <a:t>фіскальна</a:t>
            </a:r>
            <a:r>
              <a:rPr lang="ru-RU" sz="1900" dirty="0"/>
              <a:t> </a:t>
            </a:r>
            <a:r>
              <a:rPr lang="ru-RU" sz="1900" dirty="0" err="1"/>
              <a:t>політика</a:t>
            </a:r>
            <a:r>
              <a:rPr lang="ru-RU" sz="1900" dirty="0"/>
              <a:t> як з боку </a:t>
            </a:r>
            <a:r>
              <a:rPr lang="ru-RU" sz="1900" dirty="0" err="1"/>
              <a:t>доходів</a:t>
            </a:r>
            <a:r>
              <a:rPr lang="ru-RU" sz="1900" dirty="0"/>
              <a:t>, так і з боку </a:t>
            </a:r>
            <a:r>
              <a:rPr lang="ru-RU" sz="1900" dirty="0" err="1"/>
              <a:t>видатків</a:t>
            </a:r>
            <a:r>
              <a:rPr lang="ru-RU" sz="1900" dirty="0" smtClean="0"/>
              <a:t>.</a:t>
            </a:r>
          </a:p>
          <a:p>
            <a:r>
              <a:rPr lang="uk-UA" sz="1900" b="1" u="sng" dirty="0"/>
              <a:t>Розмежування доходів і видатків</a:t>
            </a:r>
            <a:r>
              <a:rPr lang="uk-UA" sz="1900" u="sng" dirty="0"/>
              <a:t> </a:t>
            </a:r>
            <a:r>
              <a:rPr lang="uk-UA" sz="1900" dirty="0"/>
              <a:t>передбачає визначення доходів та видатків для кожного виду бюджетів.</a:t>
            </a:r>
            <a:endParaRPr lang="ru-RU" sz="1900" dirty="0"/>
          </a:p>
          <a:p>
            <a:r>
              <a:rPr lang="uk-UA" sz="1900" b="1" u="sng" dirty="0"/>
              <a:t>Організація бюджетної системи</a:t>
            </a:r>
            <a:r>
              <a:rPr lang="uk-UA" sz="1900" u="sng" dirty="0"/>
              <a:t> </a:t>
            </a:r>
            <a:r>
              <a:rPr lang="uk-UA" sz="1900" dirty="0"/>
              <a:t>визначає співвідношення між бюджетами.</a:t>
            </a:r>
            <a:endParaRPr lang="ru-RU" sz="1900" dirty="0"/>
          </a:p>
          <a:p>
            <a:r>
              <a:rPr lang="uk-UA" sz="1900" b="1" u="sng" dirty="0"/>
              <a:t>Міжбюджетні відносини</a:t>
            </a:r>
            <a:r>
              <a:rPr lang="uk-UA" sz="1900" u="sng" dirty="0"/>
              <a:t> </a:t>
            </a:r>
            <a:r>
              <a:rPr lang="uk-UA" sz="1900" dirty="0"/>
              <a:t>(взаємовідносини між бюджетам) – це відносини між державою, членами федерації (для федеративних держав) та територіальними громадами щодо забезпечення відповідних бюджетів фінансовими ресурсами, необхідними для виконання функцій, передбачених законодавством.</a:t>
            </a:r>
            <a:endParaRPr lang="ru-RU" sz="1900" dirty="0"/>
          </a:p>
          <a:p>
            <a:endParaRPr lang="ru-RU" sz="1900" dirty="0"/>
          </a:p>
        </p:txBody>
      </p:sp>
    </p:spTree>
    <p:extLst>
      <p:ext uri="{BB962C8B-B14F-4D97-AF65-F5344CB8AC3E}">
        <p14:creationId xmlns:p14="http://schemas.microsoft.com/office/powerpoint/2010/main" val="39015454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9433" y="259307"/>
            <a:ext cx="9403307" cy="6237027"/>
          </a:xfrm>
        </p:spPr>
        <p:txBody>
          <a:bodyPr/>
          <a:lstStyle/>
          <a:p>
            <a:r>
              <a:rPr lang="uk-UA" dirty="0"/>
              <a:t>Основною </a:t>
            </a:r>
            <a:r>
              <a:rPr lang="uk-UA" u="sng" dirty="0"/>
              <a:t>формою реалізації міжбюджетних відносин є </a:t>
            </a:r>
            <a:r>
              <a:rPr lang="uk-UA" b="1" u="sng" dirty="0"/>
              <a:t>міжбюджетні трансферти</a:t>
            </a:r>
            <a:r>
              <a:rPr lang="uk-UA" dirty="0"/>
              <a:t>, що спрямовані та збалансування фінансової спроможності бюджетів.</a:t>
            </a:r>
            <a:endParaRPr lang="ru-RU" dirty="0"/>
          </a:p>
          <a:p>
            <a:pPr marL="0" indent="0">
              <a:buNone/>
            </a:pPr>
            <a:r>
              <a:rPr lang="ru-RU" u="sng" dirty="0" err="1"/>
              <a:t>М</a:t>
            </a:r>
            <a:r>
              <a:rPr lang="ru-RU" u="sng" dirty="0" err="1" smtClean="0"/>
              <a:t>іжбюджетні</a:t>
            </a:r>
            <a:r>
              <a:rPr lang="ru-RU" u="sng" dirty="0" smtClean="0"/>
              <a:t> </a:t>
            </a:r>
            <a:r>
              <a:rPr lang="ru-RU" u="sng" dirty="0" err="1"/>
              <a:t>трансферти</a:t>
            </a:r>
            <a:r>
              <a:rPr lang="ru-RU" u="sng" dirty="0"/>
              <a:t> </a:t>
            </a:r>
            <a:r>
              <a:rPr lang="ru-RU" dirty="0"/>
              <a:t>- </a:t>
            </a:r>
            <a:r>
              <a:rPr lang="ru-RU" dirty="0" err="1"/>
              <a:t>кошти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безоплатно</a:t>
            </a:r>
            <a:r>
              <a:rPr lang="ru-RU" dirty="0"/>
              <a:t> і </a:t>
            </a:r>
            <a:r>
              <a:rPr lang="ru-RU" dirty="0" err="1"/>
              <a:t>безповоротно</a:t>
            </a:r>
            <a:r>
              <a:rPr lang="ru-RU" dirty="0"/>
              <a:t> </a:t>
            </a:r>
            <a:r>
              <a:rPr lang="ru-RU" dirty="0" err="1"/>
              <a:t>передаються</a:t>
            </a:r>
            <a:r>
              <a:rPr lang="ru-RU" dirty="0"/>
              <a:t> з одного бюджету до </a:t>
            </a:r>
            <a:r>
              <a:rPr lang="ru-RU" dirty="0" err="1"/>
              <a:t>іншого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Міжбюджетні </a:t>
            </a:r>
            <a:r>
              <a:rPr lang="uk-UA" dirty="0"/>
              <a:t>трансферти поділяються на</a:t>
            </a:r>
            <a:r>
              <a:rPr lang="uk-UA" dirty="0" smtClean="0"/>
              <a:t>:</a:t>
            </a:r>
          </a:p>
          <a:p>
            <a:r>
              <a:rPr lang="uk-UA" dirty="0"/>
              <a:t>1)	</a:t>
            </a:r>
            <a:r>
              <a:rPr lang="uk-UA" i="1" dirty="0"/>
              <a:t>дотацію вирівнювання</a:t>
            </a:r>
            <a:r>
              <a:rPr lang="uk-UA" dirty="0"/>
              <a:t> (міжбюджетний трансферт на вирівнювання дохідної спроможності бюджету, який його отримує);</a:t>
            </a:r>
            <a:endParaRPr lang="ru-RU" dirty="0"/>
          </a:p>
          <a:p>
            <a:r>
              <a:rPr lang="uk-UA" dirty="0"/>
              <a:t>2)	</a:t>
            </a:r>
            <a:r>
              <a:rPr lang="uk-UA" i="1" dirty="0"/>
              <a:t>субвенції</a:t>
            </a:r>
            <a:r>
              <a:rPr lang="uk-UA" dirty="0"/>
              <a:t> (міжбюджетні  трансферти для використання на певну мету в порядку,  визначеному органом,  який прийняв  рішення про надання субвенції);</a:t>
            </a:r>
            <a:endParaRPr lang="ru-RU" dirty="0"/>
          </a:p>
          <a:p>
            <a:r>
              <a:rPr lang="uk-UA" dirty="0"/>
              <a:t>3)	</a:t>
            </a:r>
            <a:r>
              <a:rPr lang="uk-UA" i="1" dirty="0"/>
              <a:t>кошти, що передаються до державного бюджету та місцевих бюджетів з інших місцевих бюджетів</a:t>
            </a:r>
            <a:r>
              <a:rPr lang="uk-UA" dirty="0"/>
              <a:t>;</a:t>
            </a:r>
            <a:endParaRPr lang="ru-RU" dirty="0"/>
          </a:p>
          <a:p>
            <a:r>
              <a:rPr lang="uk-UA" dirty="0"/>
              <a:t>4)	</a:t>
            </a:r>
            <a:r>
              <a:rPr lang="uk-UA" i="1" dirty="0"/>
              <a:t>додаткові дотації</a:t>
            </a:r>
            <a:r>
              <a:rPr lang="uk-UA" dirty="0" smtClean="0"/>
              <a:t>.</a:t>
            </a:r>
          </a:p>
          <a:p>
            <a:pPr marL="0" indent="0">
              <a:buNone/>
            </a:pPr>
            <a:r>
              <a:rPr lang="uk-UA" b="1" dirty="0"/>
              <a:t>Принципи побудови бюджетної</a:t>
            </a:r>
            <a:r>
              <a:rPr lang="uk-UA" dirty="0"/>
              <a:t> системи відображають вихідні положення побудови бюджетної системи певної країни. Виділяють принципи структурної будови та взаємозв’язку різних видів бюджетів, що є проявом сутності бюджетної системи за формою прояву та економічним змістом відповідно (рис. ).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63839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8550" y="358169"/>
            <a:ext cx="7184686" cy="5550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06528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9433" y="259307"/>
            <a:ext cx="9403307" cy="6237027"/>
          </a:xfrm>
        </p:spPr>
        <p:txBody>
          <a:bodyPr/>
          <a:lstStyle/>
          <a:p>
            <a:endParaRPr lang="ru-RU" dirty="0"/>
          </a:p>
          <a:p>
            <a:r>
              <a:rPr lang="uk-UA" i="1" dirty="0"/>
              <a:t>Принципи структурної будови</a:t>
            </a:r>
            <a:r>
              <a:rPr lang="uk-UA" dirty="0"/>
              <a:t> включають принципи створення єдиного бюджету і регіонального бюджету, що є взаємопов’язаними і взаємовиключними, та принцип поєднання централізованих та децентралізованих ланок бюджетної системи. </a:t>
            </a:r>
            <a:endParaRPr lang="ru-RU" dirty="0"/>
          </a:p>
          <a:p>
            <a:r>
              <a:rPr lang="uk-UA" dirty="0"/>
              <a:t>Використання</a:t>
            </a:r>
            <a:r>
              <a:rPr lang="uk-UA" i="1" dirty="0"/>
              <a:t> принципів взаємозв’язку різних видів бюджетів</a:t>
            </a:r>
            <a:r>
              <a:rPr lang="uk-UA" dirty="0"/>
              <a:t>: єдності та автономності бюджетів, що виключають один одного, дає змогу визначити оптимальний варіант взаємодії бюджетів.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79785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9433" y="259307"/>
            <a:ext cx="9403307" cy="6237027"/>
          </a:xfrm>
        </p:spPr>
        <p:txBody>
          <a:bodyPr/>
          <a:lstStyle/>
          <a:p>
            <a:r>
              <a:rPr lang="uk-UA" b="1" dirty="0"/>
              <a:t>2.	Бюджетний устрій унітарної та федеративної держави</a:t>
            </a:r>
            <a:endParaRPr lang="ru-RU" dirty="0"/>
          </a:p>
          <a:p>
            <a:endParaRPr lang="ru-RU" dirty="0"/>
          </a:p>
          <a:p>
            <a:r>
              <a:rPr lang="uk-UA" dirty="0"/>
              <a:t>Розвиток суспільства визначив такі основні форми державного </a:t>
            </a:r>
            <a:r>
              <a:rPr lang="uk-UA" dirty="0" err="1"/>
              <a:t>устою</a:t>
            </a:r>
            <a:r>
              <a:rPr lang="uk-UA" dirty="0"/>
              <a:t> – унітарну та федеративну державу. Відповідно бюджетна система унітарної держави (України, Польща, Республіка Білорусь) складається з </a:t>
            </a:r>
            <a:r>
              <a:rPr lang="uk-UA" b="1" dirty="0"/>
              <a:t>двох рівнів</a:t>
            </a:r>
            <a:r>
              <a:rPr lang="uk-UA" dirty="0"/>
              <a:t>: державного та місцевого бюджету, а у федеративній державні (США, Російська Федерація, Федеративна Республіка Німеччина) бюджетна система включає федеральний бюджет, бюджет членів федерації та місцеві бюджети, тобто є </a:t>
            </a:r>
            <a:r>
              <a:rPr lang="uk-UA" b="1" dirty="0" err="1"/>
              <a:t>трирівневою</a:t>
            </a:r>
            <a:r>
              <a:rPr lang="uk-UA" dirty="0"/>
              <a:t>.</a:t>
            </a:r>
            <a:endParaRPr lang="ru-RU" dirty="0"/>
          </a:p>
          <a:p>
            <a:r>
              <a:rPr lang="uk-UA" dirty="0"/>
              <a:t>Світовий досвід бюджетного устрою дозволяє виділити </a:t>
            </a:r>
            <a:r>
              <a:rPr lang="uk-UA" dirty="0" err="1"/>
              <a:t>однорівневі</a:t>
            </a:r>
            <a:r>
              <a:rPr lang="uk-UA" dirty="0"/>
              <a:t> бюджетні системи. Історичними прикладами держав з </a:t>
            </a:r>
            <a:r>
              <a:rPr lang="uk-UA" b="1" dirty="0" err="1"/>
              <a:t>однорівневою</a:t>
            </a:r>
            <a:r>
              <a:rPr lang="uk-UA" dirty="0"/>
              <a:t> бюджетною системою є давньогрецькі міста-поліси. Розмежування державного та місцевого бюджету було недоцільним. На сьогодні </a:t>
            </a:r>
            <a:r>
              <a:rPr lang="uk-UA" dirty="0" err="1"/>
              <a:t>однорівнева</a:t>
            </a:r>
            <a:r>
              <a:rPr lang="uk-UA" dirty="0"/>
              <a:t> бюджетна система використовується карликовими країни.</a:t>
            </a:r>
            <a:endParaRPr lang="ru-RU" dirty="0"/>
          </a:p>
          <a:p>
            <a:r>
              <a:rPr lang="uk-UA" dirty="0"/>
              <a:t>Поглиблення глобалізаційних процесів призвело до появи могутніх інтеграційних об’єднань на кшталт Європейського Союзу. Європейський союз має низку ознак, що частково дає можливість класифікувати його як державу, принаймні з фінансової точки зору.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7181611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84</TotalTime>
  <Words>1079</Words>
  <Application>Microsoft Office PowerPoint</Application>
  <PresentationFormat>Произвольный</PresentationFormat>
  <Paragraphs>84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Грань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Оксана</dc:creator>
  <cp:lastModifiedBy>Новак Оксана Сергіївна</cp:lastModifiedBy>
  <cp:revision>9</cp:revision>
  <dcterms:created xsi:type="dcterms:W3CDTF">2021-10-11T09:10:22Z</dcterms:created>
  <dcterms:modified xsi:type="dcterms:W3CDTF">2026-02-24T07:48:23Z</dcterms:modified>
</cp:coreProperties>
</file>