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76" autoAdjust="0"/>
    <p:restoredTop sz="94660"/>
  </p:normalViewPr>
  <p:slideViewPr>
    <p:cSldViewPr snapToGrid="0">
      <p:cViewPr varScale="1">
        <p:scale>
          <a:sx n="87" d="100"/>
          <a:sy n="87" d="100"/>
        </p:scale>
        <p:origin x="-9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8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52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75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69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142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491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927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68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48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46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0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92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9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11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4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470EE-D28E-4B6B-B749-F43A02618174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09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96036"/>
            <a:ext cx="7766936" cy="4642765"/>
          </a:xfrm>
        </p:spPr>
        <p:txBody>
          <a:bodyPr/>
          <a:lstStyle/>
          <a:p>
            <a:pPr algn="ctr"/>
            <a:r>
              <a:rPr lang="uk-UA" sz="2800" b="1" dirty="0"/>
              <a:t>Лекція </a:t>
            </a:r>
            <a:r>
              <a:rPr lang="uk-UA" sz="2800" b="1" dirty="0" smtClean="0"/>
              <a:t>2. </a:t>
            </a:r>
            <a:r>
              <a:rPr lang="uk-UA" sz="2800" b="1" dirty="0"/>
              <a:t>ФІНАНСОВА СИСТЕМА</a:t>
            </a:r>
            <a:endParaRPr lang="ru-RU" sz="2800" b="1" dirty="0"/>
          </a:p>
          <a:p>
            <a:pPr algn="l"/>
            <a:endParaRPr lang="uk-UA" dirty="0" smtClean="0"/>
          </a:p>
          <a:p>
            <a:pPr algn="l"/>
            <a:r>
              <a:rPr lang="uk-UA" dirty="0" smtClean="0"/>
              <a:t>1</a:t>
            </a:r>
            <a:r>
              <a:rPr lang="uk-UA" dirty="0"/>
              <a:t>. Поняття фінансової системи, її типи, ознаки та принципи її побудови </a:t>
            </a:r>
            <a:endParaRPr lang="ru-RU" dirty="0"/>
          </a:p>
          <a:p>
            <a:pPr algn="l"/>
            <a:r>
              <a:rPr lang="uk-UA" dirty="0"/>
              <a:t>2. Внутрішня (структурна) будова фінансової </a:t>
            </a:r>
            <a:r>
              <a:rPr lang="uk-UA" dirty="0" smtClean="0"/>
              <a:t>системи та характеристика її елементів</a:t>
            </a:r>
            <a:endParaRPr lang="ru-RU" dirty="0"/>
          </a:p>
          <a:p>
            <a:pPr algn="l"/>
            <a:r>
              <a:rPr lang="uk-UA" dirty="0"/>
              <a:t>3. Фінансова система України за організаційною структурою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59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Головною ланкою публічних державних фінансів безперечно є </a:t>
            </a:r>
            <a:r>
              <a:rPr lang="uk-UA" b="1" i="1" dirty="0"/>
              <a:t>бюджет держави</a:t>
            </a:r>
            <a:r>
              <a:rPr lang="uk-UA" dirty="0"/>
              <a:t> – централізований фонд фінансових ресурсів, сформований для забезпечення виконання завдань і функцій, які здійснюються відповідно органами державної влади, органами влади Автономної Республіки Крим, органами місцевого самоврядування. Бюджет держави включає місцеві бюджети та державний бюджет України.</a:t>
            </a:r>
            <a:endParaRPr lang="ru-RU" dirty="0"/>
          </a:p>
          <a:p>
            <a:r>
              <a:rPr lang="uk-UA" b="1" i="1" dirty="0"/>
              <a:t>Позабюджетні державні фонди</a:t>
            </a:r>
            <a:r>
              <a:rPr lang="uk-UA" dirty="0"/>
              <a:t> є системою державних фондів фінансових ресурсів, що є відокремленими від бюджету і мають певне цільове призначення. До ключових позабюджетних державних фондів України належать Пенсійний фонд </a:t>
            </a:r>
            <a:r>
              <a:rPr lang="uk-UA" dirty="0" smtClean="0"/>
              <a:t>України.</a:t>
            </a:r>
            <a:endParaRPr lang="ru-RU" dirty="0"/>
          </a:p>
          <a:p>
            <a:r>
              <a:rPr lang="uk-UA" b="1" i="1" dirty="0"/>
              <a:t>Державний (місцевий) кредит</a:t>
            </a:r>
            <a:r>
              <a:rPr lang="uk-UA" dirty="0"/>
              <a:t> є особливим видом кредитних відносин між юридичними і фізичними особами, міжнародними організаціями та органами державної (місцевої) влади, в яких останні виступають в ролі позичальника, гаранта або кредитора. Дана ланка фінансової системи немає ні окремого фонду фінансових ресурсів, ні відособленого органу управління. Найбільш поширеною формою державного кредиту є відносини в яких держава виступає в якості позичальника. Залучені кошти, здебільшого йдуть на покриття дефіциту бюджету.</a:t>
            </a:r>
            <a:endParaRPr lang="ru-RU" dirty="0"/>
          </a:p>
          <a:p>
            <a:r>
              <a:rPr lang="uk-UA" b="1" i="1" dirty="0"/>
              <a:t>Резервні державні фонди</a:t>
            </a:r>
            <a:r>
              <a:rPr lang="uk-UA" dirty="0"/>
              <a:t> характеризує фонди фінансових ресурсів органів державної влади, що не включені до попередніх ланок публічних фінансів. Наприклад, для фінансування невідкладних витрат у народному господарстві, соціально-культурних та інших заходів, не передбачених і які не могли бути передбачені під час затвердження Державного бюджету України на відповідний рік Кабінетом Міністрів України створено резервний фонд.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31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368490"/>
            <a:ext cx="10290412" cy="61141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Резервний фонд використовується на фінансування:</a:t>
            </a:r>
            <a:endParaRPr lang="ru-RU" dirty="0"/>
          </a:p>
          <a:p>
            <a:r>
              <a:rPr lang="uk-UA" dirty="0"/>
              <a:t>1) витрат, пов'язаних з надзвичайними ситуаціями;</a:t>
            </a:r>
            <a:endParaRPr lang="ru-RU" dirty="0"/>
          </a:p>
          <a:p>
            <a:r>
              <a:rPr lang="uk-UA" dirty="0"/>
              <a:t>2) робіт по ліквідації наслідків стихійних явищ та аварій;</a:t>
            </a:r>
            <a:endParaRPr lang="ru-RU" dirty="0"/>
          </a:p>
          <a:p>
            <a:r>
              <a:rPr lang="uk-UA" dirty="0"/>
              <a:t>3) непередбачених витрат, пов'язаних з введенням законів;</a:t>
            </a:r>
            <a:endParaRPr lang="ru-RU" dirty="0"/>
          </a:p>
          <a:p>
            <a:r>
              <a:rPr lang="uk-UA" dirty="0"/>
              <a:t>4) інших заходів.</a:t>
            </a:r>
            <a:endParaRPr lang="ru-RU" dirty="0"/>
          </a:p>
          <a:p>
            <a:r>
              <a:rPr lang="uk-UA" b="1" i="1" dirty="0"/>
              <a:t>Фінанси суб’єктів господарювання</a:t>
            </a:r>
            <a:r>
              <a:rPr lang="uk-UA" dirty="0"/>
              <a:t> є самостійною ланкою національної фінансово-кредитної системи з індивідуальним кругообігом коштів, що забезпечує покриття витрат виробництва продукції (робіт, послуг) і одержання прибутку. Фінанси суб’єктів господарювання охоплюють фінансові відносини та рух грошових потоків на рівні приватних, державних і комунальних підприємств. </a:t>
            </a:r>
            <a:endParaRPr lang="ru-RU" dirty="0"/>
          </a:p>
          <a:p>
            <a:r>
              <a:rPr lang="uk-UA" b="1" i="1" dirty="0"/>
              <a:t>Фінанси домогосподарств</a:t>
            </a:r>
            <a:r>
              <a:rPr lang="uk-UA" dirty="0"/>
              <a:t> відображають відносини, пов’язані з формування, розподілом і використанням доходів населення. </a:t>
            </a:r>
            <a:endParaRPr lang="ru-RU" dirty="0"/>
          </a:p>
          <a:p>
            <a:r>
              <a:rPr lang="uk-UA" b="1" i="1" dirty="0"/>
              <a:t>Фінансовий ринок</a:t>
            </a:r>
            <a:r>
              <a:rPr lang="uk-UA" dirty="0"/>
              <a:t> є відокремленою ланкою фінансової системи на рівні забезпечення та охоплює сукупність економічних відносин, які пов’язані з купівлею та </a:t>
            </a:r>
            <a:r>
              <a:rPr lang="uk-UA" dirty="0" err="1"/>
              <a:t>продажем</a:t>
            </a:r>
            <a:r>
              <a:rPr lang="uk-UA" dirty="0"/>
              <a:t> фінансових інструментів. В залежності від періоду використання цих інструментів фінансовий ринок поділяють на:</a:t>
            </a:r>
            <a:endParaRPr lang="ru-RU" dirty="0"/>
          </a:p>
          <a:p>
            <a:r>
              <a:rPr lang="uk-UA" u="sng" dirty="0" smtClean="0"/>
              <a:t>ринок грошей (до 1 року) </a:t>
            </a:r>
            <a:r>
              <a:rPr lang="uk-UA" dirty="0" smtClean="0"/>
              <a:t>– </a:t>
            </a:r>
            <a:r>
              <a:rPr lang="uk-UA" dirty="0"/>
              <a:t>короткострокові позики та цінні папери (векселі, чеки);</a:t>
            </a:r>
            <a:endParaRPr lang="ru-RU" dirty="0"/>
          </a:p>
          <a:p>
            <a:r>
              <a:rPr lang="uk-UA" u="sng" dirty="0" smtClean="0"/>
              <a:t>ринок </a:t>
            </a:r>
            <a:r>
              <a:rPr lang="uk-UA" u="sng" dirty="0"/>
              <a:t>капіталу (більше </a:t>
            </a:r>
            <a:r>
              <a:rPr lang="uk-UA" u="sng" dirty="0" smtClean="0"/>
              <a:t>1 </a:t>
            </a:r>
            <a:r>
              <a:rPr lang="uk-UA" u="sng" dirty="0"/>
              <a:t>року)</a:t>
            </a:r>
            <a:r>
              <a:rPr lang="uk-UA" dirty="0"/>
              <a:t> – довгострокові позики та цінні папери (корпоративні облігації, акції).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Специфічність цієї ланки полягає в тому, що вона приймає участь у русі грошових потоків через посередників – фінансово-кредитні установи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494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68490"/>
            <a:ext cx="9422010" cy="5909479"/>
          </a:xfrm>
        </p:spPr>
        <p:txBody>
          <a:bodyPr>
            <a:normAutofit/>
          </a:bodyPr>
          <a:lstStyle/>
          <a:p>
            <a:r>
              <a:rPr lang="uk-UA" b="1" i="1" u="sng" dirty="0"/>
              <a:t>Страхування</a:t>
            </a:r>
            <a:r>
              <a:rPr lang="uk-UA" dirty="0"/>
              <a:t>, що також представлене на рівні забезпечення фінансової системи, відображає економічні відносини з приводу організації страхового захисту за рахунок створення і використання страхового фонду з метою стабілізації економіки, розподілу ризиків, задоволення потреб страхувальників та власників, здійснення підприємницької діяльності, інвестування в економіку країни тимчасово вільних </a:t>
            </a:r>
            <a:r>
              <a:rPr lang="uk-UA" dirty="0" smtClean="0"/>
              <a:t>коштів.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b="1" dirty="0"/>
              <a:t>3. Фінансова система України за організаційною структурою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b="1" u="sng" dirty="0"/>
              <a:t>Фінансова система</a:t>
            </a:r>
            <a:r>
              <a:rPr lang="uk-UA" u="sng" dirty="0"/>
              <a:t> (за організаційною будовою) </a:t>
            </a:r>
            <a:r>
              <a:rPr lang="uk-UA" dirty="0"/>
              <a:t>представляє собою сукупність фінансових органів і інструментів, що входять до системи управління фінансами. Така побудова пов’язана з тим, що рух грошових потоків не здійснюється об’єктивно сам по собі, а спрямовуються за певними правилами, тобто у відповідності до фінансового механізму, і керується управлінськими структурами.</a:t>
            </a:r>
            <a:endParaRPr lang="ru-RU" dirty="0"/>
          </a:p>
          <a:p>
            <a:r>
              <a:rPr lang="uk-UA" dirty="0"/>
              <a:t>Організаційна будова фінансової системи кожної країни, має свої особливості, визначені історичним розвитком, станом розвитку економіки та нормативно-правовою базою. Фінансова система України за організаційною будовою </a:t>
            </a:r>
            <a:r>
              <a:rPr lang="uk-UA" dirty="0" smtClean="0"/>
              <a:t>представлена </a:t>
            </a:r>
            <a:r>
              <a:rPr lang="uk-UA" dirty="0"/>
              <a:t>на </a:t>
            </a:r>
            <a:r>
              <a:rPr lang="uk-UA" dirty="0" smtClean="0"/>
              <a:t>рис: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318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963" y="354842"/>
            <a:ext cx="9210482" cy="5554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59834" y="6018662"/>
            <a:ext cx="5240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Фінансова система України за організаційною будовою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81477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Органи управління фінансами в Україні можуть бути згруповані наступним чином:</a:t>
            </a:r>
            <a:endParaRPr lang="ru-RU" dirty="0"/>
          </a:p>
          <a:p>
            <a:r>
              <a:rPr lang="uk-UA" dirty="0"/>
              <a:t>І блок. </a:t>
            </a:r>
            <a:r>
              <a:rPr lang="uk-UA" b="1" i="1" dirty="0"/>
              <a:t>Міністерство фінансів України та його відособлені та відокремлені підрозділи</a:t>
            </a:r>
            <a:r>
              <a:rPr lang="uk-UA" dirty="0"/>
              <a:t>. Міністерство фінансів України є головним органом у системі центральних органів виконавчої влади із забезпечення реалізації єдиної державної фінансової, бюджетної, податкової, митної політики, політики у сфері державного внутрішнього фінансового контролю та здійснення контролю за її проведенням Державною податковою </a:t>
            </a:r>
            <a:r>
              <a:rPr lang="uk-UA" dirty="0" smtClean="0"/>
              <a:t>службою України, Державною митною службою України, Державною аудиторською службою України, </a:t>
            </a:r>
            <a:r>
              <a:rPr lang="uk-UA" dirty="0"/>
              <a:t>Державним казначейством . </a:t>
            </a:r>
            <a:endParaRPr lang="ru-RU" dirty="0"/>
          </a:p>
          <a:p>
            <a:r>
              <a:rPr lang="uk-UA" dirty="0"/>
              <a:t>ІІ блок. </a:t>
            </a:r>
            <a:r>
              <a:rPr lang="uk-UA" b="1" i="1" dirty="0"/>
              <a:t>Контрольно-регулюючі органи</a:t>
            </a:r>
            <a:r>
              <a:rPr lang="uk-UA" dirty="0"/>
              <a:t>. Вищим органом державного фінансового контролю в Україні є Рахункова палата - постійно діючий органом контролю, який утворюється Верховною Радою України, підпорядкований і підзвітний їй. Рахункова палата здійснює свою діяльність самостійно, незалежно від будь-яких інших органів держави. Аудитори (аудиторські фірми) є представниками недержавного фінансового контролю, що має важливе значення в ринкових умовах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244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ІІІ блок. </a:t>
            </a:r>
            <a:r>
              <a:rPr lang="uk-UA" b="1" i="1" dirty="0"/>
              <a:t>Органи управління цільовими фондами</a:t>
            </a:r>
            <a:r>
              <a:rPr lang="uk-UA" dirty="0"/>
              <a:t> (Пенсійний фонд України, фонди загальнодержавного обов’язкового соціального страхування). Діяльність цільових фондів має важливе соціально-економічне значення для держави. Більш детальний огляд їх діяльності наведений у наступних лекціях.</a:t>
            </a:r>
            <a:endParaRPr lang="ru-RU" dirty="0"/>
          </a:p>
          <a:p>
            <a:r>
              <a:rPr lang="uk-UA" dirty="0"/>
              <a:t>Фінансові інститути (комерційні банки, страхові компанії, інші фінансові посередники) безпосередньо задіяні в розподілі та перерозподілі валового внутрішнього продукту для забезпечення розвитку економіки в цілому. </a:t>
            </a:r>
            <a:endParaRPr lang="ru-RU" dirty="0"/>
          </a:p>
          <a:p>
            <a:r>
              <a:rPr lang="uk-UA" dirty="0"/>
              <a:t>Існує складний взаємозв’язок органів управління, фінансових інститутів з окремими сферами і ланками фінансової системи. Основна увага зосереджена на сфері державних фінансів і її головній ланці – бюджеті, тому що саме у цій сфері концентруються фінансові потоки. </a:t>
            </a:r>
            <a:endParaRPr lang="ru-RU" dirty="0"/>
          </a:p>
          <a:p>
            <a:r>
              <a:rPr lang="uk-UA" dirty="0"/>
              <a:t>Розуміння багатогранності будови фінансової системи дозволяє визначити основні напрями її розвитку та проблеми, з якими вона може стикнутися.</a:t>
            </a:r>
            <a:endParaRPr lang="ru-RU" dirty="0"/>
          </a:p>
          <a:p>
            <a:r>
              <a:rPr lang="uk-UA" dirty="0"/>
              <a:t> </a:t>
            </a: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17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</a:t>
            </a:r>
            <a:r>
              <a:rPr lang="ru-RU" dirty="0"/>
              <a:t>. / за ред. </a:t>
            </a:r>
            <a:r>
              <a:rPr lang="ru-RU" dirty="0" err="1"/>
              <a:t>д.е.н</a:t>
            </a:r>
            <a:r>
              <a:rPr lang="ru-RU" dirty="0"/>
              <a:t>., проф. О. П. Кириленко. – 2-ге вид., доп. і </a:t>
            </a:r>
            <a:r>
              <a:rPr lang="ru-RU" dirty="0" err="1"/>
              <a:t>перероб</a:t>
            </a:r>
            <a:r>
              <a:rPr lang="ru-RU" dirty="0"/>
              <a:t>. – </a:t>
            </a:r>
            <a:r>
              <a:rPr lang="ru-RU" dirty="0" err="1"/>
              <a:t>Тернопіль</a:t>
            </a:r>
            <a:r>
              <a:rPr lang="ru-RU" dirty="0"/>
              <a:t> : </a:t>
            </a:r>
            <a:r>
              <a:rPr lang="ru-RU" dirty="0" err="1"/>
              <a:t>Економічна</a:t>
            </a:r>
            <a:r>
              <a:rPr lang="ru-RU" dirty="0"/>
              <a:t> думка ТНЕУ, 2014. – 448 с.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Бердар</a:t>
            </a:r>
            <a:r>
              <a:rPr lang="ru-RU" dirty="0"/>
              <a:t> М. М.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— К.: Центр </a:t>
            </a:r>
            <a:r>
              <a:rPr lang="ru-RU" dirty="0" err="1"/>
              <a:t>учбової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2010. — 352 с</a:t>
            </a:r>
          </a:p>
          <a:p>
            <a:pPr marL="0" indent="0">
              <a:buNone/>
            </a:pPr>
            <a:r>
              <a:rPr lang="ru-RU" dirty="0"/>
              <a:t>3. Александрова М.М., </a:t>
            </a:r>
            <a:r>
              <a:rPr lang="ru-RU" dirty="0" err="1"/>
              <a:t>Кірейцев</a:t>
            </a:r>
            <a:r>
              <a:rPr lang="ru-RU" dirty="0"/>
              <a:t> Г.Г., Маслова С.О. </a:t>
            </a:r>
            <a:r>
              <a:rPr lang="ru-RU" dirty="0" err="1"/>
              <a:t>Гроші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. Кредит.: В 2-х </a:t>
            </a:r>
            <a:r>
              <a:rPr lang="ru-RU" dirty="0" err="1"/>
              <a:t>частинах</a:t>
            </a:r>
            <a:r>
              <a:rPr lang="ru-RU" dirty="0"/>
              <a:t>. Ч. І: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 – Житомир: ЖІТІ, 2002. – 224 с.</a:t>
            </a:r>
          </a:p>
          <a:p>
            <a:pPr marL="0" indent="0">
              <a:buNone/>
            </a:pPr>
            <a:r>
              <a:rPr lang="ru-RU" dirty="0"/>
              <a:t>4. 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buNone/>
            </a:pPr>
            <a:r>
              <a:rPr lang="ru-RU" dirty="0"/>
              <a:t>5. Стойко О.Я., Дема Д.І.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підручн</a:t>
            </a:r>
            <a:r>
              <a:rPr lang="ru-RU" dirty="0"/>
              <a:t>. / О.Я. Стойко, Д.І. Дема; за ред. О.Я. Стойка. – К.: </a:t>
            </a:r>
            <a:r>
              <a:rPr lang="ru-RU" dirty="0" err="1"/>
              <a:t>Алерта</a:t>
            </a:r>
            <a:r>
              <a:rPr lang="ru-RU" dirty="0"/>
              <a:t>, 2017. – 406 с.</a:t>
            </a:r>
          </a:p>
          <a:p>
            <a:pPr marL="0" indent="0">
              <a:buNone/>
            </a:pPr>
            <a:r>
              <a:rPr lang="ru-RU" dirty="0"/>
              <a:t>6. Романенко О. Р. 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. 4-те вид. - К: Центр </a:t>
            </a:r>
            <a:r>
              <a:rPr lang="ru-RU" dirty="0" err="1"/>
              <a:t>учбової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2009. - 312 с.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buNone/>
            </a:pPr>
            <a:r>
              <a:rPr lang="ru-RU" dirty="0"/>
              <a:t>8. 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2011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475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1. Поняття фінансової системи, її типи, ознаки та принципи її побудови </a:t>
            </a:r>
            <a:endParaRPr lang="ru-RU" dirty="0"/>
          </a:p>
          <a:p>
            <a:endParaRPr lang="ru-RU" dirty="0" smtClean="0"/>
          </a:p>
          <a:p>
            <a:pPr indent="360000" algn="just">
              <a:lnSpc>
                <a:spcPct val="107000"/>
              </a:lnSpc>
              <a:buNone/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це ціле, складене із частин, які взаємозв’язані спільними функціями.</a:t>
            </a:r>
            <a:r>
              <a:rPr lang="uk-UA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система – це сукупність елементів, що знаходяться у відносинах і взаємозв’язку один з одним і створюють певну єдність, цілісність.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07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Повноваження та відповідальність держави, підприємств та населення (тобто, суб’єктів фінансових відносин) щодо використання національного багатства та валового внутрішнього продукту (об’єктів фінансових відносин) визначається фінансовою системою. Іншими словами,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головною функцією фінансової системи є забезпечення оптимального задоволення інтересів суб’єктів фінансових відносин.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8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Існує низка основних підходів до розуміння сутності фінансової </a:t>
            </a:r>
            <a:r>
              <a:rPr lang="uk-UA" dirty="0" smtClean="0"/>
              <a:t>системи: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900752" y="955343"/>
            <a:ext cx="8373250" cy="455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03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b="1" u="sng" dirty="0"/>
              <a:t>Фінансова система </a:t>
            </a:r>
            <a:r>
              <a:rPr lang="uk-UA" dirty="0"/>
              <a:t>— сукупність урегульованих фінансово-правовими нормами окремих ланок фінансових відносин і фінансових установ (інституцій) за допомогою яких формуються, розподіляються і використовуються централізовані і децентралізовані фонди фінансових ресурсів і грошових засобів.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Найбільш відома у практичному </a:t>
            </a:r>
            <a:r>
              <a:rPr lang="uk-UA" dirty="0" smtClean="0"/>
              <a:t>значенні типізація </a:t>
            </a:r>
            <a:r>
              <a:rPr lang="uk-UA" dirty="0"/>
              <a:t>фінансових систем за наступними </a:t>
            </a:r>
            <a:r>
              <a:rPr lang="uk-UA" i="1" dirty="0"/>
              <a:t>видами:</a:t>
            </a:r>
            <a:endParaRPr lang="ru-RU" dirty="0"/>
          </a:p>
          <a:p>
            <a:pPr lvl="0"/>
            <a:r>
              <a:rPr lang="uk-UA" dirty="0"/>
              <a:t>світові;</a:t>
            </a:r>
            <a:endParaRPr lang="ru-RU" dirty="0"/>
          </a:p>
          <a:p>
            <a:pPr lvl="0"/>
            <a:r>
              <a:rPr lang="uk-UA" dirty="0"/>
              <a:t>регіональні;</a:t>
            </a:r>
            <a:endParaRPr lang="ru-RU" dirty="0"/>
          </a:p>
          <a:p>
            <a:pPr lvl="0"/>
            <a:r>
              <a:rPr lang="uk-UA" dirty="0"/>
              <a:t>національні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i="1" u="sng" dirty="0"/>
              <a:t>Світові та регіональні фінансові </a:t>
            </a:r>
            <a:r>
              <a:rPr lang="uk-UA" i="1" dirty="0"/>
              <a:t>с</a:t>
            </a:r>
            <a:r>
              <a:rPr lang="uk-UA" dirty="0"/>
              <a:t>истеми характеризують фінансові відносини групи країн, чи всього світу. Вони мають </a:t>
            </a:r>
            <a:r>
              <a:rPr lang="uk-UA" i="1" dirty="0"/>
              <a:t>два рівні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/>
              <a:t>фінансові системи окремого регіону;</a:t>
            </a:r>
            <a:endParaRPr lang="ru-RU" dirty="0"/>
          </a:p>
          <a:p>
            <a:pPr lvl="0"/>
            <a:r>
              <a:rPr lang="uk-UA" dirty="0"/>
              <a:t>фінансові системи, що відображають централізовані фінансові ресурси на світовому рівні.</a:t>
            </a:r>
            <a:endParaRPr lang="ru-RU" dirty="0"/>
          </a:p>
          <a:p>
            <a:pPr marL="0" indent="0">
              <a:buNone/>
            </a:pPr>
            <a:r>
              <a:rPr lang="uk-UA" i="1" u="sng" dirty="0"/>
              <a:t>Національні фінансові системи</a:t>
            </a:r>
            <a:r>
              <a:rPr lang="uk-UA" u="sng" dirty="0"/>
              <a:t> </a:t>
            </a:r>
            <a:r>
              <a:rPr lang="uk-UA" dirty="0"/>
              <a:t>характеризують фінансові відносини кожної країни. Вони поділяються на відповідні сфери і ланки.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2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Теоретично побудову фінансової системи країни можна представити як сукупність фінансових ресурсів, згрупованих за різними ознаками</a:t>
            </a:r>
            <a:r>
              <a:rPr lang="ru-RU" dirty="0"/>
              <a:t>.</a:t>
            </a:r>
          </a:p>
          <a:p>
            <a:r>
              <a:rPr lang="uk-UA" dirty="0"/>
              <a:t>•	за територіальною ознакою (на підставі адміністративного поділу країни);</a:t>
            </a:r>
            <a:endParaRPr lang="ru-RU" dirty="0"/>
          </a:p>
          <a:p>
            <a:r>
              <a:rPr lang="uk-UA" dirty="0"/>
              <a:t>•	за галузевою ознакою (на підставі поділу економіки на сфери і галузі);</a:t>
            </a:r>
            <a:endParaRPr lang="ru-RU" dirty="0"/>
          </a:p>
          <a:p>
            <a:r>
              <a:rPr lang="uk-UA" dirty="0"/>
              <a:t>•	за ознакою форм власності (державна, комунальна, приватна), тощо.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Однак, така </a:t>
            </a:r>
            <a:r>
              <a:rPr lang="uk-UA" dirty="0"/>
              <a:t>побудова не дає можливості ефективного управління фінансовими ресурсами, не дозволяє реалізовувати фінансову політику держави і суб’єктів підприємницької діяльності, обмежує законодавче поле і не використовує фінансові відносини, які реалізуються за напрямками руху грошових потоків.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Тому, доцільніше розглядати фінансову систему у двох зрізах: </a:t>
            </a:r>
            <a:r>
              <a:rPr lang="uk-UA" dirty="0"/>
              <a:t>за внутрішньою (структурною) та організаційною будовою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03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9176350" cy="5909479"/>
          </a:xfrm>
        </p:spPr>
        <p:txBody>
          <a:bodyPr>
            <a:normAutofit lnSpcReduction="10000"/>
          </a:bodyPr>
          <a:lstStyle/>
          <a:p>
            <a:r>
              <a:rPr lang="uk-UA" dirty="0"/>
              <a:t>2. Внутрішня (структурна) будова фінансової </a:t>
            </a:r>
            <a:r>
              <a:rPr lang="uk-UA" dirty="0" smtClean="0"/>
              <a:t>системи та </a:t>
            </a:r>
            <a:r>
              <a:rPr lang="uk-UA" dirty="0"/>
              <a:t>характеристика її </a:t>
            </a:r>
            <a:r>
              <a:rPr lang="uk-UA" dirty="0" smtClean="0"/>
              <a:t>елементів</a:t>
            </a:r>
            <a:endParaRPr lang="ru-RU" dirty="0"/>
          </a:p>
          <a:p>
            <a:r>
              <a:rPr lang="uk-UA" u="sng" dirty="0" smtClean="0"/>
              <a:t>Фінансова </a:t>
            </a:r>
            <a:r>
              <a:rPr lang="uk-UA" u="sng" dirty="0"/>
              <a:t>система (за її внутрішньою будовою) є </a:t>
            </a:r>
            <a:r>
              <a:rPr lang="uk-UA" dirty="0"/>
              <a:t>сукупністю фінансових відносин, що формують і використовують доходи і фонди фінансових ресурсів, за рахунок розподілу (перерозподілу) ВВП та національного багатства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u="sng" dirty="0"/>
              <a:t>Виділення</a:t>
            </a:r>
            <a:r>
              <a:rPr lang="uk-UA" dirty="0"/>
              <a:t> складових </a:t>
            </a:r>
            <a:r>
              <a:rPr lang="uk-UA" u="sng" dirty="0"/>
              <a:t>елементів</a:t>
            </a:r>
            <a:r>
              <a:rPr lang="uk-UA" dirty="0"/>
              <a:t> внутрішньої структури фінансової системи </a:t>
            </a:r>
            <a:r>
              <a:rPr lang="uk-UA" u="sng" dirty="0"/>
              <a:t>здійснюється за ознакою каналів руху грошових потоків і місця концентрації фінансових ресурсів</a:t>
            </a:r>
            <a:r>
              <a:rPr lang="uk-UA" dirty="0"/>
              <a:t>. Концентрація фінансових ресурсів проводиться у відповідних грошових фондах, які можуть бути ознакою виділення окремих ланок фінансової системи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/>
              <a:t>Внутрішня структура фінансової системи </a:t>
            </a:r>
            <a:r>
              <a:rPr lang="uk-UA" dirty="0" smtClean="0"/>
              <a:t>складається </a:t>
            </a:r>
            <a:r>
              <a:rPr lang="uk-UA" dirty="0"/>
              <a:t>зі </a:t>
            </a:r>
            <a:r>
              <a:rPr lang="uk-UA" b="1" u="sng" dirty="0"/>
              <a:t>сфер</a:t>
            </a:r>
            <a:r>
              <a:rPr lang="uk-UA" dirty="0"/>
              <a:t> і </a:t>
            </a:r>
            <a:r>
              <a:rPr lang="uk-UA" b="1" u="sng" dirty="0" smtClean="0"/>
              <a:t>ланок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i="1" u="sng" dirty="0" smtClean="0"/>
              <a:t>Сфера</a:t>
            </a:r>
            <a:r>
              <a:rPr lang="uk-UA" dirty="0" smtClean="0"/>
              <a:t> </a:t>
            </a:r>
            <a:r>
              <a:rPr lang="uk-UA" dirty="0"/>
              <a:t>характеризує узагальнену за певною ознакою сукупність фінансових відносин. </a:t>
            </a:r>
            <a:r>
              <a:rPr lang="uk-UA" dirty="0" smtClean="0"/>
              <a:t>В </a:t>
            </a:r>
            <a:r>
              <a:rPr lang="uk-UA" dirty="0"/>
              <a:t>основу виділення сфер покладено рівень економічної системи. Розрізняють чотири сфери</a:t>
            </a:r>
            <a:r>
              <a:rPr lang="uk-UA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/>
              <a:t>рівень мікроекономіки — фінанси суб’єктів господарювання та рівень домогосподарств; </a:t>
            </a:r>
            <a:endParaRPr lang="uk-UA" dirty="0" smtClean="0"/>
          </a:p>
          <a:p>
            <a:r>
              <a:rPr lang="uk-UA" dirty="0" smtClean="0"/>
              <a:t>рівень </a:t>
            </a:r>
            <a:r>
              <a:rPr lang="uk-UA" dirty="0"/>
              <a:t>макроекономіки — державні (публічні) фінанси; </a:t>
            </a:r>
            <a:endParaRPr lang="uk-UA" dirty="0" smtClean="0"/>
          </a:p>
          <a:p>
            <a:r>
              <a:rPr lang="uk-UA" dirty="0" smtClean="0"/>
              <a:t>рівень </a:t>
            </a:r>
            <a:r>
              <a:rPr lang="uk-UA" dirty="0"/>
              <a:t>світового господарства — міжнародні фінанси; </a:t>
            </a:r>
            <a:endParaRPr lang="uk-UA" dirty="0" smtClean="0"/>
          </a:p>
          <a:p>
            <a:r>
              <a:rPr lang="uk-UA" dirty="0" smtClean="0"/>
              <a:t>узагальнюючий рівень (рівень забезпечення) </a:t>
            </a:r>
            <a:r>
              <a:rPr lang="uk-UA" dirty="0"/>
              <a:t>— фінансовий ринок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938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6767" y="5568287"/>
            <a:ext cx="8596668" cy="955343"/>
          </a:xfrm>
        </p:spPr>
        <p:txBody>
          <a:bodyPr/>
          <a:lstStyle/>
          <a:p>
            <a:r>
              <a:rPr lang="uk-UA" b="1" i="1" u="sng" dirty="0"/>
              <a:t>Ланка</a:t>
            </a:r>
            <a:r>
              <a:rPr lang="uk-UA" dirty="0"/>
              <a:t> показує відособлену частину фінансових відносин, її виокремлення проводиться за ознакою наявності </a:t>
            </a:r>
            <a:r>
              <a:rPr lang="uk-UA" u="sng" dirty="0"/>
              <a:t>або відособленого фонду фінансових ресурсів, або специфічних форм і методів фінансових відносин</a:t>
            </a:r>
            <a:r>
              <a:rPr lang="uk-UA" dirty="0"/>
              <a:t>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767" y="194402"/>
            <a:ext cx="8769285" cy="49917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1504" y="5186149"/>
            <a:ext cx="657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Р</a:t>
            </a:r>
            <a:r>
              <a:rPr lang="uk-UA" dirty="0" err="1" smtClean="0"/>
              <a:t>івні</a:t>
            </a:r>
            <a:r>
              <a:rPr lang="uk-UA" dirty="0" smtClean="0"/>
              <a:t> та відповідні їм </a:t>
            </a:r>
            <a:r>
              <a:rPr lang="uk-UA" u="sng" dirty="0" smtClean="0"/>
              <a:t>сфери</a:t>
            </a:r>
            <a:r>
              <a:rPr lang="uk-UA" dirty="0" smtClean="0"/>
              <a:t> фінансових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0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134033" y="-1383405"/>
            <a:ext cx="6182439" cy="946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0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3811" y="354842"/>
            <a:ext cx="8596668" cy="5909479"/>
          </a:xfrm>
        </p:spPr>
        <p:txBody>
          <a:bodyPr/>
          <a:lstStyle/>
          <a:p>
            <a:pPr marL="0" indent="0">
              <a:buNone/>
            </a:pPr>
            <a:r>
              <a:rPr lang="uk-UA" b="1" u="sng" dirty="0"/>
              <a:t>Міжнародні фінанси</a:t>
            </a:r>
            <a:r>
              <a:rPr lang="uk-UA" dirty="0"/>
              <a:t>, пов’язані з міжнародним рівнем фінансової системи, характеризує акумуляцію і використання фінансових ресурсів на регіональному та світових рівнях. Наприклад, головним напрямом діяльності Європейського банку реконструкції та розвитку (ЄБРР) є підтримка інвестиційних проектів в Європі, а от діяльність Міжнародного банку реконструкції та розвитку має загальносвітовий характер.</a:t>
            </a:r>
            <a:endParaRPr lang="ru-RU" dirty="0"/>
          </a:p>
          <a:p>
            <a:pPr marL="0" indent="0">
              <a:buNone/>
            </a:pPr>
            <a:r>
              <a:rPr lang="uk-UA" b="1" u="sng" dirty="0"/>
              <a:t>Міжнародні фінанси</a:t>
            </a:r>
            <a:r>
              <a:rPr lang="uk-UA" u="sng" dirty="0"/>
              <a:t> </a:t>
            </a:r>
            <a:r>
              <a:rPr lang="uk-UA" dirty="0"/>
              <a:t>охоплюють рівень світового господарства і складаються з: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розрахунків</a:t>
            </a:r>
            <a:r>
              <a:rPr lang="uk-UA" dirty="0"/>
              <a:t>, які характеризують рух вартості між окремими країнами і базуються на валютному регулюванні;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організацій</a:t>
            </a:r>
            <a:r>
              <a:rPr lang="uk-UA" dirty="0"/>
              <a:t>, які характеризуються формуванням і використанням фінансових ресурсів світового та регіонального рівня;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фінансових інститутів</a:t>
            </a:r>
            <a:r>
              <a:rPr lang="uk-UA" dirty="0"/>
              <a:t>, які сьогодні виконують функції надання фінансової допомоги тим країнам чи зонам, які її потребують.</a:t>
            </a:r>
            <a:endParaRPr lang="ru-RU" dirty="0"/>
          </a:p>
          <a:p>
            <a:pPr marL="0" indent="0">
              <a:buNone/>
            </a:pPr>
            <a:r>
              <a:rPr lang="uk-UA" b="1" u="sng" dirty="0"/>
              <a:t>Сфера публічних (державних) фінансів </a:t>
            </a:r>
            <a:r>
              <a:rPr lang="uk-UA" dirty="0"/>
              <a:t>характеризує фінансову діяльність держави та органів місцевого самоврядування.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40356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685</TotalTime>
  <Words>1369</Words>
  <Application>Microsoft Office PowerPoint</Application>
  <PresentationFormat>Произвольный</PresentationFormat>
  <Paragraphs>81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Новак Оксана Сергіївна</cp:lastModifiedBy>
  <cp:revision>22</cp:revision>
  <dcterms:created xsi:type="dcterms:W3CDTF">2022-09-03T15:13:29Z</dcterms:created>
  <dcterms:modified xsi:type="dcterms:W3CDTF">2026-02-24T07:12:48Z</dcterms:modified>
</cp:coreProperties>
</file>