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7856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45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12743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57108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868011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45031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17861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742282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4256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0486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49507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46964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62230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397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52074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0570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765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7007EA6-2F8A-4986-8C59-29D29802F000}" type="datetimeFigureOut">
              <a:rPr lang="uk-UA" smtClean="0"/>
              <a:t>26.02.2026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0D64965E-7778-4634-91A3-67144095BAE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0670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66197" y="368490"/>
            <a:ext cx="10018713" cy="5895831"/>
          </a:xfrm>
        </p:spPr>
        <p:txBody>
          <a:bodyPr/>
          <a:lstStyle/>
          <a:p>
            <a:pPr marL="0" indent="0">
              <a:buNone/>
            </a:pPr>
            <a:r>
              <a:rPr lang="uk-UA" sz="4000" b="1" dirty="0"/>
              <a:t>Тема 18. Генезис та еволюція фінансів </a:t>
            </a:r>
            <a:endParaRPr lang="uk-UA" sz="4000" b="1" dirty="0" smtClean="0"/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sz="3200" dirty="0" smtClean="0"/>
              <a:t>1.	Історичний </a:t>
            </a:r>
            <a:r>
              <a:rPr lang="uk-UA" sz="3200" dirty="0"/>
              <a:t>характер </a:t>
            </a:r>
            <a:r>
              <a:rPr lang="uk-UA" sz="3200" dirty="0" smtClean="0"/>
              <a:t>фінансів</a:t>
            </a:r>
            <a:r>
              <a:rPr lang="ru-RU" sz="3200" dirty="0" smtClean="0"/>
              <a:t>. </a:t>
            </a:r>
            <a:endParaRPr lang="ru-RU" sz="3200" dirty="0" smtClean="0"/>
          </a:p>
          <a:p>
            <a:pPr marL="0" indent="0">
              <a:buNone/>
            </a:pPr>
            <a:r>
              <a:rPr lang="uk-UA" sz="3200" dirty="0" smtClean="0"/>
              <a:t>2. Причини </a:t>
            </a:r>
            <a:r>
              <a:rPr lang="uk-UA" sz="3200" dirty="0"/>
              <a:t>виникнення та умови існування фінансів</a:t>
            </a:r>
            <a:endParaRPr lang="ru-RU" sz="3200" dirty="0"/>
          </a:p>
          <a:p>
            <a:pPr marL="0" indent="0">
              <a:buNone/>
            </a:pPr>
            <a:r>
              <a:rPr lang="uk-UA" sz="3200" dirty="0"/>
              <a:t>3</a:t>
            </a:r>
            <a:r>
              <a:rPr lang="uk-UA" sz="3200" dirty="0" smtClean="0"/>
              <a:t>.</a:t>
            </a:r>
            <a:r>
              <a:rPr lang="uk-UA" sz="3200" dirty="0"/>
              <a:t>	Етапи розвитку фінансів (стародавній, середньовічний, капіталістичний, новітній), їх характеристика</a:t>
            </a:r>
            <a:endParaRPr lang="ru-RU" sz="3200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8121106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lnSpcReduction="10000"/>
          </a:bodyPr>
          <a:lstStyle/>
          <a:p>
            <a:r>
              <a:rPr lang="uk-UA" dirty="0" smtClean="0"/>
              <a:t>Слід відзначити, що тодішня держава значні кошти витрачала на утримання війська, саме тому в античних державах натуральні податки почали перетворюватись у грошові. У ці прадавні часи існували як прямі так і не прямі податки. майнові – власників землі (поземельні)на худобу птицю </a:t>
            </a:r>
          </a:p>
          <a:p>
            <a:r>
              <a:rPr lang="uk-UA" dirty="0" smtClean="0"/>
              <a:t>Прямі особові – подушні (слід зауважити, що існувало негативне ставлення до особистих податків – вважалося, що вони несуть тавро рабства. </a:t>
            </a:r>
          </a:p>
          <a:p>
            <a:r>
              <a:rPr lang="uk-UA" dirty="0" smtClean="0"/>
              <a:t>Не прямі – податки на торгівлю, різні види мита (</a:t>
            </a:r>
            <a:r>
              <a:rPr lang="uk-UA" dirty="0" err="1" smtClean="0"/>
              <a:t>ввізні,перевізні,мостові</a:t>
            </a:r>
            <a:r>
              <a:rPr lang="uk-UA" dirty="0" smtClean="0"/>
              <a:t> і </a:t>
            </a:r>
            <a:r>
              <a:rPr lang="uk-UA" dirty="0" err="1" smtClean="0"/>
              <a:t>т.д</a:t>
            </a:r>
            <a:r>
              <a:rPr lang="uk-UA" dirty="0" smtClean="0"/>
              <a:t>.) У Римській імперії існували податки на продаж рабів (з ціни проданого 4%, купленого раба 4%) </a:t>
            </a:r>
          </a:p>
          <a:p>
            <a:r>
              <a:rPr lang="uk-UA" dirty="0" smtClean="0"/>
              <a:t>При імператорі Августі за продажу певної речі стягували податок у розмірі – 1% ціни. Всі громадяни платили надзвичайний податок </a:t>
            </a:r>
            <a:r>
              <a:rPr lang="ru-RU" dirty="0" smtClean="0"/>
              <a:t>з </a:t>
            </a:r>
            <a:r>
              <a:rPr lang="ru-RU" dirty="0"/>
              <a:t>майна (</a:t>
            </a:r>
            <a:r>
              <a:rPr lang="en-US" dirty="0" err="1"/>
              <a:t>tributum</a:t>
            </a:r>
            <a:r>
              <a:rPr lang="en-US" dirty="0"/>
              <a:t> </a:t>
            </a:r>
            <a:r>
              <a:rPr lang="en-US" dirty="0" err="1"/>
              <a:t>civium</a:t>
            </a:r>
            <a:r>
              <a:rPr lang="en-US" dirty="0"/>
              <a:t>), 5 % </a:t>
            </a:r>
            <a:r>
              <a:rPr lang="ru-RU" dirty="0" err="1"/>
              <a:t>податок</a:t>
            </a:r>
            <a:r>
              <a:rPr lang="ru-RU" dirty="0"/>
              <a:t> на </a:t>
            </a:r>
            <a:r>
              <a:rPr lang="ru-RU" dirty="0" err="1"/>
              <a:t>спадок</a:t>
            </a:r>
            <a:r>
              <a:rPr lang="ru-RU" dirty="0"/>
              <a:t>. </a:t>
            </a:r>
            <a:r>
              <a:rPr lang="ru-RU" dirty="0" err="1"/>
              <a:t>Римська</a:t>
            </a:r>
            <a:r>
              <a:rPr lang="ru-RU" dirty="0"/>
              <a:t> держава </a:t>
            </a:r>
            <a:r>
              <a:rPr lang="ru-RU" dirty="0" err="1"/>
              <a:t>обкладала</a:t>
            </a:r>
            <a:r>
              <a:rPr lang="ru-RU" dirty="0"/>
              <a:t> </a:t>
            </a:r>
            <a:r>
              <a:rPr lang="ru-RU" dirty="0" err="1"/>
              <a:t>провінції</a:t>
            </a:r>
            <a:r>
              <a:rPr lang="ru-RU" dirty="0"/>
              <a:t> великим </a:t>
            </a:r>
            <a:r>
              <a:rPr lang="ru-RU" dirty="0" err="1"/>
              <a:t>податком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: поземельного, подушного.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470723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6277970"/>
          </a:xfrm>
        </p:spPr>
        <p:txBody>
          <a:bodyPr>
            <a:normAutofit fontScale="85000" lnSpcReduction="10000"/>
          </a:bodyPr>
          <a:lstStyle/>
          <a:p>
            <a:r>
              <a:rPr lang="uk-UA" dirty="0" smtClean="0"/>
              <a:t>Фінанси в епоху феодалізму. Феодалізм – суспільний лад заснований на приватному володінні землею і закріпаченні селян. </a:t>
            </a:r>
          </a:p>
          <a:p>
            <a:r>
              <a:rPr lang="uk-UA" dirty="0" smtClean="0"/>
              <a:t>У ранньому середньовіччі роль центральної влади і її функції визначали впливом феодала. В межах своїх володінь феодал встановлює свої податки, а центральна влада могла оподатковувати населення тільки в розмірах погоджених з феодалом. </a:t>
            </a:r>
          </a:p>
          <a:p>
            <a:r>
              <a:rPr lang="uk-UA" dirty="0" smtClean="0"/>
              <a:t>Крім сплати податків на утримання землевласників, селяни виконували багато чисельні повинності, пов’язані із будівництвом доріг, фортець, палаців, службою у війську. Ремісники платили податки феодалу і міській владі не тільки своїми виробами але і грошима. Купці поряд з </a:t>
            </a:r>
            <a:r>
              <a:rPr lang="uk-UA" dirty="0" err="1" smtClean="0"/>
              <a:t>платежами</a:t>
            </a:r>
            <a:r>
              <a:rPr lang="uk-UA" dirty="0" smtClean="0"/>
              <a:t> з доходів і дарунків феодалу обкладались транзитними та іншими видами мита. Основою державних доходів були домени, реалії, подушний та поземельний </a:t>
            </a:r>
            <a:r>
              <a:rPr lang="uk-UA" dirty="0" err="1" smtClean="0"/>
              <a:t>податок,мито</a:t>
            </a:r>
            <a:r>
              <a:rPr lang="uk-UA" dirty="0" smtClean="0"/>
              <a:t>. </a:t>
            </a:r>
          </a:p>
          <a:p>
            <a:r>
              <a:rPr lang="uk-UA" dirty="0" smtClean="0"/>
              <a:t>Домени – це певне </a:t>
            </a:r>
            <a:r>
              <a:rPr lang="uk-UA" dirty="0" err="1" smtClean="0"/>
              <a:t>майно,земля,угіддя</a:t>
            </a:r>
            <a:r>
              <a:rPr lang="uk-UA" dirty="0" smtClean="0"/>
              <a:t>, кораблі, дороги, порти, споруди </a:t>
            </a:r>
            <a:r>
              <a:rPr lang="uk-UA" dirty="0" err="1" smtClean="0"/>
              <a:t>т.д</a:t>
            </a:r>
            <a:r>
              <a:rPr lang="uk-UA" dirty="0" smtClean="0"/>
              <a:t>., що знаходилося у власності держави. </a:t>
            </a:r>
          </a:p>
          <a:p>
            <a:r>
              <a:rPr lang="uk-UA" dirty="0" smtClean="0"/>
              <a:t>Реалії – казенні промисли, в яких держава має перевагу перед своїми підданими, дуже часто або не допускаючи приватної конкуренції або обмежуючи її. Наприклад: монетна справа, залізні дороги, виробництво зброї, тютюну, алкогольних напоїв, телеграф, пошта і </a:t>
            </a:r>
            <a:r>
              <a:rPr lang="uk-UA" dirty="0" err="1" smtClean="0"/>
              <a:t>т.п</a:t>
            </a:r>
            <a:r>
              <a:rPr lang="uk-UA" dirty="0" smtClean="0"/>
              <a:t>.. Особливою формою мобілізації коштів для формування доходів феодальної держави були податки</a:t>
            </a:r>
            <a:r>
              <a:rPr lang="ru-RU" dirty="0"/>
              <a:t>.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зауважити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у </a:t>
            </a:r>
            <a:r>
              <a:rPr lang="ru-RU" dirty="0" err="1"/>
              <a:t>ранньому</a:t>
            </a:r>
            <a:r>
              <a:rPr lang="ru-RU" dirty="0"/>
              <a:t> </a:t>
            </a:r>
            <a:r>
              <a:rPr lang="ru-RU" dirty="0" err="1"/>
              <a:t>середньовіччі</a:t>
            </a:r>
            <a:r>
              <a:rPr lang="ru-RU" dirty="0"/>
              <a:t> </a:t>
            </a:r>
            <a:r>
              <a:rPr lang="ru-RU" dirty="0" err="1"/>
              <a:t>податки</a:t>
            </a:r>
            <a:r>
              <a:rPr lang="ru-RU" dirty="0"/>
              <a:t> </a:t>
            </a:r>
            <a:r>
              <a:rPr lang="ru-RU" dirty="0" err="1"/>
              <a:t>мали</a:t>
            </a:r>
            <a:r>
              <a:rPr lang="ru-RU" dirty="0"/>
              <a:t> </a:t>
            </a:r>
            <a:r>
              <a:rPr lang="ru-RU" dirty="0" err="1"/>
              <a:t>випадковий</a:t>
            </a:r>
            <a:r>
              <a:rPr lang="ru-RU" dirty="0"/>
              <a:t> та </a:t>
            </a:r>
            <a:r>
              <a:rPr lang="ru-RU" dirty="0" err="1"/>
              <a:t>тимчасовий</a:t>
            </a:r>
            <a:r>
              <a:rPr lang="ru-RU" dirty="0"/>
              <a:t> характер,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запроваджувалися</a:t>
            </a:r>
            <a:r>
              <a:rPr lang="ru-RU" dirty="0"/>
              <a:t> для </a:t>
            </a:r>
            <a:r>
              <a:rPr lang="ru-RU" dirty="0" err="1"/>
              <a:t>певної</a:t>
            </a:r>
            <a:r>
              <a:rPr lang="ru-RU" dirty="0"/>
              <a:t> мети.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418186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Доходи </a:t>
            </a:r>
            <a:r>
              <a:rPr lang="uk-UA" dirty="0" smtClean="0"/>
              <a:t>феодальної держави: - домени;  - регалії; - особисті і натуральні; - подушний податок; - поземельний податок; - мито; - акцизи; - контрибуція; - рента натуральна; - рента грошова. </a:t>
            </a:r>
          </a:p>
          <a:p>
            <a:r>
              <a:rPr lang="uk-UA" dirty="0" smtClean="0"/>
              <a:t>Видатки феодальної держави - військові видатки (у XVII – XVIII ст. у Європейських країнах 75% вихідного викатка) - утримання королівської влади ; - утримання посольств; - викуп полонених; - утримання представників науки, мистецтва, якими себе оточували королі, ці видатки були незначні; - видатки на управління судом (чиновники також сплачували із населенням із згоди держави податок, який називався “харчування чиновників”.</a:t>
            </a:r>
          </a:p>
          <a:p>
            <a:r>
              <a:rPr lang="uk-UA" dirty="0" smtClean="0"/>
              <a:t>В розвитку фінансів значну роль відіграли феодальні міста, які виступили локомотивом товарно-грошових відносин, прикладом є так зване «Магдебурзьке право», яке було запроваджене у ХІІІ ст. у німецькому місті </a:t>
            </a:r>
            <a:r>
              <a:rPr lang="uk-UA" dirty="0" err="1" smtClean="0"/>
              <a:t>Магдебур</a:t>
            </a:r>
            <a:r>
              <a:rPr lang="uk-UA" dirty="0" smtClean="0"/>
              <a:t>. Джерелом цього права були привілеї, надані міським властям. Магдебурзьке право юридично закріпило успіх одержаний завдяки тривалій боротьбі міст за самостійність, проти феодалів. В результаті містам було надано право на самоуправління, вони звільнились від значної частини феодальних повинностей. До речі на території Русі Магдебурзьке право діяло в Кам’янці – Подільську, Луцьку, Києві. Основним принципом цього права було – самоврядування жителів міст.</a:t>
            </a:r>
            <a:r>
              <a:rPr lang="ru-RU" dirty="0" smtClean="0"/>
              <a:t>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524160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/>
          <a:lstStyle/>
          <a:p>
            <a:r>
              <a:rPr lang="uk-UA" dirty="0" smtClean="0"/>
              <a:t>Досліджуючи розвиток фінансів в епоху феодалізму, слід зауважити, що на думку дослідників єдиною загальною рисою середнього і пізнього феодалізму можна вважати відкупну систему. </a:t>
            </a:r>
          </a:p>
          <a:p>
            <a:r>
              <a:rPr lang="uk-UA" dirty="0" smtClean="0"/>
              <a:t>Відкупна система – це нездатність держави збирати податки і це право передавалось приватним особам на певний термін. Відкупник або їх група сплачували у казну держави обумовлену суму, залишаючи собі значний дохід. Мали місце значні зловживання. </a:t>
            </a:r>
          </a:p>
          <a:p>
            <a:r>
              <a:rPr lang="uk-UA" dirty="0" smtClean="0"/>
              <a:t>Така система оподаткування дала можливість зосередити значні грошові ресурси в руках відкупщиків, вони стають першими власниками заводів, </a:t>
            </a:r>
            <a:r>
              <a:rPr lang="uk-UA" dirty="0" err="1" smtClean="0"/>
              <a:t>фабрик</a:t>
            </a:r>
            <a:r>
              <a:rPr lang="uk-UA" dirty="0" smtClean="0"/>
              <a:t>, банків, - перші представники буржуазії, саме вони найбільш зацікавлені в заміні феодальних відносин буржуазними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6883687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Роль </a:t>
            </a:r>
            <a:r>
              <a:rPr lang="uk-UA" dirty="0" smtClean="0"/>
              <a:t>фінансів в епоху первісного нагромадження капіталу Капіталістичний спосіб виробництва зародився в надрах феодалізму. Процес нагромадження капіталу – вихідний пункт капіталістичного способу виробництва, який характеризується:</a:t>
            </a:r>
          </a:p>
          <a:p>
            <a:r>
              <a:rPr lang="uk-UA" dirty="0" smtClean="0"/>
              <a:t> - процесом відокремлення безпосередніх виробників у засобів виробництва.</a:t>
            </a:r>
          </a:p>
          <a:p>
            <a:r>
              <a:rPr lang="uk-UA" dirty="0" smtClean="0"/>
              <a:t> - перетворення селянства у найманих робітників виробництв </a:t>
            </a:r>
          </a:p>
          <a:p>
            <a:r>
              <a:rPr lang="uk-UA" dirty="0" smtClean="0"/>
              <a:t>- перетворення суспільних засобів </a:t>
            </a:r>
          </a:p>
          <a:p>
            <a:pPr marL="0" indent="0">
              <a:buNone/>
            </a:pPr>
            <a:r>
              <a:rPr lang="uk-UA" dirty="0" smtClean="0"/>
              <a:t>В процесі його становлення значну роль відіграла держава, яка допомагала буржуазії, як класу що народжувався, в боротьбі з феодалами. В цей час відбувається відокремлення доходів короля від доходів держави. Оскільки монарх, </a:t>
            </a:r>
            <a:r>
              <a:rPr lang="uk-UA" dirty="0" err="1" smtClean="0"/>
              <a:t>прагнучи</a:t>
            </a:r>
            <a:r>
              <a:rPr lang="uk-UA" dirty="0" smtClean="0"/>
              <a:t> до централізації влади, бачив в особі буржуазії союзника у боротьбі проти феодальної знаті. Держава, яка була зацікавлена в отриманні позик у </a:t>
            </a:r>
            <a:r>
              <a:rPr lang="uk-UA" dirty="0" err="1" smtClean="0"/>
              <a:t>багатіючої</a:t>
            </a:r>
            <a:r>
              <a:rPr lang="uk-UA" dirty="0" smtClean="0"/>
              <a:t> буржуазії, стимулювала нагромадження капіталу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10587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Для </a:t>
            </a:r>
            <a:r>
              <a:rPr lang="uk-UA" dirty="0" smtClean="0"/>
              <a:t>прискорення розвитку капіталістичного суспільства феодальна держава використовувала фінансові методи. Державні видатки, кредити, митна служба і податки посилювали процес розорення селян і ремісників, концентрації багатства у невеликої групи осіб і таким чином стимулювали розвиток капіталістичних відносин. </a:t>
            </a:r>
          </a:p>
          <a:p>
            <a:r>
              <a:rPr lang="uk-UA" dirty="0" smtClean="0"/>
              <a:t>Державні видатки були потужнім засобом первісного нагромадження капіталу. Держава використовувала свої фінансові засоби для завоювання колоній. </a:t>
            </a:r>
            <a:r>
              <a:rPr lang="uk-UA" dirty="0" err="1" smtClean="0"/>
              <a:t>Колоніські</a:t>
            </a:r>
            <a:r>
              <a:rPr lang="uk-UA" dirty="0" smtClean="0"/>
              <a:t> війни сприяли концентрації багатства. Вона також надавала пряму допомогу підприємцям, субсидувала і кредитувала торговців і промисловців, які будували нові мануфактури або безкоштовно передавала їм державні підприємства. </a:t>
            </a:r>
          </a:p>
          <a:p>
            <a:r>
              <a:rPr lang="uk-UA" dirty="0" smtClean="0"/>
              <a:t>На європейському континенті первісний капітал притікав до промисловців в значній мірі прямо із казни. Наприклад: Уряд Франції надав аванси, безпроцентні позики приватним особам для створення підприємств, а також податкові пільги. В Росії за рахунок державних коштів будувались металургійні, </a:t>
            </a:r>
            <a:r>
              <a:rPr lang="uk-UA" dirty="0" err="1" smtClean="0"/>
              <a:t>оружейні</a:t>
            </a:r>
            <a:r>
              <a:rPr lang="uk-UA" dirty="0" smtClean="0"/>
              <a:t>, тютюнові та інші підприємства і передавались за безцінок купцям-підприємцям. Крім того російські фабриканти отримували від царського уряду землі, кріпосних селян, право безмитної торгівлі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62306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fontScale="92500" lnSpcReduction="10000"/>
          </a:bodyPr>
          <a:lstStyle/>
          <a:p>
            <a:r>
              <a:rPr lang="uk-UA" dirty="0" smtClean="0"/>
              <a:t>Видатки держави на ведення введення колоніальних і торгівельних війн, надання субсидій господарству значно перевищували доходи (податки і доходи від власності). В зв’язку з цим виникла потреба у державному кредиті і відповідно в державному борзі, який являвся на той час одним із найсильніших важелів первісного нагромадження капіталу. </a:t>
            </a:r>
          </a:p>
          <a:p>
            <a:r>
              <a:rPr lang="uk-UA" dirty="0" smtClean="0"/>
              <a:t>Головними кредиторами держави були – купці і лихварі. Для надання їм величезних сум позик вони об’єднувались і створювали акціонерні товариства і банки. Так виникли Англійський і Ірландський банки, Ост-Індійська Компанія, які створили передумови для зародження фінансів, корпорацій та фінансового ринку. За період з 1688 – 1739 роки вони надали англійському уряду більше половини своїх позик. Кредитори збагачувались в результаті високих процентів і спекуляцій державними цінними паперами.</a:t>
            </a:r>
          </a:p>
          <a:p>
            <a:r>
              <a:rPr lang="uk-UA" dirty="0" smtClean="0"/>
              <a:t>Вслід за внутрішнім розвивався і міжнародний державний кредит. Початок поклали купці італійських міст-республік – Генуї і Венеції. Незабаром в </a:t>
            </a:r>
            <a:r>
              <a:rPr lang="uk-UA" dirty="0" err="1" smtClean="0"/>
              <a:t>країнукредитора</a:t>
            </a:r>
            <a:r>
              <a:rPr lang="uk-UA" dirty="0" smtClean="0"/>
              <a:t> перетворилась </a:t>
            </a:r>
            <a:r>
              <a:rPr lang="uk-UA" dirty="0" err="1" smtClean="0"/>
              <a:t>Голандія</a:t>
            </a:r>
            <a:r>
              <a:rPr lang="uk-UA" dirty="0" smtClean="0"/>
              <a:t>. Міжнародний кредит прискорив розорення трудового населення країни-боржників, яка для сплати своїх боргів підвищувала податки.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416322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/>
          <a:lstStyle/>
          <a:p>
            <a:r>
              <a:rPr lang="uk-UA" dirty="0" smtClean="0"/>
              <a:t>Таким чином, державний кредит, сприяв концентрації капіталу в руках кредиторів-купців, лихварів, банкірів і розвитку виробництва, а також розоренню селян і ремісників шляхом податкової експлуатації, стимулював процес первісного нагромадження капіталу. </a:t>
            </a:r>
          </a:p>
          <a:p>
            <a:r>
              <a:rPr lang="uk-UA" dirty="0" smtClean="0"/>
              <a:t> Податки – також значно вплинули на процеси нагромадження капіталу. </a:t>
            </a:r>
          </a:p>
          <a:p>
            <a:r>
              <a:rPr lang="uk-UA" dirty="0" smtClean="0"/>
              <a:t>Кінець епохи феодалізму характеризувався швидким ростом податкових поступлень у зв’язку із зростанням військових видатків, витрат на погашення заборгованості. Усі податкові надходження стали грошовими. Змінився склад платників податків. Дворянство і духовенство не платило прямих податків. Але тепер не тільки ремісники, селяни і купці, а й промислові робітники та буржуазія </a:t>
            </a:r>
            <a:r>
              <a:rPr lang="uk-UA" dirty="0" err="1" smtClean="0"/>
              <a:t>забов’язані</a:t>
            </a:r>
            <a:r>
              <a:rPr lang="uk-UA" dirty="0" smtClean="0"/>
              <a:t> були платити податки. Слід зауважити, що поступово і буржуазія звільнилась від оподаткування. Податковий тиск посилювала відкупна система оподаткування</a:t>
            </a:r>
            <a:r>
              <a:rPr lang="ru-RU" dirty="0" smtClean="0"/>
              <a:t>. 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217911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 smtClean="0"/>
              <a:t>Фінанси індустріального та постіндустріального суспільства</a:t>
            </a:r>
            <a:r>
              <a:rPr lang="uk-UA" dirty="0" smtClean="0"/>
              <a:t>. ХІХ століття характеризується розвитком капіталізму, намітилась тенденція до розширення функцій держави. Про загальне зростання видатків у ХІХ столітті свідчать такі цифри: до 1786 р. доходи всіх країн Європи скоротились 2,56 млн. </a:t>
            </a:r>
            <a:r>
              <a:rPr lang="uk-UA" dirty="0" err="1" smtClean="0"/>
              <a:t>фр</a:t>
            </a:r>
            <a:r>
              <a:rPr lang="uk-UA" dirty="0" smtClean="0"/>
              <a:t>. а через 100 р.1880-15 млрд. у 6 разів, а чисельність населення навіть не подвоїлась. </a:t>
            </a:r>
          </a:p>
          <a:p>
            <a:r>
              <a:rPr lang="uk-UA" dirty="0" smtClean="0"/>
              <a:t>Державна діяльність ставала все більш інтенсивною в старих своїх галузях і розширювала на інші цілі (культуру, добробут громадян в основному за рахунок зменшення приватної ініціативи). Отто Фон </a:t>
            </a:r>
            <a:r>
              <a:rPr lang="uk-UA" dirty="0" err="1" smtClean="0"/>
              <a:t>Бісмор</a:t>
            </a:r>
            <a:r>
              <a:rPr lang="uk-UA" dirty="0" smtClean="0"/>
              <a:t> – запропонував соціальне страхування. Найбільшу роль у видатках індустрії держави займали видатки пов’язані із захистом країни (швидкий розвиток техніки військового озброєння). </a:t>
            </a:r>
          </a:p>
          <a:p>
            <a:r>
              <a:rPr lang="uk-UA" dirty="0" smtClean="0"/>
              <a:t>У мирний час дякуючи засвоєному </a:t>
            </a:r>
            <a:r>
              <a:rPr lang="uk-UA" dirty="0" err="1" smtClean="0"/>
              <a:t>пр</a:t>
            </a:r>
            <a:r>
              <a:rPr lang="ru-RU" dirty="0" err="1" smtClean="0"/>
              <a:t>инципу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en-US" dirty="0" err="1"/>
              <a:t>si</a:t>
            </a:r>
            <a:r>
              <a:rPr lang="en-US" dirty="0"/>
              <a:t> vi </a:t>
            </a:r>
            <a:r>
              <a:rPr lang="en-US" dirty="0" err="1"/>
              <a:t>pacem</a:t>
            </a:r>
            <a:r>
              <a:rPr lang="en-US" dirty="0"/>
              <a:t>, para </a:t>
            </a:r>
            <a:r>
              <a:rPr lang="en-US" dirty="0" err="1"/>
              <a:t>belum</a:t>
            </a:r>
            <a:r>
              <a:rPr lang="en-US" dirty="0"/>
              <a:t>» - </a:t>
            </a:r>
            <a:r>
              <a:rPr lang="uk-UA" dirty="0" smtClean="0"/>
              <a:t>Хочеш миру – готуйся до війни. Зросли витрати на утримання війська (оскільки при феодалізмі кожен був воїном), будівництво укріплень, фортець Зросли видатки на вдосконалення і будівництва засобів укріплення. З розвитком промислового життя утворення великих промислових центрів торгівлі, сполучень. Виникає потреба охорони особистого майна – внутрішня безпека.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105613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Паралельно із зростанням державних потреб у ХІХ столітті відбулися важливі зміни у системі державних доходів обумовленні: - необхідністю покрити всезростаючі фінансові потреби; - переміни у державному устрої; - прогрес</a:t>
            </a:r>
          </a:p>
          <a:p>
            <a:r>
              <a:rPr lang="uk-UA" dirty="0" smtClean="0"/>
              <a:t> ХІХ століття характеризується не тільки колосальним зростанням в-ва, а й формуванням нової фінансової системи держави, яка переходить від політики невтручання в економіку до фінансування окремих галузей і підприємств. Держава перетворюється на великого споживача підприємця, кредитора і позичальника, що призводить до значного зростання видатків. </a:t>
            </a:r>
          </a:p>
          <a:p>
            <a:r>
              <a:rPr lang="uk-UA" dirty="0" smtClean="0"/>
              <a:t>Змінюється податкова система держави. Уряди формують податкові системи таким чином, що б були найменш обтяжуючі для населення і дохідні для казни. Зросла свідомість державної єдності і сприяла ліквідації провінціалізму і об’єднанні у загальнодержавні податкові системи. (Наскільки широко був розвинутий такий провінціалізм у фінансовій системі можна судити по такому прикладу. У 1811 році у </a:t>
            </a:r>
            <a:r>
              <a:rPr lang="uk-UA" dirty="0" err="1" smtClean="0"/>
              <a:t>Бадені</a:t>
            </a:r>
            <a:r>
              <a:rPr lang="uk-UA" dirty="0" smtClean="0"/>
              <a:t> існувало 50 провінцій у Магдебурзі – 24 системи). Таке об’єднання державного устрою зробило фінанси достатньо сильними, еластичними для задоволення зростаючих </a:t>
            </a:r>
            <a:r>
              <a:rPr lang="ru-RU" dirty="0" smtClean="0"/>
              <a:t>потреб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dirty="0" err="1" smtClean="0"/>
              <a:t>Державний</a:t>
            </a:r>
            <a:r>
              <a:rPr lang="ru-RU" dirty="0" smtClean="0"/>
              <a:t> </a:t>
            </a:r>
            <a:r>
              <a:rPr lang="ru-RU" dirty="0"/>
              <a:t>бюджет – статус закону але з перших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мав</a:t>
            </a:r>
            <a:r>
              <a:rPr lang="ru-RU" dirty="0"/>
              <a:t> </a:t>
            </a:r>
            <a:r>
              <a:rPr lang="ru-RU" dirty="0" err="1"/>
              <a:t>хронічно</a:t>
            </a:r>
            <a:r>
              <a:rPr lang="ru-RU" dirty="0"/>
              <a:t> </a:t>
            </a:r>
            <a:r>
              <a:rPr lang="ru-RU" dirty="0" err="1"/>
              <a:t>державний</a:t>
            </a:r>
            <a:r>
              <a:rPr lang="ru-RU" dirty="0"/>
              <a:t> характер. </a:t>
            </a:r>
            <a:r>
              <a:rPr lang="ru-RU" dirty="0" err="1"/>
              <a:t>Державний</a:t>
            </a:r>
            <a:r>
              <a:rPr lang="ru-RU" dirty="0"/>
              <a:t> борг став </a:t>
            </a:r>
            <a:r>
              <a:rPr lang="ru-RU" dirty="0" err="1"/>
              <a:t>постійною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,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видатків</a:t>
            </a:r>
            <a:r>
              <a:rPr lang="ru-RU" dirty="0"/>
              <a:t> на </a:t>
            </a:r>
            <a:r>
              <a:rPr lang="ru-RU" dirty="0" err="1"/>
              <a:t>освіту</a:t>
            </a:r>
            <a:r>
              <a:rPr lang="ru-RU" dirty="0"/>
              <a:t> ХХ </a:t>
            </a:r>
            <a:r>
              <a:rPr lang="ru-RU" dirty="0" err="1"/>
              <a:t>століття</a:t>
            </a:r>
            <a:r>
              <a:rPr lang="ru-RU" dirty="0"/>
              <a:t> </a:t>
            </a:r>
            <a:r>
              <a:rPr lang="ru-RU" dirty="0" err="1"/>
              <a:t>супроводжувалось</a:t>
            </a:r>
            <a:r>
              <a:rPr lang="ru-RU" dirty="0"/>
              <a:t> </a:t>
            </a:r>
            <a:r>
              <a:rPr lang="ru-RU" dirty="0" err="1"/>
              <a:t>виникненням</a:t>
            </a:r>
            <a:r>
              <a:rPr lang="ru-RU" dirty="0"/>
              <a:t>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зрілих</a:t>
            </a:r>
            <a:r>
              <a:rPr lang="ru-RU" dirty="0"/>
              <a:t> і </a:t>
            </a:r>
            <a:r>
              <a:rPr lang="ru-RU" dirty="0" err="1"/>
              <a:t>досконалих</a:t>
            </a:r>
            <a:r>
              <a:rPr lang="ru-RU" dirty="0"/>
              <a:t> систем </a:t>
            </a:r>
            <a:r>
              <a:rPr lang="ru-RU" dirty="0" err="1"/>
              <a:t>оподаткування</a:t>
            </a:r>
            <a:r>
              <a:rPr lang="ru-RU" dirty="0"/>
              <a:t>. </a:t>
            </a:r>
            <a:r>
              <a:rPr lang="ru-RU" dirty="0" err="1"/>
              <a:t>Німеччина</a:t>
            </a:r>
            <a:r>
              <a:rPr lang="ru-RU" dirty="0"/>
              <a:t> 1920 </a:t>
            </a:r>
            <a:r>
              <a:rPr lang="ru-RU" dirty="0" err="1"/>
              <a:t>рік</a:t>
            </a:r>
            <a:r>
              <a:rPr lang="ru-RU" dirty="0"/>
              <a:t> – Закон про </a:t>
            </a:r>
            <a:r>
              <a:rPr lang="ru-RU" dirty="0" err="1"/>
              <a:t>корпоративний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 у 20 роки </a:t>
            </a:r>
            <a:r>
              <a:rPr lang="ru-RU" dirty="0" err="1"/>
              <a:t>запровадили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 з обороту, </a:t>
            </a:r>
            <a:r>
              <a:rPr lang="ru-RU" dirty="0" err="1"/>
              <a:t>який</a:t>
            </a:r>
            <a:r>
              <a:rPr lang="ru-RU" dirty="0"/>
              <a:t> дозволяв </a:t>
            </a:r>
            <a:r>
              <a:rPr lang="ru-RU" dirty="0" err="1"/>
              <a:t>візи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(</a:t>
            </a:r>
            <a:r>
              <a:rPr lang="ru-RU" dirty="0" err="1"/>
              <a:t>акцизів</a:t>
            </a:r>
            <a:r>
              <a:rPr lang="ru-RU" dirty="0"/>
              <a:t>) на </a:t>
            </a:r>
            <a:r>
              <a:rPr lang="ru-RU" dirty="0" err="1"/>
              <a:t>товари</a:t>
            </a:r>
            <a:r>
              <a:rPr lang="ru-RU" dirty="0"/>
              <a:t> широкого </a:t>
            </a:r>
            <a:r>
              <a:rPr lang="ru-RU" dirty="0" err="1"/>
              <a:t>вжитку</a:t>
            </a:r>
            <a:r>
              <a:rPr lang="ru-RU" dirty="0"/>
              <a:t>. </a:t>
            </a:r>
            <a:r>
              <a:rPr lang="ru-RU" dirty="0" err="1"/>
              <a:t>Зменшується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податків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86451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fontScale="92500" lnSpcReduction="10000"/>
          </a:bodyPr>
          <a:lstStyle/>
          <a:p>
            <a:r>
              <a:rPr lang="uk-UA" b="1" dirty="0"/>
              <a:t>1.	Історичний характер </a:t>
            </a:r>
            <a:r>
              <a:rPr lang="uk-UA" b="1" dirty="0" smtClean="0"/>
              <a:t>фінансів. </a:t>
            </a:r>
            <a:endParaRPr lang="uk-UA" sz="800" dirty="0" smtClean="0"/>
          </a:p>
          <a:p>
            <a:r>
              <a:rPr lang="uk-UA" dirty="0" smtClean="0"/>
              <a:t>Фінанси є продуктом еволюції суспільних відносин, продуктом наявності держави </a:t>
            </a:r>
            <a:r>
              <a:rPr lang="ru-RU" dirty="0" smtClean="0"/>
              <a:t>і </a:t>
            </a:r>
            <a:r>
              <a:rPr lang="uk-UA" dirty="0" smtClean="0"/>
              <a:t>товарно-грошових відносин, і тому є історичною категорією. </a:t>
            </a:r>
          </a:p>
          <a:p>
            <a:r>
              <a:rPr lang="uk-UA" dirty="0" smtClean="0"/>
              <a:t>Термін «фінанси» з’явився у ХІІІ ст. в торгових містах Італії. За однією теорією він походить від середньовічного латинського </a:t>
            </a:r>
            <a:r>
              <a:rPr lang="uk-UA" dirty="0" err="1" smtClean="0"/>
              <a:t>терміна</a:t>
            </a:r>
            <a:r>
              <a:rPr lang="ru-RU" dirty="0" smtClean="0"/>
              <a:t> </a:t>
            </a:r>
            <a:r>
              <a:rPr lang="ru-RU" dirty="0"/>
              <a:t>«</a:t>
            </a:r>
            <a:r>
              <a:rPr lang="en-US" dirty="0" err="1"/>
              <a:t>financia</a:t>
            </a:r>
            <a:r>
              <a:rPr lang="en-US" dirty="0"/>
              <a:t>», </a:t>
            </a:r>
            <a:r>
              <a:rPr lang="uk-UA" dirty="0" smtClean="0"/>
              <a:t>що означає обов’язкову сплату грошей, що було пов’язане із передачею частини доходу громадянина в розпорядження монарха на державні витрати. Згідно з іншою теорією цей термін походить від латинського «</a:t>
            </a:r>
            <a:r>
              <a:rPr lang="en-US" dirty="0" smtClean="0"/>
              <a:t>finis</a:t>
            </a:r>
            <a:r>
              <a:rPr lang="en-US" dirty="0"/>
              <a:t>» (</a:t>
            </a:r>
            <a:r>
              <a:rPr lang="ru-RU" dirty="0" err="1"/>
              <a:t>кінець</a:t>
            </a:r>
            <a:r>
              <a:rPr lang="ru-RU" dirty="0"/>
              <a:t>),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використовувався</a:t>
            </a:r>
            <a:r>
              <a:rPr lang="ru-RU" dirty="0"/>
              <a:t> для </a:t>
            </a:r>
            <a:r>
              <a:rPr lang="ru-RU" dirty="0" err="1"/>
              <a:t>позначення</a:t>
            </a:r>
            <a:r>
              <a:rPr lang="ru-RU" dirty="0"/>
              <a:t> строку </a:t>
            </a:r>
            <a:r>
              <a:rPr lang="ru-RU" dirty="0" err="1"/>
              <a:t>сплати</a:t>
            </a:r>
            <a:r>
              <a:rPr lang="ru-RU" dirty="0" smtClean="0"/>
              <a:t>.</a:t>
            </a:r>
          </a:p>
          <a:p>
            <a:r>
              <a:rPr lang="uk-UA" dirty="0" smtClean="0"/>
              <a:t>Вперше в сучасному тлумаченні цей термін став застосовуватись у Франції, де під фінансами розуміли сукупність коштів, необхідних для задоволення державних і суспільних потреб. Окрім того, існує точка зору, відповідно до якої авторство </a:t>
            </a:r>
            <a:r>
              <a:rPr lang="uk-UA" dirty="0" err="1" smtClean="0"/>
              <a:t>терміна</a:t>
            </a:r>
            <a:r>
              <a:rPr lang="uk-UA" dirty="0" smtClean="0"/>
              <a:t> «фінанси» належить французькому вченому Ж. </a:t>
            </a:r>
            <a:r>
              <a:rPr lang="uk-UA" dirty="0" err="1" smtClean="0"/>
              <a:t>Бодену</a:t>
            </a:r>
            <a:r>
              <a:rPr lang="uk-UA" dirty="0" smtClean="0"/>
              <a:t>, який у 1577 р. опублікував свою працю «Шість книг про </a:t>
            </a:r>
            <a:r>
              <a:rPr lang="uk-UA" dirty="0" err="1" smtClean="0"/>
              <a:t>респуб</a:t>
            </a:r>
            <a:r>
              <a:rPr lang="uk-UA" dirty="0" smtClean="0"/>
              <a:t>- 47 ліку». Із </a:t>
            </a:r>
            <a:r>
              <a:rPr lang="uk-UA" dirty="0" err="1" smtClean="0"/>
              <a:t>старофранцузької</a:t>
            </a:r>
            <a:r>
              <a:rPr lang="uk-UA" dirty="0" smtClean="0"/>
              <a:t> </a:t>
            </a:r>
            <a:r>
              <a:rPr lang="ru-RU" dirty="0" err="1" smtClean="0"/>
              <a:t>мови</a:t>
            </a:r>
            <a:r>
              <a:rPr lang="ru-RU" dirty="0" smtClean="0"/>
              <a:t> </a:t>
            </a:r>
            <a:r>
              <a:rPr lang="ru-RU" dirty="0" err="1"/>
              <a:t>термін</a:t>
            </a:r>
            <a:r>
              <a:rPr lang="ru-RU" dirty="0"/>
              <a:t> «</a:t>
            </a:r>
            <a:r>
              <a:rPr lang="en-US" dirty="0"/>
              <a:t>finer»,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перекладається</a:t>
            </a:r>
            <a:r>
              <a:rPr lang="ru-RU" dirty="0"/>
              <a:t> як </a:t>
            </a:r>
            <a:r>
              <a:rPr lang="ru-RU" dirty="0" err="1"/>
              <a:t>платити</a:t>
            </a:r>
            <a:r>
              <a:rPr lang="ru-RU" dirty="0"/>
              <a:t>, </a:t>
            </a:r>
            <a:r>
              <a:rPr lang="ru-RU" dirty="0" err="1"/>
              <a:t>перейшов</a:t>
            </a:r>
            <a:r>
              <a:rPr lang="ru-RU" dirty="0"/>
              <a:t> в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мови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. У </a:t>
            </a:r>
            <a:r>
              <a:rPr lang="ru-RU" dirty="0" err="1"/>
              <a:t>цей</a:t>
            </a:r>
            <a:r>
              <a:rPr lang="ru-RU" dirty="0"/>
              <a:t> же </a:t>
            </a:r>
            <a:r>
              <a:rPr lang="ru-RU" dirty="0" err="1"/>
              <a:t>період</a:t>
            </a:r>
            <a:r>
              <a:rPr lang="ru-RU" dirty="0"/>
              <a:t> в </a:t>
            </a:r>
            <a:r>
              <a:rPr lang="ru-RU" dirty="0" err="1"/>
              <a:t>Німеччині</a:t>
            </a:r>
            <a:r>
              <a:rPr lang="ru-RU" dirty="0"/>
              <a:t> слово «</a:t>
            </a:r>
            <a:r>
              <a:rPr lang="ru-RU" dirty="0" err="1"/>
              <a:t>фінанси</a:t>
            </a:r>
            <a:r>
              <a:rPr lang="ru-RU" dirty="0"/>
              <a:t>» мало </a:t>
            </a:r>
            <a:r>
              <a:rPr lang="ru-RU" dirty="0" err="1"/>
              <a:t>негативне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: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пов’язували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здирництвом</a:t>
            </a:r>
            <a:r>
              <a:rPr lang="ru-RU" dirty="0"/>
              <a:t> та </a:t>
            </a:r>
            <a:r>
              <a:rPr lang="ru-RU" dirty="0" err="1"/>
              <a:t>хабарництвом</a:t>
            </a:r>
            <a:r>
              <a:rPr lang="ru-RU" dirty="0"/>
              <a:t>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501409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Фінанси у постіндустріальній економіці. Для фінансів постіндустріального суспільства характерна глобалізація фінансових відносин, яка викликала введення нових правових норм. Суб’єктами фінансового права стають міжнародні фінансові організації та інститути.</a:t>
            </a:r>
          </a:p>
          <a:p>
            <a:r>
              <a:rPr lang="uk-UA" dirty="0" smtClean="0"/>
              <a:t> Сучасне суспільство – це суспільство споживання, а його головні ресурси – не метал, станки, вугілля, а інформація. Завдяки НТР еволюції і інформації громадяни розвинених країн отримують високі доходи. Проблема їх перерозподілу між більш і менш забезпеченими верстами вже не стоїть так гостро (раніше вона вирішувалась методом прямого </a:t>
            </a:r>
            <a:r>
              <a:rPr lang="uk-UA" dirty="0" err="1" smtClean="0"/>
              <a:t>подоходного</a:t>
            </a:r>
            <a:r>
              <a:rPr lang="uk-UA" dirty="0" smtClean="0"/>
              <a:t> оподаткування) як на початку ХХ століття. </a:t>
            </a:r>
          </a:p>
          <a:p>
            <a:r>
              <a:rPr lang="uk-UA" dirty="0" smtClean="0"/>
              <a:t>В розвинутих країнах 80-90% урядових доходів забезпечують податки 35-40% ВВП в Україні 25% реального ВВП. Фінансування масштабних і планових державних видатків за рахунок тимчасових джерел неможливо. Незважаючи на те, що з кінця 80-х років ХХ століття в ряді країн були прийняті заходи по лібералізації економіки. В цілому за останні 10 тисячоліть </a:t>
            </a:r>
            <a:r>
              <a:rPr lang="uk-UA" dirty="0" err="1" smtClean="0"/>
              <a:t>збереглася</a:t>
            </a:r>
            <a:r>
              <a:rPr lang="uk-UA" dirty="0" smtClean="0"/>
              <a:t> тенденція до посилення ролі держави в регулюванні господарських процесів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94909057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fontScale="92500" lnSpcReduction="20000"/>
          </a:bodyPr>
          <a:lstStyle/>
          <a:p>
            <a:r>
              <a:rPr lang="uk-UA" dirty="0" smtClean="0"/>
              <a:t>Ця тенденція відома як закон Вагнера </a:t>
            </a:r>
            <a:r>
              <a:rPr lang="uk-UA" dirty="0" err="1" smtClean="0"/>
              <a:t>Мастрейв</a:t>
            </a:r>
            <a:r>
              <a:rPr lang="uk-UA" dirty="0" smtClean="0"/>
              <a:t> “Передбачення Вагнера про зростання державних видатків” (1893) виявилось правильним, хоч і стало помітним </a:t>
            </a:r>
            <a:r>
              <a:rPr lang="uk-UA" dirty="0" err="1" smtClean="0"/>
              <a:t>тільк</a:t>
            </a:r>
            <a:r>
              <a:rPr lang="uk-UA" dirty="0" smtClean="0"/>
              <a:t> через півстоліття і відповідно до Закону </a:t>
            </a:r>
            <a:r>
              <a:rPr lang="uk-UA" dirty="0" err="1" smtClean="0"/>
              <a:t>обумовленний</a:t>
            </a:r>
            <a:r>
              <a:rPr lang="uk-UA" dirty="0" smtClean="0"/>
              <a:t> ІІІ факторами: - структурними змінами в економіці; - демократизацією суспільства; - зростаючій зацікавленості і соціальній справедливості. </a:t>
            </a:r>
          </a:p>
          <a:p>
            <a:r>
              <a:rPr lang="uk-UA" dirty="0" smtClean="0"/>
              <a:t>На сьогодні має місце зростання урядових витрат (випереджуючі темпи зростання урядових витрат порівняно з ростом ВВП економіки) На думку </a:t>
            </a:r>
            <a:r>
              <a:rPr lang="uk-UA" dirty="0" err="1" smtClean="0"/>
              <a:t>Г.Стейна</a:t>
            </a:r>
            <a:r>
              <a:rPr lang="uk-UA" dirty="0" smtClean="0"/>
              <a:t> радника Рейгана ІІІ фактори: - зростання ролі осіб похилого віку в розвинутих країнах (збільшення затрат на їхнє утримання); (Підраховано, що в майбутні 25 років чисельність працездатного населення в країнах ОЕСР збільшиться на 5 мільйонів осіб, а населення пенсійного віку на 70 мільйонів.) - зростання витрат на обслуговування державного боргу. </a:t>
            </a:r>
          </a:p>
          <a:p>
            <a:r>
              <a:rPr lang="uk-UA" dirty="0" smtClean="0"/>
              <a:t>Проведення політики егалітаризму – </a:t>
            </a:r>
            <a:r>
              <a:rPr lang="uk-UA" dirty="0" err="1" smtClean="0"/>
              <a:t>франц</a:t>
            </a:r>
            <a:r>
              <a:rPr lang="uk-UA" dirty="0" smtClean="0"/>
              <a:t>. (рівність) – направленої на забезпечення всезагальної рівності, стирання майнових відмінностей, стримування розриву в доходах громадян (коефіцієнт доцільності) І на кінець доцільно підкреслити особливу роль податків на межі ХХ-ХХІ століття. Поряд з традиціями завданнями держави появились якісно нові: - вирішення глобальних завдань людства; - екологія, перенаселення; - обмеженість світових природних ресурсів; - проблема питної </a:t>
            </a:r>
            <a:r>
              <a:rPr lang="ru-RU" dirty="0" smtClean="0"/>
              <a:t>води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9629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/>
          <a:lstStyle/>
          <a:p>
            <a:pPr marL="0" indent="0">
              <a:buNone/>
            </a:pPr>
            <a:r>
              <a:rPr lang="uk-UA" dirty="0" smtClean="0"/>
              <a:t>Література, використана в укладенні матеріалів лекції:</a:t>
            </a:r>
          </a:p>
          <a:p>
            <a:r>
              <a:rPr lang="uk-UA" dirty="0" smtClean="0"/>
              <a:t>1. </a:t>
            </a:r>
            <a:r>
              <a:rPr lang="ru-RU" b="1" dirty="0" err="1"/>
              <a:t>Історія</a:t>
            </a:r>
            <a:r>
              <a:rPr lang="ru-RU" b="1" dirty="0"/>
              <a:t> </a:t>
            </a:r>
            <a:r>
              <a:rPr lang="ru-RU" b="1" dirty="0" err="1"/>
              <a:t>фінансової</a:t>
            </a:r>
            <a:r>
              <a:rPr lang="ru-RU" b="1" dirty="0"/>
              <a:t> науки</a:t>
            </a:r>
            <a:r>
              <a:rPr lang="ru-RU" dirty="0"/>
              <a:t>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/ А. В. Жаворонок, М. П. </a:t>
            </a:r>
            <a:r>
              <a:rPr lang="ru-RU" dirty="0" err="1"/>
              <a:t>Федишин</a:t>
            </a:r>
            <a:r>
              <a:rPr lang="ru-RU" dirty="0"/>
              <a:t>, Н. О. Ковальчук, Д. Д. </a:t>
            </a:r>
            <a:r>
              <a:rPr lang="ru-RU" dirty="0" err="1"/>
              <a:t>Полагнин</a:t>
            </a:r>
            <a:r>
              <a:rPr lang="ru-RU" dirty="0"/>
              <a:t>. – </a:t>
            </a:r>
            <a:r>
              <a:rPr lang="ru-RU" dirty="0" err="1"/>
              <a:t>Чернігів</a:t>
            </a:r>
            <a:r>
              <a:rPr lang="ru-RU" dirty="0"/>
              <a:t> : ЧНТУ, 2019. – 210 с. </a:t>
            </a:r>
            <a:endParaRPr lang="ru-RU" dirty="0" smtClean="0"/>
          </a:p>
          <a:p>
            <a:r>
              <a:rPr lang="ru-RU" dirty="0"/>
              <a:t>2. </a:t>
            </a:r>
            <a:r>
              <a:rPr lang="ru-RU" dirty="0" err="1" smtClean="0"/>
              <a:t>Першко</a:t>
            </a:r>
            <a:r>
              <a:rPr lang="ru-RU" dirty="0" smtClean="0"/>
              <a:t> Л.О., </a:t>
            </a:r>
            <a:r>
              <a:rPr lang="ru-RU" dirty="0" err="1" smtClean="0"/>
              <a:t>Ріппа</a:t>
            </a:r>
            <a:r>
              <a:rPr lang="ru-RU" dirty="0" smtClean="0"/>
              <a:t> М.Б. </a:t>
            </a:r>
            <a:r>
              <a:rPr lang="ru-RU" dirty="0" err="1" smtClean="0"/>
              <a:t>Фінанси</a:t>
            </a:r>
            <a:r>
              <a:rPr lang="ru-RU" dirty="0" smtClean="0"/>
              <a:t>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посібник</a:t>
            </a:r>
            <a:r>
              <a:rPr lang="ru-RU" dirty="0" smtClean="0"/>
              <a:t>. – </a:t>
            </a:r>
            <a:r>
              <a:rPr lang="ru-RU" dirty="0" err="1" smtClean="0"/>
              <a:t>Київ</a:t>
            </a:r>
            <a:r>
              <a:rPr lang="ru-RU" dirty="0" smtClean="0"/>
              <a:t>.: ПВНЗ «ІЕЕП», 2019. – 388 с.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Івашко</a:t>
            </a:r>
            <a:r>
              <a:rPr lang="ru-RU" dirty="0" smtClean="0"/>
              <a:t> О. А. </a:t>
            </a:r>
            <a:r>
              <a:rPr lang="ru-RU" dirty="0" err="1" smtClean="0"/>
              <a:t>Теорія</a:t>
            </a:r>
            <a:r>
              <a:rPr lang="ru-RU" dirty="0" smtClean="0"/>
              <a:t> </a:t>
            </a:r>
            <a:r>
              <a:rPr lang="ru-RU" dirty="0" err="1" smtClean="0"/>
              <a:t>фінансів</a:t>
            </a:r>
            <a:r>
              <a:rPr lang="ru-RU" dirty="0" smtClean="0"/>
              <a:t> : </a:t>
            </a:r>
            <a:r>
              <a:rPr lang="ru-RU" dirty="0" err="1" smtClean="0"/>
              <a:t>навч</a:t>
            </a:r>
            <a:r>
              <a:rPr lang="ru-RU" dirty="0" smtClean="0"/>
              <a:t>. </a:t>
            </a:r>
            <a:r>
              <a:rPr lang="ru-RU" dirty="0" err="1" smtClean="0"/>
              <a:t>посіб</a:t>
            </a:r>
            <a:r>
              <a:rPr lang="ru-RU" dirty="0" smtClean="0"/>
              <a:t>. / </a:t>
            </a:r>
            <a:r>
              <a:rPr lang="ru-RU" dirty="0" err="1" smtClean="0"/>
              <a:t>Олена</a:t>
            </a:r>
            <a:r>
              <a:rPr lang="ru-RU" dirty="0" smtClean="0"/>
              <a:t> </a:t>
            </a:r>
            <a:r>
              <a:rPr lang="ru-RU" dirty="0" err="1" smtClean="0"/>
              <a:t>Анатоліївна</a:t>
            </a:r>
            <a:r>
              <a:rPr lang="ru-RU" dirty="0" smtClean="0"/>
              <a:t> </a:t>
            </a:r>
            <a:r>
              <a:rPr lang="ru-RU" dirty="0" err="1" smtClean="0"/>
              <a:t>Івашко</a:t>
            </a:r>
            <a:r>
              <a:rPr lang="ru-RU" dirty="0" smtClean="0"/>
              <a:t>. – </a:t>
            </a:r>
            <a:r>
              <a:rPr lang="ru-RU" dirty="0" err="1" smtClean="0"/>
              <a:t>Луцьк</a:t>
            </a:r>
            <a:r>
              <a:rPr lang="ru-RU" dirty="0" smtClean="0"/>
              <a:t> : Вежа-</a:t>
            </a:r>
            <a:r>
              <a:rPr lang="ru-RU" dirty="0" err="1" smtClean="0"/>
              <a:t>Друк</a:t>
            </a:r>
            <a:r>
              <a:rPr lang="ru-RU" dirty="0" smtClean="0"/>
              <a:t>, 2014. – 404 с.</a:t>
            </a:r>
          </a:p>
          <a:p>
            <a:r>
              <a:rPr lang="ru-RU" dirty="0" smtClean="0"/>
              <a:t>4</a:t>
            </a:r>
            <a:r>
              <a:rPr lang="ru-RU" dirty="0"/>
              <a:t>. </a:t>
            </a:r>
            <a:r>
              <a:rPr lang="ru-RU" dirty="0" err="1"/>
              <a:t>Фінанси</a:t>
            </a:r>
            <a:r>
              <a:rPr lang="ru-RU" dirty="0"/>
              <a:t> 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/ Л. В. </a:t>
            </a:r>
            <a:r>
              <a:rPr lang="ru-RU" dirty="0" err="1"/>
              <a:t>Лисяк</a:t>
            </a:r>
            <a:r>
              <a:rPr lang="ru-RU" dirty="0"/>
              <a:t>, С. В. </a:t>
            </a:r>
            <a:r>
              <a:rPr lang="ru-RU" dirty="0" err="1"/>
              <a:t>Качула</a:t>
            </a:r>
            <a:r>
              <a:rPr lang="ru-RU" dirty="0"/>
              <a:t>, Л. О. </a:t>
            </a:r>
            <a:r>
              <a:rPr lang="ru-RU" dirty="0" err="1"/>
              <a:t>Міщенко</a:t>
            </a:r>
            <a:r>
              <a:rPr lang="ru-RU" dirty="0"/>
              <a:t>, Д. А. </a:t>
            </a:r>
            <a:r>
              <a:rPr lang="ru-RU" dirty="0" err="1"/>
              <a:t>Міщенко</a:t>
            </a:r>
            <a:r>
              <a:rPr lang="ru-RU" dirty="0"/>
              <a:t> ; за ред. д. е. н., проф., акад. АЕН </a:t>
            </a:r>
            <a:r>
              <a:rPr lang="ru-RU" dirty="0" err="1"/>
              <a:t>України</a:t>
            </a:r>
            <a:r>
              <a:rPr lang="ru-RU" dirty="0"/>
              <a:t> Л. В. </a:t>
            </a:r>
            <a:r>
              <a:rPr lang="ru-RU" dirty="0" err="1"/>
              <a:t>Лисяк</a:t>
            </a:r>
            <a:r>
              <a:rPr lang="ru-RU" dirty="0"/>
              <a:t>. – </a:t>
            </a:r>
            <a:r>
              <a:rPr lang="ru-RU" dirty="0" err="1"/>
              <a:t>Дніпро</a:t>
            </a:r>
            <a:r>
              <a:rPr lang="ru-RU" dirty="0"/>
              <a:t>: ТОВ “Акцент ПП”, 2017. – 298 с. </a:t>
            </a:r>
            <a:endParaRPr lang="ru-RU" dirty="0" smtClean="0"/>
          </a:p>
          <a:p>
            <a:r>
              <a:rPr lang="ru-RU" dirty="0"/>
              <a:t>5. Кремень О.І. </a:t>
            </a:r>
            <a:r>
              <a:rPr lang="ru-RU" dirty="0" err="1" smtClean="0"/>
              <a:t>Фінанси</a:t>
            </a:r>
            <a:r>
              <a:rPr lang="ru-RU" dirty="0"/>
              <a:t>: </a:t>
            </a:r>
            <a:r>
              <a:rPr lang="ru-RU" dirty="0" err="1"/>
              <a:t>Навчальний</a:t>
            </a:r>
            <a:r>
              <a:rPr lang="ru-RU" dirty="0"/>
              <a:t> </a:t>
            </a:r>
            <a:r>
              <a:rPr lang="ru-RU" dirty="0" err="1"/>
              <a:t>посібник</a:t>
            </a:r>
            <a:r>
              <a:rPr lang="ru-RU" dirty="0"/>
              <a:t> / О.І. Кремень, В.М. Кремень. – К.:, 2010. – 447 с.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548355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7827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91831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/>
          <a:lstStyle/>
          <a:p>
            <a:r>
              <a:rPr lang="uk-UA" dirty="0" smtClean="0"/>
              <a:t>Історичний характер фінансів як об’єктивної економічної категорії підтверджує той факт, що її сутнісні характеристики не можуть кардинально змінюватись при зміні суспільно-економічної формації. </a:t>
            </a:r>
          </a:p>
          <a:p>
            <a:r>
              <a:rPr lang="uk-UA" dirty="0" smtClean="0"/>
              <a:t>Фінанси незалежно від суспільної формації завжди направлені на розробку ефективної системи формування і використання фондів і доходів для забезпечення виконання державою своїх функцій. Разом з тим, незважаючи на спільність сутнісних характеристик в кожній з формацій, фінанси мають свої відмінності: соціальною направленістю, роллю в суспільному виробництві, в конкретних формах фінансових відносин і </a:t>
            </a:r>
            <a:r>
              <a:rPr lang="uk-UA" dirty="0" err="1" smtClean="0"/>
              <a:t>т.д</a:t>
            </a:r>
            <a:r>
              <a:rPr lang="uk-UA" dirty="0" smtClean="0"/>
              <a:t>. </a:t>
            </a:r>
          </a:p>
          <a:p>
            <a:r>
              <a:rPr lang="uk-UA" dirty="0" smtClean="0"/>
              <a:t>Історичний характер фінансів проявляється не тільки у виникненні нових фінансових відносин, пов’язаних з розвитком суспільства, а й еволюції кожної їх форми: податків, державного та місцевих бюджетів, позабюджетних фондів</a:t>
            </a:r>
            <a:r>
              <a:rPr lang="ru-RU" dirty="0" smtClean="0"/>
              <a:t>, </a:t>
            </a:r>
            <a:r>
              <a:rPr lang="ru-RU" dirty="0"/>
              <a:t>державного та </a:t>
            </a:r>
            <a:r>
              <a:rPr lang="ru-RU" dirty="0" err="1"/>
              <a:t>місцевого</a:t>
            </a:r>
            <a:r>
              <a:rPr lang="ru-RU" dirty="0"/>
              <a:t> кредиту.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34045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3140" y="286604"/>
            <a:ext cx="10018713" cy="5895831"/>
          </a:xfrm>
        </p:spPr>
        <p:txBody>
          <a:bodyPr/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uk-UA" b="1" dirty="0"/>
              <a:t>2. Причини виникнення та умови існування фінансів</a:t>
            </a:r>
            <a:endParaRPr lang="ru-RU" b="1" dirty="0"/>
          </a:p>
          <a:p>
            <a:pPr marL="0" indent="0">
              <a:buNone/>
            </a:pPr>
            <a:r>
              <a:rPr lang="ru-RU" dirty="0" err="1" smtClean="0"/>
              <a:t>Виникнення</a:t>
            </a:r>
            <a:r>
              <a:rPr lang="ru-RU" dirty="0" smtClean="0"/>
              <a:t> </a:t>
            </a:r>
            <a:r>
              <a:rPr lang="ru-RU" dirty="0"/>
              <a:t>і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як </a:t>
            </a:r>
            <a:r>
              <a:rPr lang="ru-RU" dirty="0" err="1"/>
              <a:t>історичної</a:t>
            </a:r>
            <a:r>
              <a:rPr lang="ru-RU" dirty="0"/>
              <a:t> </a:t>
            </a:r>
            <a:r>
              <a:rPr lang="ru-RU" dirty="0" err="1"/>
              <a:t>категорії</a:t>
            </a:r>
            <a:r>
              <a:rPr lang="ru-RU" dirty="0"/>
              <a:t> </a:t>
            </a:r>
            <a:r>
              <a:rPr lang="ru-RU" dirty="0" err="1"/>
              <a:t>обумовлюється</a:t>
            </a:r>
            <a:r>
              <a:rPr lang="ru-RU" dirty="0"/>
              <a:t> </a:t>
            </a:r>
            <a:r>
              <a:rPr lang="ru-RU" dirty="0" err="1"/>
              <a:t>наступними</a:t>
            </a:r>
            <a:r>
              <a:rPr lang="ru-RU" dirty="0"/>
              <a:t> </a:t>
            </a:r>
            <a:r>
              <a:rPr lang="ru-RU" dirty="0" err="1"/>
              <a:t>передумовами</a:t>
            </a:r>
            <a:r>
              <a:rPr lang="ru-RU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uk-UA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3140" y="1884826"/>
            <a:ext cx="9376012" cy="4484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274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fontScale="92500"/>
          </a:bodyPr>
          <a:lstStyle/>
          <a:p>
            <a:r>
              <a:rPr lang="ru-RU" dirty="0"/>
              <a:t>У </a:t>
            </a:r>
            <a:r>
              <a:rPr lang="uk-UA" dirty="0" smtClean="0"/>
              <a:t>процесі еволюції фінансів можна виокремити декілька етапів. На першому етапі, який характеризується </a:t>
            </a:r>
            <a:r>
              <a:rPr lang="uk-UA" i="1" dirty="0" smtClean="0"/>
              <a:t>нерозвиненою формою фінансів</a:t>
            </a:r>
            <a:r>
              <a:rPr lang="uk-UA" dirty="0" smtClean="0"/>
              <a:t>, основна маса коштів (близько 2/3) витрачалася на військові цілі, і фінанси практично не здійснювали впливу на економіку. Іншою характерною рисою цього періоду була вузькість фінансової системи, тому що вона складалася з однієї ланки – бюджетної системи, і спектр фінансових відносин був обмеженим: усі фінансові відносини були пов’язані виключно із формуванням і використанням бюджету. </a:t>
            </a:r>
          </a:p>
          <a:p>
            <a:r>
              <a:rPr lang="uk-UA" dirty="0" smtClean="0"/>
              <a:t>Наступний етап, який був викликаний розвитком держави і державності, призвів до розширення фінансових відносин, що знайшло своє відображення у формуванні державних скарбниць, розвитку системи бюджетів, виникненні державного кредиту та державних цінних паперів</a:t>
            </a:r>
            <a:r>
              <a:rPr lang="ru-RU" dirty="0"/>
              <a:t>. </a:t>
            </a:r>
            <a:r>
              <a:rPr lang="ru-RU" dirty="0" err="1"/>
              <a:t>Зміни</a:t>
            </a:r>
            <a:r>
              <a:rPr lang="ru-RU" dirty="0"/>
              <a:t> у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зумовлені</a:t>
            </a:r>
            <a:r>
              <a:rPr lang="ru-RU" dirty="0"/>
              <a:t>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держава </a:t>
            </a:r>
            <a:r>
              <a:rPr lang="ru-RU" dirty="0" err="1"/>
              <a:t>потребувала</a:t>
            </a:r>
            <a:r>
              <a:rPr lang="ru-RU" dirty="0"/>
              <a:t> </a:t>
            </a:r>
            <a:r>
              <a:rPr lang="ru-RU" dirty="0" err="1"/>
              <a:t>значних</a:t>
            </a:r>
            <a:r>
              <a:rPr lang="ru-RU" dirty="0"/>
              <a:t>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для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своїх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– державного </a:t>
            </a:r>
            <a:r>
              <a:rPr lang="ru-RU" dirty="0" err="1"/>
              <a:t>управління</a:t>
            </a:r>
            <a:r>
              <a:rPr lang="ru-RU" dirty="0"/>
              <a:t>,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обороноздатності</a:t>
            </a:r>
            <a:r>
              <a:rPr lang="ru-RU" dirty="0"/>
              <a:t>,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пропорцій</a:t>
            </a:r>
            <a:r>
              <a:rPr lang="ru-RU" dirty="0"/>
              <a:t>,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і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, </a:t>
            </a:r>
            <a:r>
              <a:rPr lang="ru-RU" dirty="0" err="1"/>
              <a:t>міжнародного</a:t>
            </a:r>
            <a:r>
              <a:rPr lang="ru-RU" dirty="0"/>
              <a:t> </a:t>
            </a:r>
            <a:r>
              <a:rPr lang="ru-RU" dirty="0" err="1"/>
              <a:t>співробітництва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09127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/>
          <a:lstStyle/>
          <a:p>
            <a:r>
              <a:rPr lang="uk-UA" dirty="0" smtClean="0"/>
              <a:t>Третій етап еволюції фінансів, який розпочався у першій половині ХХ ст. і характеризується </a:t>
            </a:r>
            <a:r>
              <a:rPr lang="uk-UA" i="1" dirty="0" smtClean="0"/>
              <a:t>ускладненням фінансової системи та появою нових її ланок</a:t>
            </a:r>
            <a:r>
              <a:rPr lang="uk-UA" dirty="0" smtClean="0"/>
              <a:t> – фінансового ринку, фінансів державних підприємств і галузей, спеціальних та позабюджетних фондів. З середини </a:t>
            </a:r>
            <a:r>
              <a:rPr lang="ru-RU" dirty="0" smtClean="0"/>
              <a:t>50-х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en-US" dirty="0"/>
              <a:t>XX </a:t>
            </a:r>
            <a:r>
              <a:rPr lang="ru-RU" dirty="0"/>
              <a:t>ст. </a:t>
            </a:r>
            <a:r>
              <a:rPr lang="ru-RU" dirty="0" err="1"/>
              <a:t>виникає</a:t>
            </a:r>
            <a:r>
              <a:rPr lang="ru-RU" dirty="0"/>
              <a:t> </a:t>
            </a:r>
            <a:r>
              <a:rPr lang="ru-RU" dirty="0" err="1"/>
              <a:t>принципово</a:t>
            </a:r>
            <a:r>
              <a:rPr lang="ru-RU" dirty="0"/>
              <a:t> нова ланка </a:t>
            </a:r>
            <a:r>
              <a:rPr lang="ru-RU" dirty="0" err="1"/>
              <a:t>фінансових</a:t>
            </a:r>
            <a:r>
              <a:rPr lang="ru-RU" dirty="0"/>
              <a:t> </a:t>
            </a:r>
            <a:r>
              <a:rPr lang="ru-RU" dirty="0" err="1"/>
              <a:t>відносин</a:t>
            </a:r>
            <a:r>
              <a:rPr lang="ru-RU" dirty="0"/>
              <a:t> – </a:t>
            </a:r>
            <a:r>
              <a:rPr lang="ru-RU" dirty="0" err="1"/>
              <a:t>фінанси</a:t>
            </a:r>
            <a:r>
              <a:rPr lang="ru-RU" dirty="0"/>
              <a:t> </a:t>
            </a:r>
            <a:r>
              <a:rPr lang="ru-RU" dirty="0" err="1"/>
              <a:t>наднаціональних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угруповань</a:t>
            </a:r>
            <a:r>
              <a:rPr lang="ru-RU" dirty="0" smtClean="0"/>
              <a:t>.</a:t>
            </a:r>
          </a:p>
          <a:p>
            <a:r>
              <a:rPr lang="ru-RU" dirty="0"/>
              <a:t>У </a:t>
            </a:r>
            <a:r>
              <a:rPr lang="ru-RU" dirty="0" err="1"/>
              <a:t>еволюційному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фінанси</a:t>
            </a:r>
            <a:r>
              <a:rPr lang="ru-RU" dirty="0"/>
              <a:t> </a:t>
            </a:r>
            <a:r>
              <a:rPr lang="ru-RU" dirty="0" err="1"/>
              <a:t>пройшли</a:t>
            </a:r>
            <a:r>
              <a:rPr lang="ru-RU" dirty="0"/>
              <a:t> </a:t>
            </a:r>
            <a:r>
              <a:rPr lang="ru-RU" dirty="0" err="1"/>
              <a:t>довгий</a:t>
            </a:r>
            <a:r>
              <a:rPr lang="ru-RU" dirty="0"/>
              <a:t> шлях </a:t>
            </a:r>
            <a:r>
              <a:rPr lang="ru-RU" dirty="0" err="1"/>
              <a:t>становлення</a:t>
            </a:r>
            <a:r>
              <a:rPr lang="ru-RU" dirty="0"/>
              <a:t>. </a:t>
            </a:r>
            <a:r>
              <a:rPr lang="ru-RU" dirty="0" err="1"/>
              <a:t>Передумови</a:t>
            </a:r>
            <a:r>
              <a:rPr lang="ru-RU" dirty="0"/>
              <a:t> </a:t>
            </a:r>
            <a:r>
              <a:rPr lang="ru-RU" dirty="0" err="1"/>
              <a:t>майбутньої</a:t>
            </a:r>
            <a:r>
              <a:rPr lang="ru-RU" dirty="0"/>
              <a:t> </a:t>
            </a:r>
            <a:r>
              <a:rPr lang="ru-RU" dirty="0" err="1"/>
              <a:t>ролі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у </a:t>
            </a:r>
            <a:r>
              <a:rPr lang="ru-RU" dirty="0" err="1"/>
              <a:t>суспільстві</a:t>
            </a:r>
            <a:r>
              <a:rPr lang="ru-RU" dirty="0"/>
              <a:t> створились і </a:t>
            </a:r>
            <a:r>
              <a:rPr lang="ru-RU" dirty="0" err="1"/>
              <a:t>заклались</a:t>
            </a:r>
            <a:r>
              <a:rPr lang="ru-RU" dirty="0"/>
              <a:t> в </a:t>
            </a:r>
            <a:r>
              <a:rPr lang="ru-RU" dirty="0" err="1"/>
              <a:t>минулому</a:t>
            </a:r>
            <a:r>
              <a:rPr lang="ru-RU" dirty="0"/>
              <a:t>. Як і </a:t>
            </a:r>
            <a:r>
              <a:rPr lang="ru-RU" dirty="0" err="1"/>
              <a:t>сторічна</a:t>
            </a:r>
            <a:r>
              <a:rPr lang="ru-RU" dirty="0"/>
              <a:t> </a:t>
            </a:r>
            <a:r>
              <a:rPr lang="ru-RU" dirty="0" err="1"/>
              <a:t>категорія</a:t>
            </a:r>
            <a:r>
              <a:rPr lang="ru-RU" dirty="0"/>
              <a:t>, </a:t>
            </a:r>
            <a:r>
              <a:rPr lang="ru-RU" dirty="0" err="1"/>
              <a:t>фінанси</a:t>
            </a:r>
            <a:r>
              <a:rPr lang="ru-RU" dirty="0"/>
              <a:t> </a:t>
            </a:r>
            <a:r>
              <a:rPr lang="ru-RU" dirty="0" err="1"/>
              <a:t>з’явились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з </a:t>
            </a:r>
            <a:r>
              <a:rPr lang="ru-RU" dirty="0" err="1"/>
              <a:t>появою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в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розшарування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 на </a:t>
            </a:r>
            <a:r>
              <a:rPr lang="ru-RU" dirty="0" err="1"/>
              <a:t>класи</a:t>
            </a:r>
            <a:r>
              <a:rPr lang="ru-RU" dirty="0"/>
              <a:t>. З часом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визначились</a:t>
            </a:r>
            <a:r>
              <a:rPr lang="ru-RU" dirty="0"/>
              <a:t> </a:t>
            </a:r>
            <a:r>
              <a:rPr lang="ru-RU" dirty="0" err="1"/>
              <a:t>найважливіші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 </a:t>
            </a:r>
            <a:r>
              <a:rPr lang="ru-RU" dirty="0" err="1"/>
              <a:t>Кожній</a:t>
            </a:r>
            <a:r>
              <a:rPr lang="ru-RU" dirty="0"/>
              <a:t> </a:t>
            </a:r>
            <a:r>
              <a:rPr lang="ru-RU" dirty="0" err="1"/>
              <a:t>суспільно-економічній</a:t>
            </a:r>
            <a:r>
              <a:rPr lang="ru-RU" dirty="0"/>
              <a:t> </a:t>
            </a:r>
            <a:r>
              <a:rPr lang="ru-RU" dirty="0" err="1"/>
              <a:t>формації</a:t>
            </a:r>
            <a:r>
              <a:rPr lang="ru-RU" dirty="0"/>
              <a:t> і </a:t>
            </a:r>
            <a:r>
              <a:rPr lang="ru-RU" dirty="0" err="1"/>
              <a:t>відповідно</a:t>
            </a:r>
            <a:r>
              <a:rPr lang="ru-RU" dirty="0"/>
              <a:t> </a:t>
            </a:r>
            <a:r>
              <a:rPr lang="ru-RU" dirty="0" err="1"/>
              <a:t>державі</a:t>
            </a:r>
            <a:r>
              <a:rPr lang="ru-RU" dirty="0"/>
              <a:t> в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формації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</a:t>
            </a:r>
            <a:r>
              <a:rPr lang="ru-RU" dirty="0" err="1"/>
              <a:t>фінансовий</a:t>
            </a:r>
            <a:r>
              <a:rPr lang="ru-RU" dirty="0"/>
              <a:t> </a:t>
            </a:r>
            <a:r>
              <a:rPr lang="ru-RU" dirty="0" err="1"/>
              <a:t>устрій</a:t>
            </a:r>
            <a:r>
              <a:rPr lang="ru-RU" dirty="0"/>
              <a:t> і </a:t>
            </a:r>
            <a:r>
              <a:rPr lang="ru-RU" dirty="0" err="1"/>
              <a:t>відповідна</a:t>
            </a:r>
            <a:r>
              <a:rPr lang="ru-RU" dirty="0"/>
              <a:t> система </a:t>
            </a:r>
            <a:r>
              <a:rPr lang="ru-RU" dirty="0" err="1"/>
              <a:t>формування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, </a:t>
            </a:r>
            <a:r>
              <a:rPr lang="ru-RU" dirty="0" err="1"/>
              <a:t>необхідних</a:t>
            </a:r>
            <a:r>
              <a:rPr lang="ru-RU" dirty="0"/>
              <a:t> для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316203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/>
          <a:lstStyle/>
          <a:p>
            <a:r>
              <a:rPr lang="uk-UA" b="1" dirty="0"/>
              <a:t>3</a:t>
            </a:r>
            <a:r>
              <a:rPr lang="uk-UA" b="1" dirty="0" smtClean="0"/>
              <a:t>. </a:t>
            </a:r>
            <a:r>
              <a:rPr lang="uk-UA" b="1" dirty="0" smtClean="0"/>
              <a:t>Етапи </a:t>
            </a:r>
            <a:r>
              <a:rPr lang="uk-UA" b="1" dirty="0"/>
              <a:t>розвитку фінансів (стародавній, середньовічний, капіталістичний, новітній), їх </a:t>
            </a:r>
            <a:r>
              <a:rPr lang="uk-UA" b="1" dirty="0" smtClean="0"/>
              <a:t>характеристика</a:t>
            </a:r>
          </a:p>
          <a:p>
            <a:endParaRPr lang="uk-UA" sz="800" b="1" dirty="0" smtClean="0"/>
          </a:p>
          <a:p>
            <a:r>
              <a:rPr lang="uk-UA" dirty="0"/>
              <a:t>Фінанси, в сучасному їх розумінні, пройшли декілька </a:t>
            </a:r>
            <a:r>
              <a:rPr lang="uk-UA" dirty="0" err="1"/>
              <a:t>логічно</a:t>
            </a:r>
            <a:r>
              <a:rPr lang="uk-UA" dirty="0"/>
              <a:t> послідовних етапів, що невідривно пов’язані з історією </a:t>
            </a:r>
            <a:r>
              <a:rPr lang="uk-UA" dirty="0" smtClean="0"/>
              <a:t>людства:</a:t>
            </a:r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6965" y="2163949"/>
            <a:ext cx="8724390" cy="3893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8751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5895831"/>
          </a:xfrm>
        </p:spPr>
        <p:txBody>
          <a:bodyPr>
            <a:normAutofit fontScale="92500"/>
          </a:bodyPr>
          <a:lstStyle/>
          <a:p>
            <a:r>
              <a:rPr lang="uk-UA" dirty="0" smtClean="0"/>
              <a:t>В умовах первісно общинного ладу, при відсутності постійного державного старту не було і системи формування доходів і видатків такої держави. Тому розгляд питань генезису фінансових відносин доцільно почати з «Римської Імперії». В історичних пам’ятках є згадки про податки, як найпершу форму фінансових відносин. Для прикладу “Висловлюване у </a:t>
            </a:r>
            <a:r>
              <a:rPr lang="uk-UA" dirty="0" err="1" smtClean="0"/>
              <a:t>Св</a:t>
            </a:r>
            <a:r>
              <a:rPr lang="uk-UA" dirty="0" smtClean="0"/>
              <a:t>. Письмі у р 6 н.е. згадування у Євангеліє перепис населення ( ) і податковий кадастр (список осіб, що підлягають подушному оподаткуванні)”. </a:t>
            </a:r>
          </a:p>
          <a:p>
            <a:r>
              <a:rPr lang="uk-UA" dirty="0" smtClean="0"/>
              <a:t>Основи фінансів почали формуватися ще в перших державних утвореннях – грецьких містах Ольвії та Боспорському царстві у 4-2 ст. д. н.е., вони зводились до застосування мита та різних видів натуральних податків. В умовах натуральних відносин, гроші не виконували своїх функцій, фінанси не носили всеохоплюючого </a:t>
            </a:r>
            <a:r>
              <a:rPr lang="ru-RU" dirty="0" smtClean="0"/>
              <a:t>характеру.</a:t>
            </a:r>
          </a:p>
          <a:p>
            <a:r>
              <a:rPr lang="ru-RU" dirty="0"/>
              <a:t>По </a:t>
            </a:r>
            <a:r>
              <a:rPr lang="ru-RU" dirty="0" err="1"/>
              <a:t>мірі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державного </a:t>
            </a:r>
            <a:r>
              <a:rPr lang="ru-RU" dirty="0" err="1"/>
              <a:t>апарату</a:t>
            </a:r>
            <a:r>
              <a:rPr lang="ru-RU" dirty="0"/>
              <a:t>, </a:t>
            </a:r>
            <a:r>
              <a:rPr lang="ru-RU" dirty="0" err="1"/>
              <a:t>розширення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, при </a:t>
            </a:r>
            <a:r>
              <a:rPr lang="ru-RU" dirty="0" err="1"/>
              <a:t>створенні</a:t>
            </a:r>
            <a:r>
              <a:rPr lang="ru-RU" dirty="0"/>
              <a:t> </a:t>
            </a:r>
            <a:r>
              <a:rPr lang="ru-RU" dirty="0" err="1"/>
              <a:t>постійних</a:t>
            </a:r>
            <a:r>
              <a:rPr lang="ru-RU" dirty="0"/>
              <a:t> </a:t>
            </a:r>
            <a:r>
              <a:rPr lang="ru-RU" dirty="0" err="1"/>
              <a:t>військ</a:t>
            </a:r>
            <a:r>
              <a:rPr lang="ru-RU" dirty="0"/>
              <a:t>, </a:t>
            </a:r>
            <a:r>
              <a:rPr lang="ru-RU" dirty="0" err="1"/>
              <a:t>ведення</a:t>
            </a:r>
            <a:r>
              <a:rPr lang="ru-RU" dirty="0"/>
              <a:t> </a:t>
            </a:r>
            <a:r>
              <a:rPr lang="ru-RU" dirty="0" err="1"/>
              <a:t>фортифікаційного</a:t>
            </a:r>
            <a:r>
              <a:rPr lang="ru-RU" dirty="0"/>
              <a:t> і </a:t>
            </a:r>
            <a:r>
              <a:rPr lang="ru-RU" dirty="0" err="1"/>
              <a:t>дорожнього</a:t>
            </a:r>
            <a:r>
              <a:rPr lang="ru-RU" dirty="0"/>
              <a:t> </a:t>
            </a:r>
            <a:r>
              <a:rPr lang="ru-RU" dirty="0" err="1"/>
              <a:t>будівництва</a:t>
            </a:r>
            <a:r>
              <a:rPr lang="ru-RU" dirty="0"/>
              <a:t> і т.п. </a:t>
            </a:r>
            <a:r>
              <a:rPr lang="ru-RU" dirty="0" err="1"/>
              <a:t>зростає</a:t>
            </a:r>
            <a:r>
              <a:rPr lang="ru-RU" dirty="0"/>
              <a:t> і роль </a:t>
            </a:r>
            <a:r>
              <a:rPr lang="ru-RU" dirty="0" err="1"/>
              <a:t>фінансів</a:t>
            </a:r>
            <a:r>
              <a:rPr lang="ru-RU" dirty="0"/>
              <a:t>.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відлік</a:t>
            </a:r>
            <a:r>
              <a:rPr lang="ru-RU" dirty="0"/>
              <a:t> </a:t>
            </a:r>
            <a:r>
              <a:rPr lang="ru-RU" dirty="0" err="1"/>
              <a:t>епоха</a:t>
            </a:r>
            <a:r>
              <a:rPr lang="ru-RU" dirty="0"/>
              <a:t> </a:t>
            </a:r>
            <a:r>
              <a:rPr lang="ru-RU" dirty="0" err="1"/>
              <a:t>рабовласницького</a:t>
            </a:r>
            <a:r>
              <a:rPr lang="ru-RU" dirty="0"/>
              <a:t> ладу </a:t>
            </a:r>
            <a:r>
              <a:rPr lang="ru-RU" dirty="0" err="1"/>
              <a:t>починає</a:t>
            </a:r>
            <a:r>
              <a:rPr lang="ru-RU" dirty="0"/>
              <a:t> з </a:t>
            </a:r>
            <a:r>
              <a:rPr lang="en-US" dirty="0"/>
              <a:t>IV </a:t>
            </a:r>
            <a:r>
              <a:rPr lang="ru-RU" dirty="0"/>
              <a:t>ст. до </a:t>
            </a:r>
            <a:r>
              <a:rPr lang="ru-RU" dirty="0" err="1"/>
              <a:t>н.е</a:t>
            </a:r>
            <a:r>
              <a:rPr lang="ru-RU" dirty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393049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84310" y="368490"/>
            <a:ext cx="10018713" cy="633256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 smtClean="0"/>
              <a:t>Акумуляція ресурсів і їх використання у рабовласницьких державах переважно були натуральними за формою. Основні складові доходів рабовласницьких держав: </a:t>
            </a:r>
          </a:p>
          <a:p>
            <a:r>
              <a:rPr lang="uk-UA" dirty="0" smtClean="0"/>
              <a:t>- контрибуції і військова здобич; </a:t>
            </a:r>
          </a:p>
          <a:p>
            <a:r>
              <a:rPr lang="uk-UA" dirty="0" smtClean="0"/>
              <a:t>- </a:t>
            </a:r>
            <a:r>
              <a:rPr lang="uk-UA" dirty="0" err="1" smtClean="0"/>
              <a:t>данина,особисті</a:t>
            </a:r>
            <a:r>
              <a:rPr lang="uk-UA" dirty="0" smtClean="0"/>
              <a:t> повинності;</a:t>
            </a:r>
          </a:p>
          <a:p>
            <a:r>
              <a:rPr lang="uk-UA" dirty="0" smtClean="0"/>
              <a:t> - надходження від державного майна (держава або сама керувала обробітком землі або давала в оренду);</a:t>
            </a:r>
          </a:p>
          <a:p>
            <a:r>
              <a:rPr lang="uk-UA" dirty="0" smtClean="0"/>
              <a:t> - трудові повинності :праця рабів на латифундіях, будівництві храмів, фортець, доріг; </a:t>
            </a:r>
          </a:p>
          <a:p>
            <a:r>
              <a:rPr lang="uk-UA" dirty="0" smtClean="0"/>
              <a:t>- перші грошові податки. </a:t>
            </a:r>
          </a:p>
          <a:p>
            <a:pPr marL="0" indent="0">
              <a:buNone/>
            </a:pPr>
            <a:r>
              <a:rPr lang="uk-UA" dirty="0" smtClean="0"/>
              <a:t>Видатки рабовласницької держави :</a:t>
            </a:r>
          </a:p>
          <a:p>
            <a:r>
              <a:rPr lang="uk-UA" dirty="0" smtClean="0"/>
              <a:t> - утримання війська (безперервні війни відомі нам з історії); </a:t>
            </a:r>
          </a:p>
          <a:p>
            <a:r>
              <a:rPr lang="uk-UA" dirty="0" smtClean="0"/>
              <a:t>- утримання публічної влади; </a:t>
            </a:r>
          </a:p>
          <a:p>
            <a:r>
              <a:rPr lang="uk-UA" dirty="0" smtClean="0"/>
              <a:t>- будівництво царських палаців, пірамід; </a:t>
            </a:r>
          </a:p>
          <a:p>
            <a:r>
              <a:rPr lang="uk-UA" dirty="0" smtClean="0"/>
              <a:t>- утримання царських палаців; </a:t>
            </a:r>
          </a:p>
          <a:p>
            <a:r>
              <a:rPr lang="uk-UA" dirty="0" smtClean="0"/>
              <a:t>- будівництво культових споруд, фортець, іригаційних системи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96544211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араллакс">
  <a:themeElements>
    <a:clrScheme name="Параллакс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Параллакс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Параллакс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Параллакс</Template>
  <TotalTime>100</TotalTime>
  <Words>3023</Words>
  <Application>Microsoft Office PowerPoint</Application>
  <PresentationFormat>Широкоэкранный</PresentationFormat>
  <Paragraphs>100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7" baseType="lpstr">
      <vt:lpstr>Arial</vt:lpstr>
      <vt:lpstr>Corbel</vt:lpstr>
      <vt:lpstr>Параллакс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Оксана</dc:creator>
  <cp:lastModifiedBy>Оксана</cp:lastModifiedBy>
  <cp:revision>12</cp:revision>
  <dcterms:created xsi:type="dcterms:W3CDTF">2025-05-19T18:44:17Z</dcterms:created>
  <dcterms:modified xsi:type="dcterms:W3CDTF">2026-02-26T12:50:13Z</dcterms:modified>
</cp:coreProperties>
</file>