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2" r:id="rId11"/>
    <p:sldId id="273" r:id="rId12"/>
    <p:sldId id="274" r:id="rId13"/>
    <p:sldId id="275" r:id="rId14"/>
    <p:sldId id="281" r:id="rId15"/>
    <p:sldId id="280" r:id="rId16"/>
    <p:sldId id="276" r:id="rId17"/>
    <p:sldId id="277" r:id="rId18"/>
    <p:sldId id="278" r:id="rId19"/>
    <p:sldId id="265" r:id="rId20"/>
    <p:sldId id="266" r:id="rId21"/>
    <p:sldId id="267" r:id="rId22"/>
    <p:sldId id="268" r:id="rId23"/>
    <p:sldId id="269" r:id="rId24"/>
    <p:sldId id="270" r:id="rId25"/>
    <p:sldId id="271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CDAFF-5AB4-489D-A3D6-A2F645F90DCF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839C2-BFA5-4F8C-89B6-CA18F153E4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4449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CDAFF-5AB4-489D-A3D6-A2F645F90DCF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839C2-BFA5-4F8C-89B6-CA18F153E4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9091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CDAFF-5AB4-489D-A3D6-A2F645F90DCF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839C2-BFA5-4F8C-89B6-CA18F153E4D6}" type="slidenum">
              <a:rPr lang="uk-UA" smtClean="0"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489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CDAFF-5AB4-489D-A3D6-A2F645F90DCF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839C2-BFA5-4F8C-89B6-CA18F153E4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3047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CDAFF-5AB4-489D-A3D6-A2F645F90DCF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839C2-BFA5-4F8C-89B6-CA18F153E4D6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33169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CDAFF-5AB4-489D-A3D6-A2F645F90DCF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839C2-BFA5-4F8C-89B6-CA18F153E4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86750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CDAFF-5AB4-489D-A3D6-A2F645F90DCF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839C2-BFA5-4F8C-89B6-CA18F153E4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8199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CDAFF-5AB4-489D-A3D6-A2F645F90DCF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839C2-BFA5-4F8C-89B6-CA18F153E4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5505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CDAFF-5AB4-489D-A3D6-A2F645F90DCF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839C2-BFA5-4F8C-89B6-CA18F153E4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129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CDAFF-5AB4-489D-A3D6-A2F645F90DCF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839C2-BFA5-4F8C-89B6-CA18F153E4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9712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CDAFF-5AB4-489D-A3D6-A2F645F90DCF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839C2-BFA5-4F8C-89B6-CA18F153E4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2197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CDAFF-5AB4-489D-A3D6-A2F645F90DCF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839C2-BFA5-4F8C-89B6-CA18F153E4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779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CDAFF-5AB4-489D-A3D6-A2F645F90DCF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839C2-BFA5-4F8C-89B6-CA18F153E4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153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CDAFF-5AB4-489D-A3D6-A2F645F90DCF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839C2-BFA5-4F8C-89B6-CA18F153E4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8372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CDAFF-5AB4-489D-A3D6-A2F645F90DCF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839C2-BFA5-4F8C-89B6-CA18F153E4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39768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CDAFF-5AB4-489D-A3D6-A2F645F90DCF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839C2-BFA5-4F8C-89B6-CA18F153E4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26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CDAFF-5AB4-489D-A3D6-A2F645F90DCF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6A839C2-BFA5-4F8C-89B6-CA18F153E4D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5853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МІЖНАРОДНІ ФІНАНСИ 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3411941"/>
            <a:ext cx="7766936" cy="1735792"/>
          </a:xfrm>
        </p:spPr>
        <p:txBody>
          <a:bodyPr>
            <a:normAutofit/>
          </a:bodyPr>
          <a:lstStyle/>
          <a:p>
            <a:pPr algn="l"/>
            <a:r>
              <a:rPr lang="uk-UA" dirty="0">
                <a:solidFill>
                  <a:schemeClr val="tx1"/>
                </a:solidFill>
              </a:rPr>
              <a:t>1. Поняття, призначення та функції міжнародних фінансів.</a:t>
            </a:r>
          </a:p>
          <a:p>
            <a:pPr algn="l"/>
            <a:r>
              <a:rPr lang="uk-UA" dirty="0">
                <a:solidFill>
                  <a:schemeClr val="tx1"/>
                </a:solidFill>
              </a:rPr>
              <a:t>2. Характеристика світового фінансового ринку.</a:t>
            </a:r>
          </a:p>
          <a:p>
            <a:pPr algn="l"/>
            <a:r>
              <a:rPr lang="uk-UA" dirty="0">
                <a:solidFill>
                  <a:schemeClr val="tx1"/>
                </a:solidFill>
              </a:rPr>
              <a:t>3. Міжнародні валютні системи.</a:t>
            </a:r>
          </a:p>
          <a:p>
            <a:pPr algn="l"/>
            <a:r>
              <a:rPr lang="uk-UA" dirty="0">
                <a:solidFill>
                  <a:schemeClr val="tx1"/>
                </a:solidFill>
              </a:rPr>
              <a:t>4. Міжнародні фінансові організації та їх функції.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43069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18615"/>
            <a:ext cx="9012576" cy="57320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Міжнародний</a:t>
            </a:r>
            <a:r>
              <a:rPr lang="ru-RU" dirty="0"/>
              <a:t> </a:t>
            </a:r>
            <a:r>
              <a:rPr lang="ru-RU" dirty="0" err="1"/>
              <a:t>фінансовий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-продажу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/>
              <a:t> і </a:t>
            </a:r>
            <a:r>
              <a:rPr lang="ru-RU" dirty="0" err="1"/>
              <a:t>необхідного</a:t>
            </a:r>
            <a:r>
              <a:rPr lang="ru-RU" dirty="0"/>
              <a:t> </a:t>
            </a:r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та </a:t>
            </a:r>
            <a:r>
              <a:rPr lang="ru-RU" dirty="0" err="1"/>
              <a:t>пропозиції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на </a:t>
            </a:r>
            <a:r>
              <a:rPr lang="ru-RU" dirty="0" err="1"/>
              <a:t>грошові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 і </a:t>
            </a:r>
            <a:r>
              <a:rPr lang="ru-RU" dirty="0" err="1"/>
              <a:t>капітал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Основним</a:t>
            </a:r>
            <a:r>
              <a:rPr lang="ru-RU" dirty="0" smtClean="0"/>
              <a:t> </a:t>
            </a:r>
            <a:r>
              <a:rPr lang="ru-RU" dirty="0" err="1"/>
              <a:t>призначенням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ринку є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перерозподілу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державами </a:t>
            </a:r>
            <a:r>
              <a:rPr lang="ru-RU" dirty="0" err="1"/>
              <a:t>тимчасово</a:t>
            </a:r>
            <a:r>
              <a:rPr lang="ru-RU" dirty="0"/>
              <a:t> </a:t>
            </a:r>
            <a:r>
              <a:rPr lang="ru-RU" dirty="0" err="1"/>
              <a:t>вільних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і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доходу,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ліквідності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Міжнародний</a:t>
            </a:r>
            <a:r>
              <a:rPr lang="ru-RU" dirty="0" smtClean="0"/>
              <a:t> </a:t>
            </a:r>
            <a:r>
              <a:rPr lang="ru-RU" dirty="0" err="1"/>
              <a:t>фінансовий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здійснюваних</a:t>
            </a:r>
            <a:r>
              <a:rPr lang="ru-RU" dirty="0"/>
              <a:t> на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поділяється</a:t>
            </a:r>
            <a:r>
              <a:rPr lang="ru-RU" dirty="0"/>
              <a:t> на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сегменти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dirty="0" err="1"/>
              <a:t>валютний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, де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-продажу є валюта,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на яку не </a:t>
            </a:r>
            <a:r>
              <a:rPr lang="ru-RU" dirty="0" err="1"/>
              <a:t>перевищує</a:t>
            </a:r>
            <a:r>
              <a:rPr lang="ru-RU" dirty="0"/>
              <a:t> одного року;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кредитний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є ринком </a:t>
            </a:r>
            <a:r>
              <a:rPr lang="ru-RU" dirty="0" err="1"/>
              <a:t>індивідуалізованих</a:t>
            </a:r>
            <a:r>
              <a:rPr lang="ru-RU" dirty="0"/>
              <a:t> </a:t>
            </a:r>
            <a:r>
              <a:rPr lang="ru-RU" dirty="0" err="1"/>
              <a:t>боргових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приводу </a:t>
            </a:r>
            <a:r>
              <a:rPr lang="ru-RU" dirty="0" err="1"/>
              <a:t>емісії</a:t>
            </a:r>
            <a:r>
              <a:rPr lang="ru-RU" dirty="0"/>
              <a:t> й </a:t>
            </a:r>
            <a:r>
              <a:rPr lang="ru-RU" dirty="0" err="1"/>
              <a:t>обігу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похідні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кредити</a:t>
            </a:r>
            <a:r>
              <a:rPr lang="ru-RU" dirty="0"/>
              <a:t> та </a:t>
            </a:r>
            <a:r>
              <a:rPr lang="ru-RU" dirty="0" err="1"/>
              <a:t>інвестиції</a:t>
            </a:r>
            <a:r>
              <a:rPr lang="ru-RU" dirty="0"/>
              <a:t>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поділяють</a:t>
            </a:r>
            <a:r>
              <a:rPr lang="ru-RU" dirty="0"/>
              <a:t> на </a:t>
            </a:r>
            <a:r>
              <a:rPr lang="ru-RU" dirty="0" err="1"/>
              <a:t>короткі</a:t>
            </a:r>
            <a:r>
              <a:rPr lang="ru-RU" dirty="0"/>
              <a:t> (до одного року) і </a:t>
            </a:r>
            <a:r>
              <a:rPr lang="ru-RU" dirty="0" err="1"/>
              <a:t>довгі</a:t>
            </a:r>
            <a:r>
              <a:rPr lang="ru-RU" dirty="0"/>
              <a:t> (</a:t>
            </a:r>
            <a:r>
              <a:rPr lang="ru-RU" dirty="0" err="1"/>
              <a:t>понад</a:t>
            </a:r>
            <a:r>
              <a:rPr lang="ru-RU" dirty="0"/>
              <a:t> один </a:t>
            </a:r>
            <a:r>
              <a:rPr lang="ru-RU" dirty="0" err="1"/>
              <a:t>рік</a:t>
            </a:r>
            <a:r>
              <a:rPr lang="ru-RU" dirty="0"/>
              <a:t>). </a:t>
            </a:r>
            <a:r>
              <a:rPr lang="ru-RU" dirty="0" err="1"/>
              <a:t>Відтак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сегменти</a:t>
            </a:r>
            <a:r>
              <a:rPr lang="ru-RU" dirty="0"/>
              <a:t>: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/>
              <a:t>грошей,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поєднує</a:t>
            </a:r>
            <a:r>
              <a:rPr lang="ru-RU" dirty="0"/>
              <a:t> </a:t>
            </a:r>
            <a:r>
              <a:rPr lang="ru-RU" dirty="0" err="1"/>
              <a:t>валютний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і </a:t>
            </a:r>
            <a:r>
              <a:rPr lang="ru-RU" dirty="0" err="1"/>
              <a:t>короткострокові</a:t>
            </a:r>
            <a:r>
              <a:rPr lang="ru-RU" dirty="0"/>
              <a:t> </a:t>
            </a:r>
            <a:r>
              <a:rPr lang="ru-RU" dirty="0" err="1"/>
              <a:t>боргові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; </a:t>
            </a:r>
            <a:r>
              <a:rPr lang="ru-RU" dirty="0" err="1" smtClean="0"/>
              <a:t>ринок</a:t>
            </a:r>
            <a:r>
              <a:rPr lang="ru-RU" dirty="0" smtClean="0"/>
              <a:t> </a:t>
            </a:r>
            <a:r>
              <a:rPr lang="ru-RU" dirty="0" err="1"/>
              <a:t>капіталів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об’єднує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з </a:t>
            </a:r>
            <a:r>
              <a:rPr lang="ru-RU" dirty="0" err="1"/>
              <a:t>терміном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один </a:t>
            </a:r>
            <a:r>
              <a:rPr lang="ru-RU" dirty="0" err="1"/>
              <a:t>рік</a:t>
            </a:r>
            <a:r>
              <a:rPr lang="ru-RU" dirty="0"/>
              <a:t> і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довгострокових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66738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91318"/>
            <a:ext cx="9845091" cy="60323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err="1" smtClean="0"/>
              <a:t>Міжнародний</a:t>
            </a:r>
            <a:r>
              <a:rPr lang="ru-RU" b="1" dirty="0" smtClean="0"/>
              <a:t> </a:t>
            </a:r>
            <a:r>
              <a:rPr lang="ru-RU" b="1" dirty="0" err="1"/>
              <a:t>валютний</a:t>
            </a:r>
            <a:r>
              <a:rPr lang="ru-RU" b="1" dirty="0"/>
              <a:t> </a:t>
            </a:r>
            <a:r>
              <a:rPr lang="ru-RU" b="1" dirty="0" err="1"/>
              <a:t>ринок</a:t>
            </a:r>
            <a:r>
              <a:rPr lang="ru-RU" b="1" dirty="0"/>
              <a:t> </a:t>
            </a:r>
            <a:r>
              <a:rPr lang="ru-RU" dirty="0"/>
              <a:t>є </a:t>
            </a:r>
            <a:r>
              <a:rPr lang="ru-RU" dirty="0" err="1"/>
              <a:t>найбільшим</a:t>
            </a:r>
            <a:r>
              <a:rPr lang="ru-RU" dirty="0"/>
              <a:t> за </a:t>
            </a:r>
            <a:r>
              <a:rPr lang="ru-RU" dirty="0" err="1"/>
              <a:t>розміром</a:t>
            </a:r>
            <a:r>
              <a:rPr lang="ru-RU" dirty="0"/>
              <a:t> і </a:t>
            </a:r>
            <a:r>
              <a:rPr lang="ru-RU" dirty="0" err="1"/>
              <a:t>найліквіднішим</a:t>
            </a:r>
            <a:r>
              <a:rPr lang="ru-RU" dirty="0"/>
              <a:t> сегментом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ринку</a:t>
            </a:r>
            <a:r>
              <a:rPr lang="ru-RU" dirty="0" smtClean="0"/>
              <a:t>.</a:t>
            </a:r>
          </a:p>
          <a:p>
            <a:r>
              <a:rPr lang="ru-RU" dirty="0" err="1"/>
              <a:t>Міжнародний</a:t>
            </a:r>
            <a:r>
              <a:rPr lang="ru-RU" dirty="0"/>
              <a:t> </a:t>
            </a:r>
            <a:r>
              <a:rPr lang="ru-RU" dirty="0" err="1"/>
              <a:t>валютний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є системою </a:t>
            </a:r>
            <a:r>
              <a:rPr lang="ru-RU" dirty="0" err="1"/>
              <a:t>економічних</a:t>
            </a:r>
            <a:r>
              <a:rPr lang="ru-RU" dirty="0"/>
              <a:t> та </a:t>
            </a:r>
            <a:r>
              <a:rPr lang="ru-RU" dirty="0" err="1"/>
              <a:t>організаційних</a:t>
            </a:r>
            <a:r>
              <a:rPr lang="ru-RU" dirty="0"/>
              <a:t> </a:t>
            </a:r>
            <a:r>
              <a:rPr lang="ru-RU" dirty="0" err="1"/>
              <a:t>взаємовідносин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-продажу </a:t>
            </a:r>
            <a:r>
              <a:rPr lang="ru-RU" dirty="0" err="1"/>
              <a:t>іноземних</a:t>
            </a:r>
            <a:r>
              <a:rPr lang="ru-RU" dirty="0"/>
              <a:t> валют і </a:t>
            </a:r>
            <a:r>
              <a:rPr lang="ru-RU" dirty="0" err="1"/>
              <a:t>платіжних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виражені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. </a:t>
            </a:r>
            <a:r>
              <a:rPr lang="ru-RU" dirty="0" err="1"/>
              <a:t>Валютний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охоплює</a:t>
            </a:r>
            <a:r>
              <a:rPr lang="ru-RU" dirty="0"/>
              <a:t> ту </a:t>
            </a:r>
            <a:r>
              <a:rPr lang="ru-RU" dirty="0" err="1"/>
              <a:t>особливу</a:t>
            </a:r>
            <a:r>
              <a:rPr lang="ru-RU" dirty="0"/>
              <a:t> сферу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де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купівлі</a:t>
            </a:r>
            <a:r>
              <a:rPr lang="ru-RU" dirty="0"/>
              <a:t>-продажу і </a:t>
            </a:r>
            <a:r>
              <a:rPr lang="ru-RU" dirty="0" err="1"/>
              <a:t>засобом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є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фінансова</a:t>
            </a:r>
            <a:r>
              <a:rPr lang="ru-RU" dirty="0"/>
              <a:t> </a:t>
            </a:r>
            <a:r>
              <a:rPr lang="ru-RU" dirty="0" err="1"/>
              <a:t>вимога</a:t>
            </a:r>
            <a:r>
              <a:rPr lang="ru-RU" dirty="0"/>
              <a:t>, </a:t>
            </a:r>
            <a:r>
              <a:rPr lang="ru-RU" dirty="0" err="1"/>
              <a:t>номінована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. </a:t>
            </a:r>
            <a:r>
              <a:rPr lang="ru-RU" dirty="0" err="1"/>
              <a:t>Ціною</a:t>
            </a:r>
            <a:r>
              <a:rPr lang="ru-RU" dirty="0"/>
              <a:t> на валютному ринку </a:t>
            </a:r>
            <a:r>
              <a:rPr lang="ru-RU" dirty="0" err="1"/>
              <a:t>виступає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валютний</a:t>
            </a:r>
            <a:r>
              <a:rPr lang="ru-RU" dirty="0"/>
              <a:t> курс,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відсотковий</a:t>
            </a:r>
            <a:r>
              <a:rPr lang="ru-RU" dirty="0"/>
              <a:t> </a:t>
            </a:r>
            <a:r>
              <a:rPr lang="ru-RU" dirty="0" err="1"/>
              <a:t>дохід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ринки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характеристики: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1) </a:t>
            </a:r>
            <a:r>
              <a:rPr lang="ru-RU" dirty="0" err="1" smtClean="0"/>
              <a:t>посилення</a:t>
            </a:r>
            <a:r>
              <a:rPr lang="ru-RU" dirty="0" smtClean="0"/>
              <a:t> </a:t>
            </a:r>
            <a:r>
              <a:rPr lang="ru-RU" dirty="0" err="1"/>
              <a:t>інтернаціоналізації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на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інтернаціоналізації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зв’язків</a:t>
            </a:r>
            <a:r>
              <a:rPr lang="ru-RU" dirty="0"/>
              <a:t>, широкого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електронних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зв’язку</a:t>
            </a:r>
            <a:r>
              <a:rPr lang="ru-RU" dirty="0"/>
              <a:t> і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і </a:t>
            </a:r>
            <a:r>
              <a:rPr lang="ru-RU" dirty="0" err="1"/>
              <a:t>розрахунків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каналами;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безперервно</a:t>
            </a:r>
            <a:r>
              <a:rPr lang="ru-RU" dirty="0"/>
              <a:t> </a:t>
            </a:r>
            <a:r>
              <a:rPr lang="ru-RU" dirty="0" err="1"/>
              <a:t>впродовж</a:t>
            </a:r>
            <a:r>
              <a:rPr lang="ru-RU" dirty="0"/>
              <a:t> </a:t>
            </a:r>
            <a:r>
              <a:rPr lang="ru-RU" dirty="0" err="1"/>
              <a:t>доби</a:t>
            </a:r>
            <a:r>
              <a:rPr lang="ru-RU" dirty="0"/>
              <a:t> </a:t>
            </a:r>
            <a:r>
              <a:rPr lang="ru-RU" dirty="0" err="1"/>
              <a:t>послідовно</a:t>
            </a:r>
            <a:r>
              <a:rPr lang="ru-RU" dirty="0"/>
              <a:t> у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частинах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техніка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однотипна і </a:t>
            </a: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/>
              <a:t>записах</a:t>
            </a:r>
            <a:r>
              <a:rPr lang="ru-RU" dirty="0"/>
              <a:t> на </a:t>
            </a:r>
            <a:r>
              <a:rPr lang="ru-RU" dirty="0" err="1"/>
              <a:t>кореспондентських</a:t>
            </a:r>
            <a:r>
              <a:rPr lang="ru-RU" dirty="0"/>
              <a:t> </a:t>
            </a:r>
            <a:r>
              <a:rPr lang="ru-RU" dirty="0" err="1"/>
              <a:t>рахунках</a:t>
            </a:r>
            <a:r>
              <a:rPr lang="ru-RU" dirty="0"/>
              <a:t> </a:t>
            </a:r>
            <a:r>
              <a:rPr lang="ru-RU" dirty="0" err="1"/>
              <a:t>комерційних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) широкий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для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і </a:t>
            </a:r>
            <a:r>
              <a:rPr lang="ru-RU" dirty="0" err="1"/>
              <a:t>кредитних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</a:t>
            </a:r>
            <a:r>
              <a:rPr lang="ru-RU" dirty="0"/>
              <a:t>) </a:t>
            </a:r>
            <a:r>
              <a:rPr lang="ru-RU" dirty="0" err="1"/>
              <a:t>істотне</a:t>
            </a:r>
            <a:r>
              <a:rPr lang="ru-RU" dirty="0"/>
              <a:t> </a:t>
            </a:r>
            <a:r>
              <a:rPr lang="ru-RU" dirty="0" err="1"/>
              <a:t>переважання</a:t>
            </a:r>
            <a:r>
              <a:rPr lang="ru-RU" dirty="0"/>
              <a:t> </a:t>
            </a:r>
            <a:r>
              <a:rPr lang="ru-RU" dirty="0" err="1"/>
              <a:t>спекулятивних</a:t>
            </a:r>
            <a:r>
              <a:rPr lang="ru-RU" dirty="0"/>
              <a:t> і </a:t>
            </a:r>
            <a:r>
              <a:rPr lang="ru-RU" dirty="0" err="1"/>
              <a:t>арбітражних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над </a:t>
            </a:r>
            <a:r>
              <a:rPr lang="ru-RU" dirty="0" err="1"/>
              <a:t>комерційними</a:t>
            </a:r>
            <a:r>
              <a:rPr lang="ru-RU" dirty="0"/>
              <a:t> </a:t>
            </a:r>
            <a:r>
              <a:rPr lang="ru-RU" dirty="0" err="1"/>
              <a:t>валютними</a:t>
            </a:r>
            <a:r>
              <a:rPr lang="ru-RU" dirty="0"/>
              <a:t> </a:t>
            </a:r>
            <a:r>
              <a:rPr lang="ru-RU" dirty="0" err="1"/>
              <a:t>операціями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6</a:t>
            </a:r>
            <a:r>
              <a:rPr lang="ru-RU" dirty="0"/>
              <a:t>) </a:t>
            </a:r>
            <a:r>
              <a:rPr lang="ru-RU" dirty="0" err="1"/>
              <a:t>нестійкість</a:t>
            </a:r>
            <a:r>
              <a:rPr lang="ru-RU" dirty="0"/>
              <a:t> валют, курс </a:t>
            </a:r>
            <a:r>
              <a:rPr lang="ru-RU" dirty="0" err="1"/>
              <a:t>яких</a:t>
            </a:r>
            <a:r>
              <a:rPr lang="ru-RU" dirty="0"/>
              <a:t>, </a:t>
            </a:r>
            <a:r>
              <a:rPr lang="ru-RU" dirty="0" err="1"/>
              <a:t>подібно</a:t>
            </a:r>
            <a:r>
              <a:rPr lang="ru-RU" dirty="0"/>
              <a:t> до особливого </a:t>
            </a:r>
            <a:r>
              <a:rPr lang="ru-RU" dirty="0" err="1"/>
              <a:t>біржового</a:t>
            </a:r>
            <a:r>
              <a:rPr lang="ru-RU" dirty="0"/>
              <a:t> товару,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нерідко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тенденції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фундаментальних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72192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91319"/>
            <a:ext cx="9585783" cy="599136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/>
              <a:t>Міжнародний</a:t>
            </a:r>
            <a:r>
              <a:rPr lang="ru-RU" b="1" dirty="0"/>
              <a:t> </a:t>
            </a:r>
            <a:r>
              <a:rPr lang="ru-RU" b="1" dirty="0" err="1"/>
              <a:t>кредитний</a:t>
            </a:r>
            <a:r>
              <a:rPr lang="ru-RU" b="1" dirty="0"/>
              <a:t> </a:t>
            </a:r>
            <a:r>
              <a:rPr lang="ru-RU" b="1" dirty="0" err="1"/>
              <a:t>ринок</a:t>
            </a:r>
            <a:r>
              <a:rPr lang="ru-RU" b="1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сферу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де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 </a:t>
            </a:r>
            <a:r>
              <a:rPr lang="ru-RU" dirty="0" err="1"/>
              <a:t>позикового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державами на засадах </a:t>
            </a:r>
            <a:r>
              <a:rPr lang="ru-RU" dirty="0" err="1"/>
              <a:t>повернення</a:t>
            </a:r>
            <a:r>
              <a:rPr lang="ru-RU" dirty="0"/>
              <a:t> та </a:t>
            </a:r>
            <a:r>
              <a:rPr lang="ru-RU" dirty="0" err="1"/>
              <a:t>платності</a:t>
            </a:r>
            <a:r>
              <a:rPr lang="ru-RU" dirty="0"/>
              <a:t>, </a:t>
            </a:r>
            <a:r>
              <a:rPr lang="ru-RU" dirty="0" err="1"/>
              <a:t>формуються</a:t>
            </a:r>
            <a:r>
              <a:rPr lang="ru-RU" dirty="0"/>
              <a:t> </a:t>
            </a:r>
            <a:r>
              <a:rPr lang="ru-RU" dirty="0" err="1"/>
              <a:t>ринкові</a:t>
            </a:r>
            <a:r>
              <a:rPr lang="ru-RU" dirty="0"/>
              <a:t> попит і </a:t>
            </a:r>
            <a:r>
              <a:rPr lang="ru-RU" dirty="0" err="1"/>
              <a:t>пропозиція</a:t>
            </a:r>
            <a:r>
              <a:rPr lang="ru-RU" dirty="0"/>
              <a:t> </a:t>
            </a:r>
            <a:r>
              <a:rPr lang="ru-RU" dirty="0" err="1"/>
              <a:t>кредитних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і </a:t>
            </a:r>
            <a:r>
              <a:rPr lang="ru-RU" dirty="0" err="1"/>
              <a:t>позикового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За </a:t>
            </a:r>
            <a:r>
              <a:rPr lang="ru-RU" dirty="0" err="1"/>
              <a:t>сутнісною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 та </a:t>
            </a:r>
            <a:r>
              <a:rPr lang="ru-RU" dirty="0" err="1"/>
              <a:t>багатьма</a:t>
            </a:r>
            <a:r>
              <a:rPr lang="ru-RU" dirty="0"/>
              <a:t> характеристиками </a:t>
            </a:r>
            <a:r>
              <a:rPr lang="ru-RU" dirty="0" err="1"/>
              <a:t>міжнародний</a:t>
            </a:r>
            <a:r>
              <a:rPr lang="ru-RU" dirty="0"/>
              <a:t> кредит </a:t>
            </a:r>
            <a:r>
              <a:rPr lang="ru-RU" dirty="0" err="1"/>
              <a:t>подібний</a:t>
            </a:r>
            <a:r>
              <a:rPr lang="ru-RU" dirty="0"/>
              <a:t> до </a:t>
            </a:r>
            <a:r>
              <a:rPr lang="ru-RU" dirty="0" err="1"/>
              <a:t>кредитів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надаються</a:t>
            </a:r>
            <a:r>
              <a:rPr lang="ru-RU" dirty="0"/>
              <a:t> </a:t>
            </a:r>
            <a:r>
              <a:rPr lang="ru-RU" dirty="0" err="1"/>
              <a:t>усередині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але </a:t>
            </a:r>
            <a:r>
              <a:rPr lang="ru-RU" dirty="0" err="1"/>
              <a:t>водночас</a:t>
            </a:r>
            <a:r>
              <a:rPr lang="ru-RU" dirty="0"/>
              <a:t> кредитор і </a:t>
            </a:r>
            <a:r>
              <a:rPr lang="ru-RU" dirty="0" err="1"/>
              <a:t>позичальник</a:t>
            </a:r>
            <a:r>
              <a:rPr lang="ru-RU" dirty="0"/>
              <a:t> є резидентами </a:t>
            </a:r>
            <a:r>
              <a:rPr lang="ru-RU" dirty="0" err="1"/>
              <a:t>різних</a:t>
            </a:r>
            <a:r>
              <a:rPr lang="ru-RU" dirty="0"/>
              <a:t> держав.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особи, яка </a:t>
            </a:r>
            <a:r>
              <a:rPr lang="ru-RU" dirty="0" err="1"/>
              <a:t>видає</a:t>
            </a:r>
            <a:r>
              <a:rPr lang="ru-RU" dirty="0"/>
              <a:t> </a:t>
            </a:r>
            <a:r>
              <a:rPr lang="ru-RU" dirty="0" err="1"/>
              <a:t>позички</a:t>
            </a:r>
            <a:r>
              <a:rPr lang="ru-RU" dirty="0"/>
              <a:t>, </a:t>
            </a:r>
            <a:r>
              <a:rPr lang="ru-RU" dirty="0" err="1"/>
              <a:t>міжнародний</a:t>
            </a:r>
            <a:r>
              <a:rPr lang="ru-RU" dirty="0"/>
              <a:t> кредит </a:t>
            </a:r>
            <a:r>
              <a:rPr lang="ru-RU" dirty="0" err="1"/>
              <a:t>поділяють</a:t>
            </a:r>
            <a:r>
              <a:rPr lang="ru-RU" dirty="0"/>
              <a:t> на: </a:t>
            </a:r>
            <a:endParaRPr lang="ru-RU" dirty="0" smtClean="0"/>
          </a:p>
          <a:p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dirty="0" err="1"/>
              <a:t>урядовий</a:t>
            </a:r>
            <a:r>
              <a:rPr lang="ru-RU" dirty="0"/>
              <a:t> кредит,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кредиту урядом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уряду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укладеної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ними угоди,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розміщення</a:t>
            </a:r>
            <a:r>
              <a:rPr lang="ru-RU" dirty="0"/>
              <a:t> урядом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на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ринках;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фірмовий</a:t>
            </a:r>
            <a:r>
              <a:rPr lang="ru-RU" dirty="0"/>
              <a:t> кредит,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комерційний</a:t>
            </a:r>
            <a:r>
              <a:rPr lang="ru-RU" dirty="0"/>
              <a:t> кредит на </a:t>
            </a:r>
            <a:r>
              <a:rPr lang="ru-RU" dirty="0" err="1"/>
              <a:t>міжнародному</a:t>
            </a:r>
            <a:r>
              <a:rPr lang="ru-RU" dirty="0"/>
              <a:t> ринку, коли </a:t>
            </a:r>
            <a:r>
              <a:rPr lang="ru-RU" dirty="0" err="1"/>
              <a:t>розрахунки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експортером</a:t>
            </a:r>
            <a:r>
              <a:rPr lang="ru-RU" dirty="0"/>
              <a:t> та </a:t>
            </a:r>
            <a:r>
              <a:rPr lang="ru-RU" dirty="0" err="1"/>
              <a:t>імпортером</a:t>
            </a:r>
            <a:r>
              <a:rPr lang="ru-RU" dirty="0"/>
              <a:t> </a:t>
            </a:r>
            <a:r>
              <a:rPr lang="ru-RU" dirty="0" err="1"/>
              <a:t>виконуються</a:t>
            </a:r>
            <a:r>
              <a:rPr lang="ru-RU" dirty="0"/>
              <a:t> з </a:t>
            </a:r>
            <a:r>
              <a:rPr lang="ru-RU" dirty="0" err="1"/>
              <a:t>відстроченням</a:t>
            </a:r>
            <a:r>
              <a:rPr lang="ru-RU" dirty="0"/>
              <a:t> платежу</a:t>
            </a:r>
            <a:r>
              <a:rPr lang="ru-RU" dirty="0" smtClean="0"/>
              <a:t>.</a:t>
            </a:r>
          </a:p>
          <a:p>
            <a:r>
              <a:rPr lang="ru-RU" dirty="0"/>
              <a:t>3) </a:t>
            </a:r>
            <a:r>
              <a:rPr lang="ru-RU" dirty="0" err="1"/>
              <a:t>банківський</a:t>
            </a:r>
            <a:r>
              <a:rPr lang="ru-RU" dirty="0"/>
              <a:t> кредит, коли </a:t>
            </a:r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кредитних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є </a:t>
            </a:r>
            <a:r>
              <a:rPr lang="ru-RU" dirty="0" err="1"/>
              <a:t>комерційний</a:t>
            </a:r>
            <a:r>
              <a:rPr lang="ru-RU" dirty="0"/>
              <a:t> банк.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банківські</a:t>
            </a:r>
            <a:r>
              <a:rPr lang="ru-RU" dirty="0"/>
              <a:t> </a:t>
            </a:r>
            <a:r>
              <a:rPr lang="ru-RU" dirty="0" err="1"/>
              <a:t>кредити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найбільшу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кредитного ринку. </a:t>
            </a:r>
            <a:endParaRPr lang="ru-RU" dirty="0" smtClean="0"/>
          </a:p>
          <a:p>
            <a:r>
              <a:rPr lang="ru-RU" dirty="0"/>
              <a:t>4) </a:t>
            </a:r>
            <a:r>
              <a:rPr lang="ru-RU" dirty="0" err="1"/>
              <a:t>кредити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інститутів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надаються</a:t>
            </a:r>
            <a:r>
              <a:rPr lang="ru-RU" dirty="0"/>
              <a:t> </a:t>
            </a:r>
            <a:r>
              <a:rPr lang="ru-RU" dirty="0" err="1"/>
              <a:t>передусім</a:t>
            </a:r>
            <a:r>
              <a:rPr lang="ru-RU" dirty="0"/>
              <a:t> через МВФ, СБ, ЄБРР, </a:t>
            </a:r>
            <a:r>
              <a:rPr lang="ru-RU" dirty="0" err="1"/>
              <a:t>регіональні</a:t>
            </a:r>
            <a:r>
              <a:rPr lang="ru-RU" dirty="0"/>
              <a:t> </a:t>
            </a:r>
            <a:r>
              <a:rPr lang="ru-RU" dirty="0" err="1"/>
              <a:t>комерційні</a:t>
            </a:r>
            <a:r>
              <a:rPr lang="ru-RU" dirty="0"/>
              <a:t> банки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Кредитування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</a:t>
            </a:r>
            <a:r>
              <a:rPr lang="ru-RU" dirty="0" err="1"/>
              <a:t>цими</a:t>
            </a:r>
            <a:r>
              <a:rPr lang="ru-RU" dirty="0"/>
              <a:t> </a:t>
            </a:r>
            <a:r>
              <a:rPr lang="ru-RU" dirty="0" err="1"/>
              <a:t>інституціями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і </a:t>
            </a:r>
            <a:r>
              <a:rPr lang="ru-RU" dirty="0" err="1"/>
              <a:t>певними</a:t>
            </a:r>
            <a:r>
              <a:rPr lang="ru-RU" dirty="0"/>
              <a:t> способами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 err="1" smtClean="0"/>
              <a:t>Міжнародний</a:t>
            </a:r>
            <a:r>
              <a:rPr lang="ru-RU" b="1" dirty="0" smtClean="0"/>
              <a:t> </a:t>
            </a:r>
            <a:r>
              <a:rPr lang="ru-RU" b="1" dirty="0" err="1"/>
              <a:t>ринок</a:t>
            </a:r>
            <a:r>
              <a:rPr lang="ru-RU" b="1" dirty="0"/>
              <a:t> </a:t>
            </a:r>
            <a:r>
              <a:rPr lang="ru-RU" b="1" dirty="0" err="1"/>
              <a:t>цінних</a:t>
            </a:r>
            <a:r>
              <a:rPr lang="ru-RU" b="1" dirty="0"/>
              <a:t> </a:t>
            </a:r>
            <a:r>
              <a:rPr lang="ru-RU" b="1" dirty="0" err="1"/>
              <a:t>паперів</a:t>
            </a:r>
            <a:r>
              <a:rPr lang="ru-RU" b="1" dirty="0"/>
              <a:t> </a:t>
            </a:r>
            <a:r>
              <a:rPr lang="ru-RU" dirty="0"/>
              <a:t>є ринком, де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та </a:t>
            </a:r>
            <a:r>
              <a:rPr lang="ru-RU" dirty="0" err="1"/>
              <a:t>інструментів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шляхом </a:t>
            </a:r>
            <a:r>
              <a:rPr lang="ru-RU" dirty="0" err="1"/>
              <a:t>купівлі</a:t>
            </a:r>
            <a:r>
              <a:rPr lang="ru-RU" dirty="0"/>
              <a:t>-продажу з метою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прибутку</a:t>
            </a:r>
            <a:r>
              <a:rPr lang="ru-RU" dirty="0"/>
              <a:t>. До </a:t>
            </a:r>
            <a:r>
              <a:rPr lang="ru-RU" dirty="0" err="1"/>
              <a:t>цінних</a:t>
            </a:r>
            <a:r>
              <a:rPr lang="ru-RU" dirty="0"/>
              <a:t> </a:t>
            </a:r>
            <a:r>
              <a:rPr lang="ru-RU" dirty="0" err="1"/>
              <a:t>паперів</a:t>
            </a:r>
            <a:r>
              <a:rPr lang="ru-RU" dirty="0"/>
              <a:t> належать </a:t>
            </a:r>
            <a:r>
              <a:rPr lang="ru-RU" dirty="0" err="1"/>
              <a:t>облігації</a:t>
            </a:r>
            <a:r>
              <a:rPr lang="ru-RU" dirty="0"/>
              <a:t>, </a:t>
            </a:r>
            <a:r>
              <a:rPr lang="ru-RU" dirty="0" err="1"/>
              <a:t>акції</a:t>
            </a:r>
            <a:r>
              <a:rPr lang="ru-RU" dirty="0"/>
              <a:t>, </a:t>
            </a:r>
            <a:r>
              <a:rPr lang="ru-RU" dirty="0" err="1"/>
              <a:t>похідні</a:t>
            </a:r>
            <a:r>
              <a:rPr lang="ru-RU" dirty="0"/>
              <a:t>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 (</a:t>
            </a:r>
            <a:r>
              <a:rPr lang="ru-RU" dirty="0" err="1"/>
              <a:t>деривативи</a:t>
            </a:r>
            <a:r>
              <a:rPr lang="ru-RU" dirty="0"/>
              <a:t>), </a:t>
            </a:r>
            <a:r>
              <a:rPr lang="ru-RU" dirty="0" err="1"/>
              <a:t>векселі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36578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91319"/>
            <a:ext cx="9108111" cy="57184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3. Міжнародні валютні системи.</a:t>
            </a:r>
          </a:p>
          <a:p>
            <a:r>
              <a:rPr lang="ru-RU" dirty="0" err="1"/>
              <a:t>Світова</a:t>
            </a:r>
            <a:r>
              <a:rPr lang="ru-RU" dirty="0"/>
              <a:t> </a:t>
            </a:r>
            <a:r>
              <a:rPr lang="ru-RU" dirty="0" err="1"/>
              <a:t>валютна</a:t>
            </a:r>
            <a:r>
              <a:rPr lang="ru-RU" dirty="0"/>
              <a:t> система (</a:t>
            </a:r>
            <a:r>
              <a:rPr lang="ru-RU" dirty="0" err="1"/>
              <a:t>далі</a:t>
            </a:r>
            <a:r>
              <a:rPr lang="ru-RU" dirty="0"/>
              <a:t> – СВС) є формою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в рамках </a:t>
            </a:r>
            <a:r>
              <a:rPr lang="ru-RU" dirty="0" err="1"/>
              <a:t>світового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</a:t>
            </a:r>
            <a:r>
              <a:rPr lang="ru-RU" dirty="0" err="1"/>
              <a:t>закріплена</a:t>
            </a:r>
            <a:r>
              <a:rPr lang="ru-RU" dirty="0"/>
              <a:t> </a:t>
            </a:r>
            <a:r>
              <a:rPr lang="ru-RU" dirty="0" err="1"/>
              <a:t>міждержавними</a:t>
            </a:r>
            <a:r>
              <a:rPr lang="ru-RU" dirty="0"/>
              <a:t> і </a:t>
            </a:r>
            <a:r>
              <a:rPr lang="ru-RU" dirty="0" err="1"/>
              <a:t>міжнародними</a:t>
            </a:r>
            <a:r>
              <a:rPr lang="ru-RU" dirty="0"/>
              <a:t> </a:t>
            </a:r>
            <a:r>
              <a:rPr lang="ru-RU" dirty="0" err="1"/>
              <a:t>домовленостями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світова</a:t>
            </a:r>
            <a:r>
              <a:rPr lang="ru-RU" dirty="0"/>
              <a:t> </a:t>
            </a:r>
            <a:r>
              <a:rPr lang="ru-RU" dirty="0" err="1"/>
              <a:t>валютна</a:t>
            </a:r>
            <a:r>
              <a:rPr lang="ru-RU" dirty="0"/>
              <a:t> система </a:t>
            </a:r>
            <a:r>
              <a:rPr lang="ru-RU" dirty="0" err="1"/>
              <a:t>пройшла</a:t>
            </a:r>
            <a:r>
              <a:rPr lang="ru-RU" dirty="0"/>
              <a:t> </a:t>
            </a:r>
            <a:r>
              <a:rPr lang="ru-RU" dirty="0" err="1"/>
              <a:t>наскільки</a:t>
            </a:r>
            <a:r>
              <a:rPr lang="ru-RU" dirty="0"/>
              <a:t> </a:t>
            </a:r>
            <a:r>
              <a:rPr lang="ru-RU" dirty="0" err="1"/>
              <a:t>етапів</a:t>
            </a:r>
            <a:r>
              <a:rPr lang="ru-RU" dirty="0"/>
              <a:t>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 </a:t>
            </a:r>
            <a:r>
              <a:rPr lang="ru-RU" dirty="0" err="1"/>
              <a:t>етап</a:t>
            </a:r>
            <a:r>
              <a:rPr lang="ru-RU" dirty="0"/>
              <a:t> – </a:t>
            </a:r>
            <a:r>
              <a:rPr lang="ru-RU" dirty="0" err="1"/>
              <a:t>Паризька</a:t>
            </a:r>
            <a:r>
              <a:rPr lang="ru-RU" dirty="0"/>
              <a:t> </a:t>
            </a:r>
            <a:r>
              <a:rPr lang="ru-RU" dirty="0" err="1"/>
              <a:t>валютна</a:t>
            </a:r>
            <a:r>
              <a:rPr lang="ru-RU" dirty="0"/>
              <a:t> система (1867 р.);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 </a:t>
            </a:r>
            <a:r>
              <a:rPr lang="ru-RU" dirty="0" err="1"/>
              <a:t>етап</a:t>
            </a:r>
            <a:r>
              <a:rPr lang="ru-RU" dirty="0"/>
              <a:t> – </a:t>
            </a:r>
            <a:r>
              <a:rPr lang="ru-RU" dirty="0" err="1"/>
              <a:t>Генуезька</a:t>
            </a:r>
            <a:r>
              <a:rPr lang="ru-RU" dirty="0"/>
              <a:t> </a:t>
            </a:r>
            <a:r>
              <a:rPr lang="ru-RU" dirty="0" err="1"/>
              <a:t>валютна</a:t>
            </a:r>
            <a:r>
              <a:rPr lang="ru-RU" dirty="0"/>
              <a:t> система (1922 р.);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 </a:t>
            </a:r>
            <a:r>
              <a:rPr lang="ru-RU" dirty="0" err="1"/>
              <a:t>етап</a:t>
            </a:r>
            <a:r>
              <a:rPr lang="ru-RU" dirty="0"/>
              <a:t> – </a:t>
            </a:r>
            <a:r>
              <a:rPr lang="ru-RU" dirty="0" err="1"/>
              <a:t>Бреттон-Вудська</a:t>
            </a:r>
            <a:r>
              <a:rPr lang="ru-RU" dirty="0"/>
              <a:t> </a:t>
            </a:r>
            <a:r>
              <a:rPr lang="ru-RU" dirty="0" err="1"/>
              <a:t>валютна</a:t>
            </a:r>
            <a:r>
              <a:rPr lang="ru-RU" dirty="0"/>
              <a:t> система (1944 р);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 </a:t>
            </a:r>
            <a:r>
              <a:rPr lang="ru-RU" dirty="0" err="1"/>
              <a:t>етап</a:t>
            </a:r>
            <a:r>
              <a:rPr lang="ru-RU" dirty="0"/>
              <a:t> – </a:t>
            </a:r>
            <a:r>
              <a:rPr lang="ru-RU" dirty="0" err="1"/>
              <a:t>Ямайська</a:t>
            </a:r>
            <a:r>
              <a:rPr lang="ru-RU" dirty="0"/>
              <a:t> </a:t>
            </a:r>
            <a:r>
              <a:rPr lang="ru-RU" dirty="0" err="1"/>
              <a:t>валютна</a:t>
            </a:r>
            <a:r>
              <a:rPr lang="ru-RU" dirty="0"/>
              <a:t> система (1976 р</a:t>
            </a:r>
            <a:r>
              <a:rPr lang="ru-RU" dirty="0" smtClean="0"/>
              <a:t>.).</a:t>
            </a:r>
          </a:p>
          <a:p>
            <a:pPr marL="0" indent="0">
              <a:buNone/>
            </a:pPr>
            <a:r>
              <a:rPr lang="ru-RU" b="1" dirty="0" err="1"/>
              <a:t>Паризька</a:t>
            </a:r>
            <a:r>
              <a:rPr lang="ru-RU" b="1" dirty="0"/>
              <a:t> </a:t>
            </a:r>
            <a:r>
              <a:rPr lang="ru-RU" b="1" dirty="0" err="1"/>
              <a:t>валютна</a:t>
            </a:r>
            <a:r>
              <a:rPr lang="ru-RU" b="1" dirty="0"/>
              <a:t> система (1867 р.)</a:t>
            </a:r>
            <a:r>
              <a:rPr lang="ru-RU" dirty="0"/>
              <a:t> </a:t>
            </a:r>
            <a:r>
              <a:rPr lang="ru-RU" dirty="0" err="1"/>
              <a:t>Головними</a:t>
            </a:r>
            <a:r>
              <a:rPr lang="ru-RU" dirty="0"/>
              <a:t> принципами </a:t>
            </a:r>
            <a:r>
              <a:rPr lang="ru-RU" dirty="0" err="1"/>
              <a:t>Паризької</a:t>
            </a:r>
            <a:r>
              <a:rPr lang="ru-RU" dirty="0"/>
              <a:t> </a:t>
            </a:r>
            <a:r>
              <a:rPr lang="ru-RU" dirty="0" err="1"/>
              <a:t>валютної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 smtClean="0"/>
              <a:t>: </a:t>
            </a:r>
            <a:r>
              <a:rPr lang="ru-RU" dirty="0" err="1"/>
              <a:t>золотомонетний</a:t>
            </a:r>
            <a:r>
              <a:rPr lang="ru-RU" dirty="0"/>
              <a:t> стандарт; </a:t>
            </a:r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/>
              <a:t>валюта мала </a:t>
            </a:r>
            <a:r>
              <a:rPr lang="ru-RU" dirty="0" err="1"/>
              <a:t>золотий</a:t>
            </a:r>
            <a:r>
              <a:rPr lang="ru-RU" dirty="0"/>
              <a:t> </a:t>
            </a:r>
            <a:r>
              <a:rPr lang="ru-RU" dirty="0" err="1"/>
              <a:t>вміст</a:t>
            </a:r>
            <a:r>
              <a:rPr lang="ru-RU" dirty="0"/>
              <a:t>; </a:t>
            </a:r>
            <a:r>
              <a:rPr lang="ru-RU" dirty="0" err="1" smtClean="0"/>
              <a:t>обіг</a:t>
            </a:r>
            <a:r>
              <a:rPr lang="ru-RU" dirty="0" smtClean="0"/>
              <a:t> </a:t>
            </a:r>
            <a:r>
              <a:rPr lang="ru-RU" dirty="0" err="1"/>
              <a:t>золотих</a:t>
            </a:r>
            <a:r>
              <a:rPr lang="ru-RU" dirty="0"/>
              <a:t> монет і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карбування</a:t>
            </a:r>
            <a:r>
              <a:rPr lang="ru-RU" dirty="0"/>
              <a:t> </a:t>
            </a:r>
            <a:r>
              <a:rPr lang="ru-RU" dirty="0" err="1"/>
              <a:t>здійснювалось</a:t>
            </a:r>
            <a:r>
              <a:rPr lang="ru-RU" dirty="0"/>
              <a:t> в будь-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 smtClean="0"/>
              <a:t>; </a:t>
            </a:r>
            <a:r>
              <a:rPr lang="ru-RU" dirty="0"/>
              <a:t>курс </a:t>
            </a:r>
            <a:r>
              <a:rPr lang="ru-RU" dirty="0" err="1"/>
              <a:t>національних</a:t>
            </a:r>
            <a:r>
              <a:rPr lang="ru-RU" dirty="0"/>
              <a:t> валют </a:t>
            </a:r>
            <a:r>
              <a:rPr lang="ru-RU" dirty="0" err="1"/>
              <a:t>жорстко</a:t>
            </a:r>
            <a:r>
              <a:rPr lang="ru-RU" dirty="0"/>
              <a:t> </a:t>
            </a:r>
            <a:r>
              <a:rPr lang="ru-RU" dirty="0" err="1"/>
              <a:t>прив’язувався</a:t>
            </a:r>
            <a:r>
              <a:rPr lang="ru-RU" dirty="0"/>
              <a:t> до золота і через </a:t>
            </a:r>
            <a:r>
              <a:rPr lang="ru-RU" dirty="0" err="1"/>
              <a:t>золотий</a:t>
            </a:r>
            <a:r>
              <a:rPr lang="ru-RU" dirty="0"/>
              <a:t> </a:t>
            </a:r>
            <a:r>
              <a:rPr lang="ru-RU" dirty="0" err="1"/>
              <a:t>вміст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співвідносився</a:t>
            </a:r>
            <a:r>
              <a:rPr lang="ru-RU" dirty="0"/>
              <a:t> один з одним за твердим </a:t>
            </a:r>
            <a:r>
              <a:rPr lang="ru-RU" dirty="0" err="1"/>
              <a:t>валютним</a:t>
            </a:r>
            <a:r>
              <a:rPr lang="ru-RU" dirty="0"/>
              <a:t> курсом; </a:t>
            </a:r>
            <a:r>
              <a:rPr lang="ru-RU" dirty="0" err="1" smtClean="0"/>
              <a:t>вільний</a:t>
            </a:r>
            <a:r>
              <a:rPr lang="ru-RU" dirty="0" smtClean="0"/>
              <a:t> </a:t>
            </a:r>
            <a:r>
              <a:rPr lang="ru-RU" dirty="0" err="1"/>
              <a:t>обмін</a:t>
            </a:r>
            <a:r>
              <a:rPr lang="ru-RU" dirty="0"/>
              <a:t> </a:t>
            </a:r>
            <a:r>
              <a:rPr lang="ru-RU" dirty="0" err="1"/>
              <a:t>кредитних</a:t>
            </a:r>
            <a:r>
              <a:rPr lang="ru-RU" dirty="0"/>
              <a:t> грошей на </a:t>
            </a:r>
            <a:r>
              <a:rPr lang="ru-RU" dirty="0" err="1"/>
              <a:t>золоті</a:t>
            </a:r>
            <a:r>
              <a:rPr lang="ru-RU" dirty="0"/>
              <a:t> </a:t>
            </a:r>
            <a:r>
              <a:rPr lang="ru-RU" dirty="0" err="1"/>
              <a:t>монети</a:t>
            </a:r>
            <a:r>
              <a:rPr lang="ru-RU" dirty="0"/>
              <a:t> за </a:t>
            </a:r>
            <a:r>
              <a:rPr lang="ru-RU" dirty="0" err="1"/>
              <a:t>номіналом</a:t>
            </a:r>
            <a:r>
              <a:rPr lang="ru-RU" dirty="0"/>
              <a:t>; </a:t>
            </a:r>
            <a:r>
              <a:rPr lang="ru-RU" dirty="0" smtClean="0"/>
              <a:t>режим </a:t>
            </a:r>
            <a:r>
              <a:rPr lang="ru-RU" dirty="0" err="1"/>
              <a:t>вільно</a:t>
            </a:r>
            <a:r>
              <a:rPr lang="ru-RU" dirty="0"/>
              <a:t> </a:t>
            </a:r>
            <a:r>
              <a:rPr lang="ru-RU" dirty="0" err="1"/>
              <a:t>плаваючих</a:t>
            </a:r>
            <a:r>
              <a:rPr lang="ru-RU" dirty="0"/>
              <a:t> </a:t>
            </a:r>
            <a:r>
              <a:rPr lang="ru-RU" dirty="0" err="1"/>
              <a:t>курсів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</a:t>
            </a:r>
            <a:r>
              <a:rPr lang="ru-RU" dirty="0" err="1"/>
              <a:t>ринкового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і </a:t>
            </a:r>
            <a:r>
              <a:rPr lang="ru-RU" dirty="0" err="1"/>
              <a:t>пропозиції</a:t>
            </a:r>
            <a:r>
              <a:rPr lang="ru-RU" dirty="0"/>
              <a:t>, але в межах </a:t>
            </a:r>
            <a:r>
              <a:rPr lang="ru-RU" dirty="0" err="1"/>
              <a:t>золотих</a:t>
            </a:r>
            <a:r>
              <a:rPr lang="ru-RU" dirty="0"/>
              <a:t> </a:t>
            </a:r>
            <a:r>
              <a:rPr lang="ru-RU" dirty="0" err="1"/>
              <a:t>точок</a:t>
            </a:r>
            <a:r>
              <a:rPr lang="ru-RU" dirty="0"/>
              <a:t>; </a:t>
            </a:r>
            <a:r>
              <a:rPr lang="ru-RU" dirty="0" err="1" smtClean="0"/>
              <a:t>обіг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внутрішньому</a:t>
            </a:r>
            <a:r>
              <a:rPr lang="ru-RU" dirty="0"/>
              <a:t> ринку на ряду з </a:t>
            </a:r>
            <a:r>
              <a:rPr lang="ru-RU" dirty="0" err="1"/>
              <a:t>золотими</a:t>
            </a:r>
            <a:r>
              <a:rPr lang="ru-RU" dirty="0"/>
              <a:t> монетами банкнот і </a:t>
            </a:r>
            <a:r>
              <a:rPr lang="ru-RU" dirty="0" err="1"/>
              <a:t>неповноцінних</a:t>
            </a:r>
            <a:r>
              <a:rPr lang="ru-RU" dirty="0"/>
              <a:t> грошей – </a:t>
            </a:r>
            <a:r>
              <a:rPr lang="ru-RU" dirty="0" err="1"/>
              <a:t>розмінна</a:t>
            </a:r>
            <a:r>
              <a:rPr lang="ru-RU" dirty="0"/>
              <a:t> монета.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80776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91319"/>
            <a:ext cx="9572136" cy="60869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Причини </a:t>
            </a:r>
            <a:r>
              <a:rPr lang="ru-RU" dirty="0" err="1"/>
              <a:t>розпаду</a:t>
            </a:r>
            <a:r>
              <a:rPr lang="ru-RU" dirty="0"/>
              <a:t> </a:t>
            </a:r>
            <a:r>
              <a:rPr lang="ru-RU" dirty="0" err="1"/>
              <a:t>Паризької</a:t>
            </a:r>
            <a:r>
              <a:rPr lang="ru-RU" dirty="0"/>
              <a:t> </a:t>
            </a:r>
            <a:r>
              <a:rPr lang="ru-RU" dirty="0" err="1"/>
              <a:t>валютної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1) перша </a:t>
            </a:r>
            <a:r>
              <a:rPr lang="ru-RU" dirty="0" err="1"/>
              <a:t>світова</a:t>
            </a:r>
            <a:r>
              <a:rPr lang="ru-RU" dirty="0"/>
              <a:t> </a:t>
            </a:r>
            <a:r>
              <a:rPr lang="ru-RU" dirty="0" err="1"/>
              <a:t>війна</a:t>
            </a:r>
            <a:r>
              <a:rPr lang="ru-RU" dirty="0"/>
              <a:t>, і </a:t>
            </a:r>
            <a:r>
              <a:rPr lang="ru-RU" dirty="0" err="1"/>
              <a:t>пов’язані</a:t>
            </a:r>
            <a:r>
              <a:rPr lang="ru-RU" dirty="0"/>
              <a:t> з нею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військові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фінансувалися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золота і </a:t>
            </a:r>
            <a:r>
              <a:rPr lang="ru-RU" dirty="0" err="1"/>
              <a:t>емісії</a:t>
            </a:r>
            <a:r>
              <a:rPr lang="ru-RU" dirty="0"/>
              <a:t> </a:t>
            </a:r>
            <a:r>
              <a:rPr lang="ru-RU" dirty="0" err="1"/>
              <a:t>кредитних</a:t>
            </a:r>
            <a:r>
              <a:rPr lang="ru-RU" dirty="0"/>
              <a:t> грошей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2) </a:t>
            </a:r>
            <a:r>
              <a:rPr lang="ru-RU" dirty="0" err="1"/>
              <a:t>розбіжність</a:t>
            </a:r>
            <a:r>
              <a:rPr lang="ru-RU" dirty="0"/>
              <a:t> </a:t>
            </a:r>
            <a:r>
              <a:rPr lang="ru-RU" dirty="0" err="1"/>
              <a:t>курсів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повноцінними</a:t>
            </a:r>
            <a:r>
              <a:rPr lang="ru-RU" dirty="0"/>
              <a:t>,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забезпеченими</a:t>
            </a:r>
            <a:r>
              <a:rPr lang="ru-RU" dirty="0"/>
              <a:t> золотом, і </a:t>
            </a:r>
            <a:r>
              <a:rPr lang="ru-RU" dirty="0" err="1"/>
              <a:t>неповноцінними</a:t>
            </a:r>
            <a:r>
              <a:rPr lang="ru-RU" dirty="0"/>
              <a:t> </a:t>
            </a:r>
            <a:r>
              <a:rPr lang="ru-RU" dirty="0" err="1"/>
              <a:t>грошима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3)</a:t>
            </a:r>
            <a:r>
              <a:rPr lang="ru-RU" dirty="0" err="1" smtClean="0"/>
              <a:t>значні</a:t>
            </a:r>
            <a:r>
              <a:rPr lang="ru-RU" dirty="0" smtClean="0"/>
              <a:t> </a:t>
            </a:r>
            <a:r>
              <a:rPr lang="ru-RU" dirty="0" err="1"/>
              <a:t>коливання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курсів</a:t>
            </a:r>
            <a:r>
              <a:rPr lang="ru-RU" dirty="0"/>
              <a:t> і </a:t>
            </a:r>
            <a:r>
              <a:rPr lang="ru-RU" dirty="0" err="1"/>
              <a:t>різке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інфляції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) </a:t>
            </a:r>
            <a:r>
              <a:rPr lang="ru-RU" dirty="0" err="1"/>
              <a:t>експортерам</a:t>
            </a:r>
            <a:r>
              <a:rPr lang="ru-RU" dirty="0"/>
              <a:t> і </a:t>
            </a:r>
            <a:r>
              <a:rPr lang="ru-RU" dirty="0" err="1"/>
              <a:t>імпортерам</a:t>
            </a:r>
            <a:r>
              <a:rPr lang="ru-RU" dirty="0"/>
              <a:t> стало складно </a:t>
            </a:r>
            <a:r>
              <a:rPr lang="ru-RU" dirty="0" err="1"/>
              <a:t>обчислювати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послуг</a:t>
            </a:r>
            <a:r>
              <a:rPr lang="ru-RU" dirty="0"/>
              <a:t> і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конверсійні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</a:t>
            </a:r>
            <a:r>
              <a:rPr lang="ru-RU" dirty="0"/>
              <a:t>)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стали </a:t>
            </a:r>
            <a:r>
              <a:rPr lang="ru-RU" dirty="0" err="1"/>
              <a:t>незворотними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призвело</a:t>
            </a:r>
            <a:r>
              <a:rPr lang="ru-RU" dirty="0"/>
              <a:t> до </a:t>
            </a:r>
            <a:r>
              <a:rPr lang="ru-RU" dirty="0" err="1"/>
              <a:t>різкого</a:t>
            </a:r>
            <a:r>
              <a:rPr lang="ru-RU" dirty="0"/>
              <a:t> </a:t>
            </a:r>
            <a:r>
              <a:rPr lang="ru-RU" dirty="0" err="1"/>
              <a:t>гальмування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товарами і </a:t>
            </a:r>
            <a:r>
              <a:rPr lang="ru-RU" dirty="0" err="1"/>
              <a:t>послугами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 err="1"/>
              <a:t>Генуезька</a:t>
            </a:r>
            <a:r>
              <a:rPr lang="ru-RU" b="1" dirty="0"/>
              <a:t> </a:t>
            </a:r>
            <a:r>
              <a:rPr lang="ru-RU" b="1" dirty="0" err="1"/>
              <a:t>валютна</a:t>
            </a:r>
            <a:r>
              <a:rPr lang="ru-RU" b="1" dirty="0"/>
              <a:t> система (1921 р</a:t>
            </a:r>
            <a:r>
              <a:rPr lang="ru-RU" b="1" dirty="0" smtClean="0"/>
              <a:t>.) </a:t>
            </a:r>
            <a:r>
              <a:rPr lang="ru-RU" dirty="0" smtClean="0"/>
              <a:t>заснована </a:t>
            </a:r>
            <a:r>
              <a:rPr lang="ru-RU" dirty="0"/>
              <a:t>на </a:t>
            </a:r>
            <a:r>
              <a:rPr lang="ru-RU" dirty="0" err="1"/>
              <a:t>наступних</a:t>
            </a:r>
            <a:r>
              <a:rPr lang="ru-RU" dirty="0"/>
              <a:t> принципах: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/>
              <a:t>золотодевізного</a:t>
            </a:r>
            <a:r>
              <a:rPr lang="ru-RU" dirty="0"/>
              <a:t> стандарту. Золота основа </a:t>
            </a:r>
            <a:r>
              <a:rPr lang="ru-RU" dirty="0" err="1"/>
              <a:t>зберіглася</a:t>
            </a:r>
            <a:r>
              <a:rPr lang="ru-RU" dirty="0"/>
              <a:t> за </a:t>
            </a:r>
            <a:r>
              <a:rPr lang="ru-RU" dirty="0" err="1"/>
              <a:t>провідними</a:t>
            </a:r>
            <a:r>
              <a:rPr lang="ru-RU" dirty="0"/>
              <a:t> валютами того часу: </a:t>
            </a:r>
            <a:r>
              <a:rPr lang="ru-RU" dirty="0" err="1"/>
              <a:t>долар</a:t>
            </a:r>
            <a:r>
              <a:rPr lang="ru-RU" dirty="0"/>
              <a:t>, франк, фунт </a:t>
            </a:r>
            <a:r>
              <a:rPr lang="ru-RU" dirty="0" err="1"/>
              <a:t>стерлінгів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обмінювалися</a:t>
            </a:r>
            <a:r>
              <a:rPr lang="ru-RU" dirty="0"/>
              <a:t> на золото, </a:t>
            </a:r>
            <a:r>
              <a:rPr lang="ru-RU" dirty="0" err="1"/>
              <a:t>інші</a:t>
            </a:r>
            <a:r>
              <a:rPr lang="ru-RU" dirty="0"/>
              <a:t> могли бути </a:t>
            </a:r>
            <a:r>
              <a:rPr lang="ru-RU" dirty="0" err="1"/>
              <a:t>обмінені</a:t>
            </a:r>
            <a:r>
              <a:rPr lang="ru-RU" dirty="0"/>
              <a:t> на золото </a:t>
            </a:r>
            <a:r>
              <a:rPr lang="ru-RU" dirty="0" err="1"/>
              <a:t>тільки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конвертації</a:t>
            </a:r>
            <a:r>
              <a:rPr lang="ru-RU" dirty="0" smtClean="0"/>
              <a:t>; </a:t>
            </a:r>
            <a:r>
              <a:rPr lang="ru-RU" dirty="0" err="1"/>
              <a:t>національні</a:t>
            </a:r>
            <a:r>
              <a:rPr lang="ru-RU" dirty="0"/>
              <a:t> </a:t>
            </a:r>
            <a:r>
              <a:rPr lang="ru-RU" dirty="0" err="1"/>
              <a:t>кредитні</a:t>
            </a:r>
            <a:r>
              <a:rPr lang="ru-RU" dirty="0"/>
              <a:t> </a:t>
            </a:r>
            <a:r>
              <a:rPr lang="ru-RU" dirty="0" err="1"/>
              <a:t>гроші</a:t>
            </a:r>
            <a:r>
              <a:rPr lang="ru-RU" dirty="0"/>
              <a:t> стали </a:t>
            </a:r>
            <a:r>
              <a:rPr lang="ru-RU" dirty="0" err="1"/>
              <a:t>використовуватися</a:t>
            </a:r>
            <a:r>
              <a:rPr lang="ru-RU" dirty="0"/>
              <a:t> в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платіжно-резервних</a:t>
            </a:r>
            <a:r>
              <a:rPr lang="ru-RU" dirty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; </a:t>
            </a:r>
            <a:r>
              <a:rPr lang="ru-RU" dirty="0" err="1" smtClean="0"/>
              <a:t>збереження</a:t>
            </a:r>
            <a:r>
              <a:rPr lang="ru-RU" dirty="0" smtClean="0"/>
              <a:t> </a:t>
            </a:r>
            <a:r>
              <a:rPr lang="ru-RU" dirty="0" err="1"/>
              <a:t>золотих</a:t>
            </a:r>
            <a:r>
              <a:rPr lang="ru-RU" dirty="0"/>
              <a:t> </a:t>
            </a:r>
            <a:r>
              <a:rPr lang="ru-RU" dirty="0" err="1"/>
              <a:t>паритетів</a:t>
            </a:r>
            <a:r>
              <a:rPr lang="ru-RU" dirty="0"/>
              <a:t>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обмінювалися</a:t>
            </a:r>
            <a:r>
              <a:rPr lang="ru-RU" dirty="0"/>
              <a:t> на золото прямо і </a:t>
            </a:r>
            <a:r>
              <a:rPr lang="ru-RU" dirty="0" err="1"/>
              <a:t>опосередковано</a:t>
            </a:r>
            <a:r>
              <a:rPr lang="ru-RU" dirty="0"/>
              <a:t> (через </a:t>
            </a:r>
            <a:r>
              <a:rPr lang="ru-RU" dirty="0" err="1"/>
              <a:t>іноземні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); </a:t>
            </a:r>
            <a:r>
              <a:rPr lang="ru-RU" dirty="0" err="1" smtClean="0"/>
              <a:t>відновленні</a:t>
            </a:r>
            <a:r>
              <a:rPr lang="ru-RU" dirty="0" smtClean="0"/>
              <a:t> </a:t>
            </a:r>
            <a:r>
              <a:rPr lang="ru-RU" dirty="0"/>
              <a:t>режиму </a:t>
            </a:r>
            <a:r>
              <a:rPr lang="ru-RU" dirty="0" err="1"/>
              <a:t>вільно</a:t>
            </a:r>
            <a:r>
              <a:rPr lang="ru-RU" dirty="0"/>
              <a:t> </a:t>
            </a:r>
            <a:r>
              <a:rPr lang="ru-RU" dirty="0" err="1"/>
              <a:t>плаваючих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курсів</a:t>
            </a:r>
            <a:r>
              <a:rPr lang="ru-RU" dirty="0"/>
              <a:t>; </a:t>
            </a:r>
            <a:r>
              <a:rPr lang="ru-RU" dirty="0" err="1" smtClean="0"/>
              <a:t>валютне</a:t>
            </a:r>
            <a:r>
              <a:rPr lang="ru-RU" dirty="0" smtClean="0"/>
              <a:t>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здійснювалося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активної</a:t>
            </a:r>
            <a:r>
              <a:rPr lang="ru-RU" dirty="0"/>
              <a:t> </a:t>
            </a:r>
            <a:r>
              <a:rPr lang="ru-RU" dirty="0" err="1"/>
              <a:t>валютної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,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конференцій</a:t>
            </a:r>
            <a:r>
              <a:rPr lang="ru-RU" dirty="0"/>
              <a:t>, </a:t>
            </a:r>
            <a:r>
              <a:rPr lang="ru-RU" dirty="0" err="1"/>
              <a:t>нарад</a:t>
            </a:r>
            <a:r>
              <a:rPr lang="ru-RU" dirty="0"/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49282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91319"/>
            <a:ext cx="9108111" cy="5718412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Причини </a:t>
            </a:r>
            <a:r>
              <a:rPr lang="ru-RU" dirty="0" err="1"/>
              <a:t>кризи</a:t>
            </a:r>
            <a:r>
              <a:rPr lang="ru-RU" dirty="0"/>
              <a:t> і </a:t>
            </a:r>
            <a:r>
              <a:rPr lang="ru-RU" dirty="0" err="1"/>
              <a:t>розвалу</a:t>
            </a:r>
            <a:r>
              <a:rPr lang="ru-RU" dirty="0"/>
              <a:t> </a:t>
            </a:r>
            <a:r>
              <a:rPr lang="ru-RU" dirty="0" err="1" smtClean="0"/>
              <a:t>Генуезької</a:t>
            </a:r>
            <a:r>
              <a:rPr lang="ru-RU" dirty="0" smtClean="0"/>
              <a:t> </a:t>
            </a:r>
            <a:r>
              <a:rPr lang="ru-RU" dirty="0" err="1"/>
              <a:t>валютної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: </a:t>
            </a:r>
          </a:p>
          <a:p>
            <a:r>
              <a:rPr lang="ru-RU" dirty="0" smtClean="0"/>
              <a:t>при </a:t>
            </a:r>
            <a:r>
              <a:rPr lang="ru-RU" dirty="0" err="1"/>
              <a:t>золотодевізном</a:t>
            </a:r>
            <a:r>
              <a:rPr lang="ru-RU" dirty="0"/>
              <a:t> </a:t>
            </a:r>
            <a:r>
              <a:rPr lang="ru-RU" dirty="0" err="1"/>
              <a:t>стандарті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одних держав </a:t>
            </a:r>
            <a:r>
              <a:rPr lang="ru-RU" dirty="0" err="1"/>
              <a:t>ставилися</a:t>
            </a:r>
            <a:r>
              <a:rPr lang="ru-RU" dirty="0"/>
              <a:t> в </a:t>
            </a:r>
            <a:r>
              <a:rPr lang="ru-RU" dirty="0" err="1"/>
              <a:t>залежність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в </a:t>
            </a:r>
            <a:r>
              <a:rPr lang="ru-RU" dirty="0" err="1"/>
              <a:t>наслідок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знецінення</a:t>
            </a:r>
            <a:r>
              <a:rPr lang="ru-RU" dirty="0"/>
              <a:t> </a:t>
            </a:r>
            <a:r>
              <a:rPr lang="ru-RU" dirty="0" err="1"/>
              <a:t>провідних</a:t>
            </a:r>
            <a:r>
              <a:rPr lang="ru-RU" dirty="0"/>
              <a:t> валют </a:t>
            </a:r>
            <a:r>
              <a:rPr lang="ru-RU" dirty="0" err="1"/>
              <a:t>підривало</a:t>
            </a:r>
            <a:r>
              <a:rPr lang="ru-RU" dirty="0"/>
              <a:t> </a:t>
            </a:r>
            <a:r>
              <a:rPr lang="ru-RU" dirty="0" err="1"/>
              <a:t>стійкість</a:t>
            </a:r>
            <a:r>
              <a:rPr lang="ru-RU" dirty="0"/>
              <a:t> </a:t>
            </a:r>
            <a:r>
              <a:rPr lang="ru-RU" dirty="0" err="1"/>
              <a:t>підлеглих</a:t>
            </a:r>
            <a:r>
              <a:rPr lang="ru-RU" dirty="0"/>
              <a:t> валют; </a:t>
            </a:r>
          </a:p>
          <a:p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/>
              <a:t>реального </a:t>
            </a:r>
            <a:r>
              <a:rPr lang="ru-RU" dirty="0" err="1"/>
              <a:t>обігу</a:t>
            </a:r>
            <a:r>
              <a:rPr lang="ru-RU" dirty="0"/>
              <a:t> золота </a:t>
            </a:r>
            <a:r>
              <a:rPr lang="ru-RU" dirty="0" err="1"/>
              <a:t>створювало</a:t>
            </a:r>
            <a:r>
              <a:rPr lang="ru-RU" dirty="0"/>
              <a:t> </a:t>
            </a:r>
            <a:r>
              <a:rPr lang="ru-RU" dirty="0" err="1"/>
              <a:t>передумови</a:t>
            </a:r>
            <a:r>
              <a:rPr lang="ru-RU" dirty="0"/>
              <a:t> </a:t>
            </a:r>
            <a:r>
              <a:rPr lang="ru-RU" dirty="0" err="1"/>
              <a:t>відриву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золотої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виникали</a:t>
            </a:r>
            <a:r>
              <a:rPr lang="ru-RU" dirty="0"/>
              <a:t> </a:t>
            </a:r>
            <a:r>
              <a:rPr lang="ru-RU" dirty="0" err="1"/>
              <a:t>інфляційні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; </a:t>
            </a:r>
          </a:p>
          <a:p>
            <a:r>
              <a:rPr lang="ru-RU" dirty="0" smtClean="0"/>
              <a:t>1929 </a:t>
            </a:r>
            <a:r>
              <a:rPr lang="ru-RU" dirty="0"/>
              <a:t>р. – початок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депресії</a:t>
            </a:r>
            <a:r>
              <a:rPr lang="ru-RU" dirty="0"/>
              <a:t>, </a:t>
            </a:r>
            <a:r>
              <a:rPr lang="ru-RU" dirty="0" err="1"/>
              <a:t>економічний</a:t>
            </a:r>
            <a:r>
              <a:rPr lang="ru-RU" dirty="0"/>
              <a:t> спад в </a:t>
            </a:r>
            <a:r>
              <a:rPr lang="ru-RU" dirty="0" err="1"/>
              <a:t>розвинених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, </a:t>
            </a:r>
            <a:r>
              <a:rPr lang="ru-RU" dirty="0" err="1"/>
              <a:t>падіння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курсів</a:t>
            </a:r>
            <a:r>
              <a:rPr lang="ru-RU" dirty="0"/>
              <a:t>; </a:t>
            </a:r>
          </a:p>
          <a:p>
            <a:r>
              <a:rPr lang="ru-RU" dirty="0" err="1" smtClean="0"/>
              <a:t>відлив</a:t>
            </a:r>
            <a:r>
              <a:rPr lang="ru-RU" dirty="0" smtClean="0"/>
              <a:t>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капіталів</a:t>
            </a:r>
            <a:r>
              <a:rPr lang="ru-RU" dirty="0"/>
              <a:t>,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офіційного</a:t>
            </a:r>
            <a:r>
              <a:rPr lang="ru-RU" dirty="0"/>
              <a:t> золотого запасу і </a:t>
            </a:r>
            <a:r>
              <a:rPr lang="ru-RU" dirty="0" err="1"/>
              <a:t>банкрутство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; </a:t>
            </a:r>
          </a:p>
          <a:p>
            <a:r>
              <a:rPr lang="ru-RU" dirty="0" err="1" smtClean="0"/>
              <a:t>скасування</a:t>
            </a:r>
            <a:r>
              <a:rPr lang="ru-RU" dirty="0" smtClean="0"/>
              <a:t> </a:t>
            </a:r>
            <a:r>
              <a:rPr lang="ru-RU" dirty="0" err="1"/>
              <a:t>розміну</a:t>
            </a:r>
            <a:r>
              <a:rPr lang="ru-RU" dirty="0"/>
              <a:t> </a:t>
            </a:r>
            <a:r>
              <a:rPr lang="ru-RU" dirty="0" err="1"/>
              <a:t>доларових</a:t>
            </a:r>
            <a:r>
              <a:rPr lang="ru-RU" dirty="0"/>
              <a:t> банкнот на </a:t>
            </a:r>
            <a:r>
              <a:rPr lang="ru-RU" dirty="0" err="1"/>
              <a:t>золоті</a:t>
            </a:r>
            <a:r>
              <a:rPr lang="ru-RU" dirty="0"/>
              <a:t> </a:t>
            </a:r>
            <a:r>
              <a:rPr lang="ru-RU" dirty="0" err="1"/>
              <a:t>монети</a:t>
            </a:r>
            <a:r>
              <a:rPr lang="ru-RU" dirty="0"/>
              <a:t>; </a:t>
            </a:r>
          </a:p>
          <a:p>
            <a:r>
              <a:rPr lang="ru-RU" dirty="0" err="1" smtClean="0"/>
              <a:t>штучне</a:t>
            </a:r>
            <a:r>
              <a:rPr lang="ru-RU" dirty="0" smtClean="0"/>
              <a:t> </a:t>
            </a:r>
            <a:r>
              <a:rPr lang="ru-RU" dirty="0" err="1"/>
              <a:t>збереження</a:t>
            </a:r>
            <a:r>
              <a:rPr lang="ru-RU" dirty="0"/>
              <a:t> золотого стандарту </a:t>
            </a:r>
            <a:r>
              <a:rPr lang="ru-RU" dirty="0" err="1"/>
              <a:t>знижувало</a:t>
            </a:r>
            <a:r>
              <a:rPr lang="ru-RU" dirty="0"/>
              <a:t> </a:t>
            </a:r>
            <a:r>
              <a:rPr lang="ru-RU" dirty="0" err="1"/>
              <a:t>конкурентоспроможність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і </a:t>
            </a:r>
            <a:r>
              <a:rPr lang="ru-RU" dirty="0" err="1"/>
              <a:t>компаній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Друга </a:t>
            </a:r>
            <a:r>
              <a:rPr lang="ru-RU" dirty="0" err="1"/>
              <a:t>світова</a:t>
            </a:r>
            <a:r>
              <a:rPr lang="ru-RU" dirty="0"/>
              <a:t> </a:t>
            </a:r>
            <a:r>
              <a:rPr lang="ru-RU" dirty="0" err="1"/>
              <a:t>війна</a:t>
            </a:r>
            <a:r>
              <a:rPr lang="ru-RU" dirty="0"/>
              <a:t> </a:t>
            </a:r>
            <a:r>
              <a:rPr lang="ru-RU" dirty="0" err="1"/>
              <a:t>призвела</a:t>
            </a:r>
            <a:r>
              <a:rPr lang="ru-RU" dirty="0"/>
              <a:t> до </a:t>
            </a:r>
            <a:r>
              <a:rPr lang="ru-RU" dirty="0" err="1"/>
              <a:t>остаточної</a:t>
            </a:r>
            <a:r>
              <a:rPr lang="ru-RU" dirty="0"/>
              <a:t> </a:t>
            </a:r>
            <a:r>
              <a:rPr lang="ru-RU" dirty="0" err="1"/>
              <a:t>кризи</a:t>
            </a:r>
            <a:r>
              <a:rPr lang="ru-RU" dirty="0"/>
              <a:t> та </a:t>
            </a:r>
            <a:r>
              <a:rPr lang="ru-RU" dirty="0" err="1"/>
              <a:t>розпаду</a:t>
            </a:r>
            <a:r>
              <a:rPr lang="ru-RU" dirty="0"/>
              <a:t> </a:t>
            </a:r>
            <a:r>
              <a:rPr lang="ru-RU" dirty="0" err="1"/>
              <a:t>Генуезької</a:t>
            </a:r>
            <a:r>
              <a:rPr lang="ru-RU" dirty="0"/>
              <a:t> </a:t>
            </a:r>
            <a:r>
              <a:rPr lang="ru-RU" dirty="0" err="1"/>
              <a:t>валютної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яка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замінена</a:t>
            </a:r>
            <a:r>
              <a:rPr lang="ru-RU" dirty="0"/>
              <a:t> на </a:t>
            </a:r>
            <a:r>
              <a:rPr lang="ru-RU" dirty="0" err="1"/>
              <a:t>Бреттон-Вудську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56481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6728" y="491318"/>
            <a:ext cx="10454185" cy="6005015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Бреттон-Вудська</a:t>
            </a:r>
            <a:r>
              <a:rPr lang="ru-RU" dirty="0"/>
              <a:t> </a:t>
            </a:r>
            <a:r>
              <a:rPr lang="ru-RU" dirty="0" err="1"/>
              <a:t>валютна</a:t>
            </a:r>
            <a:r>
              <a:rPr lang="ru-RU" dirty="0"/>
              <a:t> система (1944 р.)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/>
              <a:t>оформлена </a:t>
            </a:r>
            <a:r>
              <a:rPr lang="ru-RU" dirty="0" err="1"/>
              <a:t>угодою</a:t>
            </a:r>
            <a:r>
              <a:rPr lang="ru-RU" dirty="0"/>
              <a:t>, </a:t>
            </a:r>
            <a:r>
              <a:rPr lang="ru-RU" dirty="0" err="1"/>
              <a:t>прийнятою</a:t>
            </a:r>
            <a:r>
              <a:rPr lang="ru-RU" dirty="0"/>
              <a:t> на </a:t>
            </a:r>
            <a:r>
              <a:rPr lang="ru-RU" dirty="0" err="1"/>
              <a:t>міжнародній</a:t>
            </a:r>
            <a:r>
              <a:rPr lang="ru-RU" dirty="0"/>
              <a:t> валютно-</a:t>
            </a:r>
            <a:r>
              <a:rPr lang="ru-RU" dirty="0" err="1"/>
              <a:t>фінансовій</a:t>
            </a:r>
            <a:r>
              <a:rPr lang="ru-RU" dirty="0"/>
              <a:t> </a:t>
            </a:r>
            <a:r>
              <a:rPr lang="ru-RU" dirty="0" err="1"/>
              <a:t>конференції</a:t>
            </a:r>
            <a:r>
              <a:rPr lang="ru-RU" dirty="0"/>
              <a:t> ООН,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відбулася</a:t>
            </a:r>
            <a:r>
              <a:rPr lang="ru-RU" dirty="0"/>
              <a:t> в </a:t>
            </a:r>
            <a:r>
              <a:rPr lang="ru-RU" dirty="0" err="1"/>
              <a:t>липні</a:t>
            </a:r>
            <a:r>
              <a:rPr lang="ru-RU" dirty="0"/>
              <a:t> 1944 року в </a:t>
            </a:r>
            <a:r>
              <a:rPr lang="ru-RU" dirty="0" err="1"/>
              <a:t>Бреттон-Вудській</a:t>
            </a:r>
            <a:r>
              <a:rPr lang="ru-RU" dirty="0"/>
              <a:t> (США). </a:t>
            </a:r>
            <a:r>
              <a:rPr lang="ru-RU" dirty="0" err="1" smtClean="0"/>
              <a:t>Прийнятий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конференції</a:t>
            </a:r>
            <a:r>
              <a:rPr lang="ru-RU" dirty="0"/>
              <a:t> Статут МВФ </a:t>
            </a:r>
            <a:r>
              <a:rPr lang="ru-RU" dirty="0" err="1"/>
              <a:t>визначив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Бреттон-Вудської</a:t>
            </a:r>
            <a:r>
              <a:rPr lang="ru-RU" dirty="0"/>
              <a:t> </a:t>
            </a:r>
            <a:r>
              <a:rPr lang="ru-RU" dirty="0" err="1"/>
              <a:t>валютної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dirty="0" smtClean="0"/>
              <a:t>1)</a:t>
            </a:r>
            <a:r>
              <a:rPr lang="ru-RU" dirty="0" err="1" smtClean="0"/>
              <a:t>золотодевізний</a:t>
            </a:r>
            <a:r>
              <a:rPr lang="ru-RU" dirty="0" smtClean="0"/>
              <a:t> </a:t>
            </a:r>
            <a:r>
              <a:rPr lang="ru-RU" dirty="0"/>
              <a:t>стандарт,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поряд</a:t>
            </a:r>
            <a:r>
              <a:rPr lang="ru-RU" dirty="0"/>
              <a:t> з золотом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резервних</a:t>
            </a:r>
            <a:r>
              <a:rPr lang="ru-RU" dirty="0"/>
              <a:t> валют: </a:t>
            </a:r>
            <a:r>
              <a:rPr lang="en-US" dirty="0"/>
              <a:t>USD (</a:t>
            </a:r>
            <a:r>
              <a:rPr lang="ru-RU" dirty="0" err="1"/>
              <a:t>долар</a:t>
            </a:r>
            <a:r>
              <a:rPr lang="ru-RU" dirty="0"/>
              <a:t> США) і </a:t>
            </a:r>
            <a:r>
              <a:rPr lang="en-US" dirty="0"/>
              <a:t>GBP (</a:t>
            </a:r>
            <a:r>
              <a:rPr lang="ru-RU" dirty="0"/>
              <a:t>фунт </a:t>
            </a:r>
            <a:r>
              <a:rPr lang="ru-RU" dirty="0" err="1"/>
              <a:t>стерлінгів</a:t>
            </a:r>
            <a:r>
              <a:rPr lang="ru-RU" dirty="0"/>
              <a:t>);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встановлення</a:t>
            </a:r>
            <a:r>
              <a:rPr lang="ru-RU" dirty="0"/>
              <a:t> режиму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паритетів</a:t>
            </a:r>
            <a:r>
              <a:rPr lang="ru-RU" dirty="0"/>
              <a:t> і </a:t>
            </a:r>
            <a:r>
              <a:rPr lang="ru-RU" dirty="0" err="1"/>
              <a:t>курсів</a:t>
            </a:r>
            <a:r>
              <a:rPr lang="ru-RU" dirty="0"/>
              <a:t>: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тверді</a:t>
            </a:r>
            <a:r>
              <a:rPr lang="ru-RU" dirty="0"/>
              <a:t> </a:t>
            </a:r>
            <a:r>
              <a:rPr lang="ru-RU" dirty="0" err="1"/>
              <a:t>обмінні</a:t>
            </a:r>
            <a:r>
              <a:rPr lang="ru-RU" dirty="0"/>
              <a:t> </a:t>
            </a:r>
            <a:r>
              <a:rPr lang="ru-RU" dirty="0" err="1"/>
              <a:t>курси</a:t>
            </a:r>
            <a:r>
              <a:rPr lang="ru-RU" dirty="0"/>
              <a:t> валют </a:t>
            </a:r>
            <a:r>
              <a:rPr lang="ru-RU" dirty="0" err="1"/>
              <a:t>країн-учасниць</a:t>
            </a:r>
            <a:r>
              <a:rPr lang="ru-RU" dirty="0"/>
              <a:t> до курсу </a:t>
            </a:r>
            <a:r>
              <a:rPr lang="ru-RU" dirty="0" err="1"/>
              <a:t>ведучої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) курс </a:t>
            </a:r>
            <a:r>
              <a:rPr lang="ru-RU" dirty="0" err="1"/>
              <a:t>провідної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(</a:t>
            </a:r>
            <a:r>
              <a:rPr lang="en-US" dirty="0"/>
              <a:t>USD)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фіксований</a:t>
            </a:r>
            <a:r>
              <a:rPr lang="ru-RU" dirty="0"/>
              <a:t> до золота; </a:t>
            </a:r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) </a:t>
            </a:r>
            <a:r>
              <a:rPr lang="ru-RU" dirty="0" err="1"/>
              <a:t>використання</a:t>
            </a:r>
            <a:r>
              <a:rPr lang="ru-RU" dirty="0"/>
              <a:t> золота </a:t>
            </a:r>
            <a:r>
              <a:rPr lang="ru-RU" dirty="0" err="1"/>
              <a:t>обмежувалося</a:t>
            </a:r>
            <a:r>
              <a:rPr lang="ru-RU" dirty="0"/>
              <a:t> </a:t>
            </a:r>
            <a:r>
              <a:rPr lang="ru-RU" dirty="0" err="1"/>
              <a:t>чотирма</a:t>
            </a:r>
            <a:r>
              <a:rPr lang="ru-RU" dirty="0"/>
              <a:t> формами. </a:t>
            </a:r>
            <a:r>
              <a:rPr lang="ru-RU" dirty="0" err="1"/>
              <a:t>По-перше</a:t>
            </a:r>
            <a:r>
              <a:rPr lang="ru-RU" dirty="0"/>
              <a:t>, при </a:t>
            </a:r>
            <a:r>
              <a:rPr lang="ru-RU" dirty="0" err="1"/>
              <a:t>встановленні</a:t>
            </a:r>
            <a:r>
              <a:rPr lang="ru-RU" dirty="0"/>
              <a:t> золотого паритету валют і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фіксації</a:t>
            </a:r>
            <a:r>
              <a:rPr lang="ru-RU" dirty="0"/>
              <a:t> в МВФ. </a:t>
            </a:r>
            <a:r>
              <a:rPr lang="ru-RU" dirty="0" err="1"/>
              <a:t>По-друге</a:t>
            </a:r>
            <a:r>
              <a:rPr lang="ru-RU" dirty="0"/>
              <a:t>, золото могло </a:t>
            </a:r>
            <a:r>
              <a:rPr lang="ru-RU" dirty="0" err="1"/>
              <a:t>використовуватися</a:t>
            </a:r>
            <a:r>
              <a:rPr lang="ru-RU" dirty="0"/>
              <a:t> як </a:t>
            </a:r>
            <a:r>
              <a:rPr lang="ru-RU" dirty="0" err="1"/>
              <a:t>міжнародний</a:t>
            </a:r>
            <a:r>
              <a:rPr lang="ru-RU" dirty="0"/>
              <a:t> </a:t>
            </a:r>
            <a:r>
              <a:rPr lang="ru-RU" dirty="0" err="1"/>
              <a:t>платіжний</a:t>
            </a:r>
            <a:r>
              <a:rPr lang="ru-RU" dirty="0"/>
              <a:t> і </a:t>
            </a:r>
            <a:r>
              <a:rPr lang="ru-RU" dirty="0" err="1"/>
              <a:t>резервний</a:t>
            </a:r>
            <a:r>
              <a:rPr lang="ru-RU" dirty="0"/>
              <a:t> </a:t>
            </a:r>
            <a:r>
              <a:rPr lang="ru-RU" dirty="0" err="1"/>
              <a:t>засіб</a:t>
            </a:r>
            <a:r>
              <a:rPr lang="ru-RU" dirty="0"/>
              <a:t>. </a:t>
            </a:r>
            <a:r>
              <a:rPr lang="ru-RU" dirty="0" err="1"/>
              <a:t>По-третє</a:t>
            </a:r>
            <a:r>
              <a:rPr lang="ru-RU" dirty="0"/>
              <a:t>, </a:t>
            </a:r>
            <a:r>
              <a:rPr lang="ru-RU" dirty="0" err="1"/>
              <a:t>долар</a:t>
            </a:r>
            <a:r>
              <a:rPr lang="ru-RU" dirty="0"/>
              <a:t> став </a:t>
            </a:r>
            <a:r>
              <a:rPr lang="ru-RU" dirty="0" err="1"/>
              <a:t>фіксуватися</a:t>
            </a:r>
            <a:r>
              <a:rPr lang="ru-RU" dirty="0"/>
              <a:t> до золота, </a:t>
            </a:r>
            <a:r>
              <a:rPr lang="ru-RU" dirty="0" err="1"/>
              <a:t>причому</a:t>
            </a:r>
            <a:r>
              <a:rPr lang="ru-RU" dirty="0"/>
              <a:t> в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єдиної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. </a:t>
            </a:r>
            <a:r>
              <a:rPr lang="ru-RU" dirty="0" err="1"/>
              <a:t>По-четверте</a:t>
            </a:r>
            <a:r>
              <a:rPr lang="ru-RU" dirty="0"/>
              <a:t>, </a:t>
            </a:r>
            <a:r>
              <a:rPr lang="ru-RU" dirty="0" err="1"/>
              <a:t>здійснювалася</a:t>
            </a:r>
            <a:r>
              <a:rPr lang="ru-RU" dirty="0"/>
              <a:t> </a:t>
            </a:r>
            <a:r>
              <a:rPr lang="ru-RU" dirty="0" err="1"/>
              <a:t>конвертованість</a:t>
            </a:r>
            <a:r>
              <a:rPr lang="ru-RU" dirty="0"/>
              <a:t> </a:t>
            </a:r>
            <a:r>
              <a:rPr lang="ru-RU" dirty="0" err="1"/>
              <a:t>доларових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центральних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 в золото через </a:t>
            </a:r>
            <a:r>
              <a:rPr lang="ru-RU" dirty="0" err="1"/>
              <a:t>американське</a:t>
            </a:r>
            <a:r>
              <a:rPr lang="ru-RU" dirty="0"/>
              <a:t> казначейство за </a:t>
            </a:r>
            <a:r>
              <a:rPr lang="ru-RU" dirty="0" err="1"/>
              <a:t>офіційною</a:t>
            </a:r>
            <a:r>
              <a:rPr lang="ru-RU" dirty="0"/>
              <a:t> </a:t>
            </a:r>
            <a:r>
              <a:rPr lang="ru-RU" dirty="0" err="1"/>
              <a:t>ціною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5</a:t>
            </a:r>
            <a:r>
              <a:rPr lang="ru-RU" dirty="0"/>
              <a:t>) </a:t>
            </a:r>
            <a:r>
              <a:rPr lang="ru-RU" dirty="0" err="1"/>
              <a:t>центральні</a:t>
            </a:r>
            <a:r>
              <a:rPr lang="ru-RU" dirty="0"/>
              <a:t> банки </a:t>
            </a:r>
            <a:r>
              <a:rPr lang="ru-RU" dirty="0" err="1"/>
              <a:t>підтримують</a:t>
            </a:r>
            <a:r>
              <a:rPr lang="ru-RU" dirty="0"/>
              <a:t> </a:t>
            </a:r>
            <a:r>
              <a:rPr lang="ru-RU" dirty="0" err="1"/>
              <a:t>стабільний</a:t>
            </a:r>
            <a:r>
              <a:rPr lang="ru-RU" dirty="0"/>
              <a:t> курс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по </a:t>
            </a:r>
            <a:r>
              <a:rPr lang="ru-RU" dirty="0" err="1"/>
              <a:t>відношенню</a:t>
            </a:r>
            <a:r>
              <a:rPr lang="ru-RU" dirty="0"/>
              <a:t> до </a:t>
            </a:r>
            <a:r>
              <a:rPr lang="ru-RU" dirty="0" err="1"/>
              <a:t>провідної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. </a:t>
            </a:r>
            <a:r>
              <a:rPr lang="ru-RU" dirty="0" err="1"/>
              <a:t>Відхилення</a:t>
            </a:r>
            <a:r>
              <a:rPr lang="ru-RU" dirty="0"/>
              <a:t> курсу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паритету, </a:t>
            </a:r>
            <a:r>
              <a:rPr lang="ru-RU" dirty="0" err="1"/>
              <a:t>встановленого</a:t>
            </a:r>
            <a:r>
              <a:rPr lang="ru-RU" dirty="0"/>
              <a:t> Статутом МВФ </a:t>
            </a:r>
            <a:r>
              <a:rPr lang="ru-RU" dirty="0" err="1"/>
              <a:t>допускалося</a:t>
            </a:r>
            <a:r>
              <a:rPr lang="ru-RU" dirty="0"/>
              <a:t> в межах + 1 %, а по </a:t>
            </a:r>
            <a:r>
              <a:rPr lang="ru-RU" dirty="0" err="1"/>
              <a:t>Європейській</a:t>
            </a:r>
            <a:r>
              <a:rPr lang="ru-RU" dirty="0"/>
              <a:t> </a:t>
            </a:r>
            <a:r>
              <a:rPr lang="ru-RU" dirty="0" err="1"/>
              <a:t>валютній</a:t>
            </a:r>
            <a:r>
              <a:rPr lang="ru-RU" dirty="0"/>
              <a:t> </a:t>
            </a:r>
            <a:r>
              <a:rPr lang="ru-RU" dirty="0" err="1"/>
              <a:t>угоді</a:t>
            </a:r>
            <a:r>
              <a:rPr lang="ru-RU" dirty="0"/>
              <a:t> + 0,75 %. Для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паритетів</a:t>
            </a:r>
            <a:r>
              <a:rPr lang="ru-RU" dirty="0"/>
              <a:t> </a:t>
            </a:r>
            <a:r>
              <a:rPr lang="ru-RU" dirty="0" err="1"/>
              <a:t>центральні</a:t>
            </a:r>
            <a:r>
              <a:rPr lang="ru-RU" dirty="0"/>
              <a:t> банки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 в </a:t>
            </a:r>
            <a:r>
              <a:rPr lang="ru-RU" dirty="0" err="1"/>
              <a:t>доларах</a:t>
            </a:r>
            <a:r>
              <a:rPr lang="ru-RU" dirty="0"/>
              <a:t> США. </a:t>
            </a:r>
            <a:r>
              <a:rPr lang="ru-RU" dirty="0" err="1"/>
              <a:t>Девальвація</a:t>
            </a:r>
            <a:r>
              <a:rPr lang="ru-RU" dirty="0"/>
              <a:t> валют </a:t>
            </a:r>
            <a:r>
              <a:rPr lang="ru-RU" dirty="0" err="1"/>
              <a:t>понад</a:t>
            </a:r>
            <a:r>
              <a:rPr lang="ru-RU" dirty="0"/>
              <a:t> 10% </a:t>
            </a:r>
            <a:r>
              <a:rPr lang="ru-RU" dirty="0" err="1"/>
              <a:t>допускалася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 </a:t>
            </a:r>
            <a:r>
              <a:rPr lang="ru-RU" dirty="0" err="1"/>
              <a:t>дозволу</a:t>
            </a:r>
            <a:r>
              <a:rPr lang="ru-RU" dirty="0"/>
              <a:t> МВФ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/>
              <a:t>6)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: МВФ і МБРР (</a:t>
            </a:r>
            <a:r>
              <a:rPr lang="ru-RU" dirty="0" err="1"/>
              <a:t>Міжнародного</a:t>
            </a:r>
            <a:r>
              <a:rPr lang="ru-RU" dirty="0"/>
              <a:t> банку </a:t>
            </a:r>
            <a:r>
              <a:rPr lang="ru-RU" dirty="0" err="1"/>
              <a:t>реконструкції</a:t>
            </a:r>
            <a:r>
              <a:rPr lang="ru-RU" dirty="0"/>
              <a:t> та </a:t>
            </a:r>
            <a:r>
              <a:rPr lang="ru-RU" dirty="0" err="1"/>
              <a:t>розвитку</a:t>
            </a:r>
            <a:r>
              <a:rPr lang="ru-RU" dirty="0"/>
              <a:t>). За МВФ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закріплено</a:t>
            </a:r>
            <a:r>
              <a:rPr lang="ru-RU" dirty="0"/>
              <a:t> </a:t>
            </a:r>
            <a:r>
              <a:rPr lang="ru-RU" dirty="0" err="1"/>
              <a:t>оперативне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світовою</a:t>
            </a:r>
            <a:r>
              <a:rPr lang="ru-RU" dirty="0"/>
              <a:t> валютною системою,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стану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курсів</a:t>
            </a:r>
            <a:r>
              <a:rPr lang="ru-RU" dirty="0"/>
              <a:t>, </a:t>
            </a:r>
            <a:r>
              <a:rPr lang="ru-RU" dirty="0" err="1"/>
              <a:t>ліквідності</a:t>
            </a:r>
            <a:r>
              <a:rPr lang="ru-RU" dirty="0"/>
              <a:t> </a:t>
            </a:r>
            <a:r>
              <a:rPr lang="ru-RU" dirty="0" err="1"/>
              <a:t>платіжних</a:t>
            </a:r>
            <a:r>
              <a:rPr lang="ru-RU" dirty="0"/>
              <a:t> </a:t>
            </a:r>
            <a:r>
              <a:rPr lang="ru-RU" dirty="0" err="1"/>
              <a:t>балансів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. МБРР </a:t>
            </a:r>
            <a:r>
              <a:rPr lang="ru-RU" dirty="0" err="1"/>
              <a:t>розробляв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валютної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і </a:t>
            </a:r>
            <a:r>
              <a:rPr lang="ru-RU" dirty="0" err="1"/>
              <a:t>здійснював</a:t>
            </a:r>
            <a:r>
              <a:rPr lang="ru-RU" dirty="0"/>
              <a:t> </a:t>
            </a:r>
            <a:r>
              <a:rPr lang="ru-RU" dirty="0" err="1"/>
              <a:t>довгострокове</a:t>
            </a:r>
            <a:r>
              <a:rPr lang="ru-RU" dirty="0"/>
              <a:t> </a:t>
            </a:r>
            <a:r>
              <a:rPr lang="ru-RU" dirty="0" err="1"/>
              <a:t>кредитування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92086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91318"/>
            <a:ext cx="9654022" cy="5895833"/>
          </a:xfrm>
        </p:spPr>
        <p:txBody>
          <a:bodyPr/>
          <a:lstStyle/>
          <a:p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Бреттон-Вудської</a:t>
            </a:r>
            <a:r>
              <a:rPr lang="ru-RU" dirty="0"/>
              <a:t> </a:t>
            </a:r>
            <a:r>
              <a:rPr lang="ru-RU" dirty="0" err="1"/>
              <a:t>валютної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: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/>
              <a:t>затверджений</a:t>
            </a:r>
            <a:r>
              <a:rPr lang="ru-RU" dirty="0"/>
              <a:t> </a:t>
            </a:r>
            <a:r>
              <a:rPr lang="ru-RU" dirty="0" err="1"/>
              <a:t>доларовий</a:t>
            </a:r>
            <a:r>
              <a:rPr lang="ru-RU" dirty="0"/>
              <a:t> стандарт; </a:t>
            </a:r>
            <a:r>
              <a:rPr lang="en-US" dirty="0" smtClean="0"/>
              <a:t>USD </a:t>
            </a:r>
            <a:r>
              <a:rPr lang="en-US" dirty="0"/>
              <a:t>(</a:t>
            </a:r>
            <a:r>
              <a:rPr lang="ru-RU" dirty="0" err="1"/>
              <a:t>долар</a:t>
            </a:r>
            <a:r>
              <a:rPr lang="ru-RU" dirty="0"/>
              <a:t> США) – </a:t>
            </a:r>
            <a:r>
              <a:rPr lang="ru-RU" dirty="0" err="1"/>
              <a:t>єдина</a:t>
            </a:r>
            <a:r>
              <a:rPr lang="ru-RU" dirty="0"/>
              <a:t> валюта, </a:t>
            </a:r>
            <a:r>
              <a:rPr lang="ru-RU" dirty="0" err="1"/>
              <a:t>конвертована</a:t>
            </a:r>
            <a:r>
              <a:rPr lang="ru-RU" dirty="0"/>
              <a:t> в золото, стала базою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паритетів</a:t>
            </a:r>
            <a:r>
              <a:rPr lang="ru-RU" dirty="0"/>
              <a:t>, </a:t>
            </a:r>
            <a:r>
              <a:rPr lang="ru-RU" dirty="0" err="1"/>
              <a:t>переважаючим</a:t>
            </a:r>
            <a:r>
              <a:rPr lang="ru-RU" dirty="0"/>
              <a:t> </a:t>
            </a:r>
            <a:r>
              <a:rPr lang="ru-RU" dirty="0" err="1"/>
              <a:t>засобом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,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 і </a:t>
            </a:r>
            <a:r>
              <a:rPr lang="ru-RU" dirty="0" err="1"/>
              <a:t>резервних</a:t>
            </a:r>
            <a:r>
              <a:rPr lang="ru-RU" dirty="0"/>
              <a:t> </a:t>
            </a:r>
            <a:r>
              <a:rPr lang="ru-RU" dirty="0" err="1"/>
              <a:t>активів</a:t>
            </a:r>
            <a:r>
              <a:rPr lang="ru-RU" dirty="0"/>
              <a:t>;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/>
              <a:t>встановлено</a:t>
            </a:r>
            <a:r>
              <a:rPr lang="ru-RU" dirty="0"/>
              <a:t> золоте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долара</a:t>
            </a:r>
            <a:r>
              <a:rPr lang="ru-RU" dirty="0"/>
              <a:t> США: 38 дол. за 1 </a:t>
            </a:r>
            <a:r>
              <a:rPr lang="ru-RU" dirty="0" err="1"/>
              <a:t>тройську</a:t>
            </a:r>
            <a:r>
              <a:rPr lang="ru-RU" dirty="0"/>
              <a:t> </a:t>
            </a:r>
            <a:r>
              <a:rPr lang="ru-RU" dirty="0" err="1"/>
              <a:t>унцію</a:t>
            </a:r>
            <a:r>
              <a:rPr lang="ru-RU" dirty="0"/>
              <a:t>; 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Бреттон-Вудської</a:t>
            </a:r>
            <a:r>
              <a:rPr lang="ru-RU" dirty="0"/>
              <a:t> угоди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штучної</a:t>
            </a:r>
            <a:r>
              <a:rPr lang="ru-RU" dirty="0"/>
              <a:t> </a:t>
            </a:r>
            <a:r>
              <a:rPr lang="ru-RU" dirty="0" err="1"/>
              <a:t>валютної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: </a:t>
            </a:r>
            <a:r>
              <a:rPr lang="ru-RU" dirty="0" smtClean="0"/>
              <a:t>СПЗ </a:t>
            </a:r>
            <a:r>
              <a:rPr lang="ru-RU" dirty="0"/>
              <a:t>(</a:t>
            </a:r>
            <a:r>
              <a:rPr lang="ru-RU" dirty="0" err="1"/>
              <a:t>спеціальні</a:t>
            </a:r>
            <a:r>
              <a:rPr lang="ru-RU" dirty="0"/>
              <a:t> права </a:t>
            </a:r>
            <a:r>
              <a:rPr lang="ru-RU" dirty="0" err="1"/>
              <a:t>запозичення</a:t>
            </a:r>
            <a:r>
              <a:rPr lang="ru-RU" dirty="0"/>
              <a:t>).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Причини </a:t>
            </a:r>
            <a:r>
              <a:rPr lang="ru-RU" dirty="0" err="1"/>
              <a:t>кризи</a:t>
            </a:r>
            <a:r>
              <a:rPr lang="ru-RU" dirty="0"/>
              <a:t> </a:t>
            </a:r>
            <a:r>
              <a:rPr lang="ru-RU" dirty="0" err="1"/>
              <a:t>Бреттон-Вудської</a:t>
            </a:r>
            <a:r>
              <a:rPr lang="ru-RU" dirty="0"/>
              <a:t> </a:t>
            </a:r>
            <a:r>
              <a:rPr lang="ru-RU" dirty="0" err="1"/>
              <a:t>валютної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: </a:t>
            </a:r>
          </a:p>
          <a:p>
            <a:r>
              <a:rPr lang="ru-RU" dirty="0" err="1" smtClean="0"/>
              <a:t>нестійкість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протиріччя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. Початок </a:t>
            </a:r>
            <a:r>
              <a:rPr lang="ru-RU" dirty="0" err="1"/>
              <a:t>валютної</a:t>
            </a:r>
            <a:r>
              <a:rPr lang="ru-RU" dirty="0"/>
              <a:t> </a:t>
            </a:r>
            <a:r>
              <a:rPr lang="ru-RU" dirty="0" err="1"/>
              <a:t>кризи</a:t>
            </a:r>
            <a:r>
              <a:rPr lang="ru-RU" dirty="0"/>
              <a:t> в 1967 р </a:t>
            </a:r>
            <a:r>
              <a:rPr lang="ru-RU" dirty="0" err="1"/>
              <a:t>збіглося</a:t>
            </a:r>
            <a:r>
              <a:rPr lang="ru-RU" dirty="0"/>
              <a:t> з </a:t>
            </a:r>
            <a:r>
              <a:rPr lang="ru-RU" dirty="0" err="1"/>
              <a:t>уповільненням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; </a:t>
            </a:r>
          </a:p>
          <a:p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/>
              <a:t>темпи</a:t>
            </a:r>
            <a:r>
              <a:rPr lang="ru-RU" dirty="0"/>
              <a:t> </a:t>
            </a:r>
            <a:r>
              <a:rPr lang="ru-RU" dirty="0" err="1"/>
              <a:t>інфляції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впливали</a:t>
            </a:r>
            <a:r>
              <a:rPr lang="ru-RU" dirty="0"/>
              <a:t> на </a:t>
            </a:r>
            <a:r>
              <a:rPr lang="ru-RU" dirty="0" err="1"/>
              <a:t>динаміку</a:t>
            </a:r>
            <a:r>
              <a:rPr lang="ru-RU" dirty="0"/>
              <a:t> курсу валют, а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купівельної</a:t>
            </a:r>
            <a:r>
              <a:rPr lang="ru-RU" dirty="0"/>
              <a:t> </a:t>
            </a:r>
            <a:r>
              <a:rPr lang="ru-RU" dirty="0" err="1"/>
              <a:t>спроможності</a:t>
            </a:r>
            <a:r>
              <a:rPr lang="ru-RU" dirty="0"/>
              <a:t> грошей </a:t>
            </a:r>
            <a:r>
              <a:rPr lang="ru-RU" dirty="0" err="1"/>
              <a:t>створювало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для «</a:t>
            </a:r>
            <a:r>
              <a:rPr lang="ru-RU" dirty="0" err="1"/>
              <a:t>курсових</a:t>
            </a:r>
            <a:r>
              <a:rPr lang="ru-RU" dirty="0"/>
              <a:t> </a:t>
            </a:r>
            <a:r>
              <a:rPr lang="ru-RU" dirty="0" err="1"/>
              <a:t>перекосів</a:t>
            </a:r>
            <a:r>
              <a:rPr lang="ru-RU" dirty="0" smtClean="0"/>
              <a:t>»;</a:t>
            </a:r>
          </a:p>
          <a:p>
            <a:r>
              <a:rPr lang="ru-RU" dirty="0" err="1" smtClean="0"/>
              <a:t>нестабільність</a:t>
            </a:r>
            <a:r>
              <a:rPr lang="ru-RU" dirty="0" smtClean="0"/>
              <a:t> </a:t>
            </a:r>
            <a:r>
              <a:rPr lang="ru-RU" dirty="0" err="1"/>
              <a:t>платіжних</a:t>
            </a:r>
            <a:r>
              <a:rPr lang="ru-RU" dirty="0"/>
              <a:t> </a:t>
            </a:r>
            <a:r>
              <a:rPr lang="ru-RU" dirty="0" err="1"/>
              <a:t>балансів</a:t>
            </a:r>
            <a:r>
              <a:rPr lang="ru-RU" dirty="0"/>
              <a:t> </a:t>
            </a:r>
            <a:r>
              <a:rPr lang="ru-RU" dirty="0" err="1"/>
              <a:t>посилювали</a:t>
            </a:r>
            <a:r>
              <a:rPr lang="ru-RU" dirty="0"/>
              <a:t> </a:t>
            </a:r>
            <a:r>
              <a:rPr lang="ru-RU" dirty="0" err="1"/>
              <a:t>різкі</a:t>
            </a:r>
            <a:r>
              <a:rPr lang="ru-RU" dirty="0"/>
              <a:t> </a:t>
            </a:r>
            <a:r>
              <a:rPr lang="ru-RU" dirty="0" err="1"/>
              <a:t>коливання</a:t>
            </a:r>
            <a:r>
              <a:rPr lang="ru-RU" dirty="0"/>
              <a:t> </a:t>
            </a:r>
            <a:r>
              <a:rPr lang="ru-RU" dirty="0" err="1"/>
              <a:t>курсів</a:t>
            </a:r>
            <a:r>
              <a:rPr lang="ru-RU" dirty="0"/>
              <a:t> валют; </a:t>
            </a:r>
          </a:p>
          <a:p>
            <a:r>
              <a:rPr lang="ru-RU" dirty="0" err="1" smtClean="0"/>
              <a:t>дефіцит</a:t>
            </a:r>
            <a:r>
              <a:rPr lang="ru-RU" dirty="0" smtClean="0"/>
              <a:t> </a:t>
            </a:r>
            <a:r>
              <a:rPr lang="ru-RU" dirty="0" err="1"/>
              <a:t>платіжного</a:t>
            </a:r>
            <a:r>
              <a:rPr lang="ru-RU" dirty="0"/>
              <a:t> балансу США </a:t>
            </a:r>
            <a:r>
              <a:rPr lang="ru-RU" dirty="0" err="1"/>
              <a:t>покривали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додаткової</a:t>
            </a:r>
            <a:r>
              <a:rPr lang="ru-RU" dirty="0"/>
              <a:t> </a:t>
            </a:r>
            <a:r>
              <a:rPr lang="ru-RU" dirty="0" err="1"/>
              <a:t>емісії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знецінювало</a:t>
            </a:r>
            <a:r>
              <a:rPr lang="ru-RU" dirty="0"/>
              <a:t> </a:t>
            </a:r>
            <a:r>
              <a:rPr lang="ru-RU" dirty="0" err="1"/>
              <a:t>долар</a:t>
            </a:r>
            <a:r>
              <a:rPr lang="ru-RU" dirty="0"/>
              <a:t> США; </a:t>
            </a:r>
          </a:p>
          <a:p>
            <a:r>
              <a:rPr lang="ru-RU" dirty="0" smtClean="0"/>
              <a:t>великий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емісії</a:t>
            </a:r>
            <a:r>
              <a:rPr lang="ru-RU" dirty="0"/>
              <a:t> </a:t>
            </a:r>
            <a:r>
              <a:rPr lang="ru-RU" dirty="0" err="1"/>
              <a:t>доларів</a:t>
            </a:r>
            <a:r>
              <a:rPr lang="ru-RU" dirty="0"/>
              <a:t> США не </a:t>
            </a:r>
            <a:r>
              <a:rPr lang="ru-RU" dirty="0" err="1"/>
              <a:t>міг</a:t>
            </a:r>
            <a:r>
              <a:rPr lang="ru-RU" dirty="0"/>
              <a:t> бути </a:t>
            </a:r>
            <a:r>
              <a:rPr lang="ru-RU" dirty="0" err="1"/>
              <a:t>забезпечений</a:t>
            </a:r>
            <a:r>
              <a:rPr lang="ru-RU" dirty="0"/>
              <a:t> золотом,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призвело</a:t>
            </a:r>
            <a:r>
              <a:rPr lang="ru-RU" dirty="0"/>
              <a:t> до </a:t>
            </a:r>
            <a:r>
              <a:rPr lang="ru-RU" dirty="0" err="1"/>
              <a:t>відмови</a:t>
            </a:r>
            <a:r>
              <a:rPr lang="ru-RU" dirty="0"/>
              <a:t> США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обмін</a:t>
            </a:r>
            <a:r>
              <a:rPr lang="ru-RU" dirty="0"/>
              <a:t> </a:t>
            </a:r>
            <a:r>
              <a:rPr lang="ru-RU" dirty="0" err="1"/>
              <a:t>доларів</a:t>
            </a:r>
            <a:r>
              <a:rPr lang="ru-RU" dirty="0"/>
              <a:t> на золото.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980551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491319"/>
            <a:ext cx="9694966" cy="57184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err="1"/>
              <a:t>Ямайська</a:t>
            </a:r>
            <a:r>
              <a:rPr lang="ru-RU" dirty="0"/>
              <a:t> </a:t>
            </a:r>
            <a:r>
              <a:rPr lang="ru-RU" dirty="0" err="1"/>
              <a:t>валютна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(1976 р.) </a:t>
            </a:r>
            <a:r>
              <a:rPr lang="ru-RU" dirty="0" err="1" smtClean="0"/>
              <a:t>базувалась</a:t>
            </a:r>
            <a:r>
              <a:rPr lang="ru-RU" dirty="0" smtClean="0"/>
              <a:t> на таких принципах:</a:t>
            </a:r>
          </a:p>
          <a:p>
            <a:r>
              <a:rPr lang="ru-RU" dirty="0" smtClean="0"/>
              <a:t>базою </a:t>
            </a:r>
            <a:r>
              <a:rPr lang="ru-RU" dirty="0"/>
              <a:t>для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є </a:t>
            </a:r>
            <a:r>
              <a:rPr lang="ru-RU" dirty="0" smtClean="0"/>
              <a:t>СПЗ; </a:t>
            </a:r>
          </a:p>
          <a:p>
            <a:r>
              <a:rPr lang="ru-RU" dirty="0" err="1" smtClean="0"/>
              <a:t>демонетизація</a:t>
            </a:r>
            <a:r>
              <a:rPr lang="ru-RU" dirty="0" smtClean="0"/>
              <a:t> </a:t>
            </a:r>
            <a:r>
              <a:rPr lang="ru-RU" dirty="0"/>
              <a:t>золота, </a:t>
            </a:r>
            <a:r>
              <a:rPr lang="ru-RU" dirty="0" err="1"/>
              <a:t>що</a:t>
            </a:r>
            <a:r>
              <a:rPr lang="ru-RU" dirty="0"/>
              <a:t> означало </a:t>
            </a:r>
            <a:r>
              <a:rPr lang="ru-RU" dirty="0" err="1"/>
              <a:t>скасування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офіційної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, </a:t>
            </a:r>
            <a:r>
              <a:rPr lang="ru-RU" dirty="0" err="1"/>
              <a:t>золотих</a:t>
            </a:r>
            <a:r>
              <a:rPr lang="ru-RU" dirty="0"/>
              <a:t> </a:t>
            </a:r>
            <a:r>
              <a:rPr lang="ru-RU" dirty="0" err="1"/>
              <a:t>паритетів</a:t>
            </a:r>
            <a:r>
              <a:rPr lang="ru-RU" dirty="0"/>
              <a:t> і </a:t>
            </a:r>
            <a:r>
              <a:rPr lang="ru-RU" dirty="0" err="1"/>
              <a:t>обміну</a:t>
            </a:r>
            <a:r>
              <a:rPr lang="ru-RU" dirty="0"/>
              <a:t> на </a:t>
            </a:r>
            <a:r>
              <a:rPr lang="ru-RU" dirty="0" err="1"/>
              <a:t>долари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err="1" smtClean="0"/>
              <a:t>країна</a:t>
            </a:r>
            <a:r>
              <a:rPr lang="ru-RU" dirty="0" smtClean="0"/>
              <a:t> </a:t>
            </a:r>
            <a:r>
              <a:rPr lang="ru-RU" dirty="0"/>
              <a:t>сама </a:t>
            </a:r>
            <a:r>
              <a:rPr lang="ru-RU" dirty="0" err="1"/>
              <a:t>вибирає</a:t>
            </a:r>
            <a:r>
              <a:rPr lang="ru-RU" dirty="0"/>
              <a:t> режим валютного курсу (</a:t>
            </a:r>
            <a:r>
              <a:rPr lang="ru-RU" dirty="0" err="1"/>
              <a:t>плаваючого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фіксованого</a:t>
            </a:r>
            <a:r>
              <a:rPr lang="ru-RU" dirty="0"/>
              <a:t>), але </a:t>
            </a:r>
            <a:r>
              <a:rPr lang="ru-RU" dirty="0" err="1"/>
              <a:t>їй</a:t>
            </a:r>
            <a:r>
              <a:rPr lang="ru-RU" dirty="0"/>
              <a:t> заборонено </a:t>
            </a:r>
            <a:r>
              <a:rPr lang="ru-RU" dirty="0" err="1"/>
              <a:t>виражати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через золото; </a:t>
            </a:r>
          </a:p>
          <a:p>
            <a:r>
              <a:rPr lang="ru-RU" dirty="0" smtClean="0"/>
              <a:t>МВФ </a:t>
            </a:r>
            <a:r>
              <a:rPr lang="ru-RU" dirty="0" err="1"/>
              <a:t>спостерігає</a:t>
            </a:r>
            <a:r>
              <a:rPr lang="ru-RU" dirty="0"/>
              <a:t> за </a:t>
            </a:r>
            <a:r>
              <a:rPr lang="ru-RU" dirty="0" err="1"/>
              <a:t>політикою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в </a:t>
            </a:r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курсів</a:t>
            </a:r>
            <a:r>
              <a:rPr lang="ru-RU" dirty="0"/>
              <a:t>;  </a:t>
            </a:r>
            <a:r>
              <a:rPr lang="ru-RU" dirty="0" err="1"/>
              <a:t>курси</a:t>
            </a:r>
            <a:r>
              <a:rPr lang="ru-RU" dirty="0"/>
              <a:t> валют </a:t>
            </a:r>
            <a:r>
              <a:rPr lang="ru-RU" dirty="0" err="1"/>
              <a:t>формується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ринкового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і </a:t>
            </a:r>
            <a:r>
              <a:rPr lang="ru-RU" dirty="0" err="1"/>
              <a:t>пропозиції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Особливості</a:t>
            </a:r>
            <a:r>
              <a:rPr lang="ru-RU" dirty="0" smtClean="0"/>
              <a:t> </a:t>
            </a:r>
            <a:r>
              <a:rPr lang="ru-RU" dirty="0" err="1"/>
              <a:t>сучасної</a:t>
            </a:r>
            <a:r>
              <a:rPr lang="ru-RU" dirty="0"/>
              <a:t> </a:t>
            </a:r>
            <a:r>
              <a:rPr lang="ru-RU" dirty="0" err="1"/>
              <a:t>валютної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dirty="0" err="1" smtClean="0"/>
              <a:t>грошові</a:t>
            </a:r>
            <a:r>
              <a:rPr lang="ru-RU" dirty="0" smtClean="0"/>
              <a:t> </a:t>
            </a:r>
            <a:r>
              <a:rPr lang="ru-RU" dirty="0" err="1"/>
              <a:t>системи</a:t>
            </a:r>
            <a:r>
              <a:rPr lang="ru-RU" dirty="0"/>
              <a:t> практично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інформаційних</a:t>
            </a:r>
            <a:r>
              <a:rPr lang="ru-RU" dirty="0"/>
              <a:t> і </a:t>
            </a:r>
            <a:r>
              <a:rPr lang="ru-RU" dirty="0" err="1"/>
              <a:t>телекомунікаційних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об’єднані</a:t>
            </a:r>
            <a:r>
              <a:rPr lang="ru-RU" dirty="0"/>
              <a:t> в </a:t>
            </a:r>
            <a:r>
              <a:rPr lang="ru-RU" dirty="0" err="1"/>
              <a:t>єдину</a:t>
            </a:r>
            <a:r>
              <a:rPr lang="ru-RU" dirty="0"/>
              <a:t> </a:t>
            </a:r>
            <a:r>
              <a:rPr lang="ru-RU" dirty="0" err="1"/>
              <a:t>глобальну</a:t>
            </a:r>
            <a:r>
              <a:rPr lang="ru-RU" dirty="0"/>
              <a:t> </a:t>
            </a:r>
            <a:r>
              <a:rPr lang="ru-RU" dirty="0" err="1"/>
              <a:t>фінансову</a:t>
            </a:r>
            <a:r>
              <a:rPr lang="ru-RU" dirty="0"/>
              <a:t> систему; </a:t>
            </a:r>
          </a:p>
          <a:p>
            <a:r>
              <a:rPr lang="ru-RU" dirty="0" err="1" smtClean="0"/>
              <a:t>гроші</a:t>
            </a:r>
            <a:r>
              <a:rPr lang="ru-RU" dirty="0" smtClean="0"/>
              <a:t> </a:t>
            </a:r>
            <a:r>
              <a:rPr lang="ru-RU" dirty="0" err="1"/>
              <a:t>тепер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відокремлені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будь-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матеріального</a:t>
            </a:r>
            <a:r>
              <a:rPr lang="ru-RU" dirty="0"/>
              <a:t> </a:t>
            </a:r>
            <a:r>
              <a:rPr lang="ru-RU" dirty="0" err="1"/>
              <a:t>носія</a:t>
            </a:r>
            <a:r>
              <a:rPr lang="ru-RU" dirty="0"/>
              <a:t>; </a:t>
            </a:r>
          </a:p>
          <a:p>
            <a:r>
              <a:rPr lang="ru-RU" dirty="0" smtClean="0"/>
              <a:t>великий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 метою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та </a:t>
            </a:r>
            <a:r>
              <a:rPr lang="ru-RU" dirty="0" err="1"/>
              <a:t>кредитних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; </a:t>
            </a:r>
          </a:p>
          <a:p>
            <a:r>
              <a:rPr lang="ru-RU" dirty="0" err="1" smtClean="0"/>
              <a:t>висока</a:t>
            </a:r>
            <a:r>
              <a:rPr lang="ru-RU" dirty="0" smtClean="0"/>
              <a:t> </a:t>
            </a:r>
            <a:r>
              <a:rPr lang="ru-RU" dirty="0" err="1"/>
              <a:t>волатильність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курсів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часто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тенденції</a:t>
            </a:r>
            <a:r>
              <a:rPr lang="ru-RU" dirty="0"/>
              <a:t> і не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фундаментальних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; </a:t>
            </a:r>
          </a:p>
          <a:p>
            <a:r>
              <a:rPr lang="ru-RU" dirty="0" err="1" smtClean="0"/>
              <a:t>локалізація</a:t>
            </a:r>
            <a:r>
              <a:rPr lang="ru-RU" dirty="0" smtClean="0"/>
              <a:t> </a:t>
            </a:r>
            <a:r>
              <a:rPr lang="ru-RU" dirty="0"/>
              <a:t>валютного ринку (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Європейської</a:t>
            </a:r>
            <a:r>
              <a:rPr lang="ru-RU" dirty="0"/>
              <a:t> </a:t>
            </a:r>
            <a:r>
              <a:rPr lang="ru-RU" dirty="0" err="1"/>
              <a:t>валютної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обговорення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амеро</a:t>
            </a:r>
            <a:r>
              <a:rPr lang="ru-RU" dirty="0"/>
              <a:t>, динара, реала, юаня).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151280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504967"/>
            <a:ext cx="9435657" cy="553639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dirty="0">
                <a:solidFill>
                  <a:schemeClr val="tx1"/>
                </a:solidFill>
              </a:rPr>
              <a:t>4. Міжнародні фінансові організації та їх функції.</a:t>
            </a:r>
            <a:endParaRPr lang="uk-UA" b="1" dirty="0"/>
          </a:p>
          <a:p>
            <a:pPr marL="0" indent="0">
              <a:buNone/>
            </a:pPr>
            <a:r>
              <a:rPr lang="uk-UA" dirty="0"/>
              <a:t> </a:t>
            </a:r>
            <a:endParaRPr lang="ru-RU" dirty="0"/>
          </a:p>
          <a:p>
            <a:r>
              <a:rPr lang="uk-UA" b="1" dirty="0"/>
              <a:t>Міжнародні фінансові інститути</a:t>
            </a:r>
            <a:r>
              <a:rPr lang="uk-UA" dirty="0"/>
              <a:t> — це економічні організації, створені на основі міждержавних угод для регулювання міжнародних фінансово-кредитних та валютних відносин.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Поява міжнародних фінансових інститутів була спричинена низкою подій у світовій економіці:</a:t>
            </a:r>
            <a:endParaRPr lang="ru-RU" dirty="0"/>
          </a:p>
          <a:p>
            <a:r>
              <a:rPr lang="uk-UA" dirty="0"/>
              <a:t>•	посиленням інтернаціоналізації господарського життя, агресивним розвитком ТНК і ТНБ, діяльність яких вийшла за межі національних економік;</a:t>
            </a:r>
            <a:endParaRPr lang="ru-RU" dirty="0"/>
          </a:p>
          <a:p>
            <a:r>
              <a:rPr lang="uk-UA" dirty="0"/>
              <a:t>•	розвитком міждержавних форм регулювання валютно-кредитних і фінансових </a:t>
            </a:r>
            <a:r>
              <a:rPr lang="uk-UA" dirty="0" err="1"/>
              <a:t>зв'язків</a:t>
            </a:r>
            <a:r>
              <a:rPr lang="uk-UA" dirty="0"/>
              <a:t> як складової регулювання міжнародних економічних відносин;</a:t>
            </a:r>
            <a:endParaRPr lang="ru-RU" dirty="0"/>
          </a:p>
          <a:p>
            <a:r>
              <a:rPr lang="uk-UA" dirty="0"/>
              <a:t>•	посиленням нестабільності світової економіки, у тому числі - валютної системи, світових ринків капіталів і золота.</a:t>
            </a:r>
            <a:endParaRPr lang="ru-RU" dirty="0"/>
          </a:p>
          <a:p>
            <a:pPr marL="0" indent="0">
              <a:buNone/>
            </a:pPr>
            <a:r>
              <a:rPr lang="uk-UA" b="1" i="1" dirty="0"/>
              <a:t>Загальними цілями</a:t>
            </a:r>
            <a:r>
              <a:rPr lang="uk-UA" dirty="0"/>
              <a:t> діяльності міжнародних фінансових інститутів є такі:</a:t>
            </a:r>
            <a:endParaRPr lang="ru-RU" dirty="0"/>
          </a:p>
          <a:p>
            <a:r>
              <a:rPr lang="uk-UA" dirty="0"/>
              <a:t>•	стабілізація світового господарства й міжнародних фінансів на основі об’єднання зусиль світового співтовариства;</a:t>
            </a:r>
            <a:endParaRPr lang="ru-RU" dirty="0"/>
          </a:p>
          <a:p>
            <a:r>
              <a:rPr lang="uk-UA" dirty="0"/>
              <a:t>•	здійснення міждержавного валютного і кредитно-фінансового регулювання;</a:t>
            </a:r>
            <a:endParaRPr lang="ru-RU" dirty="0"/>
          </a:p>
          <a:p>
            <a:r>
              <a:rPr lang="uk-UA" dirty="0"/>
              <a:t>•	розробка і координація стратегії і тактики міжнародної валютної і кредитно-фінансової політики.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46842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504967"/>
            <a:ext cx="9435657" cy="5536395"/>
          </a:xfrm>
        </p:spPr>
        <p:txBody>
          <a:bodyPr/>
          <a:lstStyle/>
          <a:p>
            <a:r>
              <a:rPr lang="uk-UA" dirty="0">
                <a:solidFill>
                  <a:schemeClr val="tx1"/>
                </a:solidFill>
              </a:rPr>
              <a:t>1. Поняття, призначення та функції міжнародних фінансів.</a:t>
            </a:r>
          </a:p>
          <a:p>
            <a:endParaRPr lang="uk-UA" dirty="0" smtClean="0"/>
          </a:p>
          <a:p>
            <a:r>
              <a:rPr lang="uk-UA" b="1" u="sng" dirty="0"/>
              <a:t>Об’єктом</a:t>
            </a:r>
            <a:r>
              <a:rPr lang="uk-UA" b="1" dirty="0"/>
              <a:t> </a:t>
            </a:r>
            <a:r>
              <a:rPr lang="uk-UA" dirty="0"/>
              <a:t>міжнародних фінансів є економічні відносини, пов’язані з міжнародним рухом грошових коштів. До </a:t>
            </a:r>
            <a:r>
              <a:rPr lang="uk-UA" u="sng" dirty="0" smtClean="0"/>
              <a:t>суб’єктів </a:t>
            </a:r>
            <a:r>
              <a:rPr lang="uk-UA" u="sng" dirty="0"/>
              <a:t>фінансових відносин </a:t>
            </a:r>
            <a:r>
              <a:rPr lang="uk-UA" dirty="0" smtClean="0"/>
              <a:t>належать </a:t>
            </a:r>
            <a:r>
              <a:rPr lang="ru-RU" dirty="0" err="1"/>
              <a:t>фізичні</a:t>
            </a:r>
            <a:r>
              <a:rPr lang="ru-RU" dirty="0"/>
              <a:t> та </a:t>
            </a:r>
            <a:r>
              <a:rPr lang="ru-RU" dirty="0" err="1"/>
              <a:t>юридичні</a:t>
            </a:r>
            <a:r>
              <a:rPr lang="ru-RU" dirty="0"/>
              <a:t> особи, </a:t>
            </a:r>
            <a:r>
              <a:rPr lang="ru-RU" dirty="0" smtClean="0"/>
              <a:t>уряди, </a:t>
            </a:r>
            <a:r>
              <a:rPr lang="ru-RU" dirty="0" err="1" smtClean="0"/>
              <a:t>міжнародні</a:t>
            </a:r>
            <a:r>
              <a:rPr lang="ru-RU" dirty="0" smtClean="0"/>
              <a:t> </a:t>
            </a:r>
            <a:r>
              <a:rPr lang="ru-RU" dirty="0" err="1"/>
              <a:t>організації</a:t>
            </a:r>
            <a:r>
              <a:rPr lang="ru-RU" dirty="0"/>
              <a:t> й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інституції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банки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smtClean="0"/>
              <a:t>кредитно-</a:t>
            </a:r>
            <a:r>
              <a:rPr lang="ru-RU" dirty="0" err="1" smtClean="0"/>
              <a:t>фінансові</a:t>
            </a:r>
            <a:r>
              <a:rPr lang="ru-RU" dirty="0" smtClean="0"/>
              <a:t> </a:t>
            </a:r>
            <a:r>
              <a:rPr lang="ru-RU" dirty="0"/>
              <a:t>установи — </a:t>
            </a:r>
            <a:r>
              <a:rPr lang="ru-RU" dirty="0" err="1"/>
              <a:t>посередники</a:t>
            </a:r>
            <a:r>
              <a:rPr lang="ru-RU" dirty="0"/>
              <a:t> на </a:t>
            </a:r>
            <a:r>
              <a:rPr lang="ru-RU" dirty="0" err="1"/>
              <a:t>міжнародному</a:t>
            </a:r>
            <a:r>
              <a:rPr lang="ru-RU" dirty="0"/>
              <a:t> </a:t>
            </a:r>
            <a:r>
              <a:rPr lang="ru-RU" dirty="0" err="1" smtClean="0"/>
              <a:t>фінансовому</a:t>
            </a:r>
            <a:r>
              <a:rPr lang="ru-RU" dirty="0" smtClean="0"/>
              <a:t> ринку</a:t>
            </a:r>
            <a:r>
              <a:rPr lang="uk-UA" dirty="0" smtClean="0"/>
              <a:t> .</a:t>
            </a:r>
          </a:p>
          <a:p>
            <a:r>
              <a:rPr lang="uk-UA" b="1" dirty="0"/>
              <a:t>МІЖНАРОДНІ </a:t>
            </a:r>
            <a:r>
              <a:rPr lang="uk-UA" b="1" dirty="0" smtClean="0"/>
              <a:t>ФІНАНСИ</a:t>
            </a:r>
            <a:r>
              <a:rPr lang="ru-RU" dirty="0"/>
              <a:t> </a:t>
            </a:r>
            <a:r>
              <a:rPr lang="ru-RU" dirty="0" smtClean="0"/>
              <a:t>- </a:t>
            </a:r>
            <a:r>
              <a:rPr lang="uk-UA" i="1" dirty="0" smtClean="0"/>
              <a:t>це </a:t>
            </a:r>
            <a:r>
              <a:rPr lang="uk-UA" i="1" dirty="0"/>
              <a:t>система економічних відносини, пов’язаних з формуванням, розподілом (перерозподілом) і доходів і фондів фінансових ресурсів на міжнародному рівні для забезпечення розширеного відтворення</a:t>
            </a:r>
            <a:endParaRPr lang="ru-RU" dirty="0"/>
          </a:p>
          <a:p>
            <a:r>
              <a:rPr lang="uk-UA" dirty="0"/>
              <a:t>Залежно від суб’єктів фінансових відносин на міжнародному рівні виділяють приватні та публічні </a:t>
            </a:r>
            <a:r>
              <a:rPr lang="uk-UA" dirty="0" smtClean="0"/>
              <a:t>фінанси </a:t>
            </a:r>
            <a:r>
              <a:rPr lang="uk-UA" dirty="0"/>
              <a:t>(рис</a:t>
            </a:r>
            <a:r>
              <a:rPr lang="uk-UA" dirty="0" smtClean="0"/>
              <a:t>.):</a:t>
            </a:r>
          </a:p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8354" y="4071242"/>
            <a:ext cx="5357467" cy="224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0598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504967"/>
            <a:ext cx="9435657" cy="5536395"/>
          </a:xfrm>
        </p:spPr>
        <p:txBody>
          <a:bodyPr>
            <a:normAutofit lnSpcReduction="10000"/>
          </a:bodyPr>
          <a:lstStyle/>
          <a:p>
            <a:r>
              <a:rPr lang="uk-UA" dirty="0"/>
              <a:t>Найстарішим міжнародним фінансовим інститутом, створеним ще у 1930 році є </a:t>
            </a:r>
            <a:r>
              <a:rPr lang="uk-UA" b="1" dirty="0"/>
              <a:t>Банк міжнародних розрахунків</a:t>
            </a:r>
            <a:r>
              <a:rPr lang="uk-UA" dirty="0"/>
              <a:t> (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Bank</a:t>
            </a:r>
            <a:r>
              <a:rPr lang="uk-UA" dirty="0"/>
              <a:t> </a:t>
            </a:r>
            <a:r>
              <a:rPr lang="uk-UA" dirty="0" err="1"/>
              <a:t>for</a:t>
            </a:r>
            <a:r>
              <a:rPr lang="uk-UA" dirty="0"/>
              <a:t> </a:t>
            </a:r>
            <a:r>
              <a:rPr lang="uk-UA" dirty="0" err="1"/>
              <a:t>International</a:t>
            </a:r>
            <a:r>
              <a:rPr lang="uk-UA" dirty="0"/>
              <a:t> </a:t>
            </a:r>
            <a:r>
              <a:rPr lang="uk-UA" dirty="0" err="1"/>
              <a:t>Settlements</a:t>
            </a:r>
            <a:r>
              <a:rPr lang="uk-UA" dirty="0"/>
              <a:t>), що виступає:</a:t>
            </a:r>
            <a:endParaRPr lang="ru-RU" dirty="0"/>
          </a:p>
          <a:p>
            <a:r>
              <a:rPr lang="uk-UA" dirty="0"/>
              <a:t>•	організатором обговорення та аналізу політики центральних банків в рамках міжнародного фінансового співробітництва;</a:t>
            </a:r>
            <a:endParaRPr lang="ru-RU" dirty="0"/>
          </a:p>
          <a:p>
            <a:r>
              <a:rPr lang="uk-UA" dirty="0"/>
              <a:t>•	центром економічних та монетарних досліджень;</a:t>
            </a:r>
            <a:endParaRPr lang="ru-RU" dirty="0"/>
          </a:p>
          <a:p>
            <a:r>
              <a:rPr lang="uk-UA" dirty="0"/>
              <a:t>•	агентом або довіреною особою з виконання міжнародних фінансових угод.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До міжнародних фінансових організацій світового рівня також належать Міжнародний валютний фонд та Група Всесвітнього банку.</a:t>
            </a:r>
            <a:endParaRPr lang="ru-RU" dirty="0"/>
          </a:p>
          <a:p>
            <a:r>
              <a:rPr lang="uk-UA" dirty="0"/>
              <a:t>У 1992 р. до членів МВФ були </a:t>
            </a:r>
            <a:r>
              <a:rPr lang="uk-UA" dirty="0" err="1"/>
              <a:t>прийнятi</a:t>
            </a:r>
            <a:r>
              <a:rPr lang="uk-UA" dirty="0"/>
              <a:t> країни колишнього СРСР, у </a:t>
            </a:r>
            <a:r>
              <a:rPr lang="uk-UA" dirty="0" err="1"/>
              <a:t>т.ч</a:t>
            </a:r>
            <a:r>
              <a:rPr lang="uk-UA" dirty="0"/>
              <a:t>. і Україна. Завдяки цьому фактично завершено процес </a:t>
            </a:r>
            <a:r>
              <a:rPr lang="uk-UA" dirty="0" err="1"/>
              <a:t>глобалiзацiї</a:t>
            </a:r>
            <a:r>
              <a:rPr lang="uk-UA" dirty="0"/>
              <a:t> </a:t>
            </a:r>
            <a:r>
              <a:rPr lang="uk-UA" dirty="0" err="1"/>
              <a:t>економiчного</a:t>
            </a:r>
            <a:r>
              <a:rPr lang="uk-UA" dirty="0"/>
              <a:t> простору міжнародних фінансів, яке ведеться </a:t>
            </a:r>
            <a:r>
              <a:rPr lang="uk-UA" dirty="0" err="1"/>
              <a:t>цiєю</a:t>
            </a:r>
            <a:r>
              <a:rPr lang="uk-UA" dirty="0"/>
              <a:t> важливою </a:t>
            </a:r>
            <a:r>
              <a:rPr lang="uk-UA" dirty="0" err="1"/>
              <a:t>мiжнародною</a:t>
            </a:r>
            <a:r>
              <a:rPr lang="uk-UA" dirty="0"/>
              <a:t> </a:t>
            </a:r>
            <a:r>
              <a:rPr lang="uk-UA" dirty="0" err="1"/>
              <a:t>органiзацiєю</a:t>
            </a:r>
            <a:r>
              <a:rPr lang="uk-UA" dirty="0"/>
              <a:t>. </a:t>
            </a:r>
            <a:r>
              <a:rPr lang="uk-UA" dirty="0" err="1"/>
              <a:t>Сьогоднi</a:t>
            </a:r>
            <a:r>
              <a:rPr lang="uk-UA" dirty="0"/>
              <a:t> її членами є практично </a:t>
            </a:r>
            <a:r>
              <a:rPr lang="uk-UA" dirty="0" err="1"/>
              <a:t>всi</a:t>
            </a:r>
            <a:r>
              <a:rPr lang="uk-UA" dirty="0"/>
              <a:t> (за невеликим винятком) країни </a:t>
            </a:r>
            <a:r>
              <a:rPr lang="uk-UA" dirty="0" err="1"/>
              <a:t>свiту</a:t>
            </a:r>
            <a:r>
              <a:rPr lang="uk-UA" dirty="0"/>
              <a:t>.</a:t>
            </a:r>
            <a:endParaRPr lang="ru-RU" dirty="0"/>
          </a:p>
          <a:p>
            <a:r>
              <a:rPr lang="uk-UA" b="1" dirty="0"/>
              <a:t>Міжнародний валютний фонд</a:t>
            </a:r>
            <a:r>
              <a:rPr lang="uk-UA" dirty="0"/>
              <a:t> (</a:t>
            </a:r>
            <a:r>
              <a:rPr lang="uk-UA" dirty="0" err="1"/>
              <a:t>International</a:t>
            </a:r>
            <a:r>
              <a:rPr lang="uk-UA" dirty="0"/>
              <a:t> </a:t>
            </a:r>
            <a:r>
              <a:rPr lang="uk-UA" dirty="0" err="1"/>
              <a:t>Monetary</a:t>
            </a:r>
            <a:r>
              <a:rPr lang="uk-UA" dirty="0"/>
              <a:t> </a:t>
            </a:r>
            <a:r>
              <a:rPr lang="uk-UA" dirty="0" err="1"/>
              <a:t>Fund</a:t>
            </a:r>
            <a:r>
              <a:rPr lang="uk-UA" dirty="0"/>
              <a:t>, IMF), створений у 1945 р. після ратифікації Угоди, розробленої під час міжнародної валютно-фінансової конференції у </a:t>
            </a:r>
            <a:r>
              <a:rPr lang="uk-UA" dirty="0" err="1"/>
              <a:t>Бреттон-Вудсі</a:t>
            </a:r>
            <a:r>
              <a:rPr lang="uk-UA" dirty="0"/>
              <a:t> є міжурядовою фінансово-кредитною організацією із статусом спеціалізованої установи Організації Об’єднаних націй, цілями діяльності якої є: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523130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504967"/>
            <a:ext cx="9435657" cy="5536395"/>
          </a:xfrm>
        </p:spPr>
        <p:txBody>
          <a:bodyPr>
            <a:normAutofit lnSpcReduction="10000"/>
          </a:bodyPr>
          <a:lstStyle/>
          <a:p>
            <a:r>
              <a:rPr lang="uk-UA" dirty="0"/>
              <a:t>1)	сприяння розвитку міжнародного валютного співробітництва в якості постійної установи, що забезпечує механізм для консультацій і співпраці над міжнародними валютними проблемами; </a:t>
            </a:r>
            <a:endParaRPr lang="ru-RU" dirty="0"/>
          </a:p>
          <a:p>
            <a:r>
              <a:rPr lang="uk-UA" dirty="0"/>
              <a:t>2)	сприяння розширенню і збалансованому зростанню міжнародної торгівлі, та досягнення і підтримка, таким чином, високого рівня зайнятості і реальних доходів, а також розвиток виробничих ресурсів усіх країн-членів, розглядаючи ці дії як першочергові цілі економічної політики;</a:t>
            </a:r>
            <a:endParaRPr lang="ru-RU" dirty="0"/>
          </a:p>
          <a:p>
            <a:r>
              <a:rPr lang="uk-UA" dirty="0"/>
              <a:t>3)	сприяння стабільності валют, підтримка упорядкованого валютного режиму серед країн-членів і уникнення використання девальвації валют з метою отримання переваги у конкуренції;</a:t>
            </a:r>
            <a:endParaRPr lang="ru-RU" dirty="0"/>
          </a:p>
          <a:p>
            <a:r>
              <a:rPr lang="uk-UA" dirty="0"/>
              <a:t>4)	надання допомоги у створенні багатосторонньої системи розрахунків за поточними операціями між країнами-членами, а також в усунення валютних обмежень, що перешкоджають зростанню світової торгівлі;</a:t>
            </a:r>
            <a:endParaRPr lang="ru-RU" dirty="0"/>
          </a:p>
          <a:p>
            <a:r>
              <a:rPr lang="uk-UA" dirty="0"/>
              <a:t>5)	надання впевненості країнам-членам шляхом тимчасового надання загальних ресурсів Фонду, забезпечуючи тим самим можливість виправлення диспропорцій у їхніх платіжних балансах без використання мір, які можуть завдати шкоди добробуту на національному або міжнародному рівні;</a:t>
            </a:r>
            <a:endParaRPr lang="ru-RU" dirty="0"/>
          </a:p>
          <a:p>
            <a:r>
              <a:rPr lang="uk-UA" dirty="0"/>
              <a:t>6)	скорочення тривалості та ступеня розбалансованості платіжних балансів країн-членів фонду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00355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3" y="83753"/>
            <a:ext cx="5450512" cy="655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6218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504967"/>
            <a:ext cx="9435657" cy="5536395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Головним напрямом діяльності </a:t>
            </a:r>
            <a:r>
              <a:rPr lang="uk-UA" b="1" dirty="0"/>
              <a:t>Світового Банку</a:t>
            </a:r>
            <a:r>
              <a:rPr lang="uk-UA" dirty="0"/>
              <a:t> (</a:t>
            </a:r>
            <a:r>
              <a:rPr lang="uk-UA" dirty="0" err="1"/>
              <a:t>The</a:t>
            </a:r>
            <a:r>
              <a:rPr lang="uk-UA" dirty="0"/>
              <a:t> </a:t>
            </a:r>
            <a:r>
              <a:rPr lang="uk-UA" dirty="0" err="1"/>
              <a:t>World</a:t>
            </a:r>
            <a:r>
              <a:rPr lang="uk-UA" dirty="0"/>
              <a:t> </a:t>
            </a:r>
            <a:r>
              <a:rPr lang="uk-UA" dirty="0" err="1"/>
              <a:t>Bank</a:t>
            </a:r>
            <a:r>
              <a:rPr lang="uk-UA" dirty="0"/>
              <a:t>) є подолання бідності та прискорення економічного зростання країн, що розвиваються. До Групи Світового банку входять Міжнародний банк реконструкції та розвитку (МБРР), Міжнародна асоціація розвитку (МАР), Міжнародна фінансова корпорація (МФК), Багатостороннє агентство з питань гарантування інвестицій (БАГІ) та Міжнародний центр з врегулюванню інвестиційних спорів (МЦВІС).</a:t>
            </a:r>
            <a:endParaRPr lang="ru-RU" dirty="0"/>
          </a:p>
          <a:p>
            <a:r>
              <a:rPr lang="uk-UA" b="1" i="1" dirty="0"/>
              <a:t>Міжнародний банк реконструкції та розвитку</a:t>
            </a:r>
            <a:r>
              <a:rPr lang="uk-UA" dirty="0"/>
              <a:t> (</a:t>
            </a:r>
            <a:r>
              <a:rPr lang="uk-UA" dirty="0" err="1"/>
              <a:t>International</a:t>
            </a:r>
            <a:r>
              <a:rPr lang="uk-UA" dirty="0"/>
              <a:t> </a:t>
            </a:r>
            <a:r>
              <a:rPr lang="uk-UA" dirty="0" err="1"/>
              <a:t>Bank</a:t>
            </a:r>
            <a:r>
              <a:rPr lang="uk-UA" dirty="0"/>
              <a:t> </a:t>
            </a:r>
            <a:r>
              <a:rPr lang="uk-UA" dirty="0" err="1"/>
              <a:t>for</a:t>
            </a:r>
            <a:r>
              <a:rPr lang="uk-UA" dirty="0"/>
              <a:t> </a:t>
            </a:r>
            <a:r>
              <a:rPr lang="uk-UA" dirty="0" err="1"/>
              <a:t>Reconstruction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Development</a:t>
            </a:r>
            <a:r>
              <a:rPr lang="uk-UA" dirty="0"/>
              <a:t>, IBRD) надає кредитні ресурси урядам країн з середнім рівнем доходу, а також урядам платоспроможних країн з низьким рівнем доходу. Ця фінансова установа сприяє сталому розвитку за рахунок надання позик, гарантій, інструментів управління ризиками і некредитних аналітичних та консультаційних послуг. Фінансова стійкість МБРР дозволяє йому залучати дешеві фінансові ресурси на ринках капіталу і надавати ці кошти позичальникам на вигідних для них умовах.</a:t>
            </a:r>
            <a:endParaRPr lang="ru-RU" dirty="0"/>
          </a:p>
          <a:p>
            <a:r>
              <a:rPr lang="uk-UA" b="1" i="1" dirty="0"/>
              <a:t>Міжнародна асоціація розвитку</a:t>
            </a:r>
            <a:r>
              <a:rPr lang="uk-UA" dirty="0"/>
              <a:t> (</a:t>
            </a:r>
            <a:r>
              <a:rPr lang="uk-UA" dirty="0" err="1"/>
              <a:t>International</a:t>
            </a:r>
            <a:r>
              <a:rPr lang="uk-UA" dirty="0"/>
              <a:t> </a:t>
            </a:r>
            <a:r>
              <a:rPr lang="uk-UA" dirty="0" err="1"/>
              <a:t>Development</a:t>
            </a:r>
            <a:r>
              <a:rPr lang="uk-UA" dirty="0"/>
              <a:t> </a:t>
            </a:r>
            <a:r>
              <a:rPr lang="uk-UA" dirty="0" err="1"/>
              <a:t>Association</a:t>
            </a:r>
            <a:r>
              <a:rPr lang="uk-UA" dirty="0"/>
              <a:t>, IDA) надає довгострокові безвідсоткові позики і гранти урядам найбідніших країн світу, позбавлених можливості здійснювати запозичення на ринкових умовах. Кредитні операції МАР фінансуються за рахунок внесків країн-донорів, перерахування чистого прибутку МБРР, грантів МФК та надходжень від погашення раніше наданих МАР кредитів.</a:t>
            </a:r>
            <a:endParaRPr lang="ru-RU" dirty="0"/>
          </a:p>
          <a:p>
            <a:r>
              <a:rPr lang="uk-UA" dirty="0"/>
              <a:t>На підтримку приватного сектору направлена діяльність </a:t>
            </a:r>
            <a:r>
              <a:rPr lang="uk-UA" b="1" i="1" dirty="0"/>
              <a:t>Міжнародної фінансової корпорації</a:t>
            </a:r>
            <a:r>
              <a:rPr lang="uk-UA" i="1" dirty="0"/>
              <a:t> </a:t>
            </a:r>
            <a:r>
              <a:rPr lang="uk-UA" dirty="0"/>
              <a:t>(</a:t>
            </a:r>
            <a:r>
              <a:rPr lang="uk-UA" dirty="0" err="1"/>
              <a:t>International</a:t>
            </a:r>
            <a:r>
              <a:rPr lang="uk-UA" dirty="0"/>
              <a:t> </a:t>
            </a:r>
            <a:r>
              <a:rPr lang="uk-UA" dirty="0" err="1"/>
              <a:t>Finance</a:t>
            </a:r>
            <a:r>
              <a:rPr lang="uk-UA" dirty="0"/>
              <a:t> </a:t>
            </a:r>
            <a:r>
              <a:rPr lang="uk-UA" dirty="0" err="1"/>
              <a:t>Corporation</a:t>
            </a:r>
            <a:r>
              <a:rPr lang="uk-UA" dirty="0"/>
              <a:t>, IFC), що надає позики, інвестиції шляхом дольової участі в капіталі, структуроване фінансування та продукти з управління ризиками, а також надає консультаційні послуги з метою стимулювання зростання приватного сектору в країнах, що розвиваються.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686274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504967"/>
            <a:ext cx="9435657" cy="5536395"/>
          </a:xfrm>
        </p:spPr>
        <p:txBody>
          <a:bodyPr>
            <a:normAutofit/>
          </a:bodyPr>
          <a:lstStyle/>
          <a:p>
            <a:r>
              <a:rPr lang="uk-UA" b="1" i="1" dirty="0"/>
              <a:t>Багатостороннє агентство з питань гарантування інвестицій</a:t>
            </a:r>
            <a:r>
              <a:rPr lang="uk-UA" dirty="0"/>
              <a:t> (</a:t>
            </a:r>
            <a:r>
              <a:rPr lang="uk-UA" dirty="0" err="1"/>
              <a:t>Multilateral</a:t>
            </a:r>
            <a:r>
              <a:rPr lang="uk-UA" dirty="0"/>
              <a:t> </a:t>
            </a:r>
            <a:r>
              <a:rPr lang="uk-UA" dirty="0" err="1"/>
              <a:t>Investment</a:t>
            </a:r>
            <a:r>
              <a:rPr lang="uk-UA" dirty="0"/>
              <a:t> </a:t>
            </a:r>
            <a:r>
              <a:rPr lang="uk-UA" dirty="0" err="1"/>
              <a:t>Guarantee</a:t>
            </a:r>
            <a:r>
              <a:rPr lang="uk-UA" dirty="0"/>
              <a:t> </a:t>
            </a:r>
            <a:r>
              <a:rPr lang="uk-UA" dirty="0" err="1"/>
              <a:t>Agency</a:t>
            </a:r>
            <a:r>
              <a:rPr lang="uk-UA" dirty="0"/>
              <a:t>, MIGA) надає послуги з страхування політичних ризиків та гарантії відшкодування збитків від некомерційних ризиків з метою сприяння здійсненню прямих іноземних інвестицій в країни, що розвиваються.</a:t>
            </a:r>
            <a:endParaRPr lang="ru-RU" dirty="0"/>
          </a:p>
          <a:p>
            <a:r>
              <a:rPr lang="uk-UA" dirty="0"/>
              <a:t>Створений відповідно до Конвенції про порядок вирішення інвестиційних спорів між державами та іноземними особами </a:t>
            </a:r>
            <a:r>
              <a:rPr lang="uk-UA" b="1" i="1" dirty="0"/>
              <a:t>Міжнародний центр з врегулюванню інвестиційних спорів</a:t>
            </a:r>
            <a:r>
              <a:rPr lang="uk-UA" dirty="0"/>
              <a:t> (</a:t>
            </a:r>
            <a:r>
              <a:rPr lang="uk-UA" dirty="0" err="1"/>
              <a:t>International</a:t>
            </a:r>
            <a:r>
              <a:rPr lang="uk-UA" dirty="0"/>
              <a:t> </a:t>
            </a:r>
            <a:r>
              <a:rPr lang="uk-UA" dirty="0" err="1"/>
              <a:t>Center</a:t>
            </a:r>
            <a:r>
              <a:rPr lang="uk-UA" dirty="0"/>
              <a:t> </a:t>
            </a:r>
            <a:r>
              <a:rPr lang="uk-UA" dirty="0" err="1"/>
              <a:t>for</a:t>
            </a:r>
            <a:r>
              <a:rPr lang="uk-UA" dirty="0"/>
              <a:t> </a:t>
            </a:r>
            <a:r>
              <a:rPr lang="uk-UA" dirty="0" err="1"/>
              <a:t>Settlement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Investment</a:t>
            </a:r>
            <a:r>
              <a:rPr lang="uk-UA" dirty="0"/>
              <a:t> </a:t>
            </a:r>
            <a:r>
              <a:rPr lang="uk-UA" dirty="0" err="1"/>
              <a:t>Disputes</a:t>
            </a:r>
            <a:r>
              <a:rPr lang="uk-UA" dirty="0"/>
              <a:t>, ICSID) надає можливості для примирення і арбітражу в міжнародних інвестиційних спорах. </a:t>
            </a:r>
            <a:endParaRPr lang="ru-RU" dirty="0"/>
          </a:p>
          <a:p>
            <a:r>
              <a:rPr lang="uk-UA" b="1" dirty="0"/>
              <a:t>ЄБРР </a:t>
            </a:r>
            <a:r>
              <a:rPr lang="uk-UA" dirty="0"/>
              <a:t>або </a:t>
            </a:r>
            <a:r>
              <a:rPr lang="uk-UA" b="1" dirty="0"/>
              <a:t>Європейський банк реконструкції та розвитку</a:t>
            </a:r>
            <a:r>
              <a:rPr lang="uk-UA" dirty="0"/>
              <a:t> (</a:t>
            </a:r>
            <a:r>
              <a:rPr lang="uk-UA" dirty="0" err="1"/>
              <a:t>European</a:t>
            </a:r>
            <a:r>
              <a:rPr lang="uk-UA" dirty="0"/>
              <a:t> </a:t>
            </a:r>
            <a:r>
              <a:rPr lang="uk-UA" dirty="0" err="1"/>
              <a:t>Bank</a:t>
            </a:r>
            <a:r>
              <a:rPr lang="uk-UA" dirty="0"/>
              <a:t> </a:t>
            </a:r>
            <a:r>
              <a:rPr lang="uk-UA" dirty="0" err="1"/>
              <a:t>for</a:t>
            </a:r>
            <a:r>
              <a:rPr lang="uk-UA" dirty="0"/>
              <a:t> </a:t>
            </a:r>
            <a:r>
              <a:rPr lang="uk-UA" dirty="0" err="1"/>
              <a:t>Reconstruction</a:t>
            </a:r>
            <a:r>
              <a:rPr lang="uk-UA" dirty="0"/>
              <a:t> </a:t>
            </a:r>
            <a:r>
              <a:rPr lang="uk-UA" dirty="0" err="1"/>
              <a:t>and</a:t>
            </a:r>
            <a:r>
              <a:rPr lang="uk-UA" dirty="0"/>
              <a:t> </a:t>
            </a:r>
            <a:r>
              <a:rPr lang="uk-UA" dirty="0" err="1"/>
              <a:t>Development</a:t>
            </a:r>
            <a:r>
              <a:rPr lang="uk-UA" dirty="0"/>
              <a:t>, EBRD) належить до міжнародних фінансових інститутів регіонального рівня що спеціалізується на наданні підтримки інвестиційним проектам в країнах Центрально-Східної Європи, Центральної Азії. Вкладаючи кошти переважно у підприємства приватного сектора, чиї потреби не можуть бути в повній мірі задоволені за рахунок можливостей ринку, ЄБРР тим самим стимулює перехід до відкритої, демократичної ринковій економіці.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37846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504967"/>
            <a:ext cx="9435657" cy="5536395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dirty="0"/>
              <a:t>Матеріали презентації укладено за:</a:t>
            </a:r>
            <a:endParaRPr lang="ru-RU" dirty="0"/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1. Глущенко А.С. </a:t>
            </a:r>
            <a:r>
              <a:rPr lang="ru-RU" dirty="0" err="1"/>
              <a:t>Фінанси</a:t>
            </a:r>
            <a:r>
              <a:rPr lang="ru-RU" dirty="0"/>
              <a:t>: </a:t>
            </a:r>
            <a:r>
              <a:rPr lang="ru-RU" dirty="0" err="1"/>
              <a:t>Навч</a:t>
            </a:r>
            <a:r>
              <a:rPr lang="ru-RU" dirty="0"/>
              <a:t>. </a:t>
            </a:r>
            <a:r>
              <a:rPr lang="ru-RU" dirty="0" err="1"/>
              <a:t>посіб</a:t>
            </a:r>
            <a:r>
              <a:rPr lang="ru-RU" dirty="0"/>
              <a:t>. /А.С. Глущенко/, </a:t>
            </a:r>
            <a:r>
              <a:rPr lang="ru-RU" dirty="0" err="1"/>
              <a:t>Львів</a:t>
            </a:r>
            <a:r>
              <a:rPr lang="ru-RU" dirty="0"/>
              <a:t> «</a:t>
            </a:r>
            <a:r>
              <a:rPr lang="ru-RU" dirty="0" err="1"/>
              <a:t>Магнолія</a:t>
            </a:r>
            <a:r>
              <a:rPr lang="ru-RU" dirty="0"/>
              <a:t> 2006», 2014, – 440с.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2. Стойко О. Я., Дема Д. І. </a:t>
            </a:r>
            <a:r>
              <a:rPr lang="ru-RU" dirty="0" err="1"/>
              <a:t>Фінанси</a:t>
            </a:r>
            <a:r>
              <a:rPr lang="ru-RU" dirty="0"/>
              <a:t> : </a:t>
            </a:r>
            <a:r>
              <a:rPr lang="ru-RU" dirty="0" err="1"/>
              <a:t>підручник</a:t>
            </a:r>
            <a:r>
              <a:rPr lang="ru-RU" dirty="0"/>
              <a:t> / за ред. О. Я. Стойка. 2-ге вид. </a:t>
            </a:r>
            <a:r>
              <a:rPr lang="ru-RU" dirty="0" err="1"/>
              <a:t>перероб</a:t>
            </a:r>
            <a:r>
              <a:rPr lang="ru-RU" dirty="0"/>
              <a:t>. і доп. Житомир : </a:t>
            </a:r>
            <a:r>
              <a:rPr lang="ru-RU" dirty="0" err="1"/>
              <a:t>Поліський</a:t>
            </a:r>
            <a:r>
              <a:rPr lang="ru-RU" dirty="0"/>
              <a:t> </a:t>
            </a:r>
            <a:r>
              <a:rPr lang="ru-RU" dirty="0" err="1"/>
              <a:t>університет</a:t>
            </a:r>
            <a:r>
              <a:rPr lang="ru-RU" dirty="0"/>
              <a:t>, 2024. 317 с.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3. Романенко О. Р. </a:t>
            </a:r>
            <a:r>
              <a:rPr lang="ru-RU" dirty="0" err="1"/>
              <a:t>Фінанси</a:t>
            </a:r>
            <a:r>
              <a:rPr lang="ru-RU" dirty="0"/>
              <a:t> : </a:t>
            </a:r>
            <a:r>
              <a:rPr lang="ru-RU" dirty="0" err="1"/>
              <a:t>підручник</a:t>
            </a:r>
            <a:r>
              <a:rPr lang="ru-RU" dirty="0"/>
              <a:t> для ВНЗ. </a:t>
            </a:r>
            <a:r>
              <a:rPr lang="ru-RU" dirty="0" err="1"/>
              <a:t>Київ</a:t>
            </a:r>
            <a:r>
              <a:rPr lang="ru-RU" dirty="0"/>
              <a:t> : Центр </a:t>
            </a:r>
            <a:r>
              <a:rPr lang="ru-RU" dirty="0" err="1"/>
              <a:t>навчальної</a:t>
            </a:r>
            <a:endParaRPr lang="ru-RU" dirty="0"/>
          </a:p>
          <a:p>
            <a:pPr marL="0" indent="0">
              <a:spcBef>
                <a:spcPts val="0"/>
              </a:spcBef>
              <a:buNone/>
            </a:pPr>
            <a:r>
              <a:rPr lang="ru-RU" dirty="0" err="1"/>
              <a:t>літератури</a:t>
            </a:r>
            <a:r>
              <a:rPr lang="ru-RU" dirty="0"/>
              <a:t>, 2016. 310 с.</a:t>
            </a:r>
          </a:p>
          <a:p>
            <a:pPr marL="0" indent="0">
              <a:buNone/>
            </a:pPr>
            <a:r>
              <a:rPr lang="uk-UA" dirty="0" smtClean="0"/>
              <a:t>4. </a:t>
            </a:r>
            <a:r>
              <a:rPr lang="ru-RU" dirty="0" err="1"/>
              <a:t>Вороніна</a:t>
            </a:r>
            <a:r>
              <a:rPr lang="ru-RU" dirty="0"/>
              <a:t> О. О. </a:t>
            </a:r>
            <a:r>
              <a:rPr lang="ru-RU" dirty="0" err="1"/>
              <a:t>Міжнародні</a:t>
            </a:r>
            <a:r>
              <a:rPr lang="ru-RU" dirty="0"/>
              <a:t> валютно-</a:t>
            </a:r>
            <a:r>
              <a:rPr lang="ru-RU" dirty="0" err="1"/>
              <a:t>кредитні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: </a:t>
            </a:r>
            <a:r>
              <a:rPr lang="ru-RU" dirty="0" err="1"/>
              <a:t>тексти</a:t>
            </a:r>
            <a:r>
              <a:rPr lang="ru-RU" dirty="0"/>
              <a:t> </a:t>
            </a:r>
            <a:r>
              <a:rPr lang="ru-RU" dirty="0" err="1"/>
              <a:t>лекцій</a:t>
            </a:r>
            <a:r>
              <a:rPr lang="ru-RU" dirty="0"/>
              <a:t> (для </a:t>
            </a:r>
            <a:r>
              <a:rPr lang="ru-RU" dirty="0" err="1"/>
              <a:t>студентів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форм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спеціальності</a:t>
            </a:r>
            <a:r>
              <a:rPr lang="ru-RU" dirty="0"/>
              <a:t> 076 – </a:t>
            </a:r>
            <a:r>
              <a:rPr lang="ru-RU" dirty="0" err="1"/>
              <a:t>Підприємництво</a:t>
            </a:r>
            <a:r>
              <a:rPr lang="ru-RU" dirty="0"/>
              <a:t>, </a:t>
            </a:r>
            <a:r>
              <a:rPr lang="ru-RU" dirty="0" err="1"/>
              <a:t>торгівля</a:t>
            </a:r>
            <a:r>
              <a:rPr lang="ru-RU" dirty="0"/>
              <a:t> та </a:t>
            </a:r>
            <a:r>
              <a:rPr lang="ru-RU" dirty="0" err="1"/>
              <a:t>біржова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) / О. О. </a:t>
            </a:r>
            <a:r>
              <a:rPr lang="ru-RU" dirty="0" err="1"/>
              <a:t>Вороніна</a:t>
            </a:r>
            <a:r>
              <a:rPr lang="ru-RU" dirty="0"/>
              <a:t>, А. О. </a:t>
            </a:r>
            <a:r>
              <a:rPr lang="ru-RU" dirty="0" err="1"/>
              <a:t>Москвіна</a:t>
            </a:r>
            <a:r>
              <a:rPr lang="ru-RU" dirty="0"/>
              <a:t>, М. С. Наумов ; </a:t>
            </a:r>
            <a:r>
              <a:rPr lang="ru-RU" dirty="0" err="1"/>
              <a:t>Харків</a:t>
            </a:r>
            <a:r>
              <a:rPr lang="ru-RU" dirty="0"/>
              <a:t>. нац. ун-т </a:t>
            </a:r>
            <a:r>
              <a:rPr lang="ru-RU" dirty="0" err="1"/>
              <a:t>міськ</a:t>
            </a:r>
            <a:r>
              <a:rPr lang="ru-RU" dirty="0"/>
              <a:t>. </a:t>
            </a:r>
            <a:r>
              <a:rPr lang="ru-RU" dirty="0" err="1"/>
              <a:t>госп-ва</a:t>
            </a:r>
            <a:r>
              <a:rPr lang="ru-RU" dirty="0"/>
              <a:t> </a:t>
            </a:r>
            <a:r>
              <a:rPr lang="ru-RU" dirty="0" err="1"/>
              <a:t>ім</a:t>
            </a:r>
            <a:r>
              <a:rPr lang="ru-RU" dirty="0"/>
              <a:t>. О. М. Бекетова. – </a:t>
            </a:r>
            <a:r>
              <a:rPr lang="ru-RU" dirty="0" err="1"/>
              <a:t>Харків</a:t>
            </a:r>
            <a:r>
              <a:rPr lang="ru-RU" dirty="0"/>
              <a:t> : ХНУМГ </a:t>
            </a:r>
            <a:r>
              <a:rPr lang="ru-RU" dirty="0" err="1"/>
              <a:t>ім</a:t>
            </a:r>
            <a:r>
              <a:rPr lang="ru-RU" dirty="0"/>
              <a:t>. О. М. Бекетова, 2021. – 149 с. </a:t>
            </a: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5. </a:t>
            </a:r>
            <a:r>
              <a:rPr lang="ru-RU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Фінанси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 : </a:t>
            </a:r>
            <a:r>
              <a:rPr lang="ru-RU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навчальний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посібник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 [</a:t>
            </a:r>
            <a:r>
              <a:rPr lang="ru-RU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Електронний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 ресурс] / І. В. </a:t>
            </a:r>
            <a:r>
              <a:rPr lang="ru-RU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Журавльова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, О. В. </a:t>
            </a:r>
            <a:r>
              <a:rPr lang="ru-RU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Гаврильченко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, О. П. </a:t>
            </a:r>
            <a:r>
              <a:rPr lang="ru-RU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Полтініна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 та </a:t>
            </a:r>
            <a:r>
              <a:rPr lang="ru-RU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ін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. ; за </a:t>
            </a:r>
            <a:r>
              <a:rPr lang="ru-RU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заг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. ред. д-ра </a:t>
            </a:r>
            <a:r>
              <a:rPr lang="ru-RU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екон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. наук, </a:t>
            </a:r>
            <a:r>
              <a:rPr lang="ru-RU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професора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 І. В. </a:t>
            </a:r>
            <a:r>
              <a:rPr lang="ru-RU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Журавльової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. – </a:t>
            </a:r>
            <a:r>
              <a:rPr lang="ru-RU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Харків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 : </a:t>
            </a:r>
            <a:r>
              <a:rPr lang="ru-RU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ХНЕУім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. С. </a:t>
            </a:r>
            <a:r>
              <a:rPr lang="ru-RU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Кузнеця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, 2017. – 330 с.</a:t>
            </a:r>
          </a:p>
          <a:p>
            <a:pPr marL="0" indent="0">
              <a:buNone/>
            </a:pPr>
            <a:r>
              <a:rPr lang="uk-UA" dirty="0" smtClean="0"/>
              <a:t>6. </a:t>
            </a:r>
            <a:r>
              <a:rPr lang="uk-UA" dirty="0" err="1" smtClean="0"/>
              <a:t>Васютинська</a:t>
            </a:r>
            <a:r>
              <a:rPr lang="uk-UA" dirty="0"/>
              <a:t>, Л.А. Міжнародні фінанси : Навчальний посібник / Л. А. </a:t>
            </a:r>
            <a:r>
              <a:rPr lang="uk-UA" dirty="0" err="1"/>
              <a:t>Васютинська</a:t>
            </a:r>
            <a:r>
              <a:rPr lang="uk-UA" dirty="0"/>
              <a:t>. – Одеса: ФОП Бондаренко М.О., 2017. – 310 с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dirty="0" smtClean="0"/>
              <a:t>7. </a:t>
            </a:r>
            <a:r>
              <a:rPr lang="uk-UA" dirty="0"/>
              <a:t>Міжнародні фінанси [</a:t>
            </a:r>
            <a:r>
              <a:rPr lang="uk-UA" dirty="0" err="1"/>
              <a:t>тескт</a:t>
            </a:r>
            <a:r>
              <a:rPr lang="uk-UA" dirty="0"/>
              <a:t>] </a:t>
            </a:r>
            <a:r>
              <a:rPr lang="uk-UA" dirty="0" err="1"/>
              <a:t>навч</a:t>
            </a:r>
            <a:r>
              <a:rPr lang="uk-UA" dirty="0"/>
              <a:t>. </a:t>
            </a:r>
            <a:r>
              <a:rPr lang="uk-UA" dirty="0" err="1"/>
              <a:t>посіб</a:t>
            </a:r>
            <a:r>
              <a:rPr lang="uk-UA" dirty="0"/>
              <a:t>. 5-те вид. перероб. та </a:t>
            </a:r>
            <a:r>
              <a:rPr lang="uk-UA" dirty="0" err="1"/>
              <a:t>доп</a:t>
            </a:r>
            <a:r>
              <a:rPr lang="uk-UA" dirty="0"/>
              <a:t>./ за ред. Козака Ю. Г.– Київ – Катовіце.: Центр учбової літератури, 2014. – 348 с.</a:t>
            </a:r>
            <a:endParaRPr lang="ru-RU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40611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504967"/>
            <a:ext cx="9435657" cy="5536395"/>
          </a:xfrm>
        </p:spPr>
        <p:txBody>
          <a:bodyPr/>
          <a:lstStyle/>
          <a:p>
            <a:r>
              <a:rPr lang="uk-UA" b="1" i="1" dirty="0"/>
              <a:t>Міжнародні приватні фінанси</a:t>
            </a:r>
            <a:r>
              <a:rPr lang="uk-UA" dirty="0"/>
              <a:t> охоплюють рух фінансових ресурсів між підприємства, організаціями та громадянами різних країн, а </a:t>
            </a:r>
            <a:r>
              <a:rPr lang="uk-UA" b="1" i="1" dirty="0"/>
              <a:t>міжнародні публічні фінанси</a:t>
            </a:r>
            <a:r>
              <a:rPr lang="uk-UA" dirty="0"/>
              <a:t> – між міжнародними організаціями та державами</a:t>
            </a:r>
            <a:r>
              <a:rPr lang="uk-UA" dirty="0" smtClean="0"/>
              <a:t>.</a:t>
            </a:r>
          </a:p>
          <a:p>
            <a:r>
              <a:rPr lang="uk-UA" dirty="0"/>
              <a:t>Юридичних осіб, які створені та здійснюють свою діяльність відповідно до законодавства певної країни, та фізичних осіб, які мають постійне місце проживання на території цієї країни називають </a:t>
            </a:r>
            <a:r>
              <a:rPr lang="uk-UA" b="1" dirty="0"/>
              <a:t>резидентами</a:t>
            </a:r>
            <a:r>
              <a:rPr lang="uk-UA" dirty="0"/>
              <a:t>. Відповідно до цього </a:t>
            </a:r>
            <a:r>
              <a:rPr lang="uk-UA" b="1" dirty="0"/>
              <a:t>нерезидентами</a:t>
            </a:r>
            <a:r>
              <a:rPr lang="uk-UA" dirty="0"/>
              <a:t> є:</a:t>
            </a:r>
            <a:endParaRPr lang="ru-RU" dirty="0"/>
          </a:p>
          <a:p>
            <a:r>
              <a:rPr lang="uk-UA" dirty="0"/>
              <a:t>•	фізичні особи, які мають постійне місце проживання за межами згаданої країни;</a:t>
            </a:r>
            <a:endParaRPr lang="ru-RU" dirty="0"/>
          </a:p>
          <a:p>
            <a:r>
              <a:rPr lang="uk-UA" dirty="0"/>
              <a:t>•	юридичні особи та інші суб'єкти підприємницької діяльності, які створені й діють відповідно до законодавства іноземної держави;</a:t>
            </a:r>
            <a:endParaRPr lang="ru-RU" dirty="0"/>
          </a:p>
          <a:p>
            <a:r>
              <a:rPr lang="uk-UA" dirty="0"/>
              <a:t>•	іноземні дипломатичні, консульські, торговельні та інші офіційні представництва, міжнародні організації та їх філії, що мають імунітет і дипломатичні привілеї.</a:t>
            </a:r>
            <a:endParaRPr lang="ru-RU" dirty="0"/>
          </a:p>
          <a:p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92916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72955"/>
            <a:ext cx="10391001" cy="6196084"/>
          </a:xfrm>
        </p:spPr>
        <p:txBody>
          <a:bodyPr>
            <a:normAutofit fontScale="92500" lnSpcReduction="20000"/>
          </a:bodyPr>
          <a:lstStyle/>
          <a:p>
            <a:r>
              <a:rPr lang="uk-UA" dirty="0">
                <a:solidFill>
                  <a:schemeClr val="tx1"/>
                </a:solidFill>
              </a:rPr>
              <a:t>2. Характеристика світового фінансового ринку.</a:t>
            </a:r>
          </a:p>
          <a:p>
            <a:pPr marL="0" indent="0">
              <a:buNone/>
            </a:pPr>
            <a:r>
              <a:rPr lang="uk-UA" dirty="0" smtClean="0"/>
              <a:t>Можна </a:t>
            </a:r>
            <a:r>
              <a:rPr lang="uk-UA" dirty="0"/>
              <a:t>виділити цілу низку грошових відносин, які формують систему міжнародних фінансових відносин. Це, зокрема, відносини:</a:t>
            </a:r>
            <a:endParaRPr lang="ru-RU" dirty="0"/>
          </a:p>
          <a:p>
            <a:r>
              <a:rPr lang="uk-UA" dirty="0"/>
              <a:t>•	між експортерами та імпортерами з приводу платежів за товари, надання та погашення кредитних зобов’язань;</a:t>
            </a:r>
            <a:endParaRPr lang="ru-RU" dirty="0"/>
          </a:p>
          <a:p>
            <a:r>
              <a:rPr lang="uk-UA" dirty="0"/>
              <a:t>•	між вищезгаданими суб’єктами та банками щодо отримання та погашення кредитів, відкриття та обслуговування валютних рахунків, надання гарантій;</a:t>
            </a:r>
            <a:endParaRPr lang="ru-RU" dirty="0"/>
          </a:p>
          <a:p>
            <a:r>
              <a:rPr lang="uk-UA" dirty="0"/>
              <a:t>•	між усіма вищезгаданими суб’єктами та страховими організаціями з приводу страхуванні ризиків;</a:t>
            </a:r>
            <a:endParaRPr lang="ru-RU" dirty="0"/>
          </a:p>
          <a:p>
            <a:r>
              <a:rPr lang="uk-UA" dirty="0"/>
              <a:t>•	між усіма вищезгаданими суб’єктами та фізичними особами з приводу оплати праці, здійснення міжнародних переказів, сплати за товари і послуги, виконання договорів страхування та ін.;</a:t>
            </a:r>
            <a:endParaRPr lang="ru-RU" dirty="0"/>
          </a:p>
          <a:p>
            <a:r>
              <a:rPr lang="uk-UA" dirty="0"/>
              <a:t>•	між фізичними особами з приводу різноманітних міжнародних банківських, поштових і готівкових грошових переказів;</a:t>
            </a:r>
            <a:endParaRPr lang="ru-RU" dirty="0"/>
          </a:p>
          <a:p>
            <a:r>
              <a:rPr lang="uk-UA" dirty="0"/>
              <a:t>•	між вищезгаданими суб’єктами та державою з приводу сплати податків та виконання певних зобов’язань, котрі випливають з правил державного регулювання міжнародних фінансових відносин;</a:t>
            </a:r>
            <a:endParaRPr lang="ru-RU" dirty="0"/>
          </a:p>
          <a:p>
            <a:r>
              <a:rPr lang="uk-UA" dirty="0"/>
              <a:t>•	між урядами різних країн з приводу сплати (отримання) контрибуцій та репарацій, надання та погашення кредитів тощо;</a:t>
            </a:r>
            <a:endParaRPr lang="ru-RU" dirty="0"/>
          </a:p>
          <a:p>
            <a:r>
              <a:rPr lang="uk-UA" dirty="0"/>
              <a:t>•	між урядами країн і міжнародними організаціями з приводу грошових внесків у ці організації, отримання кредитів, субсидій тощо;</a:t>
            </a:r>
            <a:endParaRPr lang="ru-RU" dirty="0"/>
          </a:p>
          <a:p>
            <a:r>
              <a:rPr lang="uk-UA" dirty="0"/>
              <a:t>•	між міжнародними організаціями.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07264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504967"/>
            <a:ext cx="9435657" cy="5536395"/>
          </a:xfrm>
        </p:spPr>
        <p:txBody>
          <a:bodyPr/>
          <a:lstStyle/>
          <a:p>
            <a:r>
              <a:rPr lang="uk-UA" dirty="0"/>
              <a:t>Специфічною особливістю міжнародних фінансів є те, що їх аналіз охоплює відносини, які виникають в зв’язку з здійсненням зовнішньоекономічної діяльності, не тільки в національній грошовій одиниці, але й в іноземній валюті та міжнародних платіжних засобах.</a:t>
            </a:r>
            <a:endParaRPr lang="ru-RU" dirty="0"/>
          </a:p>
          <a:p>
            <a:r>
              <a:rPr lang="uk-UA" dirty="0"/>
              <a:t>Рівень міжнародних фінансових відносин поділяється на (рис. 4.):</a:t>
            </a:r>
            <a:endParaRPr lang="ru-RU" dirty="0"/>
          </a:p>
          <a:p>
            <a:r>
              <a:rPr lang="uk-UA" dirty="0"/>
              <a:t>1)	регіональний рівень, що охоплює відносини між підприємствами, громадяни різних країн, між окремими державами та міжнародними організаціями;</a:t>
            </a:r>
            <a:endParaRPr lang="ru-RU" dirty="0"/>
          </a:p>
          <a:p>
            <a:r>
              <a:rPr lang="uk-UA" dirty="0"/>
              <a:t>2)	світовий рівень, який характеризує фінансові відносини на світовому рівні.</a:t>
            </a:r>
            <a:endParaRPr lang="ru-RU" dirty="0"/>
          </a:p>
          <a:p>
            <a:r>
              <a:rPr lang="uk-UA" dirty="0"/>
              <a:t>Специфічною особливістю міжнародних фінансів є те, що їх аналіз охоплює відносини, які виникають в зв’язку з здійсненням зовнішньоекономічної діяльності, не тільки в національній грошовій одиниці, але й в іноземній валюті та міжнародних платіжних засобах.</a:t>
            </a:r>
            <a:endParaRPr lang="ru-RU" dirty="0"/>
          </a:p>
          <a:p>
            <a:r>
              <a:rPr lang="ru-RU" b="1" dirty="0" err="1"/>
              <a:t>Валю́тний</a:t>
            </a:r>
            <a:r>
              <a:rPr lang="ru-RU" b="1" dirty="0"/>
              <a:t> курс</a:t>
            </a:r>
            <a:r>
              <a:rPr lang="ru-RU" dirty="0"/>
              <a:t> — </a:t>
            </a:r>
            <a:r>
              <a:rPr lang="ru-RU" dirty="0" err="1"/>
              <a:t>вираження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в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одиницях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 smtClean="0"/>
              <a:t>.</a:t>
            </a:r>
            <a:r>
              <a:rPr lang="uk-UA" dirty="0"/>
              <a:t> Залежно від методів встановлення виділяють </a:t>
            </a:r>
            <a:r>
              <a:rPr lang="uk-UA" i="1" dirty="0"/>
              <a:t>плаваючий</a:t>
            </a:r>
            <a:r>
              <a:rPr lang="uk-UA" dirty="0"/>
              <a:t> та </a:t>
            </a:r>
            <a:r>
              <a:rPr lang="uk-UA" i="1" dirty="0"/>
              <a:t>фіксований</a:t>
            </a:r>
            <a:r>
              <a:rPr lang="uk-UA" dirty="0"/>
              <a:t> валютний курс – для першого характерне курсоутворення на основі співвідношення між попитом та пропозицією валюти, для другого директивне визначення валютного курсу центральним банком.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65677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4290" y="1105468"/>
            <a:ext cx="10444389" cy="4517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521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504967"/>
            <a:ext cx="9435657" cy="5536395"/>
          </a:xfrm>
        </p:spPr>
        <p:txBody>
          <a:bodyPr/>
          <a:lstStyle/>
          <a:p>
            <a:r>
              <a:rPr lang="uk-UA" dirty="0"/>
              <a:t>Основними формами розрахунків з фірмами і корпораціями західних країн є акредитив, інкасо, банківський переказ, розрахунки чеками. Разом з тим в кожній із вказаних форм є декілька різновидів.</a:t>
            </a:r>
            <a:endParaRPr lang="ru-RU" dirty="0"/>
          </a:p>
          <a:p>
            <a:r>
              <a:rPr lang="uk-UA" dirty="0"/>
              <a:t>Головним джерелом вхідних фінансових потоків до України є надходження від експорту та іноземні інвестицій, що сприяють збільшенню ВВП і зайнятості населення, зростанню курсу національної валюти (рис. 5). Висока імпортна залежність країни та відтік капіталу зумовлюють скорочення ВВП та зайнятості населення, в результаті чого знижується і курс національної валюти.</a:t>
            </a:r>
            <a:endParaRPr lang="ru-RU" dirty="0"/>
          </a:p>
          <a:p>
            <a:r>
              <a:rPr lang="uk-UA" dirty="0"/>
              <a:t>Співвідношення між сумою грошових надходжень, отриманих країною з-за кордону, і сумою здійснених нею платежів за кордон протягом певного періоду наводиться в </a:t>
            </a:r>
            <a:r>
              <a:rPr lang="uk-UA" b="1" dirty="0"/>
              <a:t>платіжному балансі</a:t>
            </a:r>
            <a:r>
              <a:rPr lang="uk-UA" dirty="0"/>
              <a:t>. До платіжного балансу входять розрахунки за зовнішньою торгівлею, послугами, неторговими операціями, доходи від капіталовкладень за кордоном, торгівлі ліцензіями, від фрахтування та обслуговування кораблів, туризму, утримання дипломатичних і торгових представництв за кордоном, грошові перекази окремих осіб, виплати іншим країнам за позики тощо.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26193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504967"/>
            <a:ext cx="9435657" cy="5536395"/>
          </a:xfrm>
        </p:spPr>
        <p:txBody>
          <a:bodyPr>
            <a:normAutofit fontScale="62500" lnSpcReduction="20000"/>
          </a:bodyPr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pPr algn="ctr"/>
            <a:r>
              <a:rPr lang="uk-UA" sz="3200" dirty="0" smtClean="0"/>
              <a:t>Рис</a:t>
            </a:r>
            <a:r>
              <a:rPr lang="uk-UA" sz="3200" dirty="0"/>
              <a:t>. 5. Фінансові потоки в України та від </a:t>
            </a:r>
            <a:r>
              <a:rPr lang="uk-UA" sz="3200" dirty="0" smtClean="0"/>
              <a:t>неї</a:t>
            </a:r>
            <a:r>
              <a:rPr lang="uk-UA" sz="3200" dirty="0"/>
              <a:t> </a:t>
            </a:r>
            <a:endParaRPr lang="ru-RU" sz="3200" dirty="0"/>
          </a:p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596" y="409433"/>
            <a:ext cx="9482394" cy="468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74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504967"/>
            <a:ext cx="9435657" cy="5841242"/>
          </a:xfrm>
        </p:spPr>
        <p:txBody>
          <a:bodyPr>
            <a:normAutofit fontScale="92500" lnSpcReduction="10000"/>
          </a:bodyPr>
          <a:lstStyle/>
          <a:p>
            <a:r>
              <a:rPr lang="uk-UA" b="1" dirty="0"/>
              <a:t>Платіжний баланс України</a:t>
            </a:r>
            <a:r>
              <a:rPr lang="uk-UA" dirty="0"/>
              <a:t> - це статистичний звіт, який відображає результати зовнішньоекономічної діяльності держави за окремий проміжок часу та джерела її фінансування. Основні компоненти платіжного балансу групуються за двома рахунками: рахунком поточних операцій і рахунком операцій з капіталом і фінансових операцій.</a:t>
            </a:r>
            <a:endParaRPr lang="ru-RU" dirty="0"/>
          </a:p>
          <a:p>
            <a:r>
              <a:rPr lang="uk-UA" i="1" dirty="0"/>
              <a:t>Рахунок поточних операцій</a:t>
            </a:r>
            <a:r>
              <a:rPr lang="uk-UA" dirty="0"/>
              <a:t> включає всі операції з реальними цінностями, які відбуваються між резидентами та нерезидентами, а також операції, пов’язані з безоплатним наданням або одержанням цінностей, які призначені для поточного використання. У структурі поточного рахунку виділяються чотири основні компоненти: товари, послуги, доходи та поточні трансферти.</a:t>
            </a:r>
            <a:endParaRPr lang="ru-RU" dirty="0"/>
          </a:p>
          <a:p>
            <a:r>
              <a:rPr lang="uk-UA" i="1" dirty="0"/>
              <a:t>Рахунок операцій з капіталом</a:t>
            </a:r>
            <a:r>
              <a:rPr lang="uk-UA" dirty="0"/>
              <a:t> охоплює всі операції, що включають одержання або оплату капітальних трансфертів (трансферти на інвестиційні цілі, прощення боргу, перекази мігрантів тощо), а також придбання або реалізацію нефінансових активів та прав власності, таких як, наприклад, торгові марки, патенти, авторські права, права на видобуток корисних копалин та інші. </a:t>
            </a:r>
            <a:endParaRPr lang="uk-UA" dirty="0" smtClean="0"/>
          </a:p>
          <a:p>
            <a:r>
              <a:rPr lang="uk-UA" dirty="0"/>
              <a:t>У </a:t>
            </a:r>
            <a:r>
              <a:rPr lang="uk-UA" i="1" dirty="0"/>
              <a:t>фінансовому рахунку</a:t>
            </a:r>
            <a:r>
              <a:rPr lang="uk-UA" dirty="0"/>
              <a:t> відображаються всі операції, в результаті яких відбувається перехід прав власності на зовнішні фінансові активи та вимоги країни, або, іншими словами, виникнення та погашення фінансових зобов’язань між резидентами та нерезидентами.</a:t>
            </a:r>
            <a:endParaRPr lang="ru-RU" dirty="0"/>
          </a:p>
          <a:p>
            <a:r>
              <a:rPr lang="uk-UA" dirty="0"/>
              <a:t>Таким чином, для забезпечення соціально-економічного розвитку необхідно забезпечити підтримку конкурентоспроможних вітчизняних виробників та створити сприятливий інвестиційний клімат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825725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Красный и фиолетовый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301</TotalTime>
  <Words>3001</Words>
  <Application>Microsoft Office PowerPoint</Application>
  <PresentationFormat>Широкоэкранный</PresentationFormat>
  <Paragraphs>171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9" baseType="lpstr">
      <vt:lpstr>Arial</vt:lpstr>
      <vt:lpstr>Trebuchet MS</vt:lpstr>
      <vt:lpstr>Wingdings 3</vt:lpstr>
      <vt:lpstr>Грань</vt:lpstr>
      <vt:lpstr>МІЖНАРОДНІ ФІНАНСИ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Оксана</cp:lastModifiedBy>
  <cp:revision>14</cp:revision>
  <dcterms:created xsi:type="dcterms:W3CDTF">2023-12-06T20:43:19Z</dcterms:created>
  <dcterms:modified xsi:type="dcterms:W3CDTF">2026-02-26T12:39:53Z</dcterms:modified>
</cp:coreProperties>
</file>