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3" r:id="rId6"/>
    <p:sldId id="264" r:id="rId7"/>
    <p:sldId id="265" r:id="rId8"/>
    <p:sldId id="266" r:id="rId9"/>
    <p:sldId id="280" r:id="rId10"/>
    <p:sldId id="281" r:id="rId11"/>
    <p:sldId id="282" r:id="rId12"/>
    <p:sldId id="284" r:id="rId13"/>
    <p:sldId id="285" r:id="rId14"/>
    <p:sldId id="283" r:id="rId15"/>
    <p:sldId id="267" r:id="rId16"/>
    <p:sldId id="268" r:id="rId17"/>
    <p:sldId id="269" r:id="rId18"/>
    <p:sldId id="270" r:id="rId19"/>
    <p:sldId id="271" r:id="rId20"/>
    <p:sldId id="274" r:id="rId21"/>
    <p:sldId id="275" r:id="rId22"/>
    <p:sldId id="276" r:id="rId23"/>
    <p:sldId id="277" r:id="rId24"/>
    <p:sldId id="278" r:id="rId25"/>
    <p:sldId id="286" r:id="rId2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49" autoAdjust="0"/>
    <p:restoredTop sz="94660"/>
  </p:normalViewPr>
  <p:slideViewPr>
    <p:cSldViewPr>
      <p:cViewPr varScale="1">
        <p:scale>
          <a:sx n="74" d="100"/>
          <a:sy n="74" d="100"/>
        </p:scale>
        <p:origin x="1170"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25.02.2026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25.02.2026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smtClean="0"/>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25.02.2026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4C71EC6-210F-42DE-9C53-41977AD35B3D}" type="datetimeFigureOut">
              <a:rPr lang="ru-RU" smtClean="0"/>
              <a:t>25.02.2026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25.02.2026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B4C71EC6-210F-42DE-9C53-41977AD35B3D}" type="datetimeFigureOut">
              <a:rPr lang="ru-RU" smtClean="0"/>
              <a:t>25.02.2026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ru-RU" smtClean="0"/>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t>25.02.2026</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a:p>
        </p:txBody>
      </p:sp>
      <p:sp>
        <p:nvSpPr>
          <p:cNvPr id="10" name="Title 9"/>
          <p:cNvSpPr>
            <a:spLocks noGrp="1"/>
          </p:cNvSpPr>
          <p:nvPr>
            <p:ph type="title"/>
          </p:nvPr>
        </p:nvSpPr>
        <p:spPr/>
        <p:txBody>
          <a:body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4C71EC6-210F-42DE-9C53-41977AD35B3D}" type="datetimeFigureOut">
              <a:rPr lang="ru-RU" smtClean="0"/>
              <a:t>25.02.2026</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71EC6-210F-42DE-9C53-41977AD35B3D}" type="datetimeFigureOut">
              <a:rPr lang="ru-RU" smtClean="0"/>
              <a:t>25.02.2026</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25.02.2026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25.02.2026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B4C71EC6-210F-42DE-9C53-41977AD35B3D}" type="datetimeFigureOut">
              <a:rPr lang="ru-RU" smtClean="0"/>
              <a:t>25.02.2026</a:t>
            </a:fld>
            <a:endParaRPr lang="ru-RU"/>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ru-RU"/>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zakon.rada.gov.ua/laws/show/1909-20?find=1&amp;text=%D1%81%D1%82%D1%80%D0%B0%D1%85%D0%BE%D0%B2%D0%B8%D0%B9+%D1%80%D0%B8%D0%B7%D0%B8%D0%BA#n170" TargetMode="External"/><Relationship Id="rId2" Type="http://schemas.openxmlformats.org/officeDocument/2006/relationships/hyperlink" Target="https://zakon.rada.gov.ua/laws/show/1909-20?find=1&amp;text=%D1%81%D1%82%D1%80%D0%B0%D1%85%D0%BE%D0%B2%D0%B8%D0%B9+%D1%80%D0%B8%D0%B7%D0%B8%D0%BA#n160"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hyperlink" Target="https://zakon.rada.gov.ua/laws/show/1909-20#n165" TargetMode="External"/><Relationship Id="rId3" Type="http://schemas.openxmlformats.org/officeDocument/2006/relationships/hyperlink" Target="https://zakon.rada.gov.ua/laws/show/1909-20#n160" TargetMode="External"/><Relationship Id="rId7" Type="http://schemas.openxmlformats.org/officeDocument/2006/relationships/hyperlink" Target="https://zakon.rada.gov.ua/laws/show/1909-20#n164" TargetMode="External"/><Relationship Id="rId2" Type="http://schemas.openxmlformats.org/officeDocument/2006/relationships/hyperlink" Target="https://zakon.rada.gov.ua/laws/show/1909-20#n847" TargetMode="External"/><Relationship Id="rId1" Type="http://schemas.openxmlformats.org/officeDocument/2006/relationships/slideLayout" Target="../slideLayouts/slideLayout2.xml"/><Relationship Id="rId6" Type="http://schemas.openxmlformats.org/officeDocument/2006/relationships/hyperlink" Target="https://zakon.rada.gov.ua/laws/show/1909-20#n163" TargetMode="External"/><Relationship Id="rId5" Type="http://schemas.openxmlformats.org/officeDocument/2006/relationships/hyperlink" Target="https://zakon.rada.gov.ua/laws/show/1909-20#n162" TargetMode="External"/><Relationship Id="rId4" Type="http://schemas.openxmlformats.org/officeDocument/2006/relationships/hyperlink" Target="https://zakon.rada.gov.ua/laws/show/1909-20#n161" TargetMode="External"/><Relationship Id="rId9" Type="http://schemas.openxmlformats.org/officeDocument/2006/relationships/hyperlink" Target="https://zakon.rada.gov.ua/laws/show/1909-20#n233"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www.bank.gov.ua/" TargetMode="External"/><Relationship Id="rId2" Type="http://schemas.openxmlformats.org/officeDocument/2006/relationships/hyperlink" Target="https://zakon.rada.gov.ua/laws/show/1909-20#Tex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zakon.rada.gov.ua/laws/show/1909-20?find=1&amp;text=%D1%81%D1%82%D1%80%D0%B0%D1%85%D0%BE%D0%B2%D0%B8%D0%B9+%D1%80%D0%B8%D0%B7%D0%B8%D0%BA#w2_7" TargetMode="External"/><Relationship Id="rId2" Type="http://schemas.openxmlformats.org/officeDocument/2006/relationships/hyperlink" Target="https://zakon.rada.gov.ua/laws/show/1909-20?find=1&amp;text=%D1%81%D1%82%D1%80%D0%B0%D1%85%D0%BE%D0%B2%D0%B8%D0%B9+%D1%80%D0%B8%D0%B7%D0%B8%D0%BA#w1_6"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371600" y="620688"/>
            <a:ext cx="6400800" cy="5472608"/>
          </a:xfrm>
        </p:spPr>
        <p:txBody>
          <a:bodyPr/>
          <a:lstStyle/>
          <a:p>
            <a:r>
              <a:rPr lang="uk-UA" b="1" dirty="0"/>
              <a:t>Тема 16. Страхування. Страховий </a:t>
            </a:r>
            <a:r>
              <a:rPr lang="uk-UA" b="1" dirty="0" smtClean="0"/>
              <a:t>ринок</a:t>
            </a:r>
          </a:p>
          <a:p>
            <a:endParaRPr lang="uk-UA" dirty="0"/>
          </a:p>
          <a:p>
            <a:r>
              <a:rPr lang="ru-RU" dirty="0"/>
              <a:t>1. </a:t>
            </a:r>
            <a:r>
              <a:rPr lang="ru-RU" dirty="0" err="1"/>
              <a:t>Сутність</a:t>
            </a:r>
            <a:r>
              <a:rPr lang="ru-RU" dirty="0"/>
              <a:t> </a:t>
            </a:r>
            <a:r>
              <a:rPr lang="ru-RU" dirty="0" err="1"/>
              <a:t>страхування</a:t>
            </a:r>
            <a:r>
              <a:rPr lang="ru-RU" dirty="0"/>
              <a:t>, </a:t>
            </a:r>
            <a:r>
              <a:rPr lang="ru-RU" dirty="0" err="1"/>
              <a:t>його</a:t>
            </a:r>
            <a:r>
              <a:rPr lang="ru-RU" dirty="0"/>
              <a:t> </a:t>
            </a:r>
            <a:r>
              <a:rPr lang="ru-RU" dirty="0" err="1"/>
              <a:t>принципи</a:t>
            </a:r>
            <a:r>
              <a:rPr lang="ru-RU" dirty="0"/>
              <a:t> та </a:t>
            </a:r>
            <a:r>
              <a:rPr lang="ru-RU" dirty="0" err="1"/>
              <a:t>функції</a:t>
            </a:r>
            <a:r>
              <a:rPr lang="ru-RU" dirty="0"/>
              <a:t>.</a:t>
            </a:r>
          </a:p>
          <a:p>
            <a:r>
              <a:rPr lang="ru-RU" dirty="0"/>
              <a:t>2. </a:t>
            </a:r>
            <a:r>
              <a:rPr lang="ru-RU" dirty="0" err="1"/>
              <a:t>Класифікація</a:t>
            </a:r>
            <a:r>
              <a:rPr lang="ru-RU" dirty="0"/>
              <a:t> у </a:t>
            </a:r>
            <a:r>
              <a:rPr lang="ru-RU" dirty="0" err="1"/>
              <a:t>страхуванні</a:t>
            </a:r>
            <a:r>
              <a:rPr lang="ru-RU" dirty="0"/>
              <a:t>.</a:t>
            </a:r>
          </a:p>
          <a:p>
            <a:r>
              <a:rPr lang="ru-RU" dirty="0"/>
              <a:t>3. </a:t>
            </a:r>
            <a:r>
              <a:rPr lang="ru-RU" dirty="0" err="1"/>
              <a:t>Страховий</a:t>
            </a:r>
            <a:r>
              <a:rPr lang="ru-RU" dirty="0"/>
              <a:t> </a:t>
            </a:r>
            <a:r>
              <a:rPr lang="ru-RU" dirty="0" err="1"/>
              <a:t>ринок</a:t>
            </a:r>
            <a:r>
              <a:rPr lang="ru-RU" dirty="0"/>
              <a:t> </a:t>
            </a:r>
            <a:r>
              <a:rPr lang="ru-RU" dirty="0" err="1"/>
              <a:t>України</a:t>
            </a:r>
            <a:r>
              <a:rPr lang="ru-RU" dirty="0"/>
              <a:t>, </a:t>
            </a:r>
            <a:r>
              <a:rPr lang="ru-RU" dirty="0" err="1"/>
              <a:t>його</a:t>
            </a:r>
            <a:r>
              <a:rPr lang="ru-RU" dirty="0"/>
              <a:t> структурна </a:t>
            </a:r>
            <a:r>
              <a:rPr lang="ru-RU" dirty="0" err="1"/>
              <a:t>побудова</a:t>
            </a:r>
            <a:r>
              <a:rPr lang="ru-RU" dirty="0"/>
              <a:t>.</a:t>
            </a:r>
          </a:p>
          <a:p>
            <a:r>
              <a:rPr lang="ru-RU" dirty="0"/>
              <a:t>4. </a:t>
            </a:r>
            <a:r>
              <a:rPr lang="ru-RU" dirty="0" err="1"/>
              <a:t>Регулювання</a:t>
            </a:r>
            <a:r>
              <a:rPr lang="ru-RU" dirty="0"/>
              <a:t> </a:t>
            </a:r>
            <a:r>
              <a:rPr lang="ru-RU" dirty="0" err="1"/>
              <a:t>страхової</a:t>
            </a:r>
            <a:r>
              <a:rPr lang="ru-RU" dirty="0"/>
              <a:t> </a:t>
            </a:r>
            <a:r>
              <a:rPr lang="ru-RU" dirty="0" err="1"/>
              <a:t>діяльності</a:t>
            </a:r>
            <a:r>
              <a:rPr lang="ru-RU" dirty="0"/>
              <a:t> в </a:t>
            </a:r>
            <a:r>
              <a:rPr lang="ru-RU" dirty="0" err="1"/>
              <a:t>Україні</a:t>
            </a:r>
            <a:r>
              <a:rPr lang="ru-RU" dirty="0"/>
              <a:t>.</a:t>
            </a:r>
            <a:r>
              <a:rPr lang="uk-UA" dirty="0"/>
              <a:t> </a:t>
            </a:r>
            <a:endParaRPr lang="ru-RU" dirty="0"/>
          </a:p>
          <a:p>
            <a:endParaRPr lang="uk-UA" dirty="0"/>
          </a:p>
        </p:txBody>
      </p:sp>
    </p:spTree>
    <p:extLst>
      <p:ext uri="{BB962C8B-B14F-4D97-AF65-F5344CB8AC3E}">
        <p14:creationId xmlns:p14="http://schemas.microsoft.com/office/powerpoint/2010/main" val="4230119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83568" y="404664"/>
            <a:ext cx="7848872" cy="5904656"/>
          </a:xfrm>
        </p:spPr>
        <p:txBody>
          <a:bodyPr>
            <a:normAutofit fontScale="77500" lnSpcReduction="20000"/>
          </a:bodyPr>
          <a:lstStyle/>
          <a:p>
            <a:r>
              <a:rPr lang="uk-UA" i="1" dirty="0"/>
              <a:t>Ризикова функція</a:t>
            </a:r>
            <a:r>
              <a:rPr lang="uk-UA" dirty="0"/>
              <a:t> полягає в переданні страховику відповідальності за наслідки ризику за певну плату. </a:t>
            </a:r>
            <a:endParaRPr lang="ru-RU" dirty="0"/>
          </a:p>
          <a:p>
            <a:r>
              <a:rPr lang="uk-UA" i="1" dirty="0"/>
              <a:t>Функція заощадження коштів</a:t>
            </a:r>
            <a:r>
              <a:rPr lang="uk-UA" dirty="0"/>
              <a:t> дозволяє накопичити страхувальнику за рахунок страхових внесків, що обумовлені договором страхування, певну страхову суму за умови відсутності страхового випадку за час дії такого договору. </a:t>
            </a:r>
            <a:endParaRPr lang="uk-UA" dirty="0" smtClean="0"/>
          </a:p>
          <a:p>
            <a:r>
              <a:rPr lang="uk-UA" i="1" dirty="0"/>
              <a:t>Інвестиційна функція</a:t>
            </a:r>
            <a:r>
              <a:rPr lang="uk-UA" dirty="0"/>
              <a:t> передбачає вкладання тимчасово вільних коштів страховика в об'єкти підприємницької та інших видів діяльності з метою отримання прибутку на умовах диверсифікації, безпечності, зворотності, прибутковості, ліквідності.</a:t>
            </a:r>
            <a:endParaRPr lang="ru-RU" dirty="0"/>
          </a:p>
          <a:p>
            <a:r>
              <a:rPr lang="uk-UA" i="1" dirty="0"/>
              <a:t>Функція створення та використання страхових фондів і резервів</a:t>
            </a:r>
            <a:r>
              <a:rPr lang="uk-UA" dirty="0"/>
              <a:t> вирішує задачу накопичення страховиком певних економічних ресурсів (матеріальних та фінансових), які є достатніми для забезпечення покриття збитків страхувальника у разі настання страхового випадку, а також для формування капіталу з метою забезпечення прибутковості, платоспроможності й стійкості самого страховика</a:t>
            </a:r>
            <a:endParaRPr lang="ru-RU" dirty="0"/>
          </a:p>
          <a:p>
            <a:r>
              <a:rPr lang="uk-UA" i="1" dirty="0"/>
              <a:t>Превентивна функція</a:t>
            </a:r>
            <a:r>
              <a:rPr lang="uk-UA" dirty="0"/>
              <a:t> страхування забезпечує фінансування заходів для попередження настання страхової події, сприяє запобіганню великих втрат як страхувальника, так і страховика</a:t>
            </a:r>
            <a:r>
              <a:rPr lang="uk-UA" dirty="0" smtClean="0"/>
              <a:t>.</a:t>
            </a:r>
            <a:r>
              <a:rPr lang="uk-UA" i="1" dirty="0"/>
              <a:t> Репресивна функція</a:t>
            </a:r>
            <a:r>
              <a:rPr lang="uk-UA" dirty="0"/>
              <a:t>, як трансформована форма </a:t>
            </a:r>
            <a:r>
              <a:rPr lang="uk-UA" dirty="0" err="1"/>
              <a:t>антиризикової</a:t>
            </a:r>
            <a:r>
              <a:rPr lang="uk-UA" dirty="0"/>
              <a:t> діяльності, дозволяє долати наслідки настання страхових подій, що відбулися за час дії договору страхування.</a:t>
            </a:r>
            <a:endParaRPr lang="ru-RU" dirty="0"/>
          </a:p>
          <a:p>
            <a:r>
              <a:rPr lang="uk-UA" i="1" dirty="0"/>
              <a:t>Компенсаційна функція</a:t>
            </a:r>
            <a:r>
              <a:rPr lang="uk-UA" dirty="0"/>
              <a:t> відображає одну з найбільш капіталомістких форм </a:t>
            </a:r>
            <a:r>
              <a:rPr lang="uk-UA" dirty="0" err="1"/>
              <a:t>антиризикової</a:t>
            </a:r>
            <a:r>
              <a:rPr lang="uk-UA" dirty="0"/>
              <a:t> діяльності і передбачає відшкодування (компенсацію) збитків страхувальнику при настанні страхового випадку.</a:t>
            </a:r>
            <a:endParaRPr lang="ru-RU" dirty="0"/>
          </a:p>
          <a:p>
            <a:endParaRPr lang="ru-RU" dirty="0"/>
          </a:p>
          <a:p>
            <a:endParaRPr lang="uk-UA" dirty="0"/>
          </a:p>
        </p:txBody>
      </p:sp>
    </p:spTree>
    <p:extLst>
      <p:ext uri="{BB962C8B-B14F-4D97-AF65-F5344CB8AC3E}">
        <p14:creationId xmlns:p14="http://schemas.microsoft.com/office/powerpoint/2010/main" val="9645278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143000" y="476672"/>
            <a:ext cx="7173416" cy="5760640"/>
          </a:xfrm>
        </p:spPr>
        <p:txBody>
          <a:bodyPr>
            <a:normAutofit fontScale="77500" lnSpcReduction="20000"/>
          </a:bodyPr>
          <a:lstStyle/>
          <a:p>
            <a:r>
              <a:rPr lang="uk-UA" dirty="0"/>
              <a:t>Основні принципи </a:t>
            </a:r>
            <a:r>
              <a:rPr lang="uk-UA" dirty="0" smtClean="0"/>
              <a:t>страхування:</a:t>
            </a:r>
          </a:p>
          <a:p>
            <a:r>
              <a:rPr lang="uk-UA" i="1" dirty="0"/>
              <a:t>Сумлінність</a:t>
            </a:r>
            <a:r>
              <a:rPr lang="uk-UA" dirty="0"/>
              <a:t> передбачає обов’язковість виконання своїх зобов’язань сторонами страхових відносин, страхувальників – щодо своєчасності та повноти сплати страхових платежів, страховиків – відносно страхових </a:t>
            </a:r>
            <a:r>
              <a:rPr lang="uk-UA" dirty="0" err="1"/>
              <a:t>відшкодувань</a:t>
            </a:r>
            <a:r>
              <a:rPr lang="uk-UA" dirty="0"/>
              <a:t> та страхових виплат.</a:t>
            </a:r>
            <a:endParaRPr lang="ru-RU" dirty="0"/>
          </a:p>
          <a:p>
            <a:r>
              <a:rPr lang="uk-UA" dirty="0"/>
              <a:t>Сума страхового відшкодування </a:t>
            </a:r>
            <a:r>
              <a:rPr lang="uk-UA" i="1" dirty="0"/>
              <a:t>не може перевищувати</a:t>
            </a:r>
            <a:r>
              <a:rPr lang="uk-UA" dirty="0"/>
              <a:t> розмір збитків та додаткових витрат на подолання страхового випадку і повинна знаходитись в межах страхової суми. Тобто страхування не може бути засобом збагачення</a:t>
            </a:r>
            <a:endParaRPr lang="ru-RU" dirty="0"/>
          </a:p>
          <a:p>
            <a:r>
              <a:rPr lang="uk-UA" i="1" dirty="0"/>
              <a:t>Франшиза</a:t>
            </a:r>
            <a:r>
              <a:rPr lang="uk-UA" dirty="0"/>
              <a:t> передбачає наявність визначеної договором страхування частини збитків, що не підлягають відшкодуванню страховиком, тобто є способом розподілу ризиків та рівня страхової відповідальності. Таким чином поєднується використання двох видів страхових фондів – страховика та самострахування, та підсилюється дія принципу страхового інтересу. </a:t>
            </a:r>
            <a:endParaRPr lang="ru-RU" dirty="0"/>
          </a:p>
          <a:p>
            <a:r>
              <a:rPr lang="uk-UA" i="1" dirty="0" err="1"/>
              <a:t>Суброгація</a:t>
            </a:r>
            <a:r>
              <a:rPr lang="uk-UA" i="1" dirty="0"/>
              <a:t> </a:t>
            </a:r>
            <a:r>
              <a:rPr lang="uk-UA" dirty="0"/>
              <a:t>передбачає передачу права страховику на стягнення суми страхового відшкодування з винних осіб в межах здійснених страхових виплат. </a:t>
            </a:r>
            <a:endParaRPr lang="ru-RU" dirty="0"/>
          </a:p>
          <a:p>
            <a:r>
              <a:rPr lang="uk-UA" i="1" dirty="0"/>
              <a:t>Контрибуція</a:t>
            </a:r>
            <a:r>
              <a:rPr lang="uk-UA" dirty="0"/>
              <a:t> надає право страховику звертатися до інших страховиків, які несуть відповідальність перед одним і тим же страхувальником з пропозицією розділити витрати на відшкодування збитків одного й того ж об’єкта страхування</a:t>
            </a:r>
            <a:r>
              <a:rPr lang="uk-UA" dirty="0" smtClean="0"/>
              <a:t>.</a:t>
            </a:r>
            <a:endParaRPr lang="ru-RU" dirty="0"/>
          </a:p>
        </p:txBody>
      </p:sp>
    </p:spTree>
    <p:extLst>
      <p:ext uri="{BB962C8B-B14F-4D97-AF65-F5344CB8AC3E}">
        <p14:creationId xmlns:p14="http://schemas.microsoft.com/office/powerpoint/2010/main" val="13157004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395536" y="260648"/>
            <a:ext cx="8424936" cy="6408712"/>
          </a:xfrm>
        </p:spPr>
        <p:txBody>
          <a:bodyPr>
            <a:normAutofit fontScale="70000" lnSpcReduction="20000"/>
          </a:bodyPr>
          <a:lstStyle/>
          <a:p>
            <a:pPr marL="45720" indent="0">
              <a:buNone/>
            </a:pPr>
            <a:r>
              <a:rPr lang="ru-RU" dirty="0"/>
              <a:t>2. </a:t>
            </a:r>
            <a:r>
              <a:rPr lang="ru-RU" dirty="0" err="1"/>
              <a:t>Класифікація</a:t>
            </a:r>
            <a:r>
              <a:rPr lang="ru-RU" dirty="0"/>
              <a:t> у </a:t>
            </a:r>
            <a:r>
              <a:rPr lang="ru-RU" dirty="0" err="1"/>
              <a:t>страхуванні</a:t>
            </a:r>
            <a:r>
              <a:rPr lang="ru-RU" dirty="0"/>
              <a:t>.</a:t>
            </a:r>
          </a:p>
          <a:p>
            <a:pPr marL="45720" indent="0">
              <a:buNone/>
            </a:pPr>
            <a:endParaRPr lang="ru-RU" dirty="0" smtClean="0"/>
          </a:p>
          <a:p>
            <a:pPr marL="45720" indent="0">
              <a:buNone/>
            </a:pPr>
            <a:r>
              <a:rPr lang="ru-RU" dirty="0" smtClean="0"/>
              <a:t>1</a:t>
            </a:r>
            <a:r>
              <a:rPr lang="ru-RU" dirty="0"/>
              <a:t>. До </a:t>
            </a:r>
            <a:r>
              <a:rPr lang="ru-RU" dirty="0" err="1"/>
              <a:t>класів</a:t>
            </a:r>
            <a:r>
              <a:rPr lang="ru-RU" dirty="0"/>
              <a:t> </a:t>
            </a:r>
            <a:r>
              <a:rPr lang="ru-RU" dirty="0" err="1"/>
              <a:t>страхування</a:t>
            </a:r>
            <a:r>
              <a:rPr lang="ru-RU" dirty="0"/>
              <a:t> </a:t>
            </a:r>
            <a:r>
              <a:rPr lang="ru-RU" dirty="0" err="1"/>
              <a:t>іншого</a:t>
            </a:r>
            <a:r>
              <a:rPr lang="ru-RU" dirty="0"/>
              <a:t>, </a:t>
            </a:r>
            <a:r>
              <a:rPr lang="ru-RU" dirty="0" err="1"/>
              <a:t>ніж</a:t>
            </a:r>
            <a:r>
              <a:rPr lang="ru-RU" dirty="0"/>
              <a:t> </a:t>
            </a:r>
            <a:r>
              <a:rPr lang="ru-RU" dirty="0" err="1"/>
              <a:t>страхування</a:t>
            </a:r>
            <a:r>
              <a:rPr lang="ru-RU" dirty="0"/>
              <a:t> </a:t>
            </a:r>
            <a:r>
              <a:rPr lang="ru-RU" dirty="0" err="1"/>
              <a:t>життя</a:t>
            </a:r>
            <a:r>
              <a:rPr lang="ru-RU" dirty="0"/>
              <a:t>, належать:</a:t>
            </a:r>
          </a:p>
          <a:p>
            <a:r>
              <a:rPr lang="uk-UA" dirty="0" smtClean="0"/>
              <a:t>1) клас 1 - страхування від нещасного випадку (у тому числі на випадок виробничої травми та професійного захворювання);</a:t>
            </a:r>
          </a:p>
          <a:p>
            <a:r>
              <a:rPr lang="uk-UA" dirty="0" smtClean="0"/>
              <a:t>2) клас 2 - страхування на випадок хвороби (у тому числі медичне страхування);</a:t>
            </a:r>
          </a:p>
          <a:p>
            <a:r>
              <a:rPr lang="uk-UA" dirty="0" smtClean="0"/>
              <a:t>3) клас 3 - страхування наземних транспортних засобів (крім залізничного рухомого складу);</a:t>
            </a:r>
          </a:p>
          <a:p>
            <a:r>
              <a:rPr lang="uk-UA" dirty="0" smtClean="0"/>
              <a:t>4) клас 4 - страхування залізничного рухомого складу;</a:t>
            </a:r>
          </a:p>
          <a:p>
            <a:r>
              <a:rPr lang="uk-UA" dirty="0" smtClean="0"/>
              <a:t>5) клас 5 - страхування повітряних суден;</a:t>
            </a:r>
          </a:p>
          <a:p>
            <a:r>
              <a:rPr lang="uk-UA" dirty="0" smtClean="0"/>
              <a:t>6) клас 6 - страхування водних суден (морських суден, суден внутрішнього плавання та інших самохідних чи несамохідних плавучих споруд);</a:t>
            </a:r>
          </a:p>
          <a:p>
            <a:r>
              <a:rPr lang="uk-UA" dirty="0" smtClean="0"/>
              <a:t>7) клас 7 - страхування майна, що перевозиться (включаючи вантаж, багаж (вантажобагаж);</a:t>
            </a:r>
          </a:p>
          <a:p>
            <a:r>
              <a:rPr lang="uk-UA" dirty="0" smtClean="0"/>
              <a:t>8) клас 8 - страхування майна від вогню та небезпечного впливу природних явищ;</a:t>
            </a:r>
          </a:p>
          <a:p>
            <a:r>
              <a:rPr lang="uk-UA" dirty="0" smtClean="0"/>
              <a:t>9) клас 9 - страхування майна від шкоди, заподіяної градом, морозом, іншими подіями (включаючи крадіжку, розбій, грабіж, умисне пошкодження/знищення майна), крім подій, визначених у класі 8;</a:t>
            </a:r>
          </a:p>
          <a:p>
            <a:r>
              <a:rPr lang="uk-UA" dirty="0" smtClean="0"/>
              <a:t>10) клас 10 - страхування відповідальності, яка виникає внаслідок використання наземного транспортного засобу (у тому числі відповідальності перевізника);</a:t>
            </a:r>
          </a:p>
          <a:p>
            <a:r>
              <a:rPr lang="uk-UA" dirty="0" smtClean="0"/>
              <a:t>11) клас 11 - страхування відповідальності, яка виникає внаслідок використання повітряного судна (у тому числі відповідальності перевізника);</a:t>
            </a:r>
          </a:p>
          <a:p>
            <a:r>
              <a:rPr lang="uk-UA" dirty="0" smtClean="0"/>
              <a:t>12) клас 12 - страхування відповідальності, яка виникає внаслідок використання водного судна (у тому числі відповідальності перевізника);</a:t>
            </a:r>
          </a:p>
          <a:p>
            <a:r>
              <a:rPr lang="uk-UA" dirty="0" smtClean="0"/>
              <a:t>13) клас 13 - страхування іншої відповідальності (крім визначеної у класах 10, 11, 12</a:t>
            </a:r>
            <a:r>
              <a:rPr lang="uk-UA" dirty="0" smtClean="0"/>
              <a:t>);</a:t>
            </a:r>
            <a:endParaRPr lang="uk-UA" dirty="0" smtClean="0"/>
          </a:p>
        </p:txBody>
      </p:sp>
    </p:spTree>
    <p:extLst>
      <p:ext uri="{BB962C8B-B14F-4D97-AF65-F5344CB8AC3E}">
        <p14:creationId xmlns:p14="http://schemas.microsoft.com/office/powerpoint/2010/main" val="24396917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539552" y="404664"/>
            <a:ext cx="8208912" cy="5976664"/>
          </a:xfrm>
        </p:spPr>
        <p:txBody>
          <a:bodyPr>
            <a:normAutofit fontScale="92500" lnSpcReduction="10000"/>
          </a:bodyPr>
          <a:lstStyle/>
          <a:p>
            <a:r>
              <a:rPr lang="uk-UA" dirty="0"/>
              <a:t>14) клас 14 - страхування кредитів;</a:t>
            </a:r>
          </a:p>
          <a:p>
            <a:r>
              <a:rPr lang="uk-UA" dirty="0"/>
              <a:t>15) клас 15 - страхування поруки (гарантії);</a:t>
            </a:r>
          </a:p>
          <a:p>
            <a:r>
              <a:rPr lang="uk-UA" dirty="0"/>
              <a:t>16) клас 16 - страхування інших фінансових ризиків (крім визначених класами 14, 15);</a:t>
            </a:r>
          </a:p>
          <a:p>
            <a:r>
              <a:rPr lang="uk-UA" dirty="0"/>
              <a:t>17) клас 17 - страхування судових витрат;</a:t>
            </a:r>
          </a:p>
          <a:p>
            <a:r>
              <a:rPr lang="uk-UA" dirty="0"/>
              <a:t>18) клас 18 - страхування витрат, пов’язаних з наданням допомоги (</a:t>
            </a:r>
            <a:r>
              <a:rPr lang="uk-UA" dirty="0" err="1"/>
              <a:t>асистанс</a:t>
            </a:r>
            <a:r>
              <a:rPr lang="uk-UA" dirty="0"/>
              <a:t>) особам, які потрапили у скрутне становище під час здійснення подорожі</a:t>
            </a:r>
            <a:r>
              <a:rPr lang="ru-RU" dirty="0"/>
              <a:t>.</a:t>
            </a:r>
          </a:p>
          <a:p>
            <a:pPr marL="45720" indent="0">
              <a:buNone/>
            </a:pPr>
            <a:r>
              <a:rPr lang="ru-RU" dirty="0" smtClean="0"/>
              <a:t>До </a:t>
            </a:r>
            <a:r>
              <a:rPr lang="ru-RU" dirty="0" err="1"/>
              <a:t>класів</a:t>
            </a:r>
            <a:r>
              <a:rPr lang="ru-RU" dirty="0"/>
              <a:t> </a:t>
            </a:r>
            <a:r>
              <a:rPr lang="ru-RU" dirty="0" err="1"/>
              <a:t>страхування</a:t>
            </a:r>
            <a:r>
              <a:rPr lang="ru-RU" dirty="0"/>
              <a:t> </a:t>
            </a:r>
            <a:r>
              <a:rPr lang="ru-RU" dirty="0" err="1"/>
              <a:t>життя</a:t>
            </a:r>
            <a:r>
              <a:rPr lang="ru-RU" dirty="0"/>
              <a:t> належать:</a:t>
            </a:r>
          </a:p>
          <a:p>
            <a:r>
              <a:rPr lang="ru-RU" dirty="0"/>
              <a:t>1) </a:t>
            </a:r>
            <a:r>
              <a:rPr lang="ru-RU" dirty="0" err="1"/>
              <a:t>клас</a:t>
            </a:r>
            <a:r>
              <a:rPr lang="ru-RU" dirty="0"/>
              <a:t> 19 - </a:t>
            </a:r>
            <a:r>
              <a:rPr lang="ru-RU" dirty="0" err="1"/>
              <a:t>страхування</a:t>
            </a:r>
            <a:r>
              <a:rPr lang="ru-RU" dirty="0"/>
              <a:t> </a:t>
            </a:r>
            <a:r>
              <a:rPr lang="ru-RU" dirty="0" err="1"/>
              <a:t>життя</a:t>
            </a:r>
            <a:r>
              <a:rPr lang="ru-RU" dirty="0"/>
              <a:t> (</a:t>
            </a:r>
            <a:r>
              <a:rPr lang="ru-RU" dirty="0" err="1"/>
              <a:t>інше</a:t>
            </a:r>
            <a:r>
              <a:rPr lang="ru-RU" dirty="0"/>
              <a:t>, </a:t>
            </a:r>
            <a:r>
              <a:rPr lang="ru-RU" dirty="0" err="1"/>
              <a:t>ніж</a:t>
            </a:r>
            <a:r>
              <a:rPr lang="ru-RU" dirty="0"/>
              <a:t> </a:t>
            </a:r>
            <a:r>
              <a:rPr lang="ru-RU" dirty="0" err="1"/>
              <a:t>передбачено</a:t>
            </a:r>
            <a:r>
              <a:rPr lang="ru-RU" dirty="0"/>
              <a:t> </a:t>
            </a:r>
            <a:r>
              <a:rPr lang="ru-RU" dirty="0" err="1"/>
              <a:t>класами</a:t>
            </a:r>
            <a:r>
              <a:rPr lang="ru-RU" dirty="0"/>
              <a:t> 20, 21, 22, 23);</a:t>
            </a:r>
          </a:p>
          <a:p>
            <a:r>
              <a:rPr lang="ru-RU" dirty="0"/>
              <a:t>2) </a:t>
            </a:r>
            <a:r>
              <a:rPr lang="ru-RU" dirty="0" err="1"/>
              <a:t>клас</a:t>
            </a:r>
            <a:r>
              <a:rPr lang="ru-RU" dirty="0"/>
              <a:t> 20 - </a:t>
            </a:r>
            <a:r>
              <a:rPr lang="ru-RU" dirty="0" err="1"/>
              <a:t>страхування</a:t>
            </a:r>
            <a:r>
              <a:rPr lang="ru-RU" dirty="0"/>
              <a:t> </a:t>
            </a:r>
            <a:r>
              <a:rPr lang="ru-RU" dirty="0" err="1"/>
              <a:t>життя</a:t>
            </a:r>
            <a:r>
              <a:rPr lang="ru-RU" dirty="0"/>
              <a:t> до </a:t>
            </a:r>
            <a:r>
              <a:rPr lang="ru-RU" dirty="0" err="1"/>
              <a:t>шлюбу</a:t>
            </a:r>
            <a:r>
              <a:rPr lang="ru-RU" dirty="0"/>
              <a:t> та до </a:t>
            </a:r>
            <a:r>
              <a:rPr lang="ru-RU" dirty="0" err="1"/>
              <a:t>народження</a:t>
            </a:r>
            <a:r>
              <a:rPr lang="ru-RU" dirty="0"/>
              <a:t> </a:t>
            </a:r>
            <a:r>
              <a:rPr lang="ru-RU" dirty="0" err="1"/>
              <a:t>дитини</a:t>
            </a:r>
            <a:r>
              <a:rPr lang="ru-RU" dirty="0"/>
              <a:t>;</a:t>
            </a:r>
          </a:p>
          <a:p>
            <a:r>
              <a:rPr lang="ru-RU" dirty="0"/>
              <a:t>3) </a:t>
            </a:r>
            <a:r>
              <a:rPr lang="ru-RU" dirty="0" err="1"/>
              <a:t>клас</a:t>
            </a:r>
            <a:r>
              <a:rPr lang="ru-RU" dirty="0"/>
              <a:t> 21 - </a:t>
            </a:r>
            <a:r>
              <a:rPr lang="ru-RU" dirty="0" err="1"/>
              <a:t>інвестиційне</a:t>
            </a:r>
            <a:r>
              <a:rPr lang="ru-RU" dirty="0"/>
              <a:t> </a:t>
            </a:r>
            <a:r>
              <a:rPr lang="ru-RU" dirty="0" err="1"/>
              <a:t>страхування</a:t>
            </a:r>
            <a:r>
              <a:rPr lang="ru-RU" dirty="0"/>
              <a:t> </a:t>
            </a:r>
            <a:r>
              <a:rPr lang="ru-RU" dirty="0" err="1"/>
              <a:t>життя</a:t>
            </a:r>
            <a:r>
              <a:rPr lang="ru-RU" dirty="0"/>
              <a:t>;</a:t>
            </a:r>
          </a:p>
          <a:p>
            <a:r>
              <a:rPr lang="ru-RU" dirty="0"/>
              <a:t>4) </a:t>
            </a:r>
            <a:r>
              <a:rPr lang="ru-RU" dirty="0" err="1"/>
              <a:t>клас</a:t>
            </a:r>
            <a:r>
              <a:rPr lang="ru-RU" dirty="0"/>
              <a:t> 22 - </a:t>
            </a:r>
            <a:r>
              <a:rPr lang="ru-RU" dirty="0" err="1"/>
              <a:t>безперервне</a:t>
            </a:r>
            <a:r>
              <a:rPr lang="ru-RU" dirty="0"/>
              <a:t> </a:t>
            </a:r>
            <a:r>
              <a:rPr lang="ru-RU" dirty="0" err="1"/>
              <a:t>страхування</a:t>
            </a:r>
            <a:r>
              <a:rPr lang="ru-RU" dirty="0"/>
              <a:t> </a:t>
            </a:r>
            <a:r>
              <a:rPr lang="ru-RU" dirty="0" err="1"/>
              <a:t>здоров’я</a:t>
            </a:r>
            <a:r>
              <a:rPr lang="ru-RU" dirty="0"/>
              <a:t>;</a:t>
            </a:r>
          </a:p>
          <a:p>
            <a:r>
              <a:rPr lang="ru-RU" dirty="0"/>
              <a:t>5) </a:t>
            </a:r>
            <a:r>
              <a:rPr lang="ru-RU" dirty="0" err="1"/>
              <a:t>клас</a:t>
            </a:r>
            <a:r>
              <a:rPr lang="ru-RU" dirty="0"/>
              <a:t> 23 - </a:t>
            </a:r>
            <a:r>
              <a:rPr lang="ru-RU" dirty="0" err="1"/>
              <a:t>пенсійне</a:t>
            </a:r>
            <a:r>
              <a:rPr lang="ru-RU" dirty="0"/>
              <a:t> </a:t>
            </a:r>
            <a:r>
              <a:rPr lang="ru-RU" dirty="0" err="1"/>
              <a:t>страхування</a:t>
            </a:r>
            <a:r>
              <a:rPr lang="ru-RU" dirty="0"/>
              <a:t>.</a:t>
            </a:r>
          </a:p>
          <a:p>
            <a:pPr marL="45720" indent="0">
              <a:buNone/>
            </a:pPr>
            <a:endParaRPr lang="uk-UA" dirty="0"/>
          </a:p>
        </p:txBody>
      </p:sp>
    </p:spTree>
    <p:extLst>
      <p:ext uri="{BB962C8B-B14F-4D97-AF65-F5344CB8AC3E}">
        <p14:creationId xmlns:p14="http://schemas.microsoft.com/office/powerpoint/2010/main" val="35680131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755576" y="404664"/>
            <a:ext cx="7920880" cy="5976664"/>
          </a:xfrm>
        </p:spPr>
        <p:txBody>
          <a:bodyPr>
            <a:normAutofit fontScale="77500" lnSpcReduction="20000"/>
          </a:bodyPr>
          <a:lstStyle/>
          <a:p>
            <a:pPr marL="45720" indent="0">
              <a:buNone/>
            </a:pPr>
            <a:r>
              <a:rPr lang="uk-UA" b="1" dirty="0" smtClean="0"/>
              <a:t>4. Страховий </a:t>
            </a:r>
            <a:r>
              <a:rPr lang="uk-UA" b="1" dirty="0"/>
              <a:t>ринок України</a:t>
            </a:r>
            <a:endParaRPr lang="ru-RU" dirty="0"/>
          </a:p>
          <a:p>
            <a:pPr marL="45720" indent="0">
              <a:buNone/>
            </a:pPr>
            <a:endParaRPr lang="ru-RU" dirty="0"/>
          </a:p>
          <a:p>
            <a:pPr marL="45720" indent="0">
              <a:buNone/>
            </a:pPr>
            <a:r>
              <a:rPr lang="uk-UA" dirty="0"/>
              <a:t>З наявністю об’єктів страхування, що мають споживчу вартість та потреби у страхових послугах, а також суб’єктів зданих задовольнити ці потреби пов’язане функціонування страхового ринку. </a:t>
            </a:r>
            <a:endParaRPr lang="ru-RU" dirty="0"/>
          </a:p>
          <a:p>
            <a:pPr marL="45720" indent="0">
              <a:buNone/>
            </a:pPr>
            <a:r>
              <a:rPr lang="uk-UA" dirty="0"/>
              <a:t>Страховий ринок є багатогранним поняттям:</a:t>
            </a:r>
            <a:endParaRPr lang="ru-RU" dirty="0"/>
          </a:p>
          <a:p>
            <a:r>
              <a:rPr lang="uk-UA" dirty="0"/>
              <a:t>1)	це сфера економічних відносин, де об'єктом купівлі-продажу є страховий захист;</a:t>
            </a:r>
            <a:endParaRPr lang="ru-RU" dirty="0"/>
          </a:p>
          <a:p>
            <a:r>
              <a:rPr lang="uk-UA" dirty="0"/>
              <a:t>2)	це форма організації економічних відносин у сфері грошового обігу по формуванню та використанню страхового фонду й інших фондів та ресурсів страховика за допомогою купівлі-продажу страхових продуктів;</a:t>
            </a:r>
            <a:endParaRPr lang="ru-RU" dirty="0"/>
          </a:p>
          <a:p>
            <a:r>
              <a:rPr lang="uk-UA" dirty="0"/>
              <a:t>3)	це сукупність страховиків, страхувальників, посередників, що приймають участь в реалізації відповідних послуг;</a:t>
            </a:r>
            <a:endParaRPr lang="ru-RU" dirty="0"/>
          </a:p>
          <a:p>
            <a:r>
              <a:rPr lang="uk-UA" dirty="0"/>
              <a:t>4)	це середовище, у якому </a:t>
            </a:r>
            <a:r>
              <a:rPr lang="uk-UA" dirty="0" smtClean="0"/>
              <a:t>функціонують </a:t>
            </a:r>
            <a:r>
              <a:rPr lang="uk-UA" dirty="0"/>
              <a:t>страхові компанії;</a:t>
            </a:r>
            <a:endParaRPr lang="ru-RU" dirty="0"/>
          </a:p>
          <a:p>
            <a:r>
              <a:rPr lang="uk-UA" dirty="0"/>
              <a:t>5)	це механізм перерозподілу фінансових ресурсів страхувальників та страховиків.</a:t>
            </a:r>
            <a:endParaRPr lang="ru-RU" dirty="0"/>
          </a:p>
          <a:p>
            <a:pPr marL="45720" indent="0">
              <a:buNone/>
            </a:pPr>
            <a:r>
              <a:rPr lang="uk-UA" dirty="0"/>
              <a:t>Страховий ринок прийнято поділяти на два сегменти: </a:t>
            </a:r>
            <a:r>
              <a:rPr lang="ru-RU" dirty="0" err="1"/>
              <a:t>life</a:t>
            </a:r>
            <a:r>
              <a:rPr lang="ru-RU" dirty="0"/>
              <a:t> (</a:t>
            </a:r>
            <a:r>
              <a:rPr lang="uk-UA" dirty="0"/>
              <a:t>довгостроковий або накопичувальний</a:t>
            </a:r>
            <a:r>
              <a:rPr lang="ru-RU" dirty="0"/>
              <a:t>) та</a:t>
            </a:r>
            <a:r>
              <a:rPr lang="uk-UA" dirty="0"/>
              <a:t> </a:t>
            </a:r>
            <a:r>
              <a:rPr lang="uk-UA" dirty="0" err="1"/>
              <a:t>non-life</a:t>
            </a:r>
            <a:r>
              <a:rPr lang="uk-UA" dirty="0"/>
              <a:t> (ризиковий). Перший охоплює відносини пов’язанні зі страхуванням життя, другий – з іншими видами страхування.</a:t>
            </a:r>
          </a:p>
        </p:txBody>
      </p:sp>
    </p:spTree>
    <p:extLst>
      <p:ext uri="{BB962C8B-B14F-4D97-AF65-F5344CB8AC3E}">
        <p14:creationId xmlns:p14="http://schemas.microsoft.com/office/powerpoint/2010/main" val="41856336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143000" y="731520"/>
            <a:ext cx="7461448" cy="5577800"/>
          </a:xfrm>
        </p:spPr>
        <p:txBody>
          <a:bodyPr>
            <a:normAutofit fontScale="92500" lnSpcReduction="10000"/>
          </a:bodyPr>
          <a:lstStyle/>
          <a:p>
            <a:pPr marL="45720" indent="0">
              <a:buNone/>
            </a:pPr>
            <a:r>
              <a:rPr lang="uk-UA" dirty="0" smtClean="0"/>
              <a:t>У</a:t>
            </a:r>
            <a:r>
              <a:rPr lang="ru-RU" dirty="0" err="1" smtClean="0"/>
              <a:t>часники</a:t>
            </a:r>
            <a:r>
              <a:rPr lang="ru-RU" dirty="0" smtClean="0"/>
              <a:t> </a:t>
            </a:r>
            <a:r>
              <a:rPr lang="ru-RU" dirty="0"/>
              <a:t>ринку </a:t>
            </a:r>
            <a:r>
              <a:rPr lang="ru-RU" dirty="0" err="1"/>
              <a:t>страхування</a:t>
            </a:r>
            <a:r>
              <a:rPr lang="ru-RU" dirty="0"/>
              <a:t> - </a:t>
            </a:r>
            <a:r>
              <a:rPr lang="ru-RU" dirty="0" smtClean="0"/>
              <a:t>страховики, </a:t>
            </a:r>
            <a:r>
              <a:rPr lang="ru-RU" dirty="0" err="1" smtClean="0"/>
              <a:t>перестраховики</a:t>
            </a:r>
            <a:r>
              <a:rPr lang="ru-RU" dirty="0" smtClean="0"/>
              <a:t> </a:t>
            </a:r>
            <a:r>
              <a:rPr lang="ru-RU" dirty="0"/>
              <a:t>та </a:t>
            </a:r>
            <a:r>
              <a:rPr lang="ru-RU" dirty="0" err="1"/>
              <a:t>надавачі</a:t>
            </a:r>
            <a:r>
              <a:rPr lang="ru-RU" dirty="0"/>
              <a:t> </a:t>
            </a:r>
            <a:r>
              <a:rPr lang="ru-RU" dirty="0" err="1"/>
              <a:t>супровідних</a:t>
            </a:r>
            <a:r>
              <a:rPr lang="ru-RU" dirty="0"/>
              <a:t> </a:t>
            </a:r>
            <a:r>
              <a:rPr lang="ru-RU" dirty="0" err="1"/>
              <a:t>послуг</a:t>
            </a:r>
            <a:r>
              <a:rPr lang="ru-RU" dirty="0"/>
              <a:t> на ринку </a:t>
            </a:r>
            <a:r>
              <a:rPr lang="ru-RU" dirty="0" err="1"/>
              <a:t>страхування</a:t>
            </a:r>
            <a:r>
              <a:rPr lang="ru-RU" dirty="0"/>
              <a:t>, </a:t>
            </a:r>
            <a:r>
              <a:rPr lang="ru-RU" dirty="0" err="1"/>
              <a:t>їх</a:t>
            </a:r>
            <a:r>
              <a:rPr lang="ru-RU" dirty="0"/>
              <a:t> </a:t>
            </a:r>
            <a:r>
              <a:rPr lang="ru-RU" dirty="0" err="1"/>
              <a:t>об’єднання</a:t>
            </a:r>
            <a:r>
              <a:rPr lang="ru-RU" dirty="0"/>
              <a:t>, </a:t>
            </a:r>
            <a:r>
              <a:rPr lang="ru-RU" dirty="0" err="1" smtClean="0"/>
              <a:t>клієнти</a:t>
            </a:r>
            <a:r>
              <a:rPr lang="ru-RU" dirty="0" smtClean="0"/>
              <a:t>.</a:t>
            </a:r>
            <a:r>
              <a:rPr lang="uk-UA" dirty="0"/>
              <a:t> Головними суб’єктами страхових відносин є:</a:t>
            </a:r>
            <a:endParaRPr lang="uk-UA" dirty="0" smtClean="0"/>
          </a:p>
          <a:p>
            <a:r>
              <a:rPr lang="uk-UA" b="1" dirty="0" smtClean="0"/>
              <a:t>Страховик </a:t>
            </a:r>
            <a:r>
              <a:rPr lang="uk-UA" dirty="0"/>
              <a:t>(</a:t>
            </a:r>
            <a:r>
              <a:rPr lang="uk-UA" b="1" dirty="0"/>
              <a:t>страхові </a:t>
            </a:r>
            <a:r>
              <a:rPr lang="uk-UA" b="1" dirty="0" smtClean="0"/>
              <a:t>компанії) - </a:t>
            </a:r>
            <a:r>
              <a:rPr lang="ru-RU" dirty="0" err="1"/>
              <a:t>фінансова</a:t>
            </a:r>
            <a:r>
              <a:rPr lang="ru-RU" dirty="0"/>
              <a:t> </a:t>
            </a:r>
            <a:r>
              <a:rPr lang="ru-RU" dirty="0" err="1"/>
              <a:t>установа</a:t>
            </a:r>
            <a:r>
              <a:rPr lang="ru-RU" dirty="0"/>
              <a:t> </a:t>
            </a:r>
            <a:r>
              <a:rPr lang="ru-RU" dirty="0" err="1"/>
              <a:t>або</a:t>
            </a:r>
            <a:r>
              <a:rPr lang="ru-RU" dirty="0"/>
              <a:t> </a:t>
            </a:r>
            <a:r>
              <a:rPr lang="ru-RU" dirty="0" err="1"/>
              <a:t>філія</a:t>
            </a:r>
            <a:r>
              <a:rPr lang="ru-RU" dirty="0"/>
              <a:t> страховика-нерезидента, </a:t>
            </a:r>
            <a:r>
              <a:rPr lang="ru-RU" dirty="0" err="1"/>
              <a:t>які</a:t>
            </a:r>
            <a:r>
              <a:rPr lang="ru-RU" dirty="0"/>
              <a:t> </a:t>
            </a:r>
            <a:r>
              <a:rPr lang="ru-RU" dirty="0" err="1"/>
              <a:t>мають</a:t>
            </a:r>
            <a:r>
              <a:rPr lang="ru-RU" dirty="0"/>
              <a:t> право </a:t>
            </a:r>
            <a:r>
              <a:rPr lang="ru-RU" dirty="0" err="1"/>
              <a:t>здійснювати</a:t>
            </a:r>
            <a:r>
              <a:rPr lang="ru-RU" dirty="0"/>
              <a:t> </a:t>
            </a:r>
            <a:r>
              <a:rPr lang="ru-RU" dirty="0" err="1"/>
              <a:t>діяльність</a:t>
            </a:r>
            <a:r>
              <a:rPr lang="ru-RU" dirty="0"/>
              <a:t> </a:t>
            </a:r>
            <a:r>
              <a:rPr lang="ru-RU" dirty="0" err="1"/>
              <a:t>із</a:t>
            </a:r>
            <a:r>
              <a:rPr lang="ru-RU" dirty="0"/>
              <a:t> </a:t>
            </a:r>
            <a:r>
              <a:rPr lang="ru-RU" dirty="0" err="1"/>
              <a:t>страхування</a:t>
            </a:r>
            <a:r>
              <a:rPr lang="ru-RU" dirty="0"/>
              <a:t> на </a:t>
            </a:r>
            <a:r>
              <a:rPr lang="ru-RU" dirty="0" err="1"/>
              <a:t>території</a:t>
            </a:r>
            <a:r>
              <a:rPr lang="ru-RU" dirty="0"/>
              <a:t> </a:t>
            </a:r>
            <a:r>
              <a:rPr lang="ru-RU" dirty="0" err="1" smtClean="0"/>
              <a:t>України</a:t>
            </a:r>
            <a:r>
              <a:rPr lang="ru-RU" dirty="0" smtClean="0"/>
              <a:t>;</a:t>
            </a:r>
          </a:p>
          <a:p>
            <a:r>
              <a:rPr lang="uk-UA" b="1" dirty="0" err="1" smtClean="0"/>
              <a:t>Перестраховик</a:t>
            </a:r>
            <a:r>
              <a:rPr lang="uk-UA" b="1" dirty="0" smtClean="0"/>
              <a:t> (</a:t>
            </a:r>
            <a:r>
              <a:rPr lang="ru-RU" dirty="0" err="1" smtClean="0"/>
              <a:t>цесіонер</a:t>
            </a:r>
            <a:r>
              <a:rPr lang="ru-RU" dirty="0"/>
              <a:t>, </a:t>
            </a:r>
            <a:r>
              <a:rPr lang="ru-RU" dirty="0" err="1"/>
              <a:t>ретроцесіонер</a:t>
            </a:r>
            <a:r>
              <a:rPr lang="ru-RU" dirty="0"/>
              <a:t>) - страховик та страховик-нерезидент, </a:t>
            </a:r>
            <a:r>
              <a:rPr lang="ru-RU" dirty="0" err="1"/>
              <a:t>який</a:t>
            </a:r>
            <a:r>
              <a:rPr lang="ru-RU" dirty="0"/>
              <a:t> </a:t>
            </a:r>
            <a:r>
              <a:rPr lang="ru-RU" dirty="0" err="1"/>
              <a:t>приймає</a:t>
            </a:r>
            <a:r>
              <a:rPr lang="ru-RU" dirty="0"/>
              <a:t> </a:t>
            </a:r>
            <a:r>
              <a:rPr lang="ru-RU" dirty="0" err="1"/>
              <a:t>ризик</a:t>
            </a:r>
            <a:r>
              <a:rPr lang="ru-RU" dirty="0"/>
              <a:t> за договором </a:t>
            </a:r>
            <a:r>
              <a:rPr lang="ru-RU" dirty="0" err="1" smtClean="0"/>
              <a:t>перестрахування</a:t>
            </a:r>
            <a:r>
              <a:rPr lang="ru-RU" dirty="0" smtClean="0"/>
              <a:t>;</a:t>
            </a:r>
          </a:p>
          <a:p>
            <a:r>
              <a:rPr lang="ru-RU" b="1" dirty="0" err="1"/>
              <a:t>С</a:t>
            </a:r>
            <a:r>
              <a:rPr lang="ru-RU" b="1" dirty="0" err="1" smtClean="0"/>
              <a:t>трахувальник</a:t>
            </a:r>
            <a:r>
              <a:rPr lang="ru-RU" dirty="0" smtClean="0"/>
              <a:t> </a:t>
            </a:r>
            <a:r>
              <a:rPr lang="ru-RU" dirty="0"/>
              <a:t>- особа, яка </a:t>
            </a:r>
            <a:r>
              <a:rPr lang="ru-RU" dirty="0" err="1"/>
              <a:t>уклала</a:t>
            </a:r>
            <a:r>
              <a:rPr lang="ru-RU" dirty="0"/>
              <a:t> </a:t>
            </a:r>
            <a:r>
              <a:rPr lang="ru-RU" dirty="0" err="1"/>
              <a:t>із</a:t>
            </a:r>
            <a:r>
              <a:rPr lang="ru-RU" dirty="0"/>
              <a:t> страховиком </a:t>
            </a:r>
            <a:r>
              <a:rPr lang="ru-RU" dirty="0" err="1"/>
              <a:t>договір</a:t>
            </a:r>
            <a:r>
              <a:rPr lang="ru-RU" dirty="0"/>
              <a:t> </a:t>
            </a:r>
            <a:r>
              <a:rPr lang="ru-RU" dirty="0" err="1"/>
              <a:t>страхування</a:t>
            </a:r>
            <a:r>
              <a:rPr lang="ru-RU" dirty="0"/>
              <a:t> </a:t>
            </a:r>
            <a:r>
              <a:rPr lang="ru-RU" dirty="0" err="1"/>
              <a:t>або</a:t>
            </a:r>
            <a:r>
              <a:rPr lang="ru-RU" dirty="0"/>
              <a:t> є </a:t>
            </a:r>
            <a:r>
              <a:rPr lang="ru-RU" dirty="0" err="1"/>
              <a:t>страхувальником</a:t>
            </a:r>
            <a:r>
              <a:rPr lang="ru-RU" dirty="0"/>
              <a:t> </a:t>
            </a:r>
            <a:r>
              <a:rPr lang="ru-RU" dirty="0" err="1"/>
              <a:t>відповідно</a:t>
            </a:r>
            <a:r>
              <a:rPr lang="ru-RU" dirty="0"/>
              <a:t> до </a:t>
            </a:r>
            <a:r>
              <a:rPr lang="ru-RU" dirty="0" err="1"/>
              <a:t>законодавства</a:t>
            </a:r>
            <a:r>
              <a:rPr lang="ru-RU" dirty="0" smtClean="0"/>
              <a:t>;</a:t>
            </a:r>
          </a:p>
          <a:p>
            <a:r>
              <a:rPr lang="ru-RU" b="1" dirty="0"/>
              <a:t>Застрахована особа </a:t>
            </a:r>
            <a:r>
              <a:rPr lang="ru-RU" dirty="0"/>
              <a:t>- </a:t>
            </a:r>
            <a:r>
              <a:rPr lang="ru-RU" dirty="0" err="1"/>
              <a:t>фізична</a:t>
            </a:r>
            <a:r>
              <a:rPr lang="ru-RU" dirty="0"/>
              <a:t> особа, </a:t>
            </a:r>
            <a:r>
              <a:rPr lang="ru-RU" dirty="0" err="1"/>
              <a:t>визначена</a:t>
            </a:r>
            <a:r>
              <a:rPr lang="ru-RU" dirty="0"/>
              <a:t> </a:t>
            </a:r>
            <a:r>
              <a:rPr lang="ru-RU" dirty="0" err="1"/>
              <a:t>страхувальником</a:t>
            </a:r>
            <a:r>
              <a:rPr lang="ru-RU" dirty="0"/>
              <a:t> у </a:t>
            </a:r>
            <a:r>
              <a:rPr lang="ru-RU" dirty="0" err="1"/>
              <a:t>договорі</a:t>
            </a:r>
            <a:r>
              <a:rPr lang="ru-RU" dirty="0"/>
              <a:t> </a:t>
            </a:r>
            <a:r>
              <a:rPr lang="ru-RU" dirty="0" err="1"/>
              <a:t>страхування</a:t>
            </a:r>
            <a:r>
              <a:rPr lang="ru-RU" dirty="0"/>
              <a:t>, </a:t>
            </a:r>
            <a:r>
              <a:rPr lang="ru-RU" dirty="0" err="1"/>
              <a:t>життя</a:t>
            </a:r>
            <a:r>
              <a:rPr lang="ru-RU" dirty="0"/>
              <a:t>, </a:t>
            </a:r>
            <a:r>
              <a:rPr lang="ru-RU" dirty="0" err="1"/>
              <a:t>здоров’я</a:t>
            </a:r>
            <a:r>
              <a:rPr lang="ru-RU" dirty="0"/>
              <a:t>, </a:t>
            </a:r>
            <a:r>
              <a:rPr lang="ru-RU" dirty="0" err="1"/>
              <a:t>працездатність</a:t>
            </a:r>
            <a:r>
              <a:rPr lang="ru-RU" dirty="0"/>
              <a:t> та/</a:t>
            </a:r>
            <a:r>
              <a:rPr lang="ru-RU" dirty="0" err="1"/>
              <a:t>або</a:t>
            </a:r>
            <a:r>
              <a:rPr lang="ru-RU" dirty="0"/>
              <a:t> </a:t>
            </a:r>
            <a:r>
              <a:rPr lang="ru-RU" dirty="0" err="1"/>
              <a:t>пенсійне</a:t>
            </a:r>
            <a:r>
              <a:rPr lang="ru-RU" dirty="0"/>
              <a:t> </a:t>
            </a:r>
            <a:r>
              <a:rPr lang="ru-RU" dirty="0" err="1"/>
              <a:t>забезпечення</a:t>
            </a:r>
            <a:r>
              <a:rPr lang="ru-RU" dirty="0"/>
              <a:t> </a:t>
            </a:r>
            <a:r>
              <a:rPr lang="ru-RU" dirty="0" err="1"/>
              <a:t>якої</a:t>
            </a:r>
            <a:r>
              <a:rPr lang="ru-RU" dirty="0"/>
              <a:t> є </a:t>
            </a:r>
            <a:r>
              <a:rPr lang="ru-RU" dirty="0" err="1"/>
              <a:t>об’єктом</a:t>
            </a:r>
            <a:r>
              <a:rPr lang="ru-RU" dirty="0"/>
              <a:t> </a:t>
            </a:r>
            <a:r>
              <a:rPr lang="ru-RU" dirty="0" err="1"/>
              <a:t>страхування</a:t>
            </a:r>
            <a:r>
              <a:rPr lang="ru-RU" dirty="0"/>
              <a:t> за договором </a:t>
            </a:r>
            <a:r>
              <a:rPr lang="ru-RU" dirty="0" err="1"/>
              <a:t>страхування</a:t>
            </a:r>
            <a:r>
              <a:rPr lang="ru-RU" dirty="0"/>
              <a:t>;</a:t>
            </a:r>
            <a:endParaRPr lang="uk-UA" dirty="0"/>
          </a:p>
        </p:txBody>
      </p:sp>
    </p:spTree>
    <p:extLst>
      <p:ext uri="{BB962C8B-B14F-4D97-AF65-F5344CB8AC3E}">
        <p14:creationId xmlns:p14="http://schemas.microsoft.com/office/powerpoint/2010/main" val="14526771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539552" y="404664"/>
            <a:ext cx="8064896" cy="5904656"/>
          </a:xfrm>
        </p:spPr>
        <p:txBody>
          <a:bodyPr>
            <a:normAutofit fontScale="62500" lnSpcReduction="20000"/>
          </a:bodyPr>
          <a:lstStyle/>
          <a:p>
            <a:r>
              <a:rPr lang="uk-UA" b="1" dirty="0"/>
              <a:t>страхові посередники</a:t>
            </a:r>
            <a:r>
              <a:rPr lang="uk-UA" dirty="0" smtClean="0"/>
              <a:t>:</a:t>
            </a:r>
          </a:p>
          <a:p>
            <a:r>
              <a:rPr lang="ru-RU" b="1" dirty="0" err="1"/>
              <a:t>страховий</a:t>
            </a:r>
            <a:r>
              <a:rPr lang="ru-RU" b="1" dirty="0"/>
              <a:t> </a:t>
            </a:r>
            <a:r>
              <a:rPr lang="ru-RU" b="1" dirty="0" smtClean="0"/>
              <a:t>брокер </a:t>
            </a:r>
            <a:r>
              <a:rPr lang="ru-RU" dirty="0" smtClean="0"/>
              <a:t>-</a:t>
            </a:r>
            <a:r>
              <a:rPr lang="uk-UA" dirty="0" smtClean="0"/>
              <a:t> </a:t>
            </a:r>
            <a:r>
              <a:rPr lang="uk-UA" dirty="0"/>
              <a:t>фізична особа - підприємець, юридична особа або постійне представництво страхового брокера - нерезидента, включені до Реєстру посередників, що діють від свого імені та в інтересах клієнта і за винагороду за реалізацію здійснюють діяльність з надання посередницьких послуг у страхуванні на підставі договору;</a:t>
            </a:r>
            <a:r>
              <a:rPr lang="ru-RU" dirty="0" smtClean="0"/>
              <a:t>, </a:t>
            </a:r>
          </a:p>
          <a:p>
            <a:r>
              <a:rPr lang="ru-RU" b="1" dirty="0" err="1" smtClean="0"/>
              <a:t>страховий</a:t>
            </a:r>
            <a:r>
              <a:rPr lang="ru-RU" b="1" dirty="0" smtClean="0"/>
              <a:t> агент</a:t>
            </a:r>
            <a:r>
              <a:rPr lang="uk-UA" dirty="0"/>
              <a:t> - фізична особа, фізична особа - підприємець або юридична особа, яка включена до Реєстру посередників, не є додатковим страховим агентом та здійснює діяльність з реалізації страхових продуктів від імені та в інтересах страховика за винагороду за реалізацію страхових продуктів на підставі договору із страховиком</a:t>
            </a:r>
            <a:r>
              <a:rPr lang="ru-RU" dirty="0" smtClean="0"/>
              <a:t>, </a:t>
            </a:r>
          </a:p>
          <a:p>
            <a:r>
              <a:rPr lang="ru-RU" b="1" dirty="0" smtClean="0"/>
              <a:t>Субагент</a:t>
            </a:r>
            <a:r>
              <a:rPr lang="ru-RU" dirty="0" smtClean="0"/>
              <a:t> </a:t>
            </a:r>
            <a:r>
              <a:rPr lang="ru-RU" dirty="0"/>
              <a:t> - </a:t>
            </a:r>
            <a:r>
              <a:rPr lang="ru-RU" dirty="0" err="1"/>
              <a:t>фізична</a:t>
            </a:r>
            <a:r>
              <a:rPr lang="ru-RU" dirty="0"/>
              <a:t> особа, </a:t>
            </a:r>
            <a:r>
              <a:rPr lang="ru-RU" dirty="0" err="1"/>
              <a:t>фізична</a:t>
            </a:r>
            <a:r>
              <a:rPr lang="ru-RU" dirty="0"/>
              <a:t> особа - </a:t>
            </a:r>
            <a:r>
              <a:rPr lang="ru-RU" dirty="0" err="1"/>
              <a:t>підприємець</a:t>
            </a:r>
            <a:r>
              <a:rPr lang="ru-RU" dirty="0"/>
              <a:t>, </a:t>
            </a:r>
            <a:r>
              <a:rPr lang="ru-RU" dirty="0" err="1"/>
              <a:t>юридична</a:t>
            </a:r>
            <a:r>
              <a:rPr lang="ru-RU" dirty="0"/>
              <a:t> особа, яка включена до </a:t>
            </a:r>
            <a:r>
              <a:rPr lang="ru-RU" dirty="0" err="1"/>
              <a:t>Реєстру</a:t>
            </a:r>
            <a:r>
              <a:rPr lang="ru-RU" dirty="0"/>
              <a:t> </a:t>
            </a:r>
            <a:r>
              <a:rPr lang="ru-RU" dirty="0" err="1"/>
              <a:t>посередників</a:t>
            </a:r>
            <a:r>
              <a:rPr lang="ru-RU" dirty="0"/>
              <a:t> та </a:t>
            </a:r>
            <a:r>
              <a:rPr lang="ru-RU" dirty="0" err="1"/>
              <a:t>здійснює</a:t>
            </a:r>
            <a:r>
              <a:rPr lang="ru-RU" dirty="0"/>
              <a:t> </a:t>
            </a:r>
            <a:r>
              <a:rPr lang="ru-RU" dirty="0" err="1"/>
              <a:t>діяльність</a:t>
            </a:r>
            <a:r>
              <a:rPr lang="ru-RU" dirty="0"/>
              <a:t> з </a:t>
            </a:r>
            <a:r>
              <a:rPr lang="ru-RU" dirty="0" err="1"/>
              <a:t>реалізації</a:t>
            </a:r>
            <a:r>
              <a:rPr lang="ru-RU" dirty="0"/>
              <a:t> </a:t>
            </a:r>
            <a:r>
              <a:rPr lang="ru-RU" dirty="0" err="1"/>
              <a:t>страхових</a:t>
            </a:r>
            <a:r>
              <a:rPr lang="ru-RU" dirty="0"/>
              <a:t> </a:t>
            </a:r>
            <a:r>
              <a:rPr lang="ru-RU" dirty="0" err="1"/>
              <a:t>продуктів</a:t>
            </a:r>
            <a:r>
              <a:rPr lang="ru-RU" dirty="0"/>
              <a:t> </a:t>
            </a:r>
            <a:r>
              <a:rPr lang="ru-RU" dirty="0" err="1"/>
              <a:t>від</a:t>
            </a:r>
            <a:r>
              <a:rPr lang="ru-RU" dirty="0"/>
              <a:t> </a:t>
            </a:r>
            <a:r>
              <a:rPr lang="ru-RU" dirty="0" err="1"/>
              <a:t>імені</a:t>
            </a:r>
            <a:r>
              <a:rPr lang="ru-RU" dirty="0"/>
              <a:t>, в </a:t>
            </a:r>
            <a:r>
              <a:rPr lang="ru-RU" dirty="0" err="1"/>
              <a:t>інтересах</a:t>
            </a:r>
            <a:r>
              <a:rPr lang="ru-RU" dirty="0"/>
              <a:t> страховика та за </a:t>
            </a:r>
            <a:r>
              <a:rPr lang="ru-RU" dirty="0" err="1"/>
              <a:t>дорученням</a:t>
            </a:r>
            <a:r>
              <a:rPr lang="ru-RU" dirty="0"/>
              <a:t> страхового агента за </a:t>
            </a:r>
            <a:r>
              <a:rPr lang="ru-RU" dirty="0" err="1"/>
              <a:t>винагороду</a:t>
            </a:r>
            <a:r>
              <a:rPr lang="ru-RU" dirty="0"/>
              <a:t> за </a:t>
            </a:r>
            <a:r>
              <a:rPr lang="ru-RU" dirty="0" err="1"/>
              <a:t>реалізацію</a:t>
            </a:r>
            <a:r>
              <a:rPr lang="ru-RU" dirty="0"/>
              <a:t> на </a:t>
            </a:r>
            <a:r>
              <a:rPr lang="ru-RU" dirty="0" err="1"/>
              <a:t>підставі</a:t>
            </a:r>
            <a:r>
              <a:rPr lang="ru-RU" dirty="0"/>
              <a:t> договору </a:t>
            </a:r>
            <a:r>
              <a:rPr lang="ru-RU" dirty="0" err="1"/>
              <a:t>із</a:t>
            </a:r>
            <a:r>
              <a:rPr lang="ru-RU" dirty="0"/>
              <a:t> </a:t>
            </a:r>
            <a:r>
              <a:rPr lang="ru-RU" dirty="0" err="1"/>
              <a:t>страховим</a:t>
            </a:r>
            <a:r>
              <a:rPr lang="ru-RU" dirty="0"/>
              <a:t> агентом</a:t>
            </a:r>
            <a:r>
              <a:rPr lang="ru-RU" dirty="0" smtClean="0"/>
              <a:t>, </a:t>
            </a:r>
          </a:p>
          <a:p>
            <a:r>
              <a:rPr lang="ru-RU" b="1" dirty="0" err="1" smtClean="0"/>
              <a:t>перестраховий</a:t>
            </a:r>
            <a:r>
              <a:rPr lang="ru-RU" b="1" dirty="0" smtClean="0"/>
              <a:t> брокер </a:t>
            </a:r>
            <a:r>
              <a:rPr lang="ru-RU" dirty="0" smtClean="0"/>
              <a:t>- </a:t>
            </a:r>
            <a:r>
              <a:rPr lang="ru-RU" dirty="0" err="1"/>
              <a:t>юридична</a:t>
            </a:r>
            <a:r>
              <a:rPr lang="ru-RU" dirty="0"/>
              <a:t> особа </a:t>
            </a:r>
            <a:r>
              <a:rPr lang="ru-RU" dirty="0" err="1"/>
              <a:t>або</a:t>
            </a:r>
            <a:r>
              <a:rPr lang="ru-RU" dirty="0"/>
              <a:t> </a:t>
            </a:r>
            <a:r>
              <a:rPr lang="ru-RU" dirty="0" err="1"/>
              <a:t>представництво</a:t>
            </a:r>
            <a:r>
              <a:rPr lang="ru-RU" dirty="0"/>
              <a:t> </a:t>
            </a:r>
            <a:r>
              <a:rPr lang="ru-RU" dirty="0" err="1"/>
              <a:t>перестрахового</a:t>
            </a:r>
            <a:r>
              <a:rPr lang="ru-RU" dirty="0"/>
              <a:t> брокера - нерезидента, </a:t>
            </a:r>
            <a:r>
              <a:rPr lang="ru-RU" dirty="0" err="1"/>
              <a:t>включені</a:t>
            </a:r>
            <a:r>
              <a:rPr lang="ru-RU" dirty="0"/>
              <a:t> до </a:t>
            </a:r>
            <a:r>
              <a:rPr lang="ru-RU" dirty="0" err="1"/>
              <a:t>Реєстру</a:t>
            </a:r>
            <a:r>
              <a:rPr lang="ru-RU" dirty="0"/>
              <a:t> </a:t>
            </a:r>
            <a:r>
              <a:rPr lang="ru-RU" dirty="0" err="1"/>
              <a:t>посередників</a:t>
            </a:r>
            <a:r>
              <a:rPr lang="ru-RU" dirty="0"/>
              <a:t>, </a:t>
            </a:r>
            <a:r>
              <a:rPr lang="ru-RU" dirty="0" err="1"/>
              <a:t>що</a:t>
            </a:r>
            <a:r>
              <a:rPr lang="ru-RU" dirty="0"/>
              <a:t> </a:t>
            </a:r>
            <a:r>
              <a:rPr lang="ru-RU" dirty="0" err="1"/>
              <a:t>діють</a:t>
            </a:r>
            <a:r>
              <a:rPr lang="ru-RU" dirty="0"/>
              <a:t> </a:t>
            </a:r>
            <a:r>
              <a:rPr lang="ru-RU" dirty="0" err="1"/>
              <a:t>від</a:t>
            </a:r>
            <a:r>
              <a:rPr lang="ru-RU" dirty="0"/>
              <a:t> </a:t>
            </a:r>
            <a:r>
              <a:rPr lang="ru-RU" dirty="0" err="1"/>
              <a:t>свого</a:t>
            </a:r>
            <a:r>
              <a:rPr lang="ru-RU" dirty="0"/>
              <a:t> </a:t>
            </a:r>
            <a:r>
              <a:rPr lang="ru-RU" dirty="0" err="1"/>
              <a:t>імені</a:t>
            </a:r>
            <a:r>
              <a:rPr lang="ru-RU" dirty="0"/>
              <a:t> та в </a:t>
            </a:r>
            <a:r>
              <a:rPr lang="ru-RU" dirty="0" err="1"/>
              <a:t>інтересах</a:t>
            </a:r>
            <a:r>
              <a:rPr lang="ru-RU" dirty="0"/>
              <a:t> </a:t>
            </a:r>
            <a:r>
              <a:rPr lang="ru-RU" dirty="0" err="1"/>
              <a:t>клієнта</a:t>
            </a:r>
            <a:r>
              <a:rPr lang="ru-RU" dirty="0"/>
              <a:t> і за </a:t>
            </a:r>
            <a:r>
              <a:rPr lang="ru-RU" dirty="0" err="1"/>
              <a:t>винагороду</a:t>
            </a:r>
            <a:r>
              <a:rPr lang="ru-RU" dirty="0"/>
              <a:t> за </a:t>
            </a:r>
            <a:r>
              <a:rPr lang="ru-RU" dirty="0" err="1"/>
              <a:t>реалізацію</a:t>
            </a:r>
            <a:r>
              <a:rPr lang="ru-RU" dirty="0"/>
              <a:t> </a:t>
            </a:r>
            <a:r>
              <a:rPr lang="ru-RU" dirty="0" err="1"/>
              <a:t>здійснюють</a:t>
            </a:r>
            <a:r>
              <a:rPr lang="ru-RU" dirty="0"/>
              <a:t> </a:t>
            </a:r>
            <a:r>
              <a:rPr lang="ru-RU" dirty="0" err="1"/>
              <a:t>діяльність</a:t>
            </a:r>
            <a:r>
              <a:rPr lang="ru-RU" dirty="0"/>
              <a:t> з </a:t>
            </a:r>
            <a:r>
              <a:rPr lang="ru-RU" dirty="0" err="1"/>
              <a:t>надання</a:t>
            </a:r>
            <a:r>
              <a:rPr lang="ru-RU" dirty="0"/>
              <a:t> </a:t>
            </a:r>
            <a:r>
              <a:rPr lang="ru-RU" dirty="0" err="1"/>
              <a:t>посередницьких</a:t>
            </a:r>
            <a:r>
              <a:rPr lang="ru-RU" dirty="0"/>
              <a:t> </a:t>
            </a:r>
            <a:r>
              <a:rPr lang="ru-RU" dirty="0" err="1"/>
              <a:t>послуг</a:t>
            </a:r>
            <a:r>
              <a:rPr lang="ru-RU" dirty="0"/>
              <a:t> з </a:t>
            </a:r>
            <a:r>
              <a:rPr lang="ru-RU" dirty="0" err="1"/>
              <a:t>перестрахування</a:t>
            </a:r>
            <a:r>
              <a:rPr lang="ru-RU" dirty="0"/>
              <a:t> на </a:t>
            </a:r>
            <a:r>
              <a:rPr lang="ru-RU" dirty="0" err="1"/>
              <a:t>підставі</a:t>
            </a:r>
            <a:r>
              <a:rPr lang="ru-RU" dirty="0"/>
              <a:t> договору;</a:t>
            </a:r>
            <a:r>
              <a:rPr lang="ru-RU" dirty="0" smtClean="0"/>
              <a:t>, </a:t>
            </a:r>
          </a:p>
          <a:p>
            <a:r>
              <a:rPr lang="ru-RU" b="1" dirty="0" err="1" smtClean="0"/>
              <a:t>додатковий</a:t>
            </a:r>
            <a:r>
              <a:rPr lang="ru-RU" b="1" dirty="0" smtClean="0"/>
              <a:t> </a:t>
            </a:r>
            <a:r>
              <a:rPr lang="ru-RU" b="1" dirty="0" err="1"/>
              <a:t>страховий</a:t>
            </a:r>
            <a:r>
              <a:rPr lang="ru-RU" b="1" dirty="0"/>
              <a:t> </a:t>
            </a:r>
            <a:r>
              <a:rPr lang="ru-RU" b="1" dirty="0" smtClean="0"/>
              <a:t>агент</a:t>
            </a:r>
            <a:r>
              <a:rPr lang="uk-UA" b="1" dirty="0"/>
              <a:t> </a:t>
            </a:r>
            <a:r>
              <a:rPr lang="uk-UA" dirty="0"/>
              <a:t>- фізична особа - підприємець або юридична особа, яка включена до Реєстру посередників та здійснює діяльність від імені та в інтересах страховика за винагороду за реалізацію страхових продуктів на підставі договору із страховиком, якщо одночасно виконуються всі такі умови:</a:t>
            </a:r>
          </a:p>
          <a:p>
            <a:r>
              <a:rPr lang="uk-UA" dirty="0"/>
              <a:t>а) основним видом діяльності такої особи є здійснення іншої господарської діяльності, ніж реалізація страхових продуктів;</a:t>
            </a:r>
          </a:p>
          <a:p>
            <a:r>
              <a:rPr lang="uk-UA" dirty="0"/>
              <a:t>б) така особа реалізує страхові продукти як доповнення до товару (послуги), що реалізується (надається) нею в межах здійснення основного виду її господарської діяльності;</a:t>
            </a:r>
          </a:p>
          <a:p>
            <a:r>
              <a:rPr lang="uk-UA" dirty="0"/>
              <a:t>в) страхові продукти, що реалізуються такою особою, не передбачають страхування за </a:t>
            </a:r>
            <a:r>
              <a:rPr lang="uk-UA" u="sng" dirty="0">
                <a:hlinkClick r:id="rId2"/>
              </a:rPr>
              <a:t>класами страхування 10-13</a:t>
            </a:r>
            <a:r>
              <a:rPr lang="uk-UA" dirty="0"/>
              <a:t>, </a:t>
            </a:r>
            <a:r>
              <a:rPr lang="uk-UA" u="sng" dirty="0">
                <a:hlinkClick r:id="rId3"/>
              </a:rPr>
              <a:t>19-23</a:t>
            </a:r>
            <a:r>
              <a:rPr lang="uk-UA" dirty="0"/>
              <a:t>, крім випадків, якщо такі страхові продукти є доповненням до товарів або послуг, що реалізуються такою особою в межах здійснення основного виду її господарської діяльності;</a:t>
            </a:r>
          </a:p>
          <a:p>
            <a:endParaRPr lang="uk-UA" dirty="0"/>
          </a:p>
        </p:txBody>
      </p:sp>
    </p:spTree>
    <p:extLst>
      <p:ext uri="{BB962C8B-B14F-4D97-AF65-F5344CB8AC3E}">
        <p14:creationId xmlns:p14="http://schemas.microsoft.com/office/powerpoint/2010/main" val="14526771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143000" y="731520"/>
            <a:ext cx="7245424" cy="5577800"/>
          </a:xfrm>
        </p:spPr>
        <p:txBody>
          <a:bodyPr/>
          <a:lstStyle/>
          <a:p>
            <a:r>
              <a:rPr lang="uk-UA" dirty="0"/>
              <a:t>Обов’язок страховика здійснити виплату страхової суми (страхового відшкодування) страхувальнику, застрахованій або іншій третій особі виникає з настанням передбаченої законодавчо або в договорі страхування події, тобто з настанням </a:t>
            </a:r>
            <a:r>
              <a:rPr lang="uk-UA" b="1" dirty="0"/>
              <a:t>страхового випадку</a:t>
            </a:r>
            <a:r>
              <a:rPr lang="uk-UA" dirty="0"/>
              <a:t>. </a:t>
            </a:r>
            <a:endParaRPr lang="ru-RU" dirty="0"/>
          </a:p>
          <a:p>
            <a:pPr marL="45720" indent="0">
              <a:buNone/>
            </a:pPr>
            <a:r>
              <a:rPr lang="ru-RU" b="1" u="sng" dirty="0" err="1"/>
              <a:t>С</a:t>
            </a:r>
            <a:r>
              <a:rPr lang="ru-RU" b="1" u="sng" dirty="0" err="1" smtClean="0"/>
              <a:t>траховий</a:t>
            </a:r>
            <a:r>
              <a:rPr lang="ru-RU" b="1" u="sng" dirty="0" smtClean="0"/>
              <a:t> </a:t>
            </a:r>
            <a:r>
              <a:rPr lang="ru-RU" b="1" u="sng" dirty="0" err="1"/>
              <a:t>випадок</a:t>
            </a:r>
            <a:r>
              <a:rPr lang="ru-RU" b="1" u="sng" dirty="0"/>
              <a:t> </a:t>
            </a:r>
            <a:r>
              <a:rPr lang="ru-RU" dirty="0"/>
              <a:t>- </a:t>
            </a:r>
            <a:r>
              <a:rPr lang="ru-RU" dirty="0" err="1"/>
              <a:t>подія</a:t>
            </a:r>
            <a:r>
              <a:rPr lang="ru-RU" dirty="0"/>
              <a:t>, </a:t>
            </a:r>
            <a:r>
              <a:rPr lang="ru-RU" dirty="0" err="1"/>
              <a:t>передбачена</a:t>
            </a:r>
            <a:r>
              <a:rPr lang="ru-RU" dirty="0"/>
              <a:t> договором </a:t>
            </a:r>
            <a:r>
              <a:rPr lang="ru-RU" dirty="0" err="1"/>
              <a:t>страхування</a:t>
            </a:r>
            <a:r>
              <a:rPr lang="ru-RU" dirty="0"/>
              <a:t> </a:t>
            </a:r>
            <a:r>
              <a:rPr lang="ru-RU" dirty="0" err="1"/>
              <a:t>або</a:t>
            </a:r>
            <a:r>
              <a:rPr lang="ru-RU" dirty="0"/>
              <a:t> </a:t>
            </a:r>
            <a:r>
              <a:rPr lang="ru-RU" dirty="0" err="1"/>
              <a:t>законодавством</a:t>
            </a:r>
            <a:r>
              <a:rPr lang="ru-RU" dirty="0"/>
              <a:t>, </a:t>
            </a:r>
            <a:r>
              <a:rPr lang="ru-RU" dirty="0" err="1"/>
              <a:t>ризик</a:t>
            </a:r>
            <a:r>
              <a:rPr lang="ru-RU" dirty="0"/>
              <a:t> </a:t>
            </a:r>
            <a:r>
              <a:rPr lang="ru-RU" dirty="0" err="1"/>
              <a:t>виникнення</a:t>
            </a:r>
            <a:r>
              <a:rPr lang="ru-RU" dirty="0"/>
              <a:t> </a:t>
            </a:r>
            <a:r>
              <a:rPr lang="ru-RU" dirty="0" err="1"/>
              <a:t>якої</a:t>
            </a:r>
            <a:r>
              <a:rPr lang="ru-RU" dirty="0"/>
              <a:t> </a:t>
            </a:r>
            <a:r>
              <a:rPr lang="ru-RU" dirty="0" err="1"/>
              <a:t>застрахований</a:t>
            </a:r>
            <a:r>
              <a:rPr lang="ru-RU" dirty="0"/>
              <a:t>, з </a:t>
            </a:r>
            <a:r>
              <a:rPr lang="ru-RU" dirty="0" err="1"/>
              <a:t>настанням</a:t>
            </a:r>
            <a:r>
              <a:rPr lang="ru-RU" dirty="0"/>
              <a:t> </a:t>
            </a:r>
            <a:r>
              <a:rPr lang="ru-RU" dirty="0" err="1"/>
              <a:t>якої</a:t>
            </a:r>
            <a:r>
              <a:rPr lang="ru-RU" dirty="0"/>
              <a:t> </a:t>
            </a:r>
            <a:r>
              <a:rPr lang="ru-RU" dirty="0" err="1"/>
              <a:t>виникає</a:t>
            </a:r>
            <a:r>
              <a:rPr lang="ru-RU" dirty="0"/>
              <a:t> </a:t>
            </a:r>
            <a:r>
              <a:rPr lang="ru-RU" dirty="0" err="1"/>
              <a:t>обов’язок</a:t>
            </a:r>
            <a:r>
              <a:rPr lang="ru-RU" dirty="0"/>
              <a:t> страховика </a:t>
            </a:r>
            <a:r>
              <a:rPr lang="ru-RU" dirty="0" err="1"/>
              <a:t>здійснити</a:t>
            </a:r>
            <a:r>
              <a:rPr lang="ru-RU" dirty="0"/>
              <a:t> </a:t>
            </a:r>
            <a:r>
              <a:rPr lang="ru-RU" dirty="0" err="1"/>
              <a:t>страхову</a:t>
            </a:r>
            <a:r>
              <a:rPr lang="ru-RU" dirty="0"/>
              <a:t> </a:t>
            </a:r>
            <a:r>
              <a:rPr lang="ru-RU" dirty="0" err="1"/>
              <a:t>виплату</a:t>
            </a:r>
            <a:r>
              <a:rPr lang="ru-RU" dirty="0"/>
              <a:t> </a:t>
            </a:r>
            <a:r>
              <a:rPr lang="ru-RU" dirty="0" err="1"/>
              <a:t>страхувальнику</a:t>
            </a:r>
            <a:r>
              <a:rPr lang="ru-RU" dirty="0"/>
              <a:t> </a:t>
            </a:r>
            <a:r>
              <a:rPr lang="ru-RU" dirty="0" err="1"/>
              <a:t>або</a:t>
            </a:r>
            <a:r>
              <a:rPr lang="ru-RU" dirty="0"/>
              <a:t> </a:t>
            </a:r>
            <a:r>
              <a:rPr lang="ru-RU" dirty="0" err="1"/>
              <a:t>іншій</a:t>
            </a:r>
            <a:r>
              <a:rPr lang="ru-RU" dirty="0"/>
              <a:t> </a:t>
            </a:r>
            <a:r>
              <a:rPr lang="ru-RU" dirty="0" err="1"/>
              <a:t>особі</a:t>
            </a:r>
            <a:r>
              <a:rPr lang="ru-RU" dirty="0"/>
              <a:t>, </a:t>
            </a:r>
            <a:r>
              <a:rPr lang="ru-RU" dirty="0" err="1"/>
              <a:t>визначеній</a:t>
            </a:r>
            <a:r>
              <a:rPr lang="ru-RU" dirty="0"/>
              <a:t> у </a:t>
            </a:r>
            <a:r>
              <a:rPr lang="ru-RU" dirty="0" err="1"/>
              <a:t>договорі</a:t>
            </a:r>
            <a:r>
              <a:rPr lang="ru-RU" dirty="0"/>
              <a:t> </a:t>
            </a:r>
            <a:r>
              <a:rPr lang="ru-RU" dirty="0" err="1"/>
              <a:t>страхування</a:t>
            </a:r>
            <a:r>
              <a:rPr lang="ru-RU" dirty="0"/>
              <a:t> </a:t>
            </a:r>
            <a:r>
              <a:rPr lang="ru-RU" dirty="0" err="1"/>
              <a:t>або</a:t>
            </a:r>
            <a:r>
              <a:rPr lang="ru-RU" dirty="0"/>
              <a:t> </a:t>
            </a:r>
            <a:r>
              <a:rPr lang="ru-RU" dirty="0" err="1"/>
              <a:t>відповідно</a:t>
            </a:r>
            <a:r>
              <a:rPr lang="ru-RU" dirty="0"/>
              <a:t> до </a:t>
            </a:r>
            <a:r>
              <a:rPr lang="ru-RU" dirty="0" err="1"/>
              <a:t>законодавства</a:t>
            </a:r>
            <a:endParaRPr lang="uk-UA" dirty="0"/>
          </a:p>
        </p:txBody>
      </p:sp>
    </p:spTree>
    <p:extLst>
      <p:ext uri="{BB962C8B-B14F-4D97-AF65-F5344CB8AC3E}">
        <p14:creationId xmlns:p14="http://schemas.microsoft.com/office/powerpoint/2010/main" val="14526771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143000" y="731520"/>
            <a:ext cx="7245424" cy="5577800"/>
          </a:xfrm>
        </p:spPr>
        <p:txBody>
          <a:bodyPr>
            <a:normAutofit lnSpcReduction="10000"/>
          </a:bodyPr>
          <a:lstStyle/>
          <a:p>
            <a:r>
              <a:rPr lang="uk-UA" b="1" dirty="0"/>
              <a:t>Предметом</a:t>
            </a:r>
            <a:r>
              <a:rPr lang="uk-UA" dirty="0"/>
              <a:t> страхування виступає не страхова подія, а саме ризик, який може відбутися, а може й ні. Відповідно до Закону України «Про страхування</a:t>
            </a:r>
            <a:r>
              <a:rPr lang="uk-UA" dirty="0" smtClean="0"/>
              <a:t>» </a:t>
            </a:r>
            <a:r>
              <a:rPr lang="ru-RU" dirty="0"/>
              <a:t>п</a:t>
            </a:r>
            <a:r>
              <a:rPr lang="ru-RU" dirty="0" smtClean="0"/>
              <a:t>редметом </a:t>
            </a:r>
            <a:r>
              <a:rPr lang="ru-RU" dirty="0"/>
              <a:t>договору </a:t>
            </a:r>
            <a:r>
              <a:rPr lang="ru-RU" dirty="0" err="1"/>
              <a:t>страхування</a:t>
            </a:r>
            <a:r>
              <a:rPr lang="ru-RU" dirty="0"/>
              <a:t> є передача </a:t>
            </a:r>
            <a:r>
              <a:rPr lang="ru-RU" dirty="0" err="1"/>
              <a:t>страхувальником</a:t>
            </a:r>
            <a:r>
              <a:rPr lang="ru-RU" dirty="0"/>
              <a:t> за плату </a:t>
            </a:r>
            <a:r>
              <a:rPr lang="ru-RU" dirty="0" err="1"/>
              <a:t>ризику</a:t>
            </a:r>
            <a:r>
              <a:rPr lang="ru-RU" dirty="0"/>
              <a:t>, </a:t>
            </a:r>
            <a:r>
              <a:rPr lang="ru-RU" dirty="0" err="1"/>
              <a:t>пов’язаного</a:t>
            </a:r>
            <a:r>
              <a:rPr lang="ru-RU" dirty="0"/>
              <a:t> з </a:t>
            </a:r>
            <a:r>
              <a:rPr lang="ru-RU" dirty="0" err="1"/>
              <a:t>об’єктом</a:t>
            </a:r>
            <a:r>
              <a:rPr lang="ru-RU" dirty="0"/>
              <a:t> </a:t>
            </a:r>
            <a:r>
              <a:rPr lang="ru-RU" dirty="0" err="1"/>
              <a:t>страхування</a:t>
            </a:r>
            <a:r>
              <a:rPr lang="ru-RU" dirty="0"/>
              <a:t>, страховику на </a:t>
            </a:r>
            <a:r>
              <a:rPr lang="ru-RU" dirty="0" err="1"/>
              <a:t>умовах</a:t>
            </a:r>
            <a:r>
              <a:rPr lang="ru-RU" dirty="0"/>
              <a:t>, </a:t>
            </a:r>
            <a:r>
              <a:rPr lang="ru-RU" dirty="0" err="1"/>
              <a:t>визначених</a:t>
            </a:r>
            <a:r>
              <a:rPr lang="ru-RU" dirty="0"/>
              <a:t> договором </a:t>
            </a:r>
            <a:r>
              <a:rPr lang="ru-RU" dirty="0" err="1"/>
              <a:t>страхування</a:t>
            </a:r>
            <a:r>
              <a:rPr lang="ru-RU" dirty="0"/>
              <a:t> </a:t>
            </a:r>
            <a:r>
              <a:rPr lang="ru-RU" dirty="0" err="1"/>
              <a:t>або</a:t>
            </a:r>
            <a:r>
              <a:rPr lang="ru-RU" dirty="0"/>
              <a:t> </a:t>
            </a:r>
            <a:r>
              <a:rPr lang="ru-RU" dirty="0" err="1"/>
              <a:t>законодавством</a:t>
            </a:r>
            <a:r>
              <a:rPr lang="ru-RU" dirty="0"/>
              <a:t> </a:t>
            </a:r>
            <a:r>
              <a:rPr lang="ru-RU" dirty="0" err="1"/>
              <a:t>України</a:t>
            </a:r>
            <a:r>
              <a:rPr lang="ru-RU" dirty="0"/>
              <a:t>.</a:t>
            </a:r>
          </a:p>
          <a:p>
            <a:pPr marL="45720" indent="0">
              <a:buNone/>
            </a:pPr>
            <a:r>
              <a:rPr lang="ru-RU" dirty="0" err="1" smtClean="0"/>
              <a:t>Об’єктом</a:t>
            </a:r>
            <a:r>
              <a:rPr lang="ru-RU" dirty="0" smtClean="0"/>
              <a:t> </a:t>
            </a:r>
            <a:r>
              <a:rPr lang="ru-RU" dirty="0" err="1"/>
              <a:t>страхування</a:t>
            </a:r>
            <a:r>
              <a:rPr lang="ru-RU" dirty="0"/>
              <a:t> </a:t>
            </a:r>
            <a:r>
              <a:rPr lang="ru-RU" dirty="0" err="1"/>
              <a:t>можуть</a:t>
            </a:r>
            <a:r>
              <a:rPr lang="ru-RU" dirty="0"/>
              <a:t> бути:</a:t>
            </a:r>
          </a:p>
          <a:p>
            <a:r>
              <a:rPr lang="ru-RU" dirty="0"/>
              <a:t>1) </a:t>
            </a:r>
            <a:r>
              <a:rPr lang="ru-RU" dirty="0" err="1"/>
              <a:t>життя</a:t>
            </a:r>
            <a:r>
              <a:rPr lang="ru-RU" dirty="0"/>
              <a:t>, </a:t>
            </a:r>
            <a:r>
              <a:rPr lang="ru-RU" dirty="0" err="1"/>
              <a:t>здоров’я</a:t>
            </a:r>
            <a:r>
              <a:rPr lang="ru-RU" dirty="0"/>
              <a:t>, </a:t>
            </a:r>
            <a:r>
              <a:rPr lang="ru-RU" dirty="0" err="1"/>
              <a:t>працездатність</a:t>
            </a:r>
            <a:r>
              <a:rPr lang="ru-RU" dirty="0"/>
              <a:t> та/</a:t>
            </a:r>
            <a:r>
              <a:rPr lang="ru-RU" dirty="0" err="1"/>
              <a:t>або</a:t>
            </a:r>
            <a:r>
              <a:rPr lang="ru-RU" dirty="0"/>
              <a:t> </a:t>
            </a:r>
            <a:r>
              <a:rPr lang="ru-RU" dirty="0" err="1"/>
              <a:t>пенсійне</a:t>
            </a:r>
            <a:r>
              <a:rPr lang="ru-RU" dirty="0"/>
              <a:t> </a:t>
            </a:r>
            <a:r>
              <a:rPr lang="ru-RU" dirty="0" err="1"/>
              <a:t>забезпечення</a:t>
            </a:r>
            <a:r>
              <a:rPr lang="ru-RU" dirty="0"/>
              <a:t>;</a:t>
            </a:r>
          </a:p>
          <a:p>
            <a:r>
              <a:rPr lang="ru-RU" dirty="0"/>
              <a:t>2) </a:t>
            </a:r>
            <a:r>
              <a:rPr lang="ru-RU" dirty="0" err="1"/>
              <a:t>майно</a:t>
            </a:r>
            <a:r>
              <a:rPr lang="ru-RU" dirty="0"/>
              <a:t> на </a:t>
            </a:r>
            <a:r>
              <a:rPr lang="ru-RU" dirty="0" err="1"/>
              <a:t>праві</a:t>
            </a:r>
            <a:r>
              <a:rPr lang="ru-RU" dirty="0"/>
              <a:t> </a:t>
            </a:r>
            <a:r>
              <a:rPr lang="ru-RU" dirty="0" err="1"/>
              <a:t>володіння</a:t>
            </a:r>
            <a:r>
              <a:rPr lang="ru-RU" dirty="0"/>
              <a:t>, </a:t>
            </a:r>
            <a:r>
              <a:rPr lang="ru-RU" dirty="0" err="1"/>
              <a:t>користування</a:t>
            </a:r>
            <a:r>
              <a:rPr lang="ru-RU" dirty="0"/>
              <a:t> і </a:t>
            </a:r>
            <a:r>
              <a:rPr lang="ru-RU" dirty="0" err="1"/>
              <a:t>розпорядження</a:t>
            </a:r>
            <a:r>
              <a:rPr lang="ru-RU" dirty="0"/>
              <a:t> </a:t>
            </a:r>
            <a:r>
              <a:rPr lang="ru-RU" dirty="0" err="1"/>
              <a:t>майном</a:t>
            </a:r>
            <a:r>
              <a:rPr lang="ru-RU" dirty="0"/>
              <a:t> та/</a:t>
            </a:r>
            <a:r>
              <a:rPr lang="ru-RU" dirty="0" err="1"/>
              <a:t>або</a:t>
            </a:r>
            <a:r>
              <a:rPr lang="ru-RU" dirty="0"/>
              <a:t> </a:t>
            </a:r>
            <a:r>
              <a:rPr lang="ru-RU" dirty="0" err="1"/>
              <a:t>можливі</a:t>
            </a:r>
            <a:r>
              <a:rPr lang="ru-RU" dirty="0"/>
              <a:t> </a:t>
            </a:r>
            <a:r>
              <a:rPr lang="ru-RU" dirty="0" err="1"/>
              <a:t>збитки</a:t>
            </a:r>
            <a:r>
              <a:rPr lang="ru-RU" dirty="0"/>
              <a:t> </a:t>
            </a:r>
            <a:r>
              <a:rPr lang="ru-RU" dirty="0" err="1"/>
              <a:t>чи</a:t>
            </a:r>
            <a:r>
              <a:rPr lang="ru-RU" dirty="0"/>
              <a:t> </a:t>
            </a:r>
            <a:r>
              <a:rPr lang="ru-RU" dirty="0" err="1"/>
              <a:t>витрати</a:t>
            </a:r>
            <a:r>
              <a:rPr lang="ru-RU" dirty="0"/>
              <a:t>;</a:t>
            </a:r>
          </a:p>
          <a:p>
            <a:r>
              <a:rPr lang="ru-RU" dirty="0"/>
              <a:t>3) </a:t>
            </a:r>
            <a:r>
              <a:rPr lang="ru-RU" dirty="0" err="1"/>
              <a:t>відповідальність</a:t>
            </a:r>
            <a:r>
              <a:rPr lang="ru-RU" dirty="0"/>
              <a:t> за </a:t>
            </a:r>
            <a:r>
              <a:rPr lang="ru-RU" dirty="0" err="1"/>
              <a:t>заподіяну</a:t>
            </a:r>
            <a:r>
              <a:rPr lang="ru-RU" dirty="0"/>
              <a:t> шкоду </a:t>
            </a:r>
            <a:r>
              <a:rPr lang="ru-RU" dirty="0" err="1"/>
              <a:t>особі</a:t>
            </a:r>
            <a:r>
              <a:rPr lang="ru-RU" dirty="0"/>
              <a:t> </a:t>
            </a:r>
            <a:r>
              <a:rPr lang="ru-RU" dirty="0" err="1"/>
              <a:t>або</a:t>
            </a:r>
            <a:r>
              <a:rPr lang="ru-RU" dirty="0"/>
              <a:t> </a:t>
            </a:r>
            <a:r>
              <a:rPr lang="ru-RU" dirty="0" err="1"/>
              <a:t>її</a:t>
            </a:r>
            <a:r>
              <a:rPr lang="ru-RU" dirty="0"/>
              <a:t> майну.</a:t>
            </a:r>
          </a:p>
          <a:p>
            <a:endParaRPr lang="uk-UA" dirty="0"/>
          </a:p>
        </p:txBody>
      </p:sp>
    </p:spTree>
    <p:extLst>
      <p:ext uri="{BB962C8B-B14F-4D97-AF65-F5344CB8AC3E}">
        <p14:creationId xmlns:p14="http://schemas.microsoft.com/office/powerpoint/2010/main" val="14526771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115616" y="260648"/>
            <a:ext cx="7245424" cy="5577800"/>
          </a:xfrm>
        </p:spPr>
        <p:txBody>
          <a:bodyPr/>
          <a:lstStyle/>
          <a:p>
            <a:r>
              <a:rPr lang="uk-UA" dirty="0"/>
              <a:t>Грошова сума, в межах якої страховик відповідно до умов страхування зобов'язаний провести виплату при настанні страхового випадку називається </a:t>
            </a:r>
            <a:r>
              <a:rPr lang="uk-UA" b="1" dirty="0"/>
              <a:t>страховою сумою</a:t>
            </a:r>
            <a:r>
              <a:rPr lang="uk-UA" dirty="0"/>
              <a:t>. </a:t>
            </a:r>
            <a:endParaRPr lang="ru-RU" dirty="0"/>
          </a:p>
          <a:p>
            <a:r>
              <a:rPr lang="ru-RU" b="1" dirty="0"/>
              <a:t>С</a:t>
            </a:r>
            <a:r>
              <a:rPr lang="ru-RU" b="1" dirty="0" smtClean="0"/>
              <a:t>трахова </a:t>
            </a:r>
            <a:r>
              <a:rPr lang="ru-RU" b="1" dirty="0" err="1"/>
              <a:t>виплата</a:t>
            </a:r>
            <a:r>
              <a:rPr lang="ru-RU" b="1" dirty="0"/>
              <a:t> (</a:t>
            </a:r>
            <a:r>
              <a:rPr lang="ru-RU" b="1" dirty="0" err="1"/>
              <a:t>страхове</a:t>
            </a:r>
            <a:r>
              <a:rPr lang="ru-RU" b="1" dirty="0"/>
              <a:t> </a:t>
            </a:r>
            <a:r>
              <a:rPr lang="ru-RU" b="1" dirty="0" err="1"/>
              <a:t>відшкодування</a:t>
            </a:r>
            <a:r>
              <a:rPr lang="ru-RU" b="1" dirty="0"/>
              <a:t>) </a:t>
            </a:r>
            <a:r>
              <a:rPr lang="ru-RU" dirty="0"/>
              <a:t>- </a:t>
            </a:r>
            <a:r>
              <a:rPr lang="ru-RU" dirty="0" err="1"/>
              <a:t>грошові</a:t>
            </a:r>
            <a:r>
              <a:rPr lang="ru-RU" dirty="0"/>
              <a:t> </a:t>
            </a:r>
            <a:r>
              <a:rPr lang="ru-RU" dirty="0" err="1"/>
              <a:t>кошти</a:t>
            </a:r>
            <a:r>
              <a:rPr lang="ru-RU" dirty="0"/>
              <a:t>, </a:t>
            </a:r>
            <a:r>
              <a:rPr lang="ru-RU" dirty="0" err="1"/>
              <a:t>що</a:t>
            </a:r>
            <a:r>
              <a:rPr lang="ru-RU" dirty="0"/>
              <a:t> </a:t>
            </a:r>
            <a:r>
              <a:rPr lang="ru-RU" dirty="0" err="1"/>
              <a:t>виплачуються</a:t>
            </a:r>
            <a:r>
              <a:rPr lang="ru-RU" dirty="0"/>
              <a:t> страховиком у </a:t>
            </a:r>
            <a:r>
              <a:rPr lang="ru-RU" dirty="0" err="1"/>
              <a:t>разі</a:t>
            </a:r>
            <a:r>
              <a:rPr lang="ru-RU" dirty="0"/>
              <a:t> </a:t>
            </a:r>
            <a:r>
              <a:rPr lang="ru-RU" dirty="0" err="1"/>
              <a:t>настання</a:t>
            </a:r>
            <a:r>
              <a:rPr lang="ru-RU" dirty="0"/>
              <a:t> страхового </a:t>
            </a:r>
            <a:r>
              <a:rPr lang="ru-RU" dirty="0" err="1"/>
              <a:t>випадку</a:t>
            </a:r>
            <a:r>
              <a:rPr lang="ru-RU" dirty="0"/>
              <a:t> </a:t>
            </a:r>
            <a:r>
              <a:rPr lang="ru-RU" dirty="0" err="1"/>
              <a:t>відповідно</a:t>
            </a:r>
            <a:r>
              <a:rPr lang="ru-RU" dirty="0"/>
              <a:t> до умов договору </a:t>
            </a:r>
            <a:r>
              <a:rPr lang="ru-RU" dirty="0" err="1" smtClean="0"/>
              <a:t>страхування</a:t>
            </a:r>
            <a:r>
              <a:rPr lang="ru-RU" dirty="0" smtClean="0"/>
              <a:t> </a:t>
            </a:r>
            <a:r>
              <a:rPr lang="ru-RU" dirty="0"/>
              <a:t>та/</a:t>
            </a:r>
            <a:r>
              <a:rPr lang="ru-RU" dirty="0" err="1"/>
              <a:t>або</a:t>
            </a:r>
            <a:r>
              <a:rPr lang="ru-RU" dirty="0"/>
              <a:t> </a:t>
            </a:r>
            <a:r>
              <a:rPr lang="ru-RU" dirty="0" err="1" smtClean="0"/>
              <a:t>законодавства</a:t>
            </a:r>
            <a:r>
              <a:rPr lang="ru-RU" dirty="0" smtClean="0"/>
              <a:t>.</a:t>
            </a:r>
          </a:p>
          <a:p>
            <a:r>
              <a:rPr lang="ru-RU" b="1" dirty="0"/>
              <a:t>С</a:t>
            </a:r>
            <a:r>
              <a:rPr lang="ru-RU" b="1" dirty="0" smtClean="0"/>
              <a:t>трахова </a:t>
            </a:r>
            <a:r>
              <a:rPr lang="ru-RU" b="1" dirty="0" err="1"/>
              <a:t>премія</a:t>
            </a:r>
            <a:r>
              <a:rPr lang="ru-RU" b="1" dirty="0"/>
              <a:t> (</a:t>
            </a:r>
            <a:r>
              <a:rPr lang="ru-RU" b="1" dirty="0" err="1"/>
              <a:t>страховий</a:t>
            </a:r>
            <a:r>
              <a:rPr lang="ru-RU" b="1" dirty="0"/>
              <a:t> </a:t>
            </a:r>
            <a:r>
              <a:rPr lang="ru-RU" b="1" dirty="0" err="1"/>
              <a:t>платіж</a:t>
            </a:r>
            <a:r>
              <a:rPr lang="ru-RU" b="1" dirty="0"/>
              <a:t>, </a:t>
            </a:r>
            <a:r>
              <a:rPr lang="ru-RU" b="1" dirty="0" err="1"/>
              <a:t>страховий</a:t>
            </a:r>
            <a:r>
              <a:rPr lang="ru-RU" b="1" dirty="0"/>
              <a:t> </a:t>
            </a:r>
            <a:r>
              <a:rPr lang="ru-RU" b="1" dirty="0" err="1"/>
              <a:t>внесок</a:t>
            </a:r>
            <a:r>
              <a:rPr lang="ru-RU" b="1" dirty="0"/>
              <a:t>) </a:t>
            </a:r>
            <a:r>
              <a:rPr lang="ru-RU" dirty="0"/>
              <a:t>- плата у </a:t>
            </a:r>
            <a:r>
              <a:rPr lang="ru-RU" dirty="0" err="1"/>
              <a:t>грошовій</a:t>
            </a:r>
            <a:r>
              <a:rPr lang="ru-RU" dirty="0"/>
              <a:t> </a:t>
            </a:r>
            <a:r>
              <a:rPr lang="ru-RU" dirty="0" err="1"/>
              <a:t>формі</a:t>
            </a:r>
            <a:r>
              <a:rPr lang="ru-RU" dirty="0"/>
              <a:t> за </a:t>
            </a:r>
            <a:r>
              <a:rPr lang="ru-RU" dirty="0" err="1"/>
              <a:t>страхування</a:t>
            </a:r>
            <a:r>
              <a:rPr lang="ru-RU" dirty="0"/>
              <a:t>, яку </a:t>
            </a:r>
            <a:r>
              <a:rPr lang="ru-RU" dirty="0" err="1"/>
              <a:t>страхувальник</a:t>
            </a:r>
            <a:r>
              <a:rPr lang="ru-RU" dirty="0"/>
              <a:t> </a:t>
            </a:r>
            <a:r>
              <a:rPr lang="ru-RU" dirty="0" err="1"/>
              <a:t>зобов’язаний</a:t>
            </a:r>
            <a:r>
              <a:rPr lang="ru-RU" dirty="0"/>
              <a:t> </a:t>
            </a:r>
            <a:r>
              <a:rPr lang="ru-RU" dirty="0" err="1"/>
              <a:t>сплатити</a:t>
            </a:r>
            <a:r>
              <a:rPr lang="ru-RU" dirty="0"/>
              <a:t> страховику </a:t>
            </a:r>
            <a:r>
              <a:rPr lang="ru-RU" dirty="0" err="1"/>
              <a:t>згідно</a:t>
            </a:r>
            <a:r>
              <a:rPr lang="ru-RU" dirty="0"/>
              <a:t> з договором </a:t>
            </a:r>
            <a:r>
              <a:rPr lang="ru-RU" dirty="0" err="1"/>
              <a:t>страхування</a:t>
            </a:r>
            <a:endParaRPr lang="uk-UA" dirty="0"/>
          </a:p>
        </p:txBody>
      </p:sp>
      <p:pic>
        <p:nvPicPr>
          <p:cNvPr id="2" name="Рисунок 1"/>
          <p:cNvPicPr>
            <a:picLocks noChangeAspect="1"/>
          </p:cNvPicPr>
          <p:nvPr/>
        </p:nvPicPr>
        <p:blipFill>
          <a:blip r:embed="rId2"/>
          <a:stretch>
            <a:fillRect/>
          </a:stretch>
        </p:blipFill>
        <p:spPr>
          <a:xfrm>
            <a:off x="882526" y="4509120"/>
            <a:ext cx="7711604" cy="1656184"/>
          </a:xfrm>
          <a:prstGeom prst="rect">
            <a:avLst/>
          </a:prstGeom>
        </p:spPr>
      </p:pic>
    </p:spTree>
    <p:extLst>
      <p:ext uri="{BB962C8B-B14F-4D97-AF65-F5344CB8AC3E}">
        <p14:creationId xmlns:p14="http://schemas.microsoft.com/office/powerpoint/2010/main" val="14526771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143000" y="731520"/>
            <a:ext cx="7029400" cy="5073744"/>
          </a:xfrm>
        </p:spPr>
        <p:txBody>
          <a:bodyPr>
            <a:normAutofit/>
          </a:bodyPr>
          <a:lstStyle/>
          <a:p>
            <a:r>
              <a:rPr lang="ru-RU" dirty="0"/>
              <a:t>1. </a:t>
            </a:r>
            <a:r>
              <a:rPr lang="ru-RU" dirty="0" err="1"/>
              <a:t>Сутність</a:t>
            </a:r>
            <a:r>
              <a:rPr lang="ru-RU" dirty="0"/>
              <a:t> </a:t>
            </a:r>
            <a:r>
              <a:rPr lang="ru-RU" dirty="0" err="1"/>
              <a:t>страхування</a:t>
            </a:r>
            <a:r>
              <a:rPr lang="ru-RU" dirty="0"/>
              <a:t>, </a:t>
            </a:r>
            <a:r>
              <a:rPr lang="ru-RU" dirty="0" err="1"/>
              <a:t>його</a:t>
            </a:r>
            <a:r>
              <a:rPr lang="ru-RU" dirty="0"/>
              <a:t> </a:t>
            </a:r>
            <a:r>
              <a:rPr lang="ru-RU" dirty="0" err="1"/>
              <a:t>принципи</a:t>
            </a:r>
            <a:r>
              <a:rPr lang="ru-RU" dirty="0"/>
              <a:t> та </a:t>
            </a:r>
            <a:r>
              <a:rPr lang="ru-RU" dirty="0" err="1"/>
              <a:t>функції</a:t>
            </a:r>
            <a:r>
              <a:rPr lang="ru-RU" dirty="0"/>
              <a:t>.</a:t>
            </a:r>
          </a:p>
          <a:p>
            <a:pPr marL="45720" indent="0">
              <a:buNone/>
            </a:pPr>
            <a:r>
              <a:rPr lang="uk-UA" dirty="0" smtClean="0"/>
              <a:t>Сутність </a:t>
            </a:r>
            <a:r>
              <a:rPr lang="uk-UA" dirty="0" smtClean="0"/>
              <a:t>страхування базується на таких основних термінах як «страховий ризик» та «страховий захист».</a:t>
            </a:r>
          </a:p>
          <a:p>
            <a:pPr marL="45720" indent="0">
              <a:buNone/>
            </a:pPr>
            <a:r>
              <a:rPr lang="uk-UA" b="1" dirty="0"/>
              <a:t>Ризик</a:t>
            </a:r>
            <a:r>
              <a:rPr lang="uk-UA" dirty="0"/>
              <a:t> як економічна категорія виник з появою товарно-грошових відносин і відображає подію, яка може відбутися або ні. До того ж, для події, що відбулася, можливі три варіанти економічного результату. А саме:</a:t>
            </a:r>
          </a:p>
          <a:p>
            <a:r>
              <a:rPr lang="uk-UA" dirty="0"/>
              <a:t>•	позитивний (вигода, прибуток);</a:t>
            </a:r>
          </a:p>
          <a:p>
            <a:r>
              <a:rPr lang="uk-UA" dirty="0"/>
              <a:t>•	нульовий (результат не змінився);</a:t>
            </a:r>
          </a:p>
          <a:p>
            <a:r>
              <a:rPr lang="uk-UA" dirty="0"/>
              <a:t>•	від’ємний (збиток, втрата).</a:t>
            </a:r>
          </a:p>
          <a:p>
            <a:endParaRPr lang="uk-UA" dirty="0"/>
          </a:p>
        </p:txBody>
      </p:sp>
    </p:spTree>
    <p:extLst>
      <p:ext uri="{BB962C8B-B14F-4D97-AF65-F5344CB8AC3E}">
        <p14:creationId xmlns:p14="http://schemas.microsoft.com/office/powerpoint/2010/main" val="4573521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539552" y="404664"/>
            <a:ext cx="8208912" cy="5976664"/>
          </a:xfrm>
        </p:spPr>
        <p:txBody>
          <a:bodyPr>
            <a:normAutofit/>
          </a:bodyPr>
          <a:lstStyle/>
          <a:p>
            <a:pPr marL="45720" indent="0">
              <a:buNone/>
            </a:pPr>
            <a:r>
              <a:rPr lang="ru-RU" dirty="0" smtClean="0"/>
              <a:t>Страховики </a:t>
            </a:r>
            <a:r>
              <a:rPr lang="ru-RU" dirty="0"/>
              <a:t>в </a:t>
            </a:r>
            <a:r>
              <a:rPr lang="ru-RU" dirty="0" err="1"/>
              <a:t>Україні</a:t>
            </a:r>
            <a:r>
              <a:rPr lang="ru-RU" dirty="0"/>
              <a:t> </a:t>
            </a:r>
            <a:r>
              <a:rPr lang="ru-RU" dirty="0" err="1"/>
              <a:t>створюються</a:t>
            </a:r>
            <a:r>
              <a:rPr lang="ru-RU" dirty="0"/>
              <a:t> у </a:t>
            </a:r>
            <a:r>
              <a:rPr lang="ru-RU" dirty="0" err="1"/>
              <a:t>формі</a:t>
            </a:r>
            <a:r>
              <a:rPr lang="ru-RU" dirty="0"/>
              <a:t> </a:t>
            </a:r>
            <a:r>
              <a:rPr lang="ru-RU" dirty="0" err="1"/>
              <a:t>акціонерного</a:t>
            </a:r>
            <a:r>
              <a:rPr lang="ru-RU" dirty="0"/>
              <a:t> </a:t>
            </a:r>
            <a:r>
              <a:rPr lang="ru-RU" dirty="0" err="1"/>
              <a:t>товариства</a:t>
            </a:r>
            <a:r>
              <a:rPr lang="ru-RU" dirty="0"/>
              <a:t> </a:t>
            </a:r>
            <a:r>
              <a:rPr lang="ru-RU" dirty="0" err="1"/>
              <a:t>або</a:t>
            </a:r>
            <a:r>
              <a:rPr lang="ru-RU" dirty="0"/>
              <a:t> </a:t>
            </a:r>
            <a:r>
              <a:rPr lang="ru-RU" dirty="0" err="1"/>
              <a:t>товариства</a:t>
            </a:r>
            <a:r>
              <a:rPr lang="ru-RU" dirty="0"/>
              <a:t> з </a:t>
            </a:r>
            <a:r>
              <a:rPr lang="ru-RU" dirty="0" err="1"/>
              <a:t>додатковою</a:t>
            </a:r>
            <a:r>
              <a:rPr lang="ru-RU" dirty="0"/>
              <a:t> </a:t>
            </a:r>
            <a:r>
              <a:rPr lang="ru-RU" dirty="0" err="1"/>
              <a:t>відповідальністю</a:t>
            </a:r>
            <a:r>
              <a:rPr lang="ru-RU" dirty="0"/>
              <a:t> (</a:t>
            </a:r>
            <a:r>
              <a:rPr lang="ru-RU" dirty="0" err="1"/>
              <a:t>крім</a:t>
            </a:r>
            <a:r>
              <a:rPr lang="ru-RU" dirty="0"/>
              <a:t> </a:t>
            </a:r>
            <a:r>
              <a:rPr lang="ru-RU" dirty="0" err="1"/>
              <a:t>філій</a:t>
            </a:r>
            <a:r>
              <a:rPr lang="ru-RU" dirty="0"/>
              <a:t> </a:t>
            </a:r>
            <a:r>
              <a:rPr lang="ru-RU" dirty="0" err="1"/>
              <a:t>страховиків-нерезидентів</a:t>
            </a:r>
            <a:r>
              <a:rPr lang="ru-RU" dirty="0" smtClean="0"/>
              <a:t>).</a:t>
            </a:r>
          </a:p>
          <a:p>
            <a:r>
              <a:rPr lang="ru-RU" dirty="0" err="1"/>
              <a:t>Учасниками</a:t>
            </a:r>
            <a:r>
              <a:rPr lang="ru-RU" dirty="0"/>
              <a:t> страховика не </a:t>
            </a:r>
            <a:r>
              <a:rPr lang="ru-RU" dirty="0" err="1"/>
              <a:t>можуть</a:t>
            </a:r>
            <a:r>
              <a:rPr lang="ru-RU" dirty="0"/>
              <a:t> бути </a:t>
            </a:r>
            <a:r>
              <a:rPr lang="ru-RU" dirty="0" err="1"/>
              <a:t>юридичні</a:t>
            </a:r>
            <a:r>
              <a:rPr lang="ru-RU" dirty="0"/>
              <a:t> особи, в </a:t>
            </a:r>
            <a:r>
              <a:rPr lang="ru-RU" dirty="0" err="1"/>
              <a:t>яких</a:t>
            </a:r>
            <a:r>
              <a:rPr lang="ru-RU" dirty="0"/>
              <a:t> страховик </a:t>
            </a:r>
            <a:r>
              <a:rPr lang="ru-RU" dirty="0" err="1"/>
              <a:t>має</a:t>
            </a:r>
            <a:r>
              <a:rPr lang="ru-RU" dirty="0"/>
              <a:t> </a:t>
            </a:r>
            <a:r>
              <a:rPr lang="ru-RU" dirty="0" err="1"/>
              <a:t>істотну</a:t>
            </a:r>
            <a:r>
              <a:rPr lang="ru-RU" dirty="0"/>
              <a:t> участь, </a:t>
            </a:r>
            <a:r>
              <a:rPr lang="ru-RU" dirty="0" err="1"/>
              <a:t>громадські</a:t>
            </a:r>
            <a:r>
              <a:rPr lang="ru-RU" dirty="0"/>
              <a:t> </a:t>
            </a:r>
            <a:r>
              <a:rPr lang="ru-RU" dirty="0" err="1"/>
              <a:t>об’єднання</a:t>
            </a:r>
            <a:r>
              <a:rPr lang="ru-RU" dirty="0"/>
              <a:t>, </a:t>
            </a:r>
            <a:r>
              <a:rPr lang="ru-RU" dirty="0" err="1"/>
              <a:t>політичні</a:t>
            </a:r>
            <a:r>
              <a:rPr lang="ru-RU" dirty="0"/>
              <a:t> </a:t>
            </a:r>
            <a:r>
              <a:rPr lang="ru-RU" dirty="0" err="1"/>
              <a:t>партії</a:t>
            </a:r>
            <a:r>
              <a:rPr lang="ru-RU" dirty="0"/>
              <a:t>, </a:t>
            </a:r>
            <a:r>
              <a:rPr lang="ru-RU" dirty="0" err="1"/>
              <a:t>релігійні</a:t>
            </a:r>
            <a:r>
              <a:rPr lang="ru-RU" dirty="0"/>
              <a:t> та </a:t>
            </a:r>
            <a:r>
              <a:rPr lang="ru-RU" dirty="0" err="1"/>
              <a:t>благодійні</a:t>
            </a:r>
            <a:r>
              <a:rPr lang="ru-RU" dirty="0"/>
              <a:t> </a:t>
            </a:r>
            <a:r>
              <a:rPr lang="ru-RU" dirty="0" err="1" smtClean="0"/>
              <a:t>організації</a:t>
            </a:r>
            <a:r>
              <a:rPr lang="ru-RU" dirty="0" smtClean="0"/>
              <a:t>. Держава </a:t>
            </a:r>
            <a:r>
              <a:rPr lang="ru-RU" dirty="0" err="1"/>
              <a:t>Україна</a:t>
            </a:r>
            <a:r>
              <a:rPr lang="ru-RU" dirty="0"/>
              <a:t> </a:t>
            </a:r>
            <a:r>
              <a:rPr lang="ru-RU" dirty="0" err="1"/>
              <a:t>може</a:t>
            </a:r>
            <a:r>
              <a:rPr lang="ru-RU" dirty="0"/>
              <a:t> бути </a:t>
            </a:r>
            <a:r>
              <a:rPr lang="ru-RU" dirty="0" err="1"/>
              <a:t>учасником</a:t>
            </a:r>
            <a:r>
              <a:rPr lang="ru-RU" dirty="0"/>
              <a:t> страховика в </a:t>
            </a:r>
            <a:r>
              <a:rPr lang="ru-RU" dirty="0" err="1"/>
              <a:t>особі</a:t>
            </a:r>
            <a:r>
              <a:rPr lang="ru-RU" dirty="0"/>
              <a:t> </a:t>
            </a:r>
            <a:r>
              <a:rPr lang="ru-RU" dirty="0" err="1"/>
              <a:t>Кабінету</a:t>
            </a:r>
            <a:r>
              <a:rPr lang="ru-RU" dirty="0"/>
              <a:t> </a:t>
            </a:r>
            <a:r>
              <a:rPr lang="ru-RU" dirty="0" err="1"/>
              <a:t>Міністрів</a:t>
            </a:r>
            <a:r>
              <a:rPr lang="ru-RU" dirty="0"/>
              <a:t> </a:t>
            </a:r>
            <a:r>
              <a:rPr lang="ru-RU" dirty="0" err="1"/>
              <a:t>України</a:t>
            </a:r>
            <a:r>
              <a:rPr lang="ru-RU" dirty="0"/>
              <a:t> </a:t>
            </a:r>
            <a:r>
              <a:rPr lang="ru-RU" dirty="0" err="1"/>
              <a:t>або</a:t>
            </a:r>
            <a:r>
              <a:rPr lang="ru-RU" dirty="0"/>
              <a:t> </a:t>
            </a:r>
            <a:r>
              <a:rPr lang="ru-RU" dirty="0" err="1"/>
              <a:t>уповноважених</a:t>
            </a:r>
            <a:r>
              <a:rPr lang="ru-RU" dirty="0"/>
              <a:t> ним </a:t>
            </a:r>
            <a:r>
              <a:rPr lang="ru-RU" dirty="0" err="1"/>
              <a:t>органів</a:t>
            </a:r>
            <a:r>
              <a:rPr lang="ru-RU" dirty="0"/>
              <a:t>.</a:t>
            </a:r>
          </a:p>
          <a:p>
            <a:pPr marL="45720" indent="0">
              <a:buNone/>
            </a:pPr>
            <a:r>
              <a:rPr lang="ru-RU" dirty="0" err="1" smtClean="0"/>
              <a:t>Засновники</a:t>
            </a:r>
            <a:r>
              <a:rPr lang="ru-RU" dirty="0" smtClean="0"/>
              <a:t> </a:t>
            </a:r>
            <a:r>
              <a:rPr lang="ru-RU" dirty="0"/>
              <a:t>та </a:t>
            </a:r>
            <a:r>
              <a:rPr lang="ru-RU" dirty="0" err="1"/>
              <a:t>власники</a:t>
            </a:r>
            <a:r>
              <a:rPr lang="ru-RU" dirty="0"/>
              <a:t> </a:t>
            </a:r>
            <a:r>
              <a:rPr lang="ru-RU" dirty="0" err="1"/>
              <a:t>істотної</a:t>
            </a:r>
            <a:r>
              <a:rPr lang="ru-RU" dirty="0"/>
              <a:t> </a:t>
            </a:r>
            <a:r>
              <a:rPr lang="ru-RU" dirty="0" err="1"/>
              <a:t>участі</a:t>
            </a:r>
            <a:r>
              <a:rPr lang="ru-RU" dirty="0"/>
              <a:t> страховика </a:t>
            </a:r>
            <a:r>
              <a:rPr lang="ru-RU" dirty="0" err="1"/>
              <a:t>зобов’язані</a:t>
            </a:r>
            <a:r>
              <a:rPr lang="ru-RU" dirty="0"/>
              <a:t> </a:t>
            </a:r>
            <a:r>
              <a:rPr lang="ru-RU" dirty="0" err="1"/>
              <a:t>мати</a:t>
            </a:r>
            <a:r>
              <a:rPr lang="ru-RU" dirty="0"/>
              <a:t> </a:t>
            </a:r>
            <a:r>
              <a:rPr lang="ru-RU" dirty="0" err="1"/>
              <a:t>бездоганну</a:t>
            </a:r>
            <a:r>
              <a:rPr lang="ru-RU" dirty="0"/>
              <a:t> </a:t>
            </a:r>
            <a:r>
              <a:rPr lang="ru-RU" dirty="0" err="1"/>
              <a:t>ділову</a:t>
            </a:r>
            <a:r>
              <a:rPr lang="ru-RU" dirty="0"/>
              <a:t> </a:t>
            </a:r>
            <a:r>
              <a:rPr lang="ru-RU" dirty="0" err="1"/>
              <a:t>репутацію</a:t>
            </a:r>
            <a:r>
              <a:rPr lang="ru-RU" dirty="0"/>
              <a:t> та </a:t>
            </a:r>
            <a:r>
              <a:rPr lang="ru-RU" dirty="0" err="1"/>
              <a:t>задовільний</a:t>
            </a:r>
            <a:r>
              <a:rPr lang="ru-RU" dirty="0"/>
              <a:t> </a:t>
            </a:r>
            <a:r>
              <a:rPr lang="ru-RU" dirty="0" err="1"/>
              <a:t>фінансовий</a:t>
            </a:r>
            <a:r>
              <a:rPr lang="ru-RU" dirty="0"/>
              <a:t>/</a:t>
            </a:r>
            <a:r>
              <a:rPr lang="ru-RU" dirty="0" err="1"/>
              <a:t>майновий</a:t>
            </a:r>
            <a:r>
              <a:rPr lang="ru-RU" dirty="0"/>
              <a:t> стан.</a:t>
            </a:r>
          </a:p>
          <a:p>
            <a:r>
              <a:rPr lang="ru-RU" dirty="0" err="1" smtClean="0"/>
              <a:t>Юридична</a:t>
            </a:r>
            <a:r>
              <a:rPr lang="ru-RU" dirty="0" smtClean="0"/>
              <a:t> </a:t>
            </a:r>
            <a:r>
              <a:rPr lang="ru-RU" dirty="0"/>
              <a:t>особа </a:t>
            </a:r>
            <a:r>
              <a:rPr lang="ru-RU" dirty="0" err="1"/>
              <a:t>набуває</a:t>
            </a:r>
            <a:r>
              <a:rPr lang="ru-RU" dirty="0"/>
              <a:t> статусу страховика і право на </a:t>
            </a:r>
            <a:r>
              <a:rPr lang="ru-RU" dirty="0" err="1"/>
              <a:t>здійснення</a:t>
            </a:r>
            <a:r>
              <a:rPr lang="ru-RU" dirty="0"/>
              <a:t> </a:t>
            </a:r>
            <a:r>
              <a:rPr lang="ru-RU" dirty="0" err="1"/>
              <a:t>діяльності</a:t>
            </a:r>
            <a:r>
              <a:rPr lang="ru-RU" dirty="0"/>
              <a:t> </a:t>
            </a:r>
            <a:r>
              <a:rPr lang="ru-RU" dirty="0" err="1"/>
              <a:t>із</a:t>
            </a:r>
            <a:r>
              <a:rPr lang="ru-RU" dirty="0"/>
              <a:t> </a:t>
            </a:r>
            <a:r>
              <a:rPr lang="ru-RU" dirty="0" err="1"/>
              <a:t>страхування</a:t>
            </a:r>
            <a:r>
              <a:rPr lang="ru-RU" dirty="0"/>
              <a:t> </a:t>
            </a:r>
            <a:r>
              <a:rPr lang="ru-RU" dirty="0" err="1"/>
              <a:t>виключно</a:t>
            </a:r>
            <a:r>
              <a:rPr lang="ru-RU" dirty="0"/>
              <a:t> </a:t>
            </a:r>
            <a:r>
              <a:rPr lang="ru-RU" dirty="0" err="1"/>
              <a:t>після</a:t>
            </a:r>
            <a:r>
              <a:rPr lang="ru-RU" dirty="0"/>
              <a:t> </a:t>
            </a:r>
            <a:r>
              <a:rPr lang="ru-RU" dirty="0" err="1"/>
              <a:t>отримання</a:t>
            </a:r>
            <a:r>
              <a:rPr lang="ru-RU" dirty="0"/>
              <a:t> </a:t>
            </a:r>
            <a:r>
              <a:rPr lang="ru-RU" dirty="0" err="1"/>
              <a:t>ліцензії</a:t>
            </a:r>
            <a:r>
              <a:rPr lang="ru-RU" dirty="0"/>
              <a:t> на </a:t>
            </a:r>
            <a:r>
              <a:rPr lang="ru-RU" dirty="0" err="1"/>
              <a:t>здійснення</a:t>
            </a:r>
            <a:r>
              <a:rPr lang="ru-RU" dirty="0"/>
              <a:t> </a:t>
            </a:r>
            <a:r>
              <a:rPr lang="ru-RU" dirty="0" err="1"/>
              <a:t>діяльності</a:t>
            </a:r>
            <a:r>
              <a:rPr lang="ru-RU" dirty="0"/>
              <a:t> </a:t>
            </a:r>
            <a:r>
              <a:rPr lang="ru-RU" dirty="0" err="1"/>
              <a:t>із</a:t>
            </a:r>
            <a:r>
              <a:rPr lang="ru-RU" dirty="0"/>
              <a:t> </a:t>
            </a:r>
            <a:r>
              <a:rPr lang="ru-RU" dirty="0" err="1" smtClean="0"/>
              <a:t>страхування</a:t>
            </a:r>
            <a:r>
              <a:rPr lang="ru-RU" dirty="0" smtClean="0"/>
              <a:t>, </a:t>
            </a:r>
            <a:r>
              <a:rPr lang="ru-RU" dirty="0"/>
              <a:t>яка </a:t>
            </a:r>
            <a:r>
              <a:rPr lang="ru-RU" dirty="0" err="1"/>
              <a:t>видається</a:t>
            </a:r>
            <a:r>
              <a:rPr lang="ru-RU" dirty="0"/>
              <a:t> Регулятором.</a:t>
            </a:r>
          </a:p>
          <a:p>
            <a:pPr marL="45720" indent="0">
              <a:buNone/>
            </a:pPr>
            <a:endParaRPr lang="uk-UA" dirty="0"/>
          </a:p>
        </p:txBody>
      </p:sp>
    </p:spTree>
    <p:extLst>
      <p:ext uri="{BB962C8B-B14F-4D97-AF65-F5344CB8AC3E}">
        <p14:creationId xmlns:p14="http://schemas.microsoft.com/office/powerpoint/2010/main" val="7883109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83568" y="260648"/>
            <a:ext cx="7848872" cy="5976664"/>
          </a:xfrm>
        </p:spPr>
        <p:txBody>
          <a:bodyPr>
            <a:normAutofit fontScale="85000" lnSpcReduction="20000"/>
          </a:bodyPr>
          <a:lstStyle/>
          <a:p>
            <a:pPr marL="45720" indent="0">
              <a:buNone/>
            </a:pPr>
            <a:r>
              <a:rPr lang="uk-UA" dirty="0" smtClean="0"/>
              <a:t>Розмір мінімального капіталу страховика не може становити менше ніж мінімальне абсолютне значення:</a:t>
            </a:r>
          </a:p>
          <a:p>
            <a:r>
              <a:rPr lang="uk-UA" dirty="0" smtClean="0"/>
              <a:t>1) 32 мільйони гривень - для страховика, який отримав ліцензію на здійснення діяльності з прямого страхування за одним чи декількома з класів страхування іншого, ніж страхування життя, крім класів страхування, визначених у </a:t>
            </a:r>
            <a:r>
              <a:rPr lang="uk-UA" u="sng" dirty="0" smtClean="0">
                <a:hlinkClick r:id="rId2"/>
              </a:rPr>
              <a:t>пункті 2</a:t>
            </a:r>
            <a:r>
              <a:rPr lang="uk-UA" dirty="0" smtClean="0"/>
              <a:t> цієї частини;</a:t>
            </a:r>
          </a:p>
          <a:p>
            <a:r>
              <a:rPr lang="uk-UA" dirty="0" smtClean="0"/>
              <a:t>2) 48 мільйонів гривень - для страховика, який отримав ліцензію на здійснення діяльності з прямого страхування за одним чи декількома з </a:t>
            </a:r>
            <a:r>
              <a:rPr lang="uk-UA" u="sng" dirty="0" smtClean="0">
                <a:hlinkClick r:id="rId3"/>
              </a:rPr>
              <a:t>класів страхування 10</a:t>
            </a:r>
            <a:r>
              <a:rPr lang="uk-UA" dirty="0" smtClean="0"/>
              <a:t>, </a:t>
            </a:r>
            <a:r>
              <a:rPr lang="uk-UA" u="sng" dirty="0" smtClean="0">
                <a:hlinkClick r:id="rId4"/>
              </a:rPr>
              <a:t>11</a:t>
            </a:r>
            <a:r>
              <a:rPr lang="uk-UA" dirty="0" smtClean="0"/>
              <a:t>, </a:t>
            </a:r>
            <a:r>
              <a:rPr lang="uk-UA" u="sng" dirty="0" smtClean="0">
                <a:hlinkClick r:id="rId5"/>
              </a:rPr>
              <a:t>12</a:t>
            </a:r>
            <a:r>
              <a:rPr lang="uk-UA" dirty="0" smtClean="0"/>
              <a:t>, </a:t>
            </a:r>
            <a:r>
              <a:rPr lang="uk-UA" u="sng" dirty="0" smtClean="0">
                <a:hlinkClick r:id="rId6"/>
              </a:rPr>
              <a:t>13</a:t>
            </a:r>
            <a:r>
              <a:rPr lang="uk-UA" dirty="0" smtClean="0"/>
              <a:t>, </a:t>
            </a:r>
            <a:r>
              <a:rPr lang="uk-UA" u="sng" dirty="0" smtClean="0">
                <a:hlinkClick r:id="rId7"/>
              </a:rPr>
              <a:t>14</a:t>
            </a:r>
            <a:r>
              <a:rPr lang="uk-UA" dirty="0" smtClean="0"/>
              <a:t>, </a:t>
            </a:r>
            <a:r>
              <a:rPr lang="uk-UA" u="sng" dirty="0" smtClean="0">
                <a:hlinkClick r:id="rId8"/>
              </a:rPr>
              <a:t>15</a:t>
            </a:r>
            <a:r>
              <a:rPr lang="uk-UA" dirty="0" smtClean="0"/>
              <a:t>. Дана умова не включає діяльність із прямого страхування за </a:t>
            </a:r>
            <a:r>
              <a:rPr lang="uk-UA" u="sng" dirty="0" smtClean="0">
                <a:hlinkClick r:id="rId6"/>
              </a:rPr>
              <a:t>класом страхування 13</a:t>
            </a:r>
            <a:r>
              <a:rPr lang="uk-UA" dirty="0" smtClean="0"/>
              <a:t>, за умови що ліцензія страховика на здійснення діяльності із страхування містить обмеження та/або особливості для цього класу, визначені нормативно-правовими актами Регулятора, які можуть давати підстави для застосування спрощеного підходу для розрахунку капіталу платоспроможності та мінімального капіталу;</a:t>
            </a:r>
          </a:p>
          <a:p>
            <a:r>
              <a:rPr lang="uk-UA" dirty="0" smtClean="0"/>
              <a:t>3) 48 мільйонів гривень - для страховика, який отримав ліцензію на здійснення діяльності з прямого страхування за одним чи декількома з класів страхування життя;</a:t>
            </a:r>
          </a:p>
          <a:p>
            <a:r>
              <a:rPr lang="uk-UA" dirty="0" smtClean="0"/>
              <a:t>4) 48 мільйонів гривень - для страховика, ліцензія якого включає право здійснення діяльності з вхідного перестрахування, крім передбаченого </a:t>
            </a:r>
            <a:r>
              <a:rPr lang="uk-UA" u="sng" dirty="0" smtClean="0">
                <a:hlinkClick r:id="rId9"/>
              </a:rPr>
              <a:t>абзацом першим</a:t>
            </a:r>
            <a:r>
              <a:rPr lang="uk-UA" dirty="0" smtClean="0"/>
              <a:t> частини п’ятої статті 11 цього </a:t>
            </a:r>
            <a:r>
              <a:rPr lang="ru-RU" dirty="0" smtClean="0"/>
              <a:t>Закону</a:t>
            </a:r>
            <a:r>
              <a:rPr lang="ru-RU" dirty="0"/>
              <a:t>.</a:t>
            </a:r>
          </a:p>
          <a:p>
            <a:endParaRPr lang="uk-UA" dirty="0"/>
          </a:p>
        </p:txBody>
      </p:sp>
    </p:spTree>
    <p:extLst>
      <p:ext uri="{BB962C8B-B14F-4D97-AF65-F5344CB8AC3E}">
        <p14:creationId xmlns:p14="http://schemas.microsoft.com/office/powerpoint/2010/main" val="15549209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143000" y="731520"/>
            <a:ext cx="7317432" cy="5577800"/>
          </a:xfrm>
        </p:spPr>
        <p:txBody>
          <a:bodyPr>
            <a:normAutofit fontScale="77500" lnSpcReduction="20000"/>
          </a:bodyPr>
          <a:lstStyle/>
          <a:p>
            <a:r>
              <a:rPr lang="uk-UA" dirty="0"/>
              <a:t>Страховики можуть утворювати спілки, асоціації та інші об'єднання для координації своєї діяльності, захисту інтересів своїх членів та здійснення спільних програм, якщо їх утворення не суперечить законодавству України, але ці об'єднання не можуть займатися страховою діяльністю.</a:t>
            </a:r>
            <a:endParaRPr lang="ru-RU" dirty="0"/>
          </a:p>
          <a:p>
            <a:pPr marL="45720" indent="0">
              <a:buNone/>
            </a:pPr>
            <a:r>
              <a:rPr lang="uk-UA" dirty="0"/>
              <a:t>До </a:t>
            </a:r>
            <a:r>
              <a:rPr lang="uk-UA" i="1" dirty="0"/>
              <a:t>основних функцій</a:t>
            </a:r>
            <a:r>
              <a:rPr lang="uk-UA" dirty="0"/>
              <a:t> страхового ринку можна віднести:</a:t>
            </a:r>
            <a:endParaRPr lang="ru-RU" dirty="0"/>
          </a:p>
          <a:p>
            <a:r>
              <a:rPr lang="uk-UA" dirty="0" smtClean="0"/>
              <a:t>• організація </a:t>
            </a:r>
            <a:r>
              <a:rPr lang="uk-UA" dirty="0"/>
              <a:t>страхового захисту за допомогою продажу страхових полісів;</a:t>
            </a:r>
            <a:endParaRPr lang="ru-RU" dirty="0"/>
          </a:p>
          <a:p>
            <a:r>
              <a:rPr lang="uk-UA" dirty="0" smtClean="0"/>
              <a:t>• акумулювання </a:t>
            </a:r>
            <a:r>
              <a:rPr lang="uk-UA" dirty="0"/>
              <a:t>значних фінансових ресурсів з їх подальшим інвестуванням за певними напрямами;</a:t>
            </a:r>
            <a:endParaRPr lang="ru-RU" dirty="0"/>
          </a:p>
          <a:p>
            <a:r>
              <a:rPr lang="uk-UA" dirty="0" smtClean="0"/>
              <a:t>•забезпечення </a:t>
            </a:r>
            <a:r>
              <a:rPr lang="uk-UA" dirty="0"/>
              <a:t>«зустрічі» страхувальника та страховика.</a:t>
            </a:r>
            <a:endParaRPr lang="ru-RU" dirty="0"/>
          </a:p>
          <a:p>
            <a:pPr marL="45720" indent="0">
              <a:buNone/>
            </a:pPr>
            <a:r>
              <a:rPr lang="uk-UA" dirty="0"/>
              <a:t>З метою забезпечення майбутніх виплат страховики формують страхові резерви, які мають бути представлені активами таких категорій: </a:t>
            </a:r>
            <a:endParaRPr lang="ru-RU" dirty="0"/>
          </a:p>
          <a:p>
            <a:r>
              <a:rPr lang="uk-UA" dirty="0" smtClean="0"/>
              <a:t>1)грошові </a:t>
            </a:r>
            <a:r>
              <a:rPr lang="uk-UA" dirty="0"/>
              <a:t>кошти на поточному рахунку;</a:t>
            </a:r>
            <a:endParaRPr lang="ru-RU" dirty="0"/>
          </a:p>
          <a:p>
            <a:r>
              <a:rPr lang="uk-UA" dirty="0" smtClean="0"/>
              <a:t>2) банківські </a:t>
            </a:r>
            <a:r>
              <a:rPr lang="uk-UA" dirty="0"/>
              <a:t>вклади (депозити); </a:t>
            </a:r>
            <a:endParaRPr lang="ru-RU" dirty="0"/>
          </a:p>
          <a:p>
            <a:r>
              <a:rPr lang="uk-UA" dirty="0" smtClean="0"/>
              <a:t>3) нерухоме </a:t>
            </a:r>
            <a:r>
              <a:rPr lang="uk-UA" dirty="0"/>
              <a:t>майно; </a:t>
            </a:r>
            <a:endParaRPr lang="ru-RU" dirty="0"/>
          </a:p>
          <a:p>
            <a:r>
              <a:rPr lang="uk-UA" dirty="0" smtClean="0"/>
              <a:t>4) акції</a:t>
            </a:r>
            <a:r>
              <a:rPr lang="uk-UA" dirty="0"/>
              <a:t>, облігації, іпотечні сертифікати; </a:t>
            </a:r>
            <a:endParaRPr lang="ru-RU" dirty="0"/>
          </a:p>
          <a:p>
            <a:r>
              <a:rPr lang="uk-UA" dirty="0" smtClean="0"/>
              <a:t>5) цінні </a:t>
            </a:r>
            <a:r>
              <a:rPr lang="uk-UA" dirty="0"/>
              <a:t>папери, що </a:t>
            </a:r>
            <a:r>
              <a:rPr lang="uk-UA" dirty="0" err="1"/>
              <a:t>емітуються</a:t>
            </a:r>
            <a:r>
              <a:rPr lang="uk-UA" dirty="0"/>
              <a:t> державою; </a:t>
            </a:r>
            <a:endParaRPr lang="ru-RU" dirty="0"/>
          </a:p>
          <a:p>
            <a:r>
              <a:rPr lang="uk-UA" dirty="0" smtClean="0"/>
              <a:t>6) банківські </a:t>
            </a:r>
            <a:r>
              <a:rPr lang="uk-UA" dirty="0"/>
              <a:t>метали; </a:t>
            </a:r>
            <a:endParaRPr lang="ru-RU" dirty="0"/>
          </a:p>
          <a:p>
            <a:r>
              <a:rPr lang="uk-UA" dirty="0" smtClean="0"/>
              <a:t>7)інші </a:t>
            </a:r>
            <a:r>
              <a:rPr lang="uk-UA" dirty="0"/>
              <a:t>активи визначені Законом України «Про страхування».</a:t>
            </a:r>
            <a:endParaRPr lang="ru-RU" dirty="0"/>
          </a:p>
        </p:txBody>
      </p:sp>
    </p:spTree>
    <p:extLst>
      <p:ext uri="{BB962C8B-B14F-4D97-AF65-F5344CB8AC3E}">
        <p14:creationId xmlns:p14="http://schemas.microsoft.com/office/powerpoint/2010/main" val="10775382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827584" y="404664"/>
            <a:ext cx="7848872" cy="5976664"/>
          </a:xfrm>
        </p:spPr>
        <p:txBody>
          <a:bodyPr>
            <a:normAutofit fontScale="85000" lnSpcReduction="20000"/>
          </a:bodyPr>
          <a:lstStyle/>
          <a:p>
            <a:pPr marL="45720" indent="0">
              <a:buNone/>
            </a:pPr>
            <a:r>
              <a:rPr lang="ru-RU" dirty="0"/>
              <a:t>4. </a:t>
            </a:r>
            <a:r>
              <a:rPr lang="ru-RU" dirty="0" err="1"/>
              <a:t>Регулювання</a:t>
            </a:r>
            <a:r>
              <a:rPr lang="ru-RU" dirty="0"/>
              <a:t> </a:t>
            </a:r>
            <a:r>
              <a:rPr lang="ru-RU" dirty="0" err="1"/>
              <a:t>страхової</a:t>
            </a:r>
            <a:r>
              <a:rPr lang="ru-RU" dirty="0"/>
              <a:t> </a:t>
            </a:r>
            <a:r>
              <a:rPr lang="ru-RU" dirty="0" err="1"/>
              <a:t>діяльності</a:t>
            </a:r>
            <a:r>
              <a:rPr lang="ru-RU" dirty="0"/>
              <a:t> в </a:t>
            </a:r>
            <a:r>
              <a:rPr lang="ru-RU" dirty="0" err="1"/>
              <a:t>Україні</a:t>
            </a:r>
            <a:r>
              <a:rPr lang="ru-RU" dirty="0"/>
              <a:t>.</a:t>
            </a:r>
            <a:r>
              <a:rPr lang="uk-UA" dirty="0"/>
              <a:t> </a:t>
            </a:r>
            <a:endParaRPr lang="ru-RU" dirty="0"/>
          </a:p>
          <a:p>
            <a:pPr marL="45720" indent="0">
              <a:buNone/>
            </a:pPr>
            <a:endParaRPr lang="uk-UA" dirty="0" smtClean="0"/>
          </a:p>
          <a:p>
            <a:pPr marL="45720" indent="0">
              <a:buNone/>
            </a:pPr>
            <a:r>
              <a:rPr lang="uk-UA" dirty="0" smtClean="0"/>
              <a:t>Спеціальним </a:t>
            </a:r>
            <a:r>
              <a:rPr lang="uk-UA" dirty="0"/>
              <a:t>уповноваженим органом виконавчої влади у сфері регулювання страхового ринку є Національний банк України (НБУ).</a:t>
            </a:r>
            <a:endParaRPr lang="ru-RU" dirty="0"/>
          </a:p>
          <a:p>
            <a:r>
              <a:rPr lang="uk-UA" dirty="0"/>
              <a:t>З 1 липня 2020 року Національний банк перейняв на себе функції регулятора ринку небанківських фінансових послуг: страхових, лізингових, факторингових компаній, кредитних спілок, ломбардів та інших фінансових компаній.</a:t>
            </a:r>
            <a:endParaRPr lang="ru-RU" dirty="0"/>
          </a:p>
          <a:p>
            <a:pPr marL="45720" indent="0">
              <a:buNone/>
            </a:pPr>
            <a:r>
              <a:rPr lang="ru-RU" dirty="0"/>
              <a:t>Метою </a:t>
            </a:r>
            <a:r>
              <a:rPr lang="ru-RU" dirty="0" err="1"/>
              <a:t>Національного</a:t>
            </a:r>
            <a:r>
              <a:rPr lang="ru-RU" dirty="0"/>
              <a:t> банку є </a:t>
            </a:r>
            <a:r>
              <a:rPr lang="ru-RU" dirty="0" err="1"/>
              <a:t>формування</a:t>
            </a:r>
            <a:r>
              <a:rPr lang="ru-RU" dirty="0"/>
              <a:t> </a:t>
            </a:r>
            <a:r>
              <a:rPr lang="ru-RU" dirty="0" err="1"/>
              <a:t>платоспроможного</a:t>
            </a:r>
            <a:r>
              <a:rPr lang="ru-RU" dirty="0"/>
              <a:t>, </a:t>
            </a:r>
            <a:r>
              <a:rPr lang="ru-RU" dirty="0" err="1"/>
              <a:t>стійкого</a:t>
            </a:r>
            <a:r>
              <a:rPr lang="ru-RU" dirty="0"/>
              <a:t>, конкурентного ринку </a:t>
            </a:r>
            <a:r>
              <a:rPr lang="ru-RU" dirty="0" err="1"/>
              <a:t>страхування</a:t>
            </a:r>
            <a:r>
              <a:rPr lang="ru-RU" dirty="0"/>
              <a:t> в </a:t>
            </a:r>
            <a:r>
              <a:rPr lang="ru-RU" dirty="0" err="1"/>
              <a:t>Україні</a:t>
            </a:r>
            <a:r>
              <a:rPr lang="ru-RU" dirty="0"/>
              <a:t> з </a:t>
            </a:r>
            <a:r>
              <a:rPr lang="ru-RU" dirty="0" err="1"/>
              <a:t>належним</a:t>
            </a:r>
            <a:r>
              <a:rPr lang="ru-RU" dirty="0"/>
              <a:t> </a:t>
            </a:r>
            <a:r>
              <a:rPr lang="ru-RU" dirty="0" err="1"/>
              <a:t>захистом</a:t>
            </a:r>
            <a:r>
              <a:rPr lang="ru-RU" dirty="0"/>
              <a:t> прав </a:t>
            </a:r>
            <a:r>
              <a:rPr lang="ru-RU" dirty="0" err="1"/>
              <a:t>споживачів</a:t>
            </a:r>
            <a:r>
              <a:rPr lang="ru-RU" dirty="0"/>
              <a:t> </a:t>
            </a:r>
            <a:r>
              <a:rPr lang="ru-RU" dirty="0" err="1"/>
              <a:t>послуг</a:t>
            </a:r>
            <a:r>
              <a:rPr lang="ru-RU" dirty="0"/>
              <a:t> </a:t>
            </a:r>
            <a:r>
              <a:rPr lang="ru-RU" dirty="0" err="1"/>
              <a:t>страхування</a:t>
            </a:r>
            <a:r>
              <a:rPr lang="ru-RU" dirty="0"/>
              <a:t>. Для </a:t>
            </a:r>
            <a:r>
              <a:rPr lang="ru-RU" dirty="0" err="1"/>
              <a:t>досягнення</a:t>
            </a:r>
            <a:r>
              <a:rPr lang="ru-RU" dirty="0"/>
              <a:t> </a:t>
            </a:r>
            <a:r>
              <a:rPr lang="ru-RU" dirty="0" err="1"/>
              <a:t>цієї</a:t>
            </a:r>
            <a:r>
              <a:rPr lang="ru-RU" dirty="0"/>
              <a:t> мети </a:t>
            </a:r>
            <a:r>
              <a:rPr lang="ru-RU" dirty="0" err="1"/>
              <a:t>Національний</a:t>
            </a:r>
            <a:r>
              <a:rPr lang="ru-RU" dirty="0"/>
              <a:t> банк </a:t>
            </a:r>
            <a:r>
              <a:rPr lang="ru-RU" dirty="0" err="1"/>
              <a:t>запровадить</a:t>
            </a:r>
            <a:r>
              <a:rPr lang="ru-RU" dirty="0"/>
              <a:t> </a:t>
            </a:r>
            <a:r>
              <a:rPr lang="ru-RU" dirty="0" err="1"/>
              <a:t>нову</a:t>
            </a:r>
            <a:r>
              <a:rPr lang="ru-RU" dirty="0"/>
              <a:t> модель </a:t>
            </a:r>
            <a:r>
              <a:rPr lang="ru-RU" dirty="0" err="1"/>
              <a:t>регулювання</a:t>
            </a:r>
            <a:r>
              <a:rPr lang="ru-RU" dirty="0"/>
              <a:t> ринку </a:t>
            </a:r>
            <a:r>
              <a:rPr lang="ru-RU" dirty="0" err="1"/>
              <a:t>страхування</a:t>
            </a:r>
            <a:r>
              <a:rPr lang="ru-RU" dirty="0"/>
              <a:t>, яка </a:t>
            </a:r>
            <a:r>
              <a:rPr lang="ru-RU" dirty="0" err="1"/>
              <a:t>враховує</a:t>
            </a:r>
            <a:r>
              <a:rPr lang="ru-RU" dirty="0"/>
              <a:t> </a:t>
            </a:r>
            <a:r>
              <a:rPr lang="ru-RU" dirty="0" err="1"/>
              <a:t>положення</a:t>
            </a:r>
            <a:r>
              <a:rPr lang="ru-RU" dirty="0"/>
              <a:t> директив ЄС, </a:t>
            </a:r>
            <a:r>
              <a:rPr lang="ru-RU" dirty="0" err="1"/>
              <a:t>світові</a:t>
            </a:r>
            <a:r>
              <a:rPr lang="ru-RU" dirty="0"/>
              <a:t> практики </a:t>
            </a:r>
            <a:r>
              <a:rPr lang="ru-RU" dirty="0" err="1"/>
              <a:t>регулювання</a:t>
            </a:r>
            <a:r>
              <a:rPr lang="ru-RU" dirty="0"/>
              <a:t> та </a:t>
            </a:r>
            <a:r>
              <a:rPr lang="ru-RU" dirty="0" err="1"/>
              <a:t>нагляду</a:t>
            </a:r>
            <a:r>
              <a:rPr lang="ru-RU" dirty="0"/>
              <a:t> за ринком </a:t>
            </a:r>
            <a:r>
              <a:rPr lang="ru-RU" dirty="0" err="1"/>
              <a:t>страхування</a:t>
            </a:r>
            <a:r>
              <a:rPr lang="ru-RU" dirty="0"/>
              <a:t> та </a:t>
            </a:r>
            <a:r>
              <a:rPr lang="ru-RU" dirty="0" err="1"/>
              <a:t>перестрахування</a:t>
            </a:r>
            <a:r>
              <a:rPr lang="ru-RU" dirty="0"/>
              <a:t>, а </a:t>
            </a:r>
            <a:r>
              <a:rPr lang="ru-RU" dirty="0" err="1"/>
              <a:t>також</a:t>
            </a:r>
            <a:r>
              <a:rPr lang="ru-RU" dirty="0"/>
              <a:t> </a:t>
            </a:r>
            <a:r>
              <a:rPr lang="ru-RU" dirty="0" err="1"/>
              <a:t>особливості</a:t>
            </a:r>
            <a:r>
              <a:rPr lang="ru-RU" dirty="0"/>
              <a:t> ринку </a:t>
            </a:r>
            <a:r>
              <a:rPr lang="ru-RU" dirty="0" err="1"/>
              <a:t>страхування</a:t>
            </a:r>
            <a:r>
              <a:rPr lang="ru-RU" dirty="0"/>
              <a:t> в </a:t>
            </a:r>
            <a:r>
              <a:rPr lang="ru-RU" dirty="0" err="1"/>
              <a:t>Україні</a:t>
            </a:r>
            <a:r>
              <a:rPr lang="ru-RU" dirty="0"/>
              <a:t>.</a:t>
            </a:r>
          </a:p>
          <a:p>
            <a:r>
              <a:rPr lang="ru-RU" dirty="0"/>
              <a:t>Нова модель </a:t>
            </a:r>
            <a:r>
              <a:rPr lang="ru-RU" dirty="0" err="1"/>
              <a:t>передбачає</a:t>
            </a:r>
            <a:r>
              <a:rPr lang="ru-RU" dirty="0"/>
              <a:t> </a:t>
            </a:r>
            <a:r>
              <a:rPr lang="ru-RU" dirty="0" err="1"/>
              <a:t>удосконалення</a:t>
            </a:r>
            <a:r>
              <a:rPr lang="ru-RU" dirty="0"/>
              <a:t> </a:t>
            </a:r>
            <a:r>
              <a:rPr lang="ru-RU" dirty="0" err="1"/>
              <a:t>вимог</a:t>
            </a:r>
            <a:r>
              <a:rPr lang="ru-RU" dirty="0"/>
              <a:t> до </a:t>
            </a:r>
            <a:r>
              <a:rPr lang="ru-RU" dirty="0" err="1"/>
              <a:t>ліцензування</a:t>
            </a:r>
            <a:r>
              <a:rPr lang="ru-RU" dirty="0"/>
              <a:t>, </a:t>
            </a:r>
            <a:r>
              <a:rPr lang="ru-RU" dirty="0" err="1"/>
              <a:t>оцінки</a:t>
            </a:r>
            <a:r>
              <a:rPr lang="ru-RU" dirty="0"/>
              <a:t> </a:t>
            </a:r>
            <a:r>
              <a:rPr lang="ru-RU" dirty="0" err="1"/>
              <a:t>платоспроможності</a:t>
            </a:r>
            <a:r>
              <a:rPr lang="ru-RU" dirty="0"/>
              <a:t> та </a:t>
            </a:r>
            <a:r>
              <a:rPr lang="ru-RU" dirty="0" err="1"/>
              <a:t>ліквідності</a:t>
            </a:r>
            <a:r>
              <a:rPr lang="ru-RU" dirty="0"/>
              <a:t>, корпоративного </a:t>
            </a:r>
            <a:r>
              <a:rPr lang="ru-RU" dirty="0" err="1"/>
              <a:t>управління</a:t>
            </a:r>
            <a:r>
              <a:rPr lang="ru-RU" dirty="0"/>
              <a:t> та </a:t>
            </a:r>
            <a:r>
              <a:rPr lang="ru-RU" dirty="0" err="1"/>
              <a:t>системи</a:t>
            </a:r>
            <a:r>
              <a:rPr lang="ru-RU" dirty="0"/>
              <a:t> </a:t>
            </a:r>
            <a:r>
              <a:rPr lang="ru-RU" dirty="0" err="1"/>
              <a:t>управління</a:t>
            </a:r>
            <a:r>
              <a:rPr lang="ru-RU" dirty="0"/>
              <a:t> </a:t>
            </a:r>
            <a:r>
              <a:rPr lang="ru-RU" dirty="0" err="1"/>
              <a:t>ризиками</a:t>
            </a:r>
            <a:r>
              <a:rPr lang="ru-RU" dirty="0"/>
              <a:t>, </a:t>
            </a:r>
            <a:r>
              <a:rPr lang="ru-RU" dirty="0" err="1"/>
              <a:t>застосування</a:t>
            </a:r>
            <a:r>
              <a:rPr lang="ru-RU" dirty="0"/>
              <a:t> </a:t>
            </a:r>
            <a:r>
              <a:rPr lang="ru-RU" dirty="0" err="1"/>
              <a:t>ризик-орієнтованого</a:t>
            </a:r>
            <a:r>
              <a:rPr lang="ru-RU" dirty="0"/>
              <a:t> </a:t>
            </a:r>
            <a:r>
              <a:rPr lang="ru-RU" dirty="0" err="1"/>
              <a:t>пруденційного</a:t>
            </a:r>
            <a:r>
              <a:rPr lang="ru-RU" dirty="0"/>
              <a:t> </a:t>
            </a:r>
            <a:r>
              <a:rPr lang="ru-RU" dirty="0" err="1"/>
              <a:t>нагляду</a:t>
            </a:r>
            <a:r>
              <a:rPr lang="ru-RU" dirty="0"/>
              <a:t>, </a:t>
            </a:r>
            <a:r>
              <a:rPr lang="ru-RU" dirty="0" err="1"/>
              <a:t>нагляду</a:t>
            </a:r>
            <a:r>
              <a:rPr lang="ru-RU" dirty="0"/>
              <a:t> за </a:t>
            </a:r>
            <a:r>
              <a:rPr lang="ru-RU" dirty="0" err="1"/>
              <a:t>ринковою</a:t>
            </a:r>
            <a:r>
              <a:rPr lang="ru-RU" dirty="0"/>
              <a:t> </a:t>
            </a:r>
            <a:r>
              <a:rPr lang="ru-RU" dirty="0" err="1"/>
              <a:t>поведінкою</a:t>
            </a:r>
            <a:r>
              <a:rPr lang="ru-RU" dirty="0"/>
              <a:t>, а </a:t>
            </a:r>
            <a:r>
              <a:rPr lang="ru-RU" dirty="0" err="1"/>
              <a:t>також</a:t>
            </a:r>
            <a:r>
              <a:rPr lang="ru-RU" dirty="0"/>
              <a:t> </a:t>
            </a:r>
            <a:r>
              <a:rPr lang="ru-RU" dirty="0" err="1"/>
              <a:t>визначення</a:t>
            </a:r>
            <a:r>
              <a:rPr lang="ru-RU" dirty="0"/>
              <a:t> </a:t>
            </a:r>
            <a:r>
              <a:rPr lang="ru-RU" dirty="0" err="1"/>
              <a:t>процедури</a:t>
            </a:r>
            <a:r>
              <a:rPr lang="ru-RU" dirty="0"/>
              <a:t> </a:t>
            </a:r>
            <a:r>
              <a:rPr lang="ru-RU" dirty="0" err="1"/>
              <a:t>реорганізації</a:t>
            </a:r>
            <a:r>
              <a:rPr lang="ru-RU" dirty="0"/>
              <a:t>, </a:t>
            </a:r>
            <a:r>
              <a:rPr lang="ru-RU" dirty="0" err="1"/>
              <a:t>відновлення</a:t>
            </a:r>
            <a:r>
              <a:rPr lang="ru-RU" dirty="0"/>
              <a:t> </a:t>
            </a:r>
            <a:r>
              <a:rPr lang="ru-RU" dirty="0" err="1"/>
              <a:t>діяльності</a:t>
            </a:r>
            <a:r>
              <a:rPr lang="ru-RU" dirty="0"/>
              <a:t> та </a:t>
            </a:r>
            <a:r>
              <a:rPr lang="ru-RU" dirty="0" err="1"/>
              <a:t>виведення</a:t>
            </a:r>
            <a:r>
              <a:rPr lang="ru-RU" dirty="0"/>
              <a:t> </a:t>
            </a:r>
            <a:r>
              <a:rPr lang="ru-RU" dirty="0" err="1"/>
              <a:t>компаній</a:t>
            </a:r>
            <a:r>
              <a:rPr lang="ru-RU" dirty="0"/>
              <a:t> з ринку.</a:t>
            </a:r>
          </a:p>
        </p:txBody>
      </p:sp>
    </p:spTree>
    <p:extLst>
      <p:ext uri="{BB962C8B-B14F-4D97-AF65-F5344CB8AC3E}">
        <p14:creationId xmlns:p14="http://schemas.microsoft.com/office/powerpoint/2010/main" val="33125538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827584" y="404664"/>
            <a:ext cx="7848872" cy="5832648"/>
          </a:xfrm>
        </p:spPr>
        <p:txBody>
          <a:bodyPr>
            <a:normAutofit fontScale="77500" lnSpcReduction="20000"/>
          </a:bodyPr>
          <a:lstStyle/>
          <a:p>
            <a:pPr marL="45720" indent="0">
              <a:buNone/>
            </a:pPr>
            <a:r>
              <a:rPr lang="uk-UA" dirty="0" smtClean="0"/>
              <a:t>Побудова та впровадження нової моделі регулювання ринку страхування в Україні передбачає: </a:t>
            </a:r>
          </a:p>
          <a:p>
            <a:r>
              <a:rPr lang="uk-UA" dirty="0" smtClean="0"/>
              <a:t>▪ посилення стандартів ліцензування, зокрема розкриття страховими компаніями структури власності, кінцевих </a:t>
            </a:r>
            <a:r>
              <a:rPr lang="uk-UA" dirty="0" err="1" smtClean="0"/>
              <a:t>бенефіціарних</a:t>
            </a:r>
            <a:r>
              <a:rPr lang="uk-UA" dirty="0" smtClean="0"/>
              <a:t> власників, підвищення вимог до ділової репутації акціонерів та осіб, які виконують ключові функції, процедури оцінювання професійної придатності осіб, які виконують ключові функції у страхових компаніях; </a:t>
            </a:r>
          </a:p>
          <a:p>
            <a:r>
              <a:rPr lang="uk-UA" dirty="0" smtClean="0"/>
              <a:t>▪ встановлення відповідальності кінцевих </a:t>
            </a:r>
            <a:r>
              <a:rPr lang="uk-UA" dirty="0" err="1" smtClean="0"/>
              <a:t>бенефіціарних</a:t>
            </a:r>
            <a:r>
              <a:rPr lang="uk-UA" dirty="0" smtClean="0"/>
              <a:t> власників за діяльність страхової компанії та спеціалізованого </a:t>
            </a:r>
            <a:r>
              <a:rPr lang="uk-UA" dirty="0" err="1" smtClean="0"/>
              <a:t>перестраховика</a:t>
            </a:r>
            <a:r>
              <a:rPr lang="uk-UA" dirty="0" smtClean="0"/>
              <a:t>; </a:t>
            </a:r>
          </a:p>
          <a:p>
            <a:r>
              <a:rPr lang="uk-UA" dirty="0" smtClean="0"/>
              <a:t>▪ встановлення вимог до корпоративного управління та системи внутрішнього контролю; </a:t>
            </a:r>
          </a:p>
          <a:p>
            <a:r>
              <a:rPr lang="uk-UA" dirty="0" smtClean="0"/>
              <a:t>▪ встановлення вимог до системи управління ризиками; ▪ посилення вимог до прийнятності активів та оцінки їхньої якості, оцінки резервів, структури капіталу та рівня його достатності; </a:t>
            </a:r>
          </a:p>
          <a:p>
            <a:r>
              <a:rPr lang="uk-UA" dirty="0" smtClean="0"/>
              <a:t>▪ формування системи раннього виявлення ризиків та вчасного реагування; </a:t>
            </a:r>
          </a:p>
          <a:p>
            <a:r>
              <a:rPr lang="uk-UA" dirty="0" smtClean="0"/>
              <a:t>▪ розроблення процедури відновлення діяльності страхової компанії; </a:t>
            </a:r>
          </a:p>
          <a:p>
            <a:r>
              <a:rPr lang="uk-UA" dirty="0" smtClean="0"/>
              <a:t>▪ розроблення процедури реорганізації або виходу страховика чи спеціалізованого </a:t>
            </a:r>
            <a:r>
              <a:rPr lang="uk-UA" dirty="0" err="1" smtClean="0"/>
              <a:t>перестраховика</a:t>
            </a:r>
            <a:r>
              <a:rPr lang="uk-UA" dirty="0" smtClean="0"/>
              <a:t> з ринку; </a:t>
            </a:r>
          </a:p>
          <a:p>
            <a:r>
              <a:rPr lang="uk-UA" dirty="0" smtClean="0"/>
              <a:t>▪ встановлення вимог щодо обліку та звітності відповідно до МСФЗ; </a:t>
            </a:r>
          </a:p>
          <a:p>
            <a:r>
              <a:rPr lang="uk-UA" dirty="0" smtClean="0"/>
              <a:t>▪ відкритість та комунікацію між регулятором та суб’єктами регулювання у процесі формування регуляторної політики та здійснення нагляду за ринком страхування</a:t>
            </a:r>
            <a:r>
              <a:rPr lang="ru-RU" dirty="0" smtClean="0"/>
              <a:t>.</a:t>
            </a:r>
            <a:endParaRPr lang="uk-UA" dirty="0"/>
          </a:p>
        </p:txBody>
      </p:sp>
    </p:spTree>
    <p:extLst>
      <p:ext uri="{BB962C8B-B14F-4D97-AF65-F5344CB8AC3E}">
        <p14:creationId xmlns:p14="http://schemas.microsoft.com/office/powerpoint/2010/main" val="21211987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143000" y="731520"/>
            <a:ext cx="7245424" cy="5361776"/>
          </a:xfrm>
        </p:spPr>
        <p:txBody>
          <a:bodyPr>
            <a:normAutofit fontScale="92500" lnSpcReduction="10000"/>
          </a:bodyPr>
          <a:lstStyle/>
          <a:p>
            <a:pPr marL="0" indent="0">
              <a:spcBef>
                <a:spcPts val="0"/>
              </a:spcBef>
              <a:buNone/>
            </a:pPr>
            <a:r>
              <a:rPr lang="uk-UA" dirty="0"/>
              <a:t>Матеріали презентації укладено за:</a:t>
            </a:r>
            <a:endParaRPr lang="ru-RU" dirty="0"/>
          </a:p>
          <a:p>
            <a:pPr marL="0" indent="0">
              <a:spcBef>
                <a:spcPts val="0"/>
              </a:spcBef>
              <a:buNone/>
            </a:pPr>
            <a:r>
              <a:rPr lang="ru-RU" dirty="0"/>
              <a:t>1. Глущенко А.С. </a:t>
            </a:r>
            <a:r>
              <a:rPr lang="ru-RU" dirty="0" err="1"/>
              <a:t>Фінанси</a:t>
            </a:r>
            <a:r>
              <a:rPr lang="ru-RU" dirty="0"/>
              <a:t>: </a:t>
            </a:r>
            <a:r>
              <a:rPr lang="ru-RU" dirty="0" err="1"/>
              <a:t>Навч</a:t>
            </a:r>
            <a:r>
              <a:rPr lang="ru-RU" dirty="0"/>
              <a:t>. </a:t>
            </a:r>
            <a:r>
              <a:rPr lang="ru-RU" dirty="0" err="1"/>
              <a:t>посіб</a:t>
            </a:r>
            <a:r>
              <a:rPr lang="ru-RU" dirty="0"/>
              <a:t>. /А.С. Глущенко/, </a:t>
            </a:r>
            <a:r>
              <a:rPr lang="ru-RU" dirty="0" err="1"/>
              <a:t>Львів</a:t>
            </a:r>
            <a:r>
              <a:rPr lang="ru-RU" dirty="0"/>
              <a:t> «</a:t>
            </a:r>
            <a:r>
              <a:rPr lang="ru-RU" dirty="0" err="1"/>
              <a:t>Магнолія</a:t>
            </a:r>
            <a:r>
              <a:rPr lang="ru-RU" dirty="0"/>
              <a:t> 2006», 2014, – 440с.</a:t>
            </a:r>
          </a:p>
          <a:p>
            <a:pPr marL="0" indent="0">
              <a:spcBef>
                <a:spcPts val="0"/>
              </a:spcBef>
              <a:buNone/>
            </a:pPr>
            <a:r>
              <a:rPr lang="ru-RU" dirty="0"/>
              <a:t>2. Стойко О. Я., Дема Д. І. </a:t>
            </a:r>
            <a:r>
              <a:rPr lang="ru-RU" dirty="0" err="1"/>
              <a:t>Фінанси</a:t>
            </a:r>
            <a:r>
              <a:rPr lang="ru-RU" dirty="0"/>
              <a:t> : </a:t>
            </a:r>
            <a:r>
              <a:rPr lang="ru-RU" dirty="0" err="1"/>
              <a:t>підручник</a:t>
            </a:r>
            <a:r>
              <a:rPr lang="ru-RU" dirty="0"/>
              <a:t> / за ред. О. Я. Стойка. 2-ге вид. </a:t>
            </a:r>
            <a:r>
              <a:rPr lang="ru-RU" dirty="0" err="1"/>
              <a:t>перероб</a:t>
            </a:r>
            <a:r>
              <a:rPr lang="ru-RU" dirty="0"/>
              <a:t>. і доп. Житомир : </a:t>
            </a:r>
            <a:r>
              <a:rPr lang="ru-RU" dirty="0" err="1"/>
              <a:t>Поліський</a:t>
            </a:r>
            <a:r>
              <a:rPr lang="ru-RU" dirty="0"/>
              <a:t> </a:t>
            </a:r>
            <a:r>
              <a:rPr lang="ru-RU" dirty="0" err="1"/>
              <a:t>університет</a:t>
            </a:r>
            <a:r>
              <a:rPr lang="ru-RU" dirty="0"/>
              <a:t>, 2024. 317 с.</a:t>
            </a:r>
          </a:p>
          <a:p>
            <a:pPr marL="0" indent="0">
              <a:spcBef>
                <a:spcPts val="0"/>
              </a:spcBef>
              <a:buNone/>
            </a:pPr>
            <a:r>
              <a:rPr lang="ru-RU" dirty="0"/>
              <a:t>3. Романенко О. Р. </a:t>
            </a:r>
            <a:r>
              <a:rPr lang="ru-RU" dirty="0" err="1"/>
              <a:t>Фінанси</a:t>
            </a:r>
            <a:r>
              <a:rPr lang="ru-RU" dirty="0"/>
              <a:t> : </a:t>
            </a:r>
            <a:r>
              <a:rPr lang="ru-RU" dirty="0" err="1"/>
              <a:t>підручник</a:t>
            </a:r>
            <a:r>
              <a:rPr lang="ru-RU" dirty="0"/>
              <a:t> для ВНЗ. </a:t>
            </a:r>
            <a:r>
              <a:rPr lang="ru-RU" dirty="0" err="1"/>
              <a:t>Київ</a:t>
            </a:r>
            <a:r>
              <a:rPr lang="ru-RU" dirty="0"/>
              <a:t> : Центр </a:t>
            </a:r>
            <a:r>
              <a:rPr lang="ru-RU" dirty="0" err="1"/>
              <a:t>навчальної</a:t>
            </a:r>
            <a:endParaRPr lang="ru-RU" dirty="0"/>
          </a:p>
          <a:p>
            <a:pPr marL="0" indent="0">
              <a:spcBef>
                <a:spcPts val="0"/>
              </a:spcBef>
              <a:buNone/>
            </a:pPr>
            <a:r>
              <a:rPr lang="ru-RU" dirty="0" err="1"/>
              <a:t>літератури</a:t>
            </a:r>
            <a:r>
              <a:rPr lang="ru-RU" dirty="0"/>
              <a:t>, 2016. 310 с.</a:t>
            </a:r>
          </a:p>
          <a:p>
            <a:pPr marL="45720" indent="0">
              <a:buNone/>
            </a:pPr>
            <a:r>
              <a:rPr lang="uk-UA" dirty="0" smtClean="0"/>
              <a:t>4. </a:t>
            </a:r>
            <a:r>
              <a:rPr lang="ru-RU" dirty="0"/>
              <a:t>Александрова М.М., </a:t>
            </a:r>
            <a:r>
              <a:rPr lang="ru-RU" dirty="0" err="1"/>
              <a:t>Полчанов</a:t>
            </a:r>
            <a:r>
              <a:rPr lang="ru-RU" dirty="0"/>
              <a:t> А.Ю. </a:t>
            </a:r>
            <a:r>
              <a:rPr lang="ru-RU" dirty="0" err="1"/>
              <a:t>Опорний</a:t>
            </a:r>
            <a:r>
              <a:rPr lang="ru-RU" dirty="0"/>
              <a:t> конспект </a:t>
            </a:r>
            <a:r>
              <a:rPr lang="ru-RU" dirty="0" err="1"/>
              <a:t>лекцій</a:t>
            </a:r>
            <a:r>
              <a:rPr lang="ru-RU" dirty="0"/>
              <a:t> з курсу «</a:t>
            </a:r>
            <a:r>
              <a:rPr lang="ru-RU" dirty="0" err="1"/>
              <a:t>Фінанси</a:t>
            </a:r>
            <a:r>
              <a:rPr lang="ru-RU" dirty="0"/>
              <a:t>». Житомир, </a:t>
            </a:r>
            <a:r>
              <a:rPr lang="ru-RU" dirty="0" smtClean="0"/>
              <a:t>2011</a:t>
            </a:r>
          </a:p>
          <a:p>
            <a:pPr marL="45720" indent="0">
              <a:buNone/>
            </a:pPr>
            <a:r>
              <a:rPr lang="uk-UA" dirty="0" smtClean="0"/>
              <a:t>5. </a:t>
            </a:r>
            <a:r>
              <a:rPr lang="ru-RU" dirty="0"/>
              <a:t>Про </a:t>
            </a:r>
            <a:r>
              <a:rPr lang="ru-RU" dirty="0" err="1"/>
              <a:t>страхування</a:t>
            </a:r>
            <a:r>
              <a:rPr lang="ru-RU" dirty="0"/>
              <a:t> : Закон </a:t>
            </a:r>
            <a:r>
              <a:rPr lang="ru-RU" dirty="0" err="1"/>
              <a:t>України</a:t>
            </a:r>
            <a:r>
              <a:rPr lang="ru-RU" dirty="0"/>
              <a:t> </a:t>
            </a:r>
            <a:r>
              <a:rPr lang="ru-RU" dirty="0" err="1"/>
              <a:t>від</a:t>
            </a:r>
            <a:r>
              <a:rPr lang="ru-RU" dirty="0"/>
              <a:t> 18 </a:t>
            </a:r>
            <a:r>
              <a:rPr lang="ru-RU" dirty="0" err="1"/>
              <a:t>листоп</a:t>
            </a:r>
            <a:r>
              <a:rPr lang="ru-RU" dirty="0"/>
              <a:t>. 2021 р. № 1909-</a:t>
            </a:r>
            <a:r>
              <a:rPr lang="en-US" dirty="0"/>
              <a:t>IX. </a:t>
            </a:r>
            <a:r>
              <a:rPr lang="en-US" dirty="0" smtClean="0"/>
              <a:t>URL</a:t>
            </a:r>
            <a:r>
              <a:rPr lang="en-US" dirty="0"/>
              <a:t>: </a:t>
            </a:r>
            <a:r>
              <a:rPr lang="en-US" dirty="0">
                <a:hlinkClick r:id="rId2"/>
              </a:rPr>
              <a:t>https://</a:t>
            </a:r>
            <a:r>
              <a:rPr lang="en-US" dirty="0" smtClean="0">
                <a:hlinkClick r:id="rId2"/>
              </a:rPr>
              <a:t>zakon.rada.gov.ua/laws/show/1909-20#Text</a:t>
            </a:r>
            <a:endParaRPr lang="ru-RU" dirty="0" smtClean="0"/>
          </a:p>
          <a:p>
            <a:pPr marL="45720" indent="0">
              <a:buNone/>
            </a:pPr>
            <a:r>
              <a:rPr lang="ru-RU" dirty="0" smtClean="0"/>
              <a:t>6. </a:t>
            </a:r>
            <a:r>
              <a:rPr lang="uk-UA" sz="2400" dirty="0">
                <a:solidFill>
                  <a:prstClr val="black">
                    <a:lumMod val="75000"/>
                    <a:lumOff val="25000"/>
                  </a:prstClr>
                </a:solidFill>
              </a:rPr>
              <a:t>Офіційний сайт Національного банку України (</a:t>
            </a:r>
            <a:r>
              <a:rPr lang="en-US" sz="2400" dirty="0">
                <a:solidFill>
                  <a:prstClr val="black">
                    <a:lumMod val="75000"/>
                    <a:lumOff val="25000"/>
                  </a:prstClr>
                </a:solidFill>
                <a:hlinkClick r:id="rId3"/>
              </a:rPr>
              <a:t>www.bank.gov.ua</a:t>
            </a:r>
            <a:r>
              <a:rPr lang="en-US" sz="2400" dirty="0">
                <a:solidFill>
                  <a:prstClr val="black">
                    <a:lumMod val="75000"/>
                    <a:lumOff val="25000"/>
                  </a:prstClr>
                </a:solidFill>
              </a:rPr>
              <a:t>)</a:t>
            </a:r>
            <a:endParaRPr lang="uk-UA" sz="2400">
              <a:solidFill>
                <a:prstClr val="black">
                  <a:lumMod val="75000"/>
                  <a:lumOff val="25000"/>
                </a:prstClr>
              </a:solidFill>
            </a:endParaRPr>
          </a:p>
          <a:p>
            <a:pPr marL="45720" indent="0">
              <a:buNone/>
            </a:pPr>
            <a:endParaRPr lang="uk-UA" dirty="0"/>
          </a:p>
        </p:txBody>
      </p:sp>
    </p:spTree>
    <p:extLst>
      <p:ext uri="{BB962C8B-B14F-4D97-AF65-F5344CB8AC3E}">
        <p14:creationId xmlns:p14="http://schemas.microsoft.com/office/powerpoint/2010/main" val="4556190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143000" y="731520"/>
            <a:ext cx="7317432" cy="5289768"/>
          </a:xfrm>
        </p:spPr>
        <p:txBody>
          <a:bodyPr>
            <a:normAutofit fontScale="92500" lnSpcReduction="20000"/>
          </a:bodyPr>
          <a:lstStyle/>
          <a:p>
            <a:pPr marL="45720" indent="0">
              <a:buNone/>
            </a:pPr>
            <a:r>
              <a:rPr lang="uk-UA" b="1" dirty="0"/>
              <a:t>Страховий ризик</a:t>
            </a:r>
            <a:r>
              <a:rPr lang="uk-UA" dirty="0"/>
              <a:t> </a:t>
            </a:r>
            <a:r>
              <a:rPr lang="ru-RU" dirty="0"/>
              <a:t> - </a:t>
            </a:r>
            <a:r>
              <a:rPr lang="ru-RU" dirty="0" err="1"/>
              <a:t>подія</a:t>
            </a:r>
            <a:r>
              <a:rPr lang="ru-RU" dirty="0"/>
              <a:t>, на </a:t>
            </a:r>
            <a:r>
              <a:rPr lang="ru-RU" dirty="0" err="1"/>
              <a:t>випадок</a:t>
            </a:r>
            <a:r>
              <a:rPr lang="ru-RU" dirty="0"/>
              <a:t> </a:t>
            </a:r>
            <a:r>
              <a:rPr lang="ru-RU" dirty="0" err="1"/>
              <a:t>виникнення</a:t>
            </a:r>
            <a:r>
              <a:rPr lang="ru-RU" dirty="0"/>
              <a:t> </a:t>
            </a:r>
            <a:r>
              <a:rPr lang="ru-RU" dirty="0" err="1"/>
              <a:t>якої</a:t>
            </a:r>
            <a:r>
              <a:rPr lang="ru-RU" dirty="0"/>
              <a:t> проводиться </a:t>
            </a:r>
            <a:r>
              <a:rPr lang="ru-RU" dirty="0" err="1"/>
              <a:t>страхування</a:t>
            </a:r>
            <a:r>
              <a:rPr lang="ru-RU" dirty="0"/>
              <a:t>, яка </a:t>
            </a:r>
            <a:r>
              <a:rPr lang="ru-RU" dirty="0" err="1"/>
              <a:t>має</a:t>
            </a:r>
            <a:r>
              <a:rPr lang="ru-RU" dirty="0"/>
              <a:t> </a:t>
            </a:r>
            <a:r>
              <a:rPr lang="ru-RU" dirty="0" err="1"/>
              <a:t>ознаки</a:t>
            </a:r>
            <a:r>
              <a:rPr lang="ru-RU" dirty="0"/>
              <a:t> </a:t>
            </a:r>
            <a:r>
              <a:rPr lang="ru-RU" dirty="0" err="1"/>
              <a:t>ймовірності</a:t>
            </a:r>
            <a:r>
              <a:rPr lang="ru-RU" dirty="0"/>
              <a:t> та </a:t>
            </a:r>
            <a:r>
              <a:rPr lang="ru-RU" dirty="0" err="1"/>
              <a:t>випадковості</a:t>
            </a:r>
            <a:r>
              <a:rPr lang="ru-RU" dirty="0"/>
              <a:t> </a:t>
            </a:r>
            <a:r>
              <a:rPr lang="ru-RU" dirty="0" err="1" smtClean="0"/>
              <a:t>настання</a:t>
            </a:r>
            <a:r>
              <a:rPr lang="ru-RU" dirty="0" smtClean="0"/>
              <a:t> (</a:t>
            </a:r>
            <a:r>
              <a:rPr lang="ru-RU" dirty="0" err="1" smtClean="0"/>
              <a:t>відповідно</a:t>
            </a:r>
            <a:r>
              <a:rPr lang="ru-RU" dirty="0" smtClean="0"/>
              <a:t> до ЗУ «Про </a:t>
            </a:r>
            <a:r>
              <a:rPr lang="ru-RU" dirty="0" err="1" smtClean="0"/>
              <a:t>страхування</a:t>
            </a:r>
            <a:r>
              <a:rPr lang="ru-RU" dirty="0" smtClean="0"/>
              <a:t>»).</a:t>
            </a:r>
          </a:p>
          <a:p>
            <a:pPr marL="45720" indent="0">
              <a:buNone/>
            </a:pPr>
            <a:r>
              <a:rPr lang="uk-UA" b="1" dirty="0"/>
              <a:t>Страховий ризик</a:t>
            </a:r>
            <a:r>
              <a:rPr lang="uk-UA" dirty="0"/>
              <a:t> </a:t>
            </a:r>
            <a:r>
              <a:rPr lang="uk-UA" dirty="0" smtClean="0"/>
              <a:t>піддається </a:t>
            </a:r>
            <a:r>
              <a:rPr lang="uk-UA" dirty="0"/>
              <a:t>вимірюванню, оцінці з позиції ймовірності настання страхової події та кількісних характеристик можливого збитку. Основними критеріями страхового ризику є:</a:t>
            </a:r>
          </a:p>
          <a:p>
            <a:r>
              <a:rPr lang="uk-UA" dirty="0" smtClean="0"/>
              <a:t>• ризик </a:t>
            </a:r>
            <a:r>
              <a:rPr lang="uk-UA" dirty="0"/>
              <a:t>має випадковий характер;</a:t>
            </a:r>
          </a:p>
          <a:p>
            <a:r>
              <a:rPr lang="uk-UA" dirty="0" smtClean="0"/>
              <a:t>• настання </a:t>
            </a:r>
            <a:r>
              <a:rPr lang="uk-UA" dirty="0"/>
              <a:t>страхового випадку, як реалізація ризику, не повинно бути пов’язаним з волевиявленням страхувальника чи зацікавленої особи;</a:t>
            </a:r>
          </a:p>
          <a:p>
            <a:r>
              <a:rPr lang="uk-UA" dirty="0" smtClean="0"/>
              <a:t>• факт </a:t>
            </a:r>
            <a:r>
              <a:rPr lang="uk-UA" dirty="0"/>
              <a:t>настання страхового випадку невідомий у часі та просторі;</a:t>
            </a:r>
          </a:p>
          <a:p>
            <a:r>
              <a:rPr lang="uk-UA" dirty="0" smtClean="0"/>
              <a:t>• страхова </a:t>
            </a:r>
            <a:r>
              <a:rPr lang="uk-UA" dirty="0"/>
              <a:t>подія не повинна мати обсяги катастрофічного лиха;</a:t>
            </a:r>
          </a:p>
          <a:p>
            <a:r>
              <a:rPr lang="uk-UA" dirty="0" smtClean="0"/>
              <a:t>• наслідки </a:t>
            </a:r>
            <a:r>
              <a:rPr lang="uk-UA" dirty="0"/>
              <a:t>реалізації ризику повинні бути об'єктивно виміряні й оцінені.</a:t>
            </a:r>
          </a:p>
          <a:p>
            <a:endParaRPr lang="uk-UA" dirty="0"/>
          </a:p>
        </p:txBody>
      </p:sp>
    </p:spTree>
    <p:extLst>
      <p:ext uri="{BB962C8B-B14F-4D97-AF65-F5344CB8AC3E}">
        <p14:creationId xmlns:p14="http://schemas.microsoft.com/office/powerpoint/2010/main" val="14750793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143000" y="731520"/>
            <a:ext cx="7245424" cy="5577800"/>
          </a:xfrm>
        </p:spPr>
        <p:txBody>
          <a:bodyPr/>
          <a:lstStyle/>
          <a:p>
            <a:pPr marL="45720" indent="0">
              <a:buNone/>
            </a:pPr>
            <a:r>
              <a:rPr lang="uk-UA" dirty="0"/>
              <a:t>Наявність ризику передбачає здійснення </a:t>
            </a:r>
            <a:r>
              <a:rPr lang="uk-UA" dirty="0" err="1"/>
              <a:t>антиризикової</a:t>
            </a:r>
            <a:r>
              <a:rPr lang="uk-UA" dirty="0"/>
              <a:t> діяльності в таких формах:</a:t>
            </a:r>
          </a:p>
          <a:p>
            <a:r>
              <a:rPr lang="uk-UA" dirty="0" smtClean="0"/>
              <a:t>1) </a:t>
            </a:r>
            <a:r>
              <a:rPr lang="uk-UA" b="1" i="1" dirty="0" smtClean="0"/>
              <a:t>компенсація </a:t>
            </a:r>
            <a:r>
              <a:rPr lang="uk-UA" b="1" i="1" dirty="0"/>
              <a:t>збитків</a:t>
            </a:r>
            <a:r>
              <a:rPr lang="uk-UA" dirty="0"/>
              <a:t> (наприклад, відшкодування частини вартості застрахованого автомобіля, що був викрадений);</a:t>
            </a:r>
          </a:p>
          <a:p>
            <a:r>
              <a:rPr lang="uk-UA" dirty="0" smtClean="0"/>
              <a:t>2) </a:t>
            </a:r>
            <a:r>
              <a:rPr lang="uk-UA" b="1" i="1" dirty="0" smtClean="0"/>
              <a:t>репресія </a:t>
            </a:r>
            <a:r>
              <a:rPr lang="uk-UA" dirty="0"/>
              <a:t>або</a:t>
            </a:r>
            <a:r>
              <a:rPr lang="uk-UA" b="1" i="1" dirty="0"/>
              <a:t> подолання</a:t>
            </a:r>
            <a:r>
              <a:rPr lang="uk-UA" dirty="0"/>
              <a:t> (наприклад, відновлення постраждалих від стихійного лиха будинків);</a:t>
            </a:r>
          </a:p>
          <a:p>
            <a:r>
              <a:rPr lang="uk-UA" dirty="0" smtClean="0"/>
              <a:t>3) </a:t>
            </a:r>
            <a:r>
              <a:rPr lang="uk-UA" b="1" i="1" dirty="0" smtClean="0"/>
              <a:t>превенція </a:t>
            </a:r>
            <a:r>
              <a:rPr lang="uk-UA" dirty="0"/>
              <a:t>або </a:t>
            </a:r>
            <a:r>
              <a:rPr lang="uk-UA" b="1" i="1" dirty="0"/>
              <a:t>запобігання</a:t>
            </a:r>
            <a:r>
              <a:rPr lang="uk-UA" dirty="0"/>
              <a:t> (наприклад, проведення профілактичних заходів, перевірка справності роботи механізмів).</a:t>
            </a:r>
          </a:p>
          <a:p>
            <a:r>
              <a:rPr lang="uk-UA" dirty="0" err="1"/>
              <a:t>Антиризикова</a:t>
            </a:r>
            <a:r>
              <a:rPr lang="uk-UA" dirty="0"/>
              <a:t> діяльність реалізується у страховому захисті за допомогою створення та використання страхових фондів</a:t>
            </a:r>
          </a:p>
          <a:p>
            <a:endParaRPr lang="uk-UA" dirty="0"/>
          </a:p>
        </p:txBody>
      </p:sp>
    </p:spTree>
    <p:extLst>
      <p:ext uri="{BB962C8B-B14F-4D97-AF65-F5344CB8AC3E}">
        <p14:creationId xmlns:p14="http://schemas.microsoft.com/office/powerpoint/2010/main" val="25820804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043608" y="4696544"/>
            <a:ext cx="7245424" cy="648072"/>
          </a:xfrm>
        </p:spPr>
        <p:txBody>
          <a:bodyPr/>
          <a:lstStyle/>
          <a:p>
            <a:r>
              <a:rPr lang="uk-UA" dirty="0" smtClean="0"/>
              <a:t>Логічний ланцюжок утворення страхових фондів</a:t>
            </a:r>
            <a:endParaRPr lang="uk-UA"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88297" y="23529"/>
            <a:ext cx="2664296" cy="4701615"/>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611560" y="5085184"/>
            <a:ext cx="8208912" cy="1477328"/>
          </a:xfrm>
          <a:prstGeom prst="rect">
            <a:avLst/>
          </a:prstGeom>
        </p:spPr>
        <p:txBody>
          <a:bodyPr wrap="square">
            <a:spAutoFit/>
          </a:bodyPr>
          <a:lstStyle/>
          <a:p>
            <a:r>
              <a:rPr lang="uk-UA" b="1" dirty="0"/>
              <a:t>Мета страхового фонду</a:t>
            </a:r>
            <a:r>
              <a:rPr lang="uk-UA" dirty="0"/>
              <a:t> – відновлення ситуації, її стабілізація, але не покращання. Тому, значення страхового фонду полягає ще й в тому, що в ньому реалізуються певні економічні відносини процесу виробництва, він є фактором стабілізації економіки, сприяє економічному прогресу суспільства у якості джерела інвестицій в економіку.</a:t>
            </a:r>
          </a:p>
        </p:txBody>
      </p:sp>
    </p:spTree>
    <p:extLst>
      <p:ext uri="{BB962C8B-B14F-4D97-AF65-F5344CB8AC3E}">
        <p14:creationId xmlns:p14="http://schemas.microsoft.com/office/powerpoint/2010/main" val="14526771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83568" y="332656"/>
            <a:ext cx="7992888" cy="6120680"/>
          </a:xfrm>
        </p:spPr>
        <p:txBody>
          <a:bodyPr>
            <a:normAutofit fontScale="77500" lnSpcReduction="20000"/>
          </a:bodyPr>
          <a:lstStyle/>
          <a:p>
            <a:r>
              <a:rPr lang="uk-UA" b="1" dirty="0"/>
              <a:t>Страховий захист</a:t>
            </a:r>
            <a:r>
              <a:rPr lang="uk-UA" dirty="0"/>
              <a:t> визначають як економічні, перерозподільні відносини, що складаються у процесі запобігання, подолання й відшкодування збитків, завданих конкретним об’єктам.</a:t>
            </a:r>
          </a:p>
          <a:p>
            <a:r>
              <a:rPr lang="uk-UA" dirty="0"/>
              <a:t>Матеріальним втіленням економічної категорії страхового захисту є </a:t>
            </a:r>
            <a:r>
              <a:rPr lang="uk-UA" b="1" dirty="0"/>
              <a:t>страховий фонд</a:t>
            </a:r>
            <a:r>
              <a:rPr lang="uk-UA" dirty="0"/>
              <a:t> - сукупність виділених та зарезервованих запасів матеріальних благ, що призначенні для здійснення страхового захисту (не тільки компенсації, а й подолання наслідків реалізації страхового ризику).</a:t>
            </a:r>
          </a:p>
          <a:p>
            <a:r>
              <a:rPr lang="uk-UA" b="1" dirty="0"/>
              <a:t>Формами страхового фонду </a:t>
            </a:r>
            <a:r>
              <a:rPr lang="uk-UA" dirty="0"/>
              <a:t>є </a:t>
            </a:r>
            <a:r>
              <a:rPr lang="uk-UA" dirty="0" smtClean="0"/>
              <a:t>:</a:t>
            </a:r>
          </a:p>
          <a:p>
            <a:r>
              <a:rPr lang="uk-UA" dirty="0"/>
              <a:t>1)	</a:t>
            </a:r>
            <a:r>
              <a:rPr lang="uk-UA" b="1" i="1" dirty="0"/>
              <a:t>централізований (резервний) страховий фонд</a:t>
            </a:r>
            <a:r>
              <a:rPr lang="uk-UA" dirty="0"/>
              <a:t> – формується централізованим методом на рівні держави, територіально–адміністративної одиниці, його призначення – відшкодування збитків та усунення наслідків стихійного лиха, великих аварій, інших страхових подій шляхом перерозподілу загальнодержавних ресурсів, формується як в натуральній, так і в грошовій формі;</a:t>
            </a:r>
          </a:p>
          <a:p>
            <a:r>
              <a:rPr lang="uk-UA" dirty="0"/>
              <a:t>2)	</a:t>
            </a:r>
            <a:r>
              <a:rPr lang="uk-UA" b="1" i="1" dirty="0"/>
              <a:t>фонд самострахування</a:t>
            </a:r>
            <a:r>
              <a:rPr lang="uk-UA" dirty="0"/>
              <a:t> – формується децентралізованим методом на рівні господарюючого суб’єкта, його мета – долання тимчасових труднощів та відшкодування втрат в процесі виробництва при настанні страхового випадку шляхом цільового використання власних ресурсів, переважно формується у вигляді натуральних запасів суб'єкта, але може мати й грошову форму.</a:t>
            </a:r>
          </a:p>
          <a:p>
            <a:r>
              <a:rPr lang="uk-UA" dirty="0"/>
              <a:t>3)	</a:t>
            </a:r>
            <a:r>
              <a:rPr lang="uk-UA" b="1" i="1" dirty="0"/>
              <a:t>страховий фонд страховика</a:t>
            </a:r>
            <a:r>
              <a:rPr lang="uk-UA" dirty="0"/>
              <a:t> – формується децентралізованим методом за рахунок внесків страхувальників, його мета – організація страхового захисту у відповідності до встановлених правил та умов страхування шляхом виплати страхових сум страхувальникам при настанні страхового випадку, а також реалізація економічних інтересів страховика в отриманні прибутку. </a:t>
            </a:r>
          </a:p>
        </p:txBody>
      </p:sp>
    </p:spTree>
    <p:extLst>
      <p:ext uri="{BB962C8B-B14F-4D97-AF65-F5344CB8AC3E}">
        <p14:creationId xmlns:p14="http://schemas.microsoft.com/office/powerpoint/2010/main" val="14526771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143000" y="731520"/>
            <a:ext cx="7245424" cy="5577800"/>
          </a:xfrm>
        </p:spPr>
        <p:txBody>
          <a:bodyPr>
            <a:normAutofit lnSpcReduction="10000"/>
          </a:bodyPr>
          <a:lstStyle/>
          <a:p>
            <a:endParaRPr lang="uk-UA" dirty="0" smtClean="0"/>
          </a:p>
          <a:p>
            <a:r>
              <a:rPr lang="uk-UA" dirty="0" smtClean="0"/>
              <a:t>Відповідно </a:t>
            </a:r>
            <a:r>
              <a:rPr lang="uk-UA" dirty="0"/>
              <a:t>до Закону України «Про страхування» </a:t>
            </a:r>
            <a:r>
              <a:rPr lang="uk-UA" b="1" dirty="0"/>
              <a:t>страхування</a:t>
            </a:r>
            <a:r>
              <a:rPr lang="uk-UA" dirty="0"/>
              <a:t> </a:t>
            </a:r>
            <a:r>
              <a:rPr lang="uk-UA" dirty="0" smtClean="0"/>
              <a:t>– це правовідносини </a:t>
            </a:r>
            <a:r>
              <a:rPr lang="uk-UA" dirty="0"/>
              <a:t>щодо захисту страхових інтересів фізичних та юридичних осіб (</a:t>
            </a:r>
            <a:r>
              <a:rPr lang="uk-UA" dirty="0">
                <a:solidFill>
                  <a:schemeClr val="tx1"/>
                </a:solidFill>
                <a:hlinkClick r:id="rId2"/>
              </a:rPr>
              <a:t>страховий</a:t>
            </a:r>
            <a:r>
              <a:rPr lang="uk-UA" dirty="0">
                <a:solidFill>
                  <a:schemeClr val="tx1"/>
                </a:solidFill>
              </a:rPr>
              <a:t> </a:t>
            </a:r>
            <a:r>
              <a:rPr lang="uk-UA" dirty="0"/>
              <a:t>захист) при страхуванні </a:t>
            </a:r>
            <a:r>
              <a:rPr lang="uk-UA" dirty="0">
                <a:hlinkClick r:id="rId3"/>
              </a:rPr>
              <a:t>ризик</a:t>
            </a:r>
            <a:r>
              <a:rPr lang="uk-UA" dirty="0"/>
              <a:t>ів, пов’язаних з життям, здоров’ям, працездатністю та пенсійним забезпеченням, з володінням, користуванням і розпорядженням майном, з відшкодуванням страхувальником заподіяної ним шкоди особі або її майну, а також шкоди, заподіяної юридичній особі, у разі настання страхових випадків, визначених договором страхування, за рахунок коштів фондів, що формуються шляхом сплати страхувальниками страхових премій (платежів, внесків), доходів від розміщення коштів таких фондів та інших доходів страховика, отриманих згідно із </a:t>
            </a:r>
            <a:r>
              <a:rPr lang="uk-UA" dirty="0" smtClean="0"/>
              <a:t>законодавством.</a:t>
            </a:r>
            <a:endParaRPr lang="uk-UA" dirty="0"/>
          </a:p>
        </p:txBody>
      </p:sp>
    </p:spTree>
    <p:extLst>
      <p:ext uri="{BB962C8B-B14F-4D97-AF65-F5344CB8AC3E}">
        <p14:creationId xmlns:p14="http://schemas.microsoft.com/office/powerpoint/2010/main" val="14526771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143000" y="731520"/>
            <a:ext cx="7245424" cy="5577800"/>
          </a:xfrm>
        </p:spPr>
        <p:txBody>
          <a:bodyPr>
            <a:normAutofit fontScale="85000" lnSpcReduction="20000"/>
          </a:bodyPr>
          <a:lstStyle/>
          <a:p>
            <a:pPr marL="45720" indent="0">
              <a:buNone/>
            </a:pPr>
            <a:r>
              <a:rPr lang="uk-UA" dirty="0"/>
              <a:t>Категорія страхування має характерні </a:t>
            </a:r>
            <a:r>
              <a:rPr lang="uk-UA" b="1" i="1" dirty="0"/>
              <a:t>ознаки</a:t>
            </a:r>
            <a:r>
              <a:rPr lang="uk-UA" dirty="0"/>
              <a:t>, зокрема:</a:t>
            </a:r>
          </a:p>
          <a:p>
            <a:r>
              <a:rPr lang="uk-UA" dirty="0" smtClean="0"/>
              <a:t>• наявність </a:t>
            </a:r>
            <a:r>
              <a:rPr lang="uk-UA" dirty="0"/>
              <a:t>розподільчих та </a:t>
            </a:r>
            <a:r>
              <a:rPr lang="uk-UA" dirty="0" err="1"/>
              <a:t>перерозподільчих</a:t>
            </a:r>
            <a:r>
              <a:rPr lang="uk-UA" dirty="0"/>
              <a:t> відносин;</a:t>
            </a:r>
          </a:p>
          <a:p>
            <a:r>
              <a:rPr lang="uk-UA" dirty="0" smtClean="0"/>
              <a:t>• існування </a:t>
            </a:r>
            <a:r>
              <a:rPr lang="uk-UA" dirty="0"/>
              <a:t>страхового ризику, тобто страхуванню властивий вірогідний характер відносин;</a:t>
            </a:r>
          </a:p>
          <a:p>
            <a:r>
              <a:rPr lang="uk-UA" dirty="0" smtClean="0"/>
              <a:t>• формування </a:t>
            </a:r>
            <a:r>
              <a:rPr lang="uk-UA" dirty="0"/>
              <a:t>страхового фонду за рахунок внесків його учасників;</a:t>
            </a:r>
          </a:p>
          <a:p>
            <a:r>
              <a:rPr lang="uk-UA" dirty="0" smtClean="0"/>
              <a:t>• поєднання </a:t>
            </a:r>
            <a:r>
              <a:rPr lang="uk-UA" dirty="0"/>
              <a:t>індивідуальних та групових страхових інтересів;</a:t>
            </a:r>
          </a:p>
          <a:p>
            <a:r>
              <a:rPr lang="uk-UA" dirty="0" smtClean="0"/>
              <a:t>• солідарна </a:t>
            </a:r>
            <a:r>
              <a:rPr lang="uk-UA" dirty="0"/>
              <a:t>відповідальність всіх страхувальників за втрати (страхові виплати відбуваються за рахунок внесків всіх учасників страхового фонду);</a:t>
            </a:r>
          </a:p>
          <a:p>
            <a:r>
              <a:rPr lang="uk-UA" dirty="0" smtClean="0"/>
              <a:t>• замкнута </a:t>
            </a:r>
            <a:r>
              <a:rPr lang="uk-UA" dirty="0"/>
              <a:t>розкладка суми страхового збитку (перерозподіл збитків відбувається лише серед учасників страхового фонду);</a:t>
            </a:r>
          </a:p>
          <a:p>
            <a:r>
              <a:rPr lang="uk-UA" dirty="0" smtClean="0"/>
              <a:t>• перерозподіл </a:t>
            </a:r>
            <a:r>
              <a:rPr lang="uk-UA" dirty="0"/>
              <a:t>збитку в просторі та часі;</a:t>
            </a:r>
          </a:p>
          <a:p>
            <a:r>
              <a:rPr lang="uk-UA" dirty="0" smtClean="0"/>
              <a:t>• повернення </a:t>
            </a:r>
            <a:r>
              <a:rPr lang="uk-UA" dirty="0"/>
              <a:t>страхових платежів, що мобілізовані до страхового фонду;</a:t>
            </a:r>
          </a:p>
          <a:p>
            <a:r>
              <a:rPr lang="uk-UA" dirty="0" smtClean="0"/>
              <a:t>• самоокупність </a:t>
            </a:r>
            <a:r>
              <a:rPr lang="uk-UA" dirty="0"/>
              <a:t>страхової діяльності та отримання прибутку страховиком.</a:t>
            </a:r>
          </a:p>
        </p:txBody>
      </p:sp>
    </p:spTree>
    <p:extLst>
      <p:ext uri="{BB962C8B-B14F-4D97-AF65-F5344CB8AC3E}">
        <p14:creationId xmlns:p14="http://schemas.microsoft.com/office/powerpoint/2010/main" val="14526771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143000" y="731520"/>
            <a:ext cx="7245424" cy="5577800"/>
          </a:xfrm>
        </p:spPr>
        <p:txBody>
          <a:bodyPr/>
          <a:lstStyle/>
          <a:p>
            <a:pPr marL="45720" indent="0">
              <a:buNone/>
            </a:pPr>
            <a:r>
              <a:rPr lang="uk-UA" dirty="0" smtClean="0"/>
              <a:t>В </a:t>
            </a:r>
            <a:r>
              <a:rPr lang="uk-UA" dirty="0"/>
              <a:t>найбільш загальному вигляді можна визначити такі функції страхування </a:t>
            </a:r>
            <a:r>
              <a:rPr lang="ru-RU" dirty="0" smtClean="0"/>
              <a:t>:</a:t>
            </a:r>
            <a:endParaRPr lang="ru-RU" dirty="0"/>
          </a:p>
          <a:p>
            <a:endParaRPr lang="uk-UA" dirty="0"/>
          </a:p>
        </p:txBody>
      </p:sp>
      <p:pic>
        <p:nvPicPr>
          <p:cNvPr id="2" name="Рисунок 1"/>
          <p:cNvPicPr>
            <a:picLocks noChangeAspect="1"/>
          </p:cNvPicPr>
          <p:nvPr/>
        </p:nvPicPr>
        <p:blipFill>
          <a:blip r:embed="rId2"/>
          <a:stretch>
            <a:fillRect/>
          </a:stretch>
        </p:blipFill>
        <p:spPr>
          <a:xfrm>
            <a:off x="592610" y="2252809"/>
            <a:ext cx="8162978" cy="3840487"/>
          </a:xfrm>
          <a:prstGeom prst="rect">
            <a:avLst/>
          </a:prstGeom>
        </p:spPr>
      </p:pic>
    </p:spTree>
    <p:extLst>
      <p:ext uri="{BB962C8B-B14F-4D97-AF65-F5344CB8AC3E}">
        <p14:creationId xmlns:p14="http://schemas.microsoft.com/office/powerpoint/2010/main" val="338896866"/>
      </p:ext>
    </p:extLst>
  </p:cSld>
  <p:clrMapOvr>
    <a:masterClrMapping/>
  </p:clrMapOvr>
</p:sld>
</file>

<file path=ppt/theme/theme1.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1199</TotalTime>
  <Words>2335</Words>
  <Application>Microsoft Office PowerPoint</Application>
  <PresentationFormat>Экран (4:3)</PresentationFormat>
  <Paragraphs>164</Paragraphs>
  <Slides>25</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25</vt:i4>
      </vt:variant>
    </vt:vector>
  </HeadingPairs>
  <TitlesOfParts>
    <vt:vector size="28" baseType="lpstr">
      <vt:lpstr>Georgia</vt:lpstr>
      <vt:lpstr>Trebuchet MS</vt:lpstr>
      <vt:lpstr>Воздушный поток</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Новак Оксана Сергіївна</dc:creator>
  <cp:lastModifiedBy>Оксана</cp:lastModifiedBy>
  <cp:revision>16</cp:revision>
  <dcterms:created xsi:type="dcterms:W3CDTF">2025-04-15T11:06:29Z</dcterms:created>
  <dcterms:modified xsi:type="dcterms:W3CDTF">2026-02-25T20:39:49Z</dcterms:modified>
</cp:coreProperties>
</file>