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3" r:id="rId5"/>
    <p:sldId id="274" r:id="rId6"/>
    <p:sldId id="293" r:id="rId7"/>
    <p:sldId id="275" r:id="rId8"/>
    <p:sldId id="276" r:id="rId9"/>
    <p:sldId id="277" r:id="rId10"/>
    <p:sldId id="278" r:id="rId11"/>
    <p:sldId id="259" r:id="rId12"/>
    <p:sldId id="260" r:id="rId13"/>
    <p:sldId id="279" r:id="rId14"/>
    <p:sldId id="280" r:id="rId15"/>
    <p:sldId id="281" r:id="rId16"/>
    <p:sldId id="282" r:id="rId17"/>
    <p:sldId id="283" r:id="rId18"/>
    <p:sldId id="284" r:id="rId19"/>
    <p:sldId id="285" r:id="rId20"/>
    <p:sldId id="286" r:id="rId21"/>
    <p:sldId id="287" r:id="rId22"/>
    <p:sldId id="288" r:id="rId23"/>
    <p:sldId id="261" r:id="rId24"/>
    <p:sldId id="262" r:id="rId25"/>
    <p:sldId id="294" r:id="rId26"/>
    <p:sldId id="295" r:id="rId27"/>
    <p:sldId id="296" r:id="rId28"/>
    <p:sldId id="297" r:id="rId29"/>
    <p:sldId id="298" r:id="rId30"/>
    <p:sldId id="300" r:id="rId31"/>
    <p:sldId id="302" r:id="rId32"/>
    <p:sldId id="307" r:id="rId33"/>
    <p:sldId id="308" r:id="rId34"/>
    <p:sldId id="309" r:id="rId35"/>
    <p:sldId id="264" r:id="rId36"/>
    <p:sldId id="265" r:id="rId37"/>
    <p:sldId id="289" r:id="rId38"/>
    <p:sldId id="290" r:id="rId39"/>
    <p:sldId id="271" r:id="rId40"/>
    <p:sldId id="272" r:id="rId4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85" d="100"/>
          <a:sy n="85" d="100"/>
        </p:scale>
        <p:origin x="562"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F403CB92-AB30-4319-9689-0A138D46447A}" type="datetimeFigureOut">
              <a:rPr lang="ru-RU" smtClean="0"/>
              <a:t>25.02.2026</a:t>
            </a:fld>
            <a:endParaRPr lang="ru-RU"/>
          </a:p>
        </p:txBody>
      </p:sp>
      <p:sp>
        <p:nvSpPr>
          <p:cNvPr id="5" name="Footer Placeholder 4"/>
          <p:cNvSpPr>
            <a:spLocks noGrp="1"/>
          </p:cNvSpPr>
          <p:nvPr>
            <p:ph type="ftr" sz="quarter" idx="11"/>
          </p:nvPr>
        </p:nvSpPr>
        <p:spPr>
          <a:xfrm>
            <a:off x="5332412" y="5883275"/>
            <a:ext cx="4324044" cy="365125"/>
          </a:xfrm>
        </p:spPr>
        <p:txBody>
          <a:bodyPr/>
          <a:lstStyle/>
          <a:p>
            <a:endParaRPr lang="ru-RU"/>
          </a:p>
        </p:txBody>
      </p:sp>
      <p:sp>
        <p:nvSpPr>
          <p:cNvPr id="6" name="Slide Number Placeholder 5"/>
          <p:cNvSpPr>
            <a:spLocks noGrp="1"/>
          </p:cNvSpPr>
          <p:nvPr>
            <p:ph type="sldNum" sz="quarter" idx="12"/>
          </p:nvPr>
        </p:nvSpPr>
        <p:spPr/>
        <p:txBody>
          <a:bodyPr/>
          <a:lstStyle/>
          <a:p>
            <a:fld id="{90F9B6A2-97CD-40C6-B2D9-1E5EE32FA992}" type="slidenum">
              <a:rPr lang="ru-RU" smtClean="0"/>
              <a:t>‹#›</a:t>
            </a:fld>
            <a:endParaRPr lang="ru-RU"/>
          </a:p>
        </p:txBody>
      </p:sp>
    </p:spTree>
    <p:extLst>
      <p:ext uri="{BB962C8B-B14F-4D97-AF65-F5344CB8AC3E}">
        <p14:creationId xmlns:p14="http://schemas.microsoft.com/office/powerpoint/2010/main" val="2015298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403CB92-AB30-4319-9689-0A138D46447A}" type="datetimeFigureOut">
              <a:rPr lang="ru-RU" smtClean="0"/>
              <a:t>25.02.2026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0F9B6A2-97CD-40C6-B2D9-1E5EE32FA992}" type="slidenum">
              <a:rPr lang="ru-RU" smtClean="0"/>
              <a:t>‹#›</a:t>
            </a:fld>
            <a:endParaRPr lang="ru-RU"/>
          </a:p>
        </p:txBody>
      </p:sp>
    </p:spTree>
    <p:extLst>
      <p:ext uri="{BB962C8B-B14F-4D97-AF65-F5344CB8AC3E}">
        <p14:creationId xmlns:p14="http://schemas.microsoft.com/office/powerpoint/2010/main" val="1825363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403CB92-AB30-4319-9689-0A138D46447A}" type="datetimeFigureOut">
              <a:rPr lang="ru-RU" smtClean="0"/>
              <a:t>25.02.2026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0F9B6A2-97CD-40C6-B2D9-1E5EE32FA992}" type="slidenum">
              <a:rPr lang="ru-RU" smtClean="0"/>
              <a:t>‹#›</a:t>
            </a:fld>
            <a:endParaRPr lang="ru-RU"/>
          </a:p>
        </p:txBody>
      </p:sp>
    </p:spTree>
    <p:extLst>
      <p:ext uri="{BB962C8B-B14F-4D97-AF65-F5344CB8AC3E}">
        <p14:creationId xmlns:p14="http://schemas.microsoft.com/office/powerpoint/2010/main" val="4133226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403CB92-AB30-4319-9689-0A138D46447A}" type="datetimeFigureOut">
              <a:rPr lang="ru-RU" smtClean="0"/>
              <a:t>25.02.2026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0F9B6A2-97CD-40C6-B2D9-1E5EE32FA992}" type="slidenum">
              <a:rPr lang="ru-RU" smtClean="0"/>
              <a:t>‹#›</a:t>
            </a:fld>
            <a:endParaRPr lang="ru-RU"/>
          </a:p>
        </p:txBody>
      </p:sp>
    </p:spTree>
    <p:extLst>
      <p:ext uri="{BB962C8B-B14F-4D97-AF65-F5344CB8AC3E}">
        <p14:creationId xmlns:p14="http://schemas.microsoft.com/office/powerpoint/2010/main" val="11063972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403CB92-AB30-4319-9689-0A138D46447A}" type="datetimeFigureOut">
              <a:rPr lang="ru-RU" smtClean="0"/>
              <a:t>25.02.2026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0F9B6A2-97CD-40C6-B2D9-1E5EE32FA992}" type="slidenum">
              <a:rPr lang="ru-RU" smtClean="0"/>
              <a:t>‹#›</a:t>
            </a:fld>
            <a:endParaRPr lang="ru-RU"/>
          </a:p>
        </p:txBody>
      </p:sp>
    </p:spTree>
    <p:extLst>
      <p:ext uri="{BB962C8B-B14F-4D97-AF65-F5344CB8AC3E}">
        <p14:creationId xmlns:p14="http://schemas.microsoft.com/office/powerpoint/2010/main" val="3058773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403CB92-AB30-4319-9689-0A138D46447A}" type="datetimeFigureOut">
              <a:rPr lang="ru-RU" smtClean="0"/>
              <a:t>25.02.2026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0F9B6A2-97CD-40C6-B2D9-1E5EE32FA992}" type="slidenum">
              <a:rPr lang="ru-RU" smtClean="0"/>
              <a:t>‹#›</a:t>
            </a:fld>
            <a:endParaRPr lang="ru-RU"/>
          </a:p>
        </p:txBody>
      </p:sp>
    </p:spTree>
    <p:extLst>
      <p:ext uri="{BB962C8B-B14F-4D97-AF65-F5344CB8AC3E}">
        <p14:creationId xmlns:p14="http://schemas.microsoft.com/office/powerpoint/2010/main" val="35556280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403CB92-AB30-4319-9689-0A138D46447A}" type="datetimeFigureOut">
              <a:rPr lang="ru-RU" smtClean="0"/>
              <a:t>25.02.2026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0F9B6A2-97CD-40C6-B2D9-1E5EE32FA992}" type="slidenum">
              <a:rPr lang="ru-RU" smtClean="0"/>
              <a:t>‹#›</a:t>
            </a:fld>
            <a:endParaRPr lang="ru-RU"/>
          </a:p>
        </p:txBody>
      </p:sp>
    </p:spTree>
    <p:extLst>
      <p:ext uri="{BB962C8B-B14F-4D97-AF65-F5344CB8AC3E}">
        <p14:creationId xmlns:p14="http://schemas.microsoft.com/office/powerpoint/2010/main" val="1023994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403CB92-AB30-4319-9689-0A138D46447A}" type="datetimeFigureOut">
              <a:rPr lang="ru-RU" smtClean="0"/>
              <a:t>25.02.2026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0F9B6A2-97CD-40C6-B2D9-1E5EE32FA992}" type="slidenum">
              <a:rPr lang="ru-RU" smtClean="0"/>
              <a:t>‹#›</a:t>
            </a:fld>
            <a:endParaRPr lang="ru-RU"/>
          </a:p>
        </p:txBody>
      </p:sp>
    </p:spTree>
    <p:extLst>
      <p:ext uri="{BB962C8B-B14F-4D97-AF65-F5344CB8AC3E}">
        <p14:creationId xmlns:p14="http://schemas.microsoft.com/office/powerpoint/2010/main" val="22354966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403CB92-AB30-4319-9689-0A138D46447A}" type="datetimeFigureOut">
              <a:rPr lang="ru-RU" smtClean="0"/>
              <a:t>25.02.2026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0F9B6A2-97CD-40C6-B2D9-1E5EE32FA992}" type="slidenum">
              <a:rPr lang="ru-RU" smtClean="0"/>
              <a:t>‹#›</a:t>
            </a:fld>
            <a:endParaRPr lang="ru-RU"/>
          </a:p>
        </p:txBody>
      </p:sp>
    </p:spTree>
    <p:extLst>
      <p:ext uri="{BB962C8B-B14F-4D97-AF65-F5344CB8AC3E}">
        <p14:creationId xmlns:p14="http://schemas.microsoft.com/office/powerpoint/2010/main" val="2359608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F403CB92-AB30-4319-9689-0A138D46447A}" type="datetimeFigureOut">
              <a:rPr lang="ru-RU" smtClean="0"/>
              <a:t>25.02.2026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951856" y="5867131"/>
            <a:ext cx="551167" cy="365125"/>
          </a:xfrm>
        </p:spPr>
        <p:txBody>
          <a:bodyPr/>
          <a:lstStyle/>
          <a:p>
            <a:fld id="{90F9B6A2-97CD-40C6-B2D9-1E5EE32FA992}" type="slidenum">
              <a:rPr lang="ru-RU" smtClean="0"/>
              <a:t>‹#›</a:t>
            </a:fld>
            <a:endParaRPr lang="ru-RU"/>
          </a:p>
        </p:txBody>
      </p:sp>
    </p:spTree>
    <p:extLst>
      <p:ext uri="{BB962C8B-B14F-4D97-AF65-F5344CB8AC3E}">
        <p14:creationId xmlns:p14="http://schemas.microsoft.com/office/powerpoint/2010/main" val="3327547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F403CB92-AB30-4319-9689-0A138D46447A}" type="datetimeFigureOut">
              <a:rPr lang="ru-RU" smtClean="0"/>
              <a:t>25.02.2026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0F9B6A2-97CD-40C6-B2D9-1E5EE32FA992}" type="slidenum">
              <a:rPr lang="ru-RU" smtClean="0"/>
              <a:t>‹#›</a:t>
            </a:fld>
            <a:endParaRPr lang="ru-RU"/>
          </a:p>
        </p:txBody>
      </p:sp>
    </p:spTree>
    <p:extLst>
      <p:ext uri="{BB962C8B-B14F-4D97-AF65-F5344CB8AC3E}">
        <p14:creationId xmlns:p14="http://schemas.microsoft.com/office/powerpoint/2010/main" val="1970258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F403CB92-AB30-4319-9689-0A138D46447A}" type="datetimeFigureOut">
              <a:rPr lang="ru-RU" smtClean="0"/>
              <a:t>25.02.2026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0F9B6A2-97CD-40C6-B2D9-1E5EE32FA992}" type="slidenum">
              <a:rPr lang="ru-RU" smtClean="0"/>
              <a:t>‹#›</a:t>
            </a:fld>
            <a:endParaRPr lang="ru-RU"/>
          </a:p>
        </p:txBody>
      </p:sp>
    </p:spTree>
    <p:extLst>
      <p:ext uri="{BB962C8B-B14F-4D97-AF65-F5344CB8AC3E}">
        <p14:creationId xmlns:p14="http://schemas.microsoft.com/office/powerpoint/2010/main" val="585225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F403CB92-AB30-4319-9689-0A138D46447A}" type="datetimeFigureOut">
              <a:rPr lang="ru-RU" smtClean="0"/>
              <a:t>25.02.2026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0F9B6A2-97CD-40C6-B2D9-1E5EE32FA992}" type="slidenum">
              <a:rPr lang="ru-RU" smtClean="0"/>
              <a:t>‹#›</a:t>
            </a:fld>
            <a:endParaRPr lang="ru-RU"/>
          </a:p>
        </p:txBody>
      </p:sp>
    </p:spTree>
    <p:extLst>
      <p:ext uri="{BB962C8B-B14F-4D97-AF65-F5344CB8AC3E}">
        <p14:creationId xmlns:p14="http://schemas.microsoft.com/office/powerpoint/2010/main" val="3498321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F403CB92-AB30-4319-9689-0A138D46447A}" type="datetimeFigureOut">
              <a:rPr lang="ru-RU" smtClean="0"/>
              <a:t>25.02.2026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0F9B6A2-97CD-40C6-B2D9-1E5EE32FA992}" type="slidenum">
              <a:rPr lang="ru-RU" smtClean="0"/>
              <a:t>‹#›</a:t>
            </a:fld>
            <a:endParaRPr lang="ru-RU"/>
          </a:p>
        </p:txBody>
      </p:sp>
    </p:spTree>
    <p:extLst>
      <p:ext uri="{BB962C8B-B14F-4D97-AF65-F5344CB8AC3E}">
        <p14:creationId xmlns:p14="http://schemas.microsoft.com/office/powerpoint/2010/main" val="2982880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03CB92-AB30-4319-9689-0A138D46447A}" type="datetimeFigureOut">
              <a:rPr lang="ru-RU" smtClean="0"/>
              <a:t>25.02.2026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0F9B6A2-97CD-40C6-B2D9-1E5EE32FA992}" type="slidenum">
              <a:rPr lang="ru-RU" smtClean="0"/>
              <a:t>‹#›</a:t>
            </a:fld>
            <a:endParaRPr lang="ru-RU"/>
          </a:p>
        </p:txBody>
      </p:sp>
    </p:spTree>
    <p:extLst>
      <p:ext uri="{BB962C8B-B14F-4D97-AF65-F5344CB8AC3E}">
        <p14:creationId xmlns:p14="http://schemas.microsoft.com/office/powerpoint/2010/main" val="3620632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403CB92-AB30-4319-9689-0A138D46447A}" type="datetimeFigureOut">
              <a:rPr lang="ru-RU" smtClean="0"/>
              <a:t>25.02.2026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0F9B6A2-97CD-40C6-B2D9-1E5EE32FA992}" type="slidenum">
              <a:rPr lang="ru-RU" smtClean="0"/>
              <a:t>‹#›</a:t>
            </a:fld>
            <a:endParaRPr lang="ru-RU"/>
          </a:p>
        </p:txBody>
      </p:sp>
    </p:spTree>
    <p:extLst>
      <p:ext uri="{BB962C8B-B14F-4D97-AF65-F5344CB8AC3E}">
        <p14:creationId xmlns:p14="http://schemas.microsoft.com/office/powerpoint/2010/main" val="33505770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F403CB92-AB30-4319-9689-0A138D46447A}" type="datetimeFigureOut">
              <a:rPr lang="ru-RU" smtClean="0"/>
              <a:t>25.02.2026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0F9B6A2-97CD-40C6-B2D9-1E5EE32FA992}" type="slidenum">
              <a:rPr lang="ru-RU" smtClean="0"/>
              <a:t>‹#›</a:t>
            </a:fld>
            <a:endParaRPr lang="ru-RU"/>
          </a:p>
        </p:txBody>
      </p:sp>
    </p:spTree>
    <p:extLst>
      <p:ext uri="{BB962C8B-B14F-4D97-AF65-F5344CB8AC3E}">
        <p14:creationId xmlns:p14="http://schemas.microsoft.com/office/powerpoint/2010/main" val="2584726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403CB92-AB30-4319-9689-0A138D46447A}" type="datetimeFigureOut">
              <a:rPr lang="ru-RU" smtClean="0"/>
              <a:t>25.02.2026</a:t>
            </a:fld>
            <a:endParaRPr lang="ru-RU"/>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ru-RU"/>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90F9B6A2-97CD-40C6-B2D9-1E5EE32FA992}" type="slidenum">
              <a:rPr lang="ru-RU" smtClean="0"/>
              <a:t>‹#›</a:t>
            </a:fld>
            <a:endParaRPr lang="ru-RU"/>
          </a:p>
        </p:txBody>
      </p:sp>
    </p:spTree>
    <p:extLst>
      <p:ext uri="{BB962C8B-B14F-4D97-AF65-F5344CB8AC3E}">
        <p14:creationId xmlns:p14="http://schemas.microsoft.com/office/powerpoint/2010/main" val="3828130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zakon.rada.gov.ua/laws/show/3480-15#n1933"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zakon.rada.gov.ua/laws/show/1909-20" TargetMode="External"/><Relationship Id="rId2" Type="http://schemas.openxmlformats.org/officeDocument/2006/relationships/hyperlink" Target="https://zakon.rada.gov.ua/laws/show/2121-14" TargetMode="External"/><Relationship Id="rId1" Type="http://schemas.openxmlformats.org/officeDocument/2006/relationships/slideLayout" Target="../slideLayouts/slideLayout2.xml"/><Relationship Id="rId6" Type="http://schemas.openxmlformats.org/officeDocument/2006/relationships/hyperlink" Target="https://zakon.rada.gov.ua/laws/show/3480-15" TargetMode="External"/><Relationship Id="rId5" Type="http://schemas.openxmlformats.org/officeDocument/2006/relationships/hyperlink" Target="https://zakon.rada.gov.ua/laws/show/1953-20#n715" TargetMode="External"/><Relationship Id="rId4" Type="http://schemas.openxmlformats.org/officeDocument/2006/relationships/hyperlink" Target="https://zakon.rada.gov.ua/laws/show/2908-14"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www.bank.gov.ua/" TargetMode="External"/><Relationship Id="rId2" Type="http://schemas.openxmlformats.org/officeDocument/2006/relationships/hyperlink" Target="https://zakon.rada.gov.ua/laws/show/3480-15#Text"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4107977" y="545910"/>
            <a:ext cx="7395046" cy="4838891"/>
          </a:xfrm>
        </p:spPr>
        <p:txBody>
          <a:bodyPr/>
          <a:lstStyle/>
          <a:p>
            <a:pPr algn="l"/>
            <a:r>
              <a:rPr lang="ru-RU" sz="2400" b="1" dirty="0"/>
              <a:t>Тема 15. </a:t>
            </a:r>
            <a:r>
              <a:rPr lang="ru-RU" sz="2400" b="1" dirty="0" err="1"/>
              <a:t>Фінансовий</a:t>
            </a:r>
            <a:r>
              <a:rPr lang="ru-RU" sz="2400" b="1" dirty="0"/>
              <a:t> </a:t>
            </a:r>
            <a:r>
              <a:rPr lang="ru-RU" sz="2400" b="1" dirty="0" err="1"/>
              <a:t>ринок</a:t>
            </a:r>
            <a:r>
              <a:rPr lang="ru-RU" sz="2400" b="1" dirty="0"/>
              <a:t> </a:t>
            </a:r>
            <a:r>
              <a:rPr lang="uk-UA" sz="2400" b="1" dirty="0"/>
              <a:t> </a:t>
            </a:r>
            <a:endParaRPr lang="ru-RU" sz="1800" dirty="0"/>
          </a:p>
          <a:p>
            <a:pPr lvl="1" algn="l"/>
            <a:endParaRPr lang="uk-UA" dirty="0" smtClean="0"/>
          </a:p>
          <a:p>
            <a:pPr algn="l"/>
            <a:r>
              <a:rPr lang="ru-RU" sz="2400" dirty="0"/>
              <a:t>1. </a:t>
            </a:r>
            <a:r>
              <a:rPr lang="ru-RU" sz="2400" dirty="0" err="1"/>
              <a:t>Сутність</a:t>
            </a:r>
            <a:r>
              <a:rPr lang="ru-RU" sz="2400" dirty="0"/>
              <a:t> </a:t>
            </a:r>
            <a:r>
              <a:rPr lang="ru-RU" sz="2400" dirty="0" err="1"/>
              <a:t>фінансового</a:t>
            </a:r>
            <a:r>
              <a:rPr lang="ru-RU" sz="2400" dirty="0"/>
              <a:t> ринку, </a:t>
            </a:r>
            <a:r>
              <a:rPr lang="ru-RU" sz="2400" dirty="0" err="1"/>
              <a:t>його</a:t>
            </a:r>
            <a:r>
              <a:rPr lang="ru-RU" sz="2400" dirty="0"/>
              <a:t> структура. </a:t>
            </a:r>
          </a:p>
          <a:p>
            <a:pPr algn="l"/>
            <a:r>
              <a:rPr lang="ru-RU" sz="2400" dirty="0"/>
              <a:t>2. </a:t>
            </a:r>
            <a:r>
              <a:rPr lang="ru-RU" sz="2400" dirty="0" err="1"/>
              <a:t>Ринок</a:t>
            </a:r>
            <a:r>
              <a:rPr lang="ru-RU" sz="2400" dirty="0"/>
              <a:t> </a:t>
            </a:r>
            <a:r>
              <a:rPr lang="ru-RU" sz="2400" dirty="0" err="1"/>
              <a:t>цінних</a:t>
            </a:r>
            <a:r>
              <a:rPr lang="ru-RU" sz="2400" dirty="0"/>
              <a:t> </a:t>
            </a:r>
            <a:r>
              <a:rPr lang="ru-RU" sz="2400" dirty="0" err="1"/>
              <a:t>паперів</a:t>
            </a:r>
            <a:r>
              <a:rPr lang="ru-RU" sz="2400" dirty="0"/>
              <a:t> (</a:t>
            </a:r>
            <a:r>
              <a:rPr lang="ru-RU" sz="2400" dirty="0" err="1"/>
              <a:t>фондовий</a:t>
            </a:r>
            <a:r>
              <a:rPr lang="ru-RU" sz="2400" dirty="0"/>
              <a:t> </a:t>
            </a:r>
            <a:r>
              <a:rPr lang="ru-RU" sz="2400" dirty="0" err="1"/>
              <a:t>ринок</a:t>
            </a:r>
            <a:r>
              <a:rPr lang="ru-RU" sz="2400" dirty="0"/>
              <a:t>). </a:t>
            </a:r>
          </a:p>
          <a:p>
            <a:pPr algn="l"/>
            <a:r>
              <a:rPr lang="ru-RU" sz="2400" dirty="0"/>
              <a:t>3. </a:t>
            </a:r>
            <a:r>
              <a:rPr lang="ru-RU" sz="2400" dirty="0" err="1"/>
              <a:t>Кредитний</a:t>
            </a:r>
            <a:r>
              <a:rPr lang="ru-RU" sz="2400" dirty="0"/>
              <a:t> </a:t>
            </a:r>
            <a:r>
              <a:rPr lang="ru-RU" sz="2400" dirty="0" err="1"/>
              <a:t>ринок</a:t>
            </a:r>
            <a:r>
              <a:rPr lang="ru-RU" sz="2400" dirty="0"/>
              <a:t>. </a:t>
            </a:r>
          </a:p>
          <a:p>
            <a:pPr algn="l"/>
            <a:r>
              <a:rPr lang="ru-RU" sz="2400" dirty="0"/>
              <a:t>4. </a:t>
            </a:r>
            <a:r>
              <a:rPr lang="ru-RU" sz="2400" dirty="0" err="1"/>
              <a:t>Фінансові</a:t>
            </a:r>
            <a:r>
              <a:rPr lang="ru-RU" sz="2400" dirty="0"/>
              <a:t> </a:t>
            </a:r>
            <a:r>
              <a:rPr lang="ru-RU" sz="2400" dirty="0" err="1"/>
              <a:t>посередники</a:t>
            </a:r>
            <a:r>
              <a:rPr lang="ru-RU" sz="2400" dirty="0"/>
              <a:t> на </a:t>
            </a:r>
            <a:r>
              <a:rPr lang="ru-RU" sz="2400" dirty="0" err="1"/>
              <a:t>фінансовому</a:t>
            </a:r>
            <a:r>
              <a:rPr lang="ru-RU" sz="2400" dirty="0"/>
              <a:t> ринку. </a:t>
            </a:r>
          </a:p>
          <a:p>
            <a:pPr algn="l"/>
            <a:r>
              <a:rPr lang="ru-RU" sz="2400" dirty="0"/>
              <a:t>5. </a:t>
            </a:r>
            <a:r>
              <a:rPr lang="ru-RU" sz="2400" dirty="0" err="1"/>
              <a:t>Державне</a:t>
            </a:r>
            <a:r>
              <a:rPr lang="ru-RU" sz="2400" dirty="0"/>
              <a:t> </a:t>
            </a:r>
            <a:r>
              <a:rPr lang="ru-RU" sz="2400" dirty="0" err="1"/>
              <a:t>регулювання</a:t>
            </a:r>
            <a:r>
              <a:rPr lang="ru-RU" sz="2400" dirty="0"/>
              <a:t> </a:t>
            </a:r>
            <a:r>
              <a:rPr lang="ru-RU" sz="2400" dirty="0" err="1"/>
              <a:t>фінансового</a:t>
            </a:r>
            <a:r>
              <a:rPr lang="ru-RU" sz="2400" dirty="0"/>
              <a:t> ринку </a:t>
            </a:r>
            <a:r>
              <a:rPr lang="ru-RU" sz="2400" dirty="0" err="1"/>
              <a:t>України</a:t>
            </a:r>
            <a:r>
              <a:rPr lang="ru-RU" sz="2400" dirty="0"/>
              <a:t>. </a:t>
            </a:r>
            <a:endParaRPr lang="ru-RU" dirty="0"/>
          </a:p>
        </p:txBody>
      </p:sp>
    </p:spTree>
    <p:extLst>
      <p:ext uri="{BB962C8B-B14F-4D97-AF65-F5344CB8AC3E}">
        <p14:creationId xmlns:p14="http://schemas.microsoft.com/office/powerpoint/2010/main" val="45041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299881"/>
          </a:xfrm>
        </p:spPr>
        <p:txBody>
          <a:bodyPr anchor="t">
            <a:normAutofit fontScale="85000" lnSpcReduction="10000"/>
          </a:bodyPr>
          <a:lstStyle/>
          <a:p>
            <a:r>
              <a:rPr lang="ru-RU" b="1" dirty="0" err="1"/>
              <a:t>Кваліфіковані</a:t>
            </a:r>
            <a:r>
              <a:rPr lang="ru-RU" b="1" dirty="0"/>
              <a:t> </a:t>
            </a:r>
            <a:r>
              <a:rPr lang="ru-RU" b="1" dirty="0" err="1"/>
              <a:t>інвестори</a:t>
            </a:r>
            <a:r>
              <a:rPr lang="ru-RU" b="1" dirty="0"/>
              <a:t> у </a:t>
            </a:r>
            <a:r>
              <a:rPr lang="ru-RU" b="1" dirty="0" err="1"/>
              <a:t>фінансові</a:t>
            </a:r>
            <a:r>
              <a:rPr lang="ru-RU" b="1" dirty="0"/>
              <a:t> </a:t>
            </a:r>
            <a:r>
              <a:rPr lang="ru-RU" b="1" dirty="0" err="1"/>
              <a:t>інструменти</a:t>
            </a:r>
            <a:r>
              <a:rPr lang="ru-RU" b="1" dirty="0"/>
              <a:t> (</a:t>
            </a:r>
            <a:r>
              <a:rPr lang="ru-RU" b="1" dirty="0" err="1"/>
              <a:t>професійні</a:t>
            </a:r>
            <a:r>
              <a:rPr lang="ru-RU" b="1" dirty="0"/>
              <a:t> </a:t>
            </a:r>
            <a:r>
              <a:rPr lang="ru-RU" b="1" dirty="0" err="1"/>
              <a:t>клієнти</a:t>
            </a:r>
            <a:r>
              <a:rPr lang="ru-RU" b="1" dirty="0"/>
              <a:t>) </a:t>
            </a:r>
            <a:r>
              <a:rPr lang="ru-RU" dirty="0" smtClean="0"/>
              <a:t>- </a:t>
            </a:r>
            <a:r>
              <a:rPr lang="ru-RU" dirty="0" err="1"/>
              <a:t>це</a:t>
            </a:r>
            <a:r>
              <a:rPr lang="ru-RU" dirty="0"/>
              <a:t> </a:t>
            </a:r>
            <a:r>
              <a:rPr lang="ru-RU" dirty="0" err="1"/>
              <a:t>інвестори</a:t>
            </a:r>
            <a:r>
              <a:rPr lang="ru-RU" dirty="0"/>
              <a:t> у </a:t>
            </a:r>
            <a:r>
              <a:rPr lang="ru-RU" dirty="0" err="1"/>
              <a:t>фінансові</a:t>
            </a:r>
            <a:r>
              <a:rPr lang="ru-RU" dirty="0"/>
              <a:t> </a:t>
            </a:r>
            <a:r>
              <a:rPr lang="ru-RU" dirty="0" err="1"/>
              <a:t>інструменти</a:t>
            </a:r>
            <a:r>
              <a:rPr lang="ru-RU" dirty="0"/>
              <a:t>, </a:t>
            </a:r>
            <a:r>
              <a:rPr lang="ru-RU" dirty="0" err="1"/>
              <a:t>які</a:t>
            </a:r>
            <a:r>
              <a:rPr lang="ru-RU" dirty="0"/>
              <a:t> </a:t>
            </a:r>
            <a:r>
              <a:rPr lang="ru-RU" dirty="0" err="1"/>
              <a:t>володіють</a:t>
            </a:r>
            <a:r>
              <a:rPr lang="ru-RU" dirty="0"/>
              <a:t> </a:t>
            </a:r>
            <a:r>
              <a:rPr lang="ru-RU" dirty="0" err="1"/>
              <a:t>вміннями</a:t>
            </a:r>
            <a:r>
              <a:rPr lang="ru-RU" dirty="0"/>
              <a:t>, </a:t>
            </a:r>
            <a:r>
              <a:rPr lang="ru-RU" dirty="0" err="1"/>
              <a:t>досвідом</a:t>
            </a:r>
            <a:r>
              <a:rPr lang="ru-RU" dirty="0"/>
              <a:t> та </a:t>
            </a:r>
            <a:r>
              <a:rPr lang="ru-RU" dirty="0" err="1"/>
              <a:t>знаннями</a:t>
            </a:r>
            <a:r>
              <a:rPr lang="ru-RU" dirty="0"/>
              <a:t> в </a:t>
            </a:r>
            <a:r>
              <a:rPr lang="ru-RU" dirty="0" err="1"/>
              <a:t>галузі</a:t>
            </a:r>
            <a:r>
              <a:rPr lang="ru-RU" dirty="0"/>
              <a:t> </a:t>
            </a:r>
            <a:r>
              <a:rPr lang="ru-RU" dirty="0" err="1"/>
              <a:t>ринків</a:t>
            </a:r>
            <a:r>
              <a:rPr lang="ru-RU" dirty="0"/>
              <a:t> </a:t>
            </a:r>
            <a:r>
              <a:rPr lang="ru-RU" dirty="0" err="1"/>
              <a:t>капіталу</a:t>
            </a:r>
            <a:r>
              <a:rPr lang="ru-RU" dirty="0"/>
              <a:t>, </a:t>
            </a:r>
            <a:r>
              <a:rPr lang="ru-RU" dirty="0" err="1"/>
              <a:t>достатніми</a:t>
            </a:r>
            <a:r>
              <a:rPr lang="ru-RU" dirty="0"/>
              <a:t> для </a:t>
            </a:r>
            <a:r>
              <a:rPr lang="ru-RU" dirty="0" err="1"/>
              <a:t>прийняття</a:t>
            </a:r>
            <a:r>
              <a:rPr lang="ru-RU" dirty="0"/>
              <a:t> ними </a:t>
            </a:r>
            <a:r>
              <a:rPr lang="ru-RU" dirty="0" err="1"/>
              <a:t>самостійних</a:t>
            </a:r>
            <a:r>
              <a:rPr lang="ru-RU" dirty="0"/>
              <a:t> </a:t>
            </a:r>
            <a:r>
              <a:rPr lang="ru-RU" dirty="0" err="1"/>
              <a:t>інвестиційних</a:t>
            </a:r>
            <a:r>
              <a:rPr lang="ru-RU" dirty="0"/>
              <a:t> </a:t>
            </a:r>
            <a:r>
              <a:rPr lang="ru-RU" dirty="0" err="1"/>
              <a:t>рішень</a:t>
            </a:r>
            <a:r>
              <a:rPr lang="ru-RU" dirty="0"/>
              <a:t> та </a:t>
            </a:r>
            <a:r>
              <a:rPr lang="ru-RU" dirty="0" err="1"/>
              <a:t>оцінки</a:t>
            </a:r>
            <a:r>
              <a:rPr lang="ru-RU" dirty="0"/>
              <a:t> </a:t>
            </a:r>
            <a:r>
              <a:rPr lang="ru-RU" dirty="0" err="1"/>
              <a:t>ризиків</a:t>
            </a:r>
            <a:r>
              <a:rPr lang="ru-RU" dirty="0"/>
              <a:t> </a:t>
            </a:r>
            <a:r>
              <a:rPr lang="ru-RU" dirty="0" err="1"/>
              <a:t>щодо</a:t>
            </a:r>
            <a:r>
              <a:rPr lang="ru-RU" dirty="0"/>
              <a:t> </a:t>
            </a:r>
            <a:r>
              <a:rPr lang="ru-RU" dirty="0" err="1"/>
              <a:t>вчинення</a:t>
            </a:r>
            <a:r>
              <a:rPr lang="ru-RU" dirty="0"/>
              <a:t> </a:t>
            </a:r>
            <a:r>
              <a:rPr lang="ru-RU" dirty="0" err="1"/>
              <a:t>правочинів</a:t>
            </a:r>
            <a:r>
              <a:rPr lang="ru-RU" dirty="0"/>
              <a:t> </a:t>
            </a:r>
            <a:r>
              <a:rPr lang="ru-RU" dirty="0" err="1"/>
              <a:t>щодо</a:t>
            </a:r>
            <a:r>
              <a:rPr lang="ru-RU" dirty="0"/>
              <a:t> </a:t>
            </a:r>
            <a:r>
              <a:rPr lang="ru-RU" dirty="0" err="1"/>
              <a:t>фінансових</a:t>
            </a:r>
            <a:r>
              <a:rPr lang="ru-RU" dirty="0"/>
              <a:t> </a:t>
            </a:r>
            <a:r>
              <a:rPr lang="ru-RU" dirty="0" err="1"/>
              <a:t>інструментів</a:t>
            </a:r>
            <a:r>
              <a:rPr lang="ru-RU" dirty="0"/>
              <a:t>. </a:t>
            </a:r>
          </a:p>
          <a:p>
            <a:r>
              <a:rPr lang="ru-RU" b="1" dirty="0" err="1"/>
              <a:t>Саморегулівна</a:t>
            </a:r>
            <a:r>
              <a:rPr lang="ru-RU" b="1" dirty="0"/>
              <a:t> </a:t>
            </a:r>
            <a:r>
              <a:rPr lang="ru-RU" b="1" dirty="0" err="1"/>
              <a:t>організація</a:t>
            </a:r>
            <a:r>
              <a:rPr lang="ru-RU" b="1" dirty="0"/>
              <a:t> </a:t>
            </a:r>
            <a:r>
              <a:rPr lang="ru-RU" b="1" dirty="0" err="1"/>
              <a:t>професійних</a:t>
            </a:r>
            <a:r>
              <a:rPr lang="ru-RU" b="1" dirty="0"/>
              <a:t> </a:t>
            </a:r>
            <a:r>
              <a:rPr lang="ru-RU" b="1" dirty="0" err="1"/>
              <a:t>учасників</a:t>
            </a:r>
            <a:r>
              <a:rPr lang="ru-RU" b="1" dirty="0"/>
              <a:t> </a:t>
            </a:r>
            <a:r>
              <a:rPr lang="ru-RU" b="1" dirty="0" err="1"/>
              <a:t>ринків</a:t>
            </a:r>
            <a:r>
              <a:rPr lang="ru-RU" b="1" dirty="0"/>
              <a:t> </a:t>
            </a:r>
            <a:r>
              <a:rPr lang="ru-RU" b="1" dirty="0" err="1"/>
              <a:t>капіталу</a:t>
            </a:r>
            <a:r>
              <a:rPr lang="ru-RU" b="1" dirty="0"/>
              <a:t> </a:t>
            </a:r>
            <a:r>
              <a:rPr lang="ru-RU" dirty="0"/>
              <a:t>- </a:t>
            </a:r>
            <a:r>
              <a:rPr lang="ru-RU" dirty="0" err="1"/>
              <a:t>це</a:t>
            </a:r>
            <a:r>
              <a:rPr lang="ru-RU" dirty="0"/>
              <a:t> </a:t>
            </a:r>
            <a:r>
              <a:rPr lang="ru-RU" dirty="0" err="1"/>
              <a:t>об’єднання</a:t>
            </a:r>
            <a:r>
              <a:rPr lang="ru-RU" dirty="0"/>
              <a:t> </a:t>
            </a:r>
            <a:r>
              <a:rPr lang="ru-RU" dirty="0" err="1"/>
              <a:t>професійних</a:t>
            </a:r>
            <a:r>
              <a:rPr lang="ru-RU" dirty="0"/>
              <a:t> </a:t>
            </a:r>
            <a:r>
              <a:rPr lang="ru-RU" dirty="0" err="1"/>
              <a:t>учасників</a:t>
            </a:r>
            <a:r>
              <a:rPr lang="ru-RU" dirty="0"/>
              <a:t> </a:t>
            </a:r>
            <a:r>
              <a:rPr lang="ru-RU" dirty="0" err="1"/>
              <a:t>ринків</a:t>
            </a:r>
            <a:r>
              <a:rPr lang="ru-RU" dirty="0"/>
              <a:t> </a:t>
            </a:r>
            <a:r>
              <a:rPr lang="ru-RU" dirty="0" err="1"/>
              <a:t>капіталу</a:t>
            </a:r>
            <a:r>
              <a:rPr lang="ru-RU" dirty="0"/>
              <a:t>, </a:t>
            </a:r>
            <a:r>
              <a:rPr lang="ru-RU" dirty="0" err="1"/>
              <a:t>що</a:t>
            </a:r>
            <a:r>
              <a:rPr lang="ru-RU" dirty="0"/>
              <a:t> </a:t>
            </a:r>
            <a:r>
              <a:rPr lang="ru-RU" dirty="0" err="1"/>
              <a:t>відповідає</a:t>
            </a:r>
            <a:r>
              <a:rPr lang="ru-RU" dirty="0"/>
              <a:t> </a:t>
            </a:r>
            <a:r>
              <a:rPr lang="ru-RU" dirty="0" err="1"/>
              <a:t>вимогам</a:t>
            </a:r>
            <a:r>
              <a:rPr lang="ru-RU" dirty="0"/>
              <a:t>, </a:t>
            </a:r>
            <a:r>
              <a:rPr lang="ru-RU" dirty="0" err="1"/>
              <a:t>встановленим</a:t>
            </a:r>
            <a:r>
              <a:rPr lang="ru-RU" dirty="0"/>
              <a:t> </a:t>
            </a:r>
            <a:r>
              <a:rPr lang="ru-RU" dirty="0" err="1"/>
              <a:t>Національною</a:t>
            </a:r>
            <a:r>
              <a:rPr lang="ru-RU" dirty="0"/>
              <a:t> </a:t>
            </a:r>
            <a:r>
              <a:rPr lang="ru-RU" dirty="0" err="1"/>
              <a:t>комісією</a:t>
            </a:r>
            <a:r>
              <a:rPr lang="ru-RU" dirty="0"/>
              <a:t> з </a:t>
            </a:r>
            <a:r>
              <a:rPr lang="ru-RU" dirty="0" err="1"/>
              <a:t>цінних</a:t>
            </a:r>
            <a:r>
              <a:rPr lang="ru-RU" dirty="0"/>
              <a:t> </a:t>
            </a:r>
            <a:r>
              <a:rPr lang="ru-RU" dirty="0" err="1"/>
              <a:t>паперів</a:t>
            </a:r>
            <a:r>
              <a:rPr lang="ru-RU" dirty="0"/>
              <a:t> та фондового ринку.</a:t>
            </a:r>
          </a:p>
          <a:p>
            <a:r>
              <a:rPr lang="ru-RU" b="1" dirty="0" err="1"/>
              <a:t>Професійні</a:t>
            </a:r>
            <a:r>
              <a:rPr lang="ru-RU" b="1" dirty="0"/>
              <a:t> </a:t>
            </a:r>
            <a:r>
              <a:rPr lang="ru-RU" b="1" dirty="0" err="1"/>
              <a:t>учасники</a:t>
            </a:r>
            <a:r>
              <a:rPr lang="ru-RU" b="1" dirty="0"/>
              <a:t> </a:t>
            </a:r>
            <a:r>
              <a:rPr lang="ru-RU" b="1" dirty="0" err="1"/>
              <a:t>ринків</a:t>
            </a:r>
            <a:r>
              <a:rPr lang="ru-RU" b="1" dirty="0"/>
              <a:t> </a:t>
            </a:r>
            <a:r>
              <a:rPr lang="ru-RU" b="1" dirty="0" err="1"/>
              <a:t>капіталу</a:t>
            </a:r>
            <a:r>
              <a:rPr lang="ru-RU" b="1" dirty="0"/>
              <a:t> </a:t>
            </a:r>
            <a:r>
              <a:rPr lang="ru-RU" dirty="0"/>
              <a:t>- </a:t>
            </a:r>
            <a:r>
              <a:rPr lang="ru-RU" dirty="0" err="1"/>
              <a:t>це</a:t>
            </a:r>
            <a:r>
              <a:rPr lang="ru-RU" dirty="0"/>
              <a:t> </a:t>
            </a:r>
            <a:r>
              <a:rPr lang="ru-RU" dirty="0" err="1"/>
              <a:t>юридичні</a:t>
            </a:r>
            <a:r>
              <a:rPr lang="ru-RU" dirty="0"/>
              <a:t> особи, </a:t>
            </a:r>
            <a:r>
              <a:rPr lang="ru-RU" dirty="0" err="1"/>
              <a:t>що</a:t>
            </a:r>
            <a:r>
              <a:rPr lang="ru-RU" dirty="0"/>
              <a:t> </a:t>
            </a:r>
            <a:r>
              <a:rPr lang="ru-RU" dirty="0" err="1"/>
              <a:t>функціонують</a:t>
            </a:r>
            <a:r>
              <a:rPr lang="ru-RU" dirty="0"/>
              <a:t> в </a:t>
            </a:r>
            <a:r>
              <a:rPr lang="ru-RU" dirty="0" err="1"/>
              <a:t>організаційно-правовій</a:t>
            </a:r>
            <a:r>
              <a:rPr lang="ru-RU" dirty="0"/>
              <a:t> </a:t>
            </a:r>
            <a:r>
              <a:rPr lang="ru-RU" dirty="0" err="1"/>
              <a:t>формі</a:t>
            </a:r>
            <a:r>
              <a:rPr lang="ru-RU" dirty="0"/>
              <a:t> </a:t>
            </a:r>
            <a:r>
              <a:rPr lang="ru-RU" dirty="0" err="1"/>
              <a:t>акціонерного</a:t>
            </a:r>
            <a:r>
              <a:rPr lang="ru-RU" dirty="0"/>
              <a:t> </a:t>
            </a:r>
            <a:r>
              <a:rPr lang="ru-RU" dirty="0" err="1"/>
              <a:t>товариства</a:t>
            </a:r>
            <a:r>
              <a:rPr lang="ru-RU" dirty="0"/>
              <a:t>, </a:t>
            </a:r>
            <a:r>
              <a:rPr lang="ru-RU" dirty="0" err="1"/>
              <a:t>товариства</a:t>
            </a:r>
            <a:r>
              <a:rPr lang="ru-RU" dirty="0"/>
              <a:t> з </a:t>
            </a:r>
            <a:r>
              <a:rPr lang="ru-RU" dirty="0" err="1"/>
              <a:t>обмеженою</a:t>
            </a:r>
            <a:r>
              <a:rPr lang="ru-RU" dirty="0"/>
              <a:t> </a:t>
            </a:r>
            <a:r>
              <a:rPr lang="ru-RU" dirty="0" err="1"/>
              <a:t>відповідальністю</a:t>
            </a:r>
            <a:r>
              <a:rPr lang="ru-RU" dirty="0"/>
              <a:t> </a:t>
            </a:r>
            <a:r>
              <a:rPr lang="ru-RU" dirty="0" err="1"/>
              <a:t>або</a:t>
            </a:r>
            <a:r>
              <a:rPr lang="ru-RU" dirty="0"/>
              <a:t> </a:t>
            </a:r>
            <a:r>
              <a:rPr lang="ru-RU" dirty="0" err="1"/>
              <a:t>товариства</a:t>
            </a:r>
            <a:r>
              <a:rPr lang="ru-RU" dirty="0"/>
              <a:t> з </a:t>
            </a:r>
            <a:r>
              <a:rPr lang="ru-RU" dirty="0" err="1"/>
              <a:t>додатковою</a:t>
            </a:r>
            <a:r>
              <a:rPr lang="ru-RU" dirty="0"/>
              <a:t> </a:t>
            </a:r>
            <a:r>
              <a:rPr lang="ru-RU" dirty="0" err="1"/>
              <a:t>відповідальністю</a:t>
            </a:r>
            <a:r>
              <a:rPr lang="ru-RU" dirty="0"/>
              <a:t>, </a:t>
            </a:r>
            <a:r>
              <a:rPr lang="ru-RU" dirty="0" err="1"/>
              <a:t>що</a:t>
            </a:r>
            <a:r>
              <a:rPr lang="ru-RU" dirty="0"/>
              <a:t> </a:t>
            </a:r>
            <a:r>
              <a:rPr lang="ru-RU" dirty="0" err="1"/>
              <a:t>провадять</a:t>
            </a:r>
            <a:r>
              <a:rPr lang="ru-RU" dirty="0"/>
              <a:t> на ринках </a:t>
            </a:r>
            <a:r>
              <a:rPr lang="ru-RU" dirty="0" err="1"/>
              <a:t>капіталу</a:t>
            </a:r>
            <a:r>
              <a:rPr lang="ru-RU" dirty="0"/>
              <a:t> </a:t>
            </a:r>
            <a:r>
              <a:rPr lang="ru-RU" dirty="0" err="1"/>
              <a:t>професійну</a:t>
            </a:r>
            <a:r>
              <a:rPr lang="ru-RU" dirty="0"/>
              <a:t> </a:t>
            </a:r>
            <a:r>
              <a:rPr lang="ru-RU" dirty="0" err="1"/>
              <a:t>діяльність</a:t>
            </a:r>
            <a:r>
              <a:rPr lang="ru-RU" dirty="0"/>
              <a:t>, </a:t>
            </a:r>
            <a:r>
              <a:rPr lang="ru-RU" dirty="0" err="1"/>
              <a:t>види</a:t>
            </a:r>
            <a:r>
              <a:rPr lang="ru-RU" dirty="0"/>
              <a:t> </a:t>
            </a:r>
            <a:r>
              <a:rPr lang="ru-RU" dirty="0" err="1"/>
              <a:t>якої</a:t>
            </a:r>
            <a:r>
              <a:rPr lang="ru-RU" dirty="0"/>
              <a:t> </a:t>
            </a:r>
            <a:r>
              <a:rPr lang="ru-RU" dirty="0" err="1"/>
              <a:t>визначені</a:t>
            </a:r>
            <a:r>
              <a:rPr lang="ru-RU" dirty="0"/>
              <a:t> законом. </a:t>
            </a:r>
            <a:r>
              <a:rPr lang="ru-RU" dirty="0" err="1"/>
              <a:t>Центральний</a:t>
            </a:r>
            <a:r>
              <a:rPr lang="ru-RU" dirty="0"/>
              <a:t> </a:t>
            </a:r>
            <a:r>
              <a:rPr lang="ru-RU" dirty="0" err="1"/>
              <a:t>депозитарій</a:t>
            </a:r>
            <a:r>
              <a:rPr lang="ru-RU" dirty="0"/>
              <a:t> </a:t>
            </a:r>
            <a:r>
              <a:rPr lang="ru-RU" dirty="0" err="1"/>
              <a:t>цінних</a:t>
            </a:r>
            <a:r>
              <a:rPr lang="ru-RU" dirty="0"/>
              <a:t> </a:t>
            </a:r>
            <a:r>
              <a:rPr lang="ru-RU" dirty="0" err="1"/>
              <a:t>паперів</a:t>
            </a:r>
            <a:r>
              <a:rPr lang="ru-RU" dirty="0"/>
              <a:t> </a:t>
            </a:r>
            <a:r>
              <a:rPr lang="ru-RU" dirty="0" err="1"/>
              <a:t>має</a:t>
            </a:r>
            <a:r>
              <a:rPr lang="ru-RU" dirty="0"/>
              <a:t> статус </a:t>
            </a:r>
            <a:r>
              <a:rPr lang="ru-RU" dirty="0" err="1"/>
              <a:t>професійного</a:t>
            </a:r>
            <a:r>
              <a:rPr lang="ru-RU" dirty="0"/>
              <a:t> </a:t>
            </a:r>
            <a:r>
              <a:rPr lang="ru-RU" dirty="0" err="1"/>
              <a:t>учасника</a:t>
            </a:r>
            <a:r>
              <a:rPr lang="ru-RU" dirty="0"/>
              <a:t> </a:t>
            </a:r>
            <a:r>
              <a:rPr lang="ru-RU" dirty="0" err="1"/>
              <a:t>ринків</a:t>
            </a:r>
            <a:r>
              <a:rPr lang="ru-RU" dirty="0"/>
              <a:t> </a:t>
            </a:r>
            <a:r>
              <a:rPr lang="ru-RU" dirty="0" err="1"/>
              <a:t>капіталу</a:t>
            </a:r>
            <a:r>
              <a:rPr lang="ru-RU" dirty="0"/>
              <a:t>.</a:t>
            </a:r>
          </a:p>
          <a:p>
            <a:r>
              <a:rPr lang="ru-RU" b="1" dirty="0" err="1"/>
              <a:t>Національний</a:t>
            </a:r>
            <a:r>
              <a:rPr lang="ru-RU" b="1" dirty="0"/>
              <a:t> банк </a:t>
            </a:r>
            <a:r>
              <a:rPr lang="ru-RU" b="1" dirty="0" err="1"/>
              <a:t>України</a:t>
            </a:r>
            <a:r>
              <a:rPr lang="ru-RU" b="1" dirty="0"/>
              <a:t> </a:t>
            </a:r>
            <a:r>
              <a:rPr lang="ru-RU" dirty="0" err="1"/>
              <a:t>провадить</a:t>
            </a:r>
            <a:r>
              <a:rPr lang="ru-RU" dirty="0"/>
              <a:t> </a:t>
            </a:r>
            <a:r>
              <a:rPr lang="ru-RU" dirty="0" err="1"/>
              <a:t>професійну</a:t>
            </a:r>
            <a:r>
              <a:rPr lang="ru-RU" dirty="0"/>
              <a:t> </a:t>
            </a:r>
            <a:r>
              <a:rPr lang="ru-RU" dirty="0" err="1"/>
              <a:t>діяльність</a:t>
            </a:r>
            <a:r>
              <a:rPr lang="ru-RU" dirty="0"/>
              <a:t> на ринках </a:t>
            </a:r>
            <a:r>
              <a:rPr lang="ru-RU" dirty="0" err="1"/>
              <a:t>капіталу</a:t>
            </a:r>
            <a:r>
              <a:rPr lang="ru-RU" dirty="0"/>
              <a:t> </a:t>
            </a:r>
            <a:r>
              <a:rPr lang="ru-RU" dirty="0" err="1"/>
              <a:t>відповідно</a:t>
            </a:r>
            <a:r>
              <a:rPr lang="ru-RU" dirty="0"/>
              <a:t> до закону. </a:t>
            </a:r>
            <a:r>
              <a:rPr lang="ru-RU" dirty="0" err="1"/>
              <a:t>Національна</a:t>
            </a:r>
            <a:r>
              <a:rPr lang="ru-RU" dirty="0"/>
              <a:t> </a:t>
            </a:r>
            <a:r>
              <a:rPr lang="ru-RU" dirty="0" err="1"/>
              <a:t>комісія</a:t>
            </a:r>
            <a:r>
              <a:rPr lang="ru-RU" dirty="0"/>
              <a:t> з </a:t>
            </a:r>
            <a:r>
              <a:rPr lang="ru-RU" dirty="0" err="1"/>
              <a:t>цінних</a:t>
            </a:r>
            <a:r>
              <a:rPr lang="ru-RU" dirty="0"/>
              <a:t> </a:t>
            </a:r>
            <a:r>
              <a:rPr lang="ru-RU" dirty="0" err="1"/>
              <a:t>паперів</a:t>
            </a:r>
            <a:r>
              <a:rPr lang="ru-RU" dirty="0"/>
              <a:t> та фондового ринку за </a:t>
            </a:r>
            <a:r>
              <a:rPr lang="ru-RU" dirty="0" err="1"/>
              <a:t>погодженням</a:t>
            </a:r>
            <a:r>
              <a:rPr lang="ru-RU" dirty="0"/>
              <a:t> з </a:t>
            </a:r>
            <a:r>
              <a:rPr lang="ru-RU" dirty="0" err="1"/>
              <a:t>Національним</a:t>
            </a:r>
            <a:r>
              <a:rPr lang="ru-RU" dirty="0"/>
              <a:t> банком </a:t>
            </a:r>
            <a:r>
              <a:rPr lang="ru-RU" dirty="0" err="1"/>
              <a:t>України</a:t>
            </a:r>
            <a:r>
              <a:rPr lang="ru-RU" dirty="0"/>
              <a:t> </a:t>
            </a:r>
            <a:r>
              <a:rPr lang="ru-RU" dirty="0" err="1"/>
              <a:t>може</a:t>
            </a:r>
            <a:r>
              <a:rPr lang="ru-RU" dirty="0"/>
              <a:t> </a:t>
            </a:r>
            <a:r>
              <a:rPr lang="ru-RU" dirty="0" err="1"/>
              <a:t>встановлювати</a:t>
            </a:r>
            <a:r>
              <a:rPr lang="ru-RU" dirty="0"/>
              <a:t> </a:t>
            </a:r>
            <a:r>
              <a:rPr lang="ru-RU" dirty="0" err="1"/>
              <a:t>особливості</a:t>
            </a:r>
            <a:r>
              <a:rPr lang="ru-RU" dirty="0"/>
              <a:t> </a:t>
            </a:r>
            <a:r>
              <a:rPr lang="ru-RU" dirty="0" err="1"/>
              <a:t>провадження</a:t>
            </a:r>
            <a:r>
              <a:rPr lang="ru-RU" dirty="0"/>
              <a:t> </a:t>
            </a:r>
            <a:r>
              <a:rPr lang="ru-RU" dirty="0" err="1"/>
              <a:t>Національним</a:t>
            </a:r>
            <a:r>
              <a:rPr lang="ru-RU" dirty="0"/>
              <a:t> банком </a:t>
            </a:r>
            <a:r>
              <a:rPr lang="ru-RU" dirty="0" err="1"/>
              <a:t>України</a:t>
            </a:r>
            <a:r>
              <a:rPr lang="ru-RU" dirty="0"/>
              <a:t> </a:t>
            </a:r>
            <a:r>
              <a:rPr lang="ru-RU" dirty="0" err="1"/>
              <a:t>професійної</a:t>
            </a:r>
            <a:r>
              <a:rPr lang="ru-RU" dirty="0"/>
              <a:t> </a:t>
            </a:r>
            <a:r>
              <a:rPr lang="ru-RU" dirty="0" err="1"/>
              <a:t>діяльності</a:t>
            </a:r>
            <a:r>
              <a:rPr lang="ru-RU" dirty="0"/>
              <a:t> на ринках </a:t>
            </a:r>
            <a:r>
              <a:rPr lang="ru-RU" dirty="0" err="1"/>
              <a:t>капіталу</a:t>
            </a:r>
            <a:r>
              <a:rPr lang="ru-RU" dirty="0"/>
              <a:t>.</a:t>
            </a:r>
          </a:p>
          <a:p>
            <a:endParaRPr lang="ru-RU" dirty="0"/>
          </a:p>
        </p:txBody>
      </p:sp>
    </p:spTree>
    <p:extLst>
      <p:ext uri="{BB962C8B-B14F-4D97-AF65-F5344CB8AC3E}">
        <p14:creationId xmlns:p14="http://schemas.microsoft.com/office/powerpoint/2010/main" val="3704032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299881"/>
          </a:xfrm>
        </p:spPr>
        <p:txBody>
          <a:bodyPr anchor="t">
            <a:normAutofit fontScale="85000" lnSpcReduction="10000"/>
          </a:bodyPr>
          <a:lstStyle/>
          <a:p>
            <a:pPr marL="0" indent="0">
              <a:buNone/>
            </a:pPr>
            <a:r>
              <a:rPr lang="ru-RU" b="1" dirty="0" err="1"/>
              <a:t>Торгівля</a:t>
            </a:r>
            <a:r>
              <a:rPr lang="ru-RU" b="1" dirty="0"/>
              <a:t> </a:t>
            </a:r>
            <a:r>
              <a:rPr lang="ru-RU" b="1" dirty="0" err="1"/>
              <a:t>фінансовими</a:t>
            </a:r>
            <a:r>
              <a:rPr lang="ru-RU" b="1" dirty="0"/>
              <a:t> </a:t>
            </a:r>
            <a:r>
              <a:rPr lang="ru-RU" b="1" dirty="0" err="1"/>
              <a:t>інструментами</a:t>
            </a:r>
            <a:r>
              <a:rPr lang="ru-RU" b="1" dirty="0"/>
              <a:t> </a:t>
            </a:r>
            <a:r>
              <a:rPr lang="ru-RU" dirty="0" err="1"/>
              <a:t>здійснюється</a:t>
            </a:r>
            <a:r>
              <a:rPr lang="ru-RU" dirty="0"/>
              <a:t> на </a:t>
            </a:r>
            <a:r>
              <a:rPr lang="ru-RU" b="1" dirty="0" err="1"/>
              <a:t>організованих</a:t>
            </a:r>
            <a:r>
              <a:rPr lang="ru-RU" b="1" dirty="0"/>
              <a:t> ринках </a:t>
            </a:r>
            <a:r>
              <a:rPr lang="ru-RU" b="1" dirty="0" err="1"/>
              <a:t>капіталу</a:t>
            </a:r>
            <a:r>
              <a:rPr lang="ru-RU" b="1" dirty="0"/>
              <a:t> </a:t>
            </a:r>
            <a:r>
              <a:rPr lang="ru-RU" dirty="0"/>
              <a:t>та поза ними.</a:t>
            </a:r>
          </a:p>
          <a:p>
            <a:pPr marL="0" indent="0">
              <a:buNone/>
            </a:pPr>
            <a:r>
              <a:rPr lang="ru-RU" b="1" dirty="0" err="1"/>
              <a:t>Організованими</a:t>
            </a:r>
            <a:r>
              <a:rPr lang="ru-RU" b="1" dirty="0"/>
              <a:t> ринками </a:t>
            </a:r>
            <a:r>
              <a:rPr lang="ru-RU" b="1" dirty="0" err="1"/>
              <a:t>капіталу</a:t>
            </a:r>
            <a:r>
              <a:rPr lang="ru-RU" b="1" dirty="0"/>
              <a:t> </a:t>
            </a:r>
            <a:r>
              <a:rPr lang="ru-RU" dirty="0"/>
              <a:t>є </a:t>
            </a:r>
            <a:r>
              <a:rPr lang="ru-RU" dirty="0" err="1"/>
              <a:t>регульовані</a:t>
            </a:r>
            <a:r>
              <a:rPr lang="ru-RU" dirty="0"/>
              <a:t> ринки (</a:t>
            </a:r>
            <a:r>
              <a:rPr lang="ru-RU" dirty="0" err="1"/>
              <a:t>фондові</a:t>
            </a:r>
            <a:r>
              <a:rPr lang="ru-RU" dirty="0"/>
              <a:t>, </a:t>
            </a:r>
            <a:r>
              <a:rPr lang="ru-RU" dirty="0" err="1"/>
              <a:t>деривативних</a:t>
            </a:r>
            <a:r>
              <a:rPr lang="ru-RU" dirty="0"/>
              <a:t> </a:t>
            </a:r>
            <a:r>
              <a:rPr lang="ru-RU" dirty="0" err="1"/>
              <a:t>контрактів</a:t>
            </a:r>
            <a:r>
              <a:rPr lang="ru-RU" dirty="0"/>
              <a:t>, </a:t>
            </a:r>
            <a:r>
              <a:rPr lang="ru-RU" dirty="0" err="1"/>
              <a:t>грошові</a:t>
            </a:r>
            <a:r>
              <a:rPr lang="ru-RU" dirty="0"/>
              <a:t>), БТМ (</a:t>
            </a:r>
            <a:r>
              <a:rPr lang="ru-RU" dirty="0" err="1"/>
              <a:t>фондові</a:t>
            </a:r>
            <a:r>
              <a:rPr lang="ru-RU" dirty="0"/>
              <a:t>, </a:t>
            </a:r>
            <a:r>
              <a:rPr lang="ru-RU" dirty="0" err="1"/>
              <a:t>деривативних</a:t>
            </a:r>
            <a:r>
              <a:rPr lang="ru-RU" dirty="0"/>
              <a:t> </a:t>
            </a:r>
            <a:r>
              <a:rPr lang="ru-RU" dirty="0" err="1"/>
              <a:t>контрактів</a:t>
            </a:r>
            <a:r>
              <a:rPr lang="ru-RU" dirty="0"/>
              <a:t>) та ОТМ (</a:t>
            </a:r>
            <a:r>
              <a:rPr lang="ru-RU" dirty="0" err="1"/>
              <a:t>облігацій</a:t>
            </a:r>
            <a:r>
              <a:rPr lang="ru-RU" dirty="0"/>
              <a:t> та </a:t>
            </a:r>
            <a:r>
              <a:rPr lang="ru-RU" dirty="0" err="1"/>
              <a:t>деривативних</a:t>
            </a:r>
            <a:r>
              <a:rPr lang="ru-RU" dirty="0"/>
              <a:t> </a:t>
            </a:r>
            <a:r>
              <a:rPr lang="ru-RU" dirty="0" err="1"/>
              <a:t>контрактів</a:t>
            </a:r>
            <a:r>
              <a:rPr lang="ru-RU" dirty="0"/>
              <a:t>).</a:t>
            </a:r>
          </a:p>
          <a:p>
            <a:r>
              <a:rPr lang="ru-RU" b="1" dirty="0" err="1"/>
              <a:t>Б</a:t>
            </a:r>
            <a:r>
              <a:rPr lang="ru-RU" b="1" dirty="0" err="1" smtClean="0"/>
              <a:t>агатосторонній</a:t>
            </a:r>
            <a:r>
              <a:rPr lang="ru-RU" b="1" dirty="0" smtClean="0"/>
              <a:t> </a:t>
            </a:r>
            <a:r>
              <a:rPr lang="ru-RU" b="1" dirty="0" err="1"/>
              <a:t>торговельний</a:t>
            </a:r>
            <a:r>
              <a:rPr lang="ru-RU" b="1" dirty="0"/>
              <a:t> </a:t>
            </a:r>
            <a:r>
              <a:rPr lang="ru-RU" b="1" dirty="0" err="1"/>
              <a:t>майданчик</a:t>
            </a:r>
            <a:r>
              <a:rPr lang="ru-RU" b="1" dirty="0"/>
              <a:t> </a:t>
            </a:r>
            <a:r>
              <a:rPr lang="ru-RU" dirty="0"/>
              <a:t>(</a:t>
            </a:r>
            <a:r>
              <a:rPr lang="ru-RU" dirty="0" err="1"/>
              <a:t>далі</a:t>
            </a:r>
            <a:r>
              <a:rPr lang="ru-RU" dirty="0"/>
              <a:t> - БТМ) - </a:t>
            </a:r>
            <a:r>
              <a:rPr lang="ru-RU" dirty="0" err="1"/>
              <a:t>багатостороння</a:t>
            </a:r>
            <a:r>
              <a:rPr lang="ru-RU" dirty="0"/>
              <a:t> система, </a:t>
            </a:r>
            <a:r>
              <a:rPr lang="ru-RU" dirty="0" err="1"/>
              <a:t>що</a:t>
            </a:r>
            <a:r>
              <a:rPr lang="ru-RU" dirty="0"/>
              <a:t> </a:t>
            </a:r>
            <a:r>
              <a:rPr lang="ru-RU" dirty="0" err="1"/>
              <a:t>управляється</a:t>
            </a:r>
            <a:r>
              <a:rPr lang="ru-RU" dirty="0"/>
              <a:t> оператором </a:t>
            </a:r>
            <a:r>
              <a:rPr lang="ru-RU" dirty="0" err="1"/>
              <a:t>багатостороннього</a:t>
            </a:r>
            <a:r>
              <a:rPr lang="ru-RU" dirty="0"/>
              <a:t> </a:t>
            </a:r>
            <a:r>
              <a:rPr lang="ru-RU" dirty="0" err="1"/>
              <a:t>торговельного</a:t>
            </a:r>
            <a:r>
              <a:rPr lang="ru-RU" dirty="0"/>
              <a:t> </a:t>
            </a:r>
            <a:r>
              <a:rPr lang="ru-RU" dirty="0" err="1"/>
              <a:t>майданчика</a:t>
            </a:r>
            <a:r>
              <a:rPr lang="ru-RU" dirty="0"/>
              <a:t> і у </a:t>
            </a:r>
            <a:r>
              <a:rPr lang="ru-RU" dirty="0" err="1"/>
              <a:t>встановленому</a:t>
            </a:r>
            <a:r>
              <a:rPr lang="ru-RU" dirty="0"/>
              <a:t> </a:t>
            </a:r>
            <a:r>
              <a:rPr lang="ru-RU" dirty="0" err="1"/>
              <a:t>Національною</a:t>
            </a:r>
            <a:r>
              <a:rPr lang="ru-RU" dirty="0"/>
              <a:t> </a:t>
            </a:r>
            <a:r>
              <a:rPr lang="ru-RU" dirty="0" err="1"/>
              <a:t>комісією</a:t>
            </a:r>
            <a:r>
              <a:rPr lang="ru-RU" dirty="0"/>
              <a:t> з </a:t>
            </a:r>
            <a:r>
              <a:rPr lang="ru-RU" dirty="0" err="1"/>
              <a:t>цінних</a:t>
            </a:r>
            <a:r>
              <a:rPr lang="ru-RU" dirty="0"/>
              <a:t> </a:t>
            </a:r>
            <a:r>
              <a:rPr lang="ru-RU" dirty="0" err="1"/>
              <a:t>паперів</a:t>
            </a:r>
            <a:r>
              <a:rPr lang="ru-RU" dirty="0"/>
              <a:t> та фондового ринку порядку та </a:t>
            </a:r>
            <a:r>
              <a:rPr lang="ru-RU" dirty="0" err="1"/>
              <a:t>згідно</a:t>
            </a:r>
            <a:r>
              <a:rPr lang="ru-RU" dirty="0"/>
              <a:t> з </a:t>
            </a:r>
            <a:r>
              <a:rPr lang="ru-RU" dirty="0" err="1"/>
              <a:t>визначеними</a:t>
            </a:r>
            <a:r>
              <a:rPr lang="ru-RU" dirty="0"/>
              <a:t> таким оператором БТМ </a:t>
            </a:r>
            <a:r>
              <a:rPr lang="ru-RU" dirty="0" err="1"/>
              <a:t>недискреційними</a:t>
            </a:r>
            <a:r>
              <a:rPr lang="ru-RU" dirty="0"/>
              <a:t> правилами </a:t>
            </a:r>
            <a:r>
              <a:rPr lang="ru-RU" dirty="0" err="1"/>
              <a:t>забезпечує</a:t>
            </a:r>
            <a:r>
              <a:rPr lang="ru-RU" dirty="0"/>
              <a:t> </a:t>
            </a:r>
            <a:r>
              <a:rPr lang="ru-RU" dirty="0" err="1"/>
              <a:t>взаємодію</a:t>
            </a:r>
            <a:r>
              <a:rPr lang="ru-RU" dirty="0"/>
              <a:t> </a:t>
            </a:r>
            <a:r>
              <a:rPr lang="ru-RU" dirty="0" err="1"/>
              <a:t>третіх</a:t>
            </a:r>
            <a:r>
              <a:rPr lang="ru-RU" dirty="0"/>
              <a:t> </a:t>
            </a:r>
            <a:r>
              <a:rPr lang="ru-RU" dirty="0" err="1"/>
              <a:t>сторін</a:t>
            </a:r>
            <a:r>
              <a:rPr lang="ru-RU" dirty="0"/>
              <a:t> </a:t>
            </a:r>
            <a:r>
              <a:rPr lang="ru-RU" dirty="0" err="1"/>
              <a:t>щодо</a:t>
            </a:r>
            <a:r>
              <a:rPr lang="ru-RU" dirty="0"/>
              <a:t> </a:t>
            </a:r>
            <a:r>
              <a:rPr lang="ru-RU" dirty="0" err="1"/>
              <a:t>купівлі</a:t>
            </a:r>
            <a:r>
              <a:rPr lang="ru-RU" dirty="0"/>
              <a:t>-продажу </a:t>
            </a:r>
            <a:r>
              <a:rPr lang="ru-RU" dirty="0" err="1"/>
              <a:t>фінансових</a:t>
            </a:r>
            <a:r>
              <a:rPr lang="ru-RU" dirty="0"/>
              <a:t> </a:t>
            </a:r>
            <a:r>
              <a:rPr lang="ru-RU" dirty="0" err="1"/>
              <a:t>інструментів</a:t>
            </a:r>
            <a:r>
              <a:rPr lang="ru-RU" dirty="0"/>
              <a:t> (</a:t>
            </a:r>
            <a:r>
              <a:rPr lang="ru-RU" dirty="0" err="1"/>
              <a:t>укладання</a:t>
            </a:r>
            <a:r>
              <a:rPr lang="ru-RU" dirty="0"/>
              <a:t> </a:t>
            </a:r>
            <a:r>
              <a:rPr lang="ru-RU" dirty="0" err="1"/>
              <a:t>деривативних</a:t>
            </a:r>
            <a:r>
              <a:rPr lang="ru-RU" dirty="0"/>
              <a:t> </a:t>
            </a:r>
            <a:r>
              <a:rPr lang="ru-RU" dirty="0" err="1"/>
              <a:t>контрактів</a:t>
            </a:r>
            <a:r>
              <a:rPr lang="ru-RU" dirty="0"/>
              <a:t>), результатом </a:t>
            </a:r>
            <a:r>
              <a:rPr lang="ru-RU" dirty="0" err="1"/>
              <a:t>чого</a:t>
            </a:r>
            <a:r>
              <a:rPr lang="ru-RU" dirty="0"/>
              <a:t> є договори (</a:t>
            </a:r>
            <a:r>
              <a:rPr lang="ru-RU" dirty="0" err="1"/>
              <a:t>контракти</a:t>
            </a:r>
            <a:r>
              <a:rPr lang="ru-RU" dirty="0"/>
              <a:t>), </a:t>
            </a:r>
            <a:r>
              <a:rPr lang="ru-RU" dirty="0" err="1"/>
              <a:t>які</a:t>
            </a:r>
            <a:r>
              <a:rPr lang="ru-RU" dirty="0"/>
              <a:t> </a:t>
            </a:r>
            <a:r>
              <a:rPr lang="ru-RU" dirty="0" err="1"/>
              <a:t>укладаються</a:t>
            </a:r>
            <a:r>
              <a:rPr lang="ru-RU" dirty="0"/>
              <a:t> у </a:t>
            </a:r>
            <a:r>
              <a:rPr lang="ru-RU" dirty="0" err="1"/>
              <a:t>встановленому</a:t>
            </a:r>
            <a:r>
              <a:rPr lang="ru-RU" dirty="0"/>
              <a:t> </a:t>
            </a:r>
            <a:r>
              <a:rPr lang="ru-RU" dirty="0" err="1"/>
              <a:t>цим</a:t>
            </a:r>
            <a:r>
              <a:rPr lang="ru-RU" dirty="0"/>
              <a:t> Законом </a:t>
            </a:r>
            <a:r>
              <a:rPr lang="ru-RU" dirty="0" smtClean="0"/>
              <a:t>порядку.</a:t>
            </a:r>
          </a:p>
          <a:p>
            <a:r>
              <a:rPr lang="ru-RU" b="1" dirty="0"/>
              <a:t>О</a:t>
            </a:r>
            <a:r>
              <a:rPr lang="ru-RU" b="1" dirty="0" smtClean="0"/>
              <a:t>ператор </a:t>
            </a:r>
            <a:r>
              <a:rPr lang="ru-RU" b="1" dirty="0" err="1"/>
              <a:t>організованого</a:t>
            </a:r>
            <a:r>
              <a:rPr lang="ru-RU" b="1" dirty="0"/>
              <a:t> </a:t>
            </a:r>
            <a:r>
              <a:rPr lang="ru-RU" b="1" dirty="0" err="1"/>
              <a:t>торговельного</a:t>
            </a:r>
            <a:r>
              <a:rPr lang="ru-RU" b="1" dirty="0"/>
              <a:t> </a:t>
            </a:r>
            <a:r>
              <a:rPr lang="ru-RU" b="1" dirty="0" err="1"/>
              <a:t>майданчика</a:t>
            </a:r>
            <a:r>
              <a:rPr lang="ru-RU" b="1" dirty="0"/>
              <a:t> </a:t>
            </a:r>
            <a:r>
              <a:rPr lang="ru-RU" dirty="0"/>
              <a:t>(</a:t>
            </a:r>
            <a:r>
              <a:rPr lang="ru-RU" dirty="0" err="1"/>
              <a:t>далі</a:t>
            </a:r>
            <a:r>
              <a:rPr lang="ru-RU" dirty="0"/>
              <a:t> - оператор ОТМ) - </a:t>
            </a:r>
            <a:r>
              <a:rPr lang="ru-RU" dirty="0" err="1"/>
              <a:t>акціонерне</a:t>
            </a:r>
            <a:r>
              <a:rPr lang="ru-RU" dirty="0"/>
              <a:t> </a:t>
            </a:r>
            <a:r>
              <a:rPr lang="ru-RU" dirty="0" err="1"/>
              <a:t>товариство</a:t>
            </a:r>
            <a:r>
              <a:rPr lang="ru-RU" dirty="0"/>
              <a:t>, </a:t>
            </a:r>
            <a:r>
              <a:rPr lang="ru-RU" dirty="0" err="1"/>
              <a:t>товариство</a:t>
            </a:r>
            <a:r>
              <a:rPr lang="ru-RU" dirty="0"/>
              <a:t> з </a:t>
            </a:r>
            <a:r>
              <a:rPr lang="ru-RU" dirty="0" err="1"/>
              <a:t>обмеженою</a:t>
            </a:r>
            <a:r>
              <a:rPr lang="ru-RU" dirty="0"/>
              <a:t> </a:t>
            </a:r>
            <a:r>
              <a:rPr lang="ru-RU" dirty="0" err="1"/>
              <a:t>відповідальністю</a:t>
            </a:r>
            <a:r>
              <a:rPr lang="ru-RU" dirty="0"/>
              <a:t> </a:t>
            </a:r>
            <a:r>
              <a:rPr lang="ru-RU" dirty="0" err="1"/>
              <a:t>або</a:t>
            </a:r>
            <a:r>
              <a:rPr lang="ru-RU" dirty="0"/>
              <a:t> </a:t>
            </a:r>
            <a:r>
              <a:rPr lang="ru-RU" dirty="0" err="1"/>
              <a:t>товариство</a:t>
            </a:r>
            <a:r>
              <a:rPr lang="ru-RU" dirty="0"/>
              <a:t> з </a:t>
            </a:r>
            <a:r>
              <a:rPr lang="ru-RU" dirty="0" err="1"/>
              <a:t>додатковою</a:t>
            </a:r>
            <a:r>
              <a:rPr lang="ru-RU" dirty="0"/>
              <a:t> </a:t>
            </a:r>
            <a:r>
              <a:rPr lang="ru-RU" dirty="0" err="1"/>
              <a:t>відповідальністю</a:t>
            </a:r>
            <a:r>
              <a:rPr lang="ru-RU" dirty="0"/>
              <a:t>, </a:t>
            </a:r>
            <a:r>
              <a:rPr lang="ru-RU" dirty="0" err="1"/>
              <a:t>що</a:t>
            </a:r>
            <a:r>
              <a:rPr lang="ru-RU" dirty="0"/>
              <a:t> </a:t>
            </a:r>
            <a:r>
              <a:rPr lang="ru-RU" dirty="0" err="1"/>
              <a:t>здійснює</a:t>
            </a:r>
            <a:r>
              <a:rPr lang="ru-RU" dirty="0"/>
              <a:t> </a:t>
            </a:r>
            <a:r>
              <a:rPr lang="ru-RU" dirty="0" err="1"/>
              <a:t>управління</a:t>
            </a:r>
            <a:r>
              <a:rPr lang="ru-RU" dirty="0"/>
              <a:t> та </a:t>
            </a:r>
            <a:r>
              <a:rPr lang="ru-RU" dirty="0" err="1"/>
              <a:t>забезпечує</a:t>
            </a:r>
            <a:r>
              <a:rPr lang="ru-RU" dirty="0"/>
              <a:t> </a:t>
            </a:r>
            <a:r>
              <a:rPr lang="ru-RU" dirty="0" err="1"/>
              <a:t>функціонування</a:t>
            </a:r>
            <a:r>
              <a:rPr lang="ru-RU" dirty="0"/>
              <a:t> </a:t>
            </a:r>
            <a:r>
              <a:rPr lang="ru-RU" dirty="0" err="1"/>
              <a:t>організованого</a:t>
            </a:r>
            <a:r>
              <a:rPr lang="ru-RU" dirty="0"/>
              <a:t> </a:t>
            </a:r>
            <a:r>
              <a:rPr lang="ru-RU" dirty="0" err="1"/>
              <a:t>торговельного</a:t>
            </a:r>
            <a:r>
              <a:rPr lang="ru-RU" dirty="0"/>
              <a:t> </a:t>
            </a:r>
            <a:r>
              <a:rPr lang="ru-RU" dirty="0" err="1"/>
              <a:t>майданчика</a:t>
            </a:r>
            <a:r>
              <a:rPr lang="ru-RU" dirty="0"/>
              <a:t> на </a:t>
            </a:r>
            <a:r>
              <a:rPr lang="ru-RU" dirty="0" err="1"/>
              <a:t>підставі</a:t>
            </a:r>
            <a:r>
              <a:rPr lang="ru-RU" dirty="0"/>
              <a:t> </a:t>
            </a:r>
            <a:r>
              <a:rPr lang="ru-RU" dirty="0" err="1"/>
              <a:t>ліцензії</a:t>
            </a:r>
            <a:r>
              <a:rPr lang="ru-RU" dirty="0"/>
              <a:t>, </a:t>
            </a:r>
            <a:r>
              <a:rPr lang="ru-RU" dirty="0" err="1"/>
              <a:t>виданої</a:t>
            </a:r>
            <a:r>
              <a:rPr lang="ru-RU" dirty="0"/>
              <a:t> </a:t>
            </a:r>
            <a:r>
              <a:rPr lang="ru-RU" dirty="0" err="1"/>
              <a:t>Національною</a:t>
            </a:r>
            <a:r>
              <a:rPr lang="ru-RU" dirty="0"/>
              <a:t> </a:t>
            </a:r>
            <a:r>
              <a:rPr lang="ru-RU" dirty="0" err="1"/>
              <a:t>комісією</a:t>
            </a:r>
            <a:r>
              <a:rPr lang="ru-RU" dirty="0"/>
              <a:t> з </a:t>
            </a:r>
            <a:r>
              <a:rPr lang="ru-RU" dirty="0" err="1"/>
              <a:t>цінних</a:t>
            </a:r>
            <a:r>
              <a:rPr lang="ru-RU" dirty="0"/>
              <a:t> </a:t>
            </a:r>
            <a:r>
              <a:rPr lang="ru-RU" dirty="0" err="1"/>
              <a:t>паперів</a:t>
            </a:r>
            <a:r>
              <a:rPr lang="ru-RU" dirty="0"/>
              <a:t> та фондового ринку</a:t>
            </a:r>
            <a:endParaRPr lang="ru-RU" dirty="0" smtClean="0"/>
          </a:p>
          <a:p>
            <a:endParaRPr lang="ru-RU" dirty="0"/>
          </a:p>
        </p:txBody>
      </p:sp>
    </p:spTree>
    <p:extLst>
      <p:ext uri="{BB962C8B-B14F-4D97-AF65-F5344CB8AC3E}">
        <p14:creationId xmlns:p14="http://schemas.microsoft.com/office/powerpoint/2010/main" val="4031628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218365"/>
            <a:ext cx="10018713" cy="6114196"/>
          </a:xfrm>
        </p:spPr>
        <p:txBody>
          <a:bodyPr anchor="t">
            <a:normAutofit fontScale="85000" lnSpcReduction="20000"/>
          </a:bodyPr>
          <a:lstStyle/>
          <a:p>
            <a:pPr marL="0" indent="0">
              <a:buNone/>
            </a:pPr>
            <a:r>
              <a:rPr lang="ru-RU" b="1" dirty="0" err="1"/>
              <a:t>Кваліфікованими</a:t>
            </a:r>
            <a:r>
              <a:rPr lang="ru-RU" b="1" dirty="0"/>
              <a:t> </a:t>
            </a:r>
            <a:r>
              <a:rPr lang="ru-RU" b="1" dirty="0" err="1"/>
              <a:t>інвесторами</a:t>
            </a:r>
            <a:r>
              <a:rPr lang="ru-RU" b="1" dirty="0"/>
              <a:t> є:</a:t>
            </a:r>
          </a:p>
          <a:p>
            <a:r>
              <a:rPr lang="ru-RU" dirty="0"/>
              <a:t>1) </a:t>
            </a:r>
            <a:r>
              <a:rPr lang="ru-RU" dirty="0" err="1"/>
              <a:t>міжнародні</a:t>
            </a:r>
            <a:r>
              <a:rPr lang="ru-RU" dirty="0"/>
              <a:t> </a:t>
            </a:r>
            <a:r>
              <a:rPr lang="ru-RU" dirty="0" err="1"/>
              <a:t>фінансові</a:t>
            </a:r>
            <a:r>
              <a:rPr lang="ru-RU" dirty="0"/>
              <a:t> </a:t>
            </a:r>
            <a:r>
              <a:rPr lang="ru-RU" dirty="0" err="1"/>
              <a:t>організації</a:t>
            </a:r>
            <a:r>
              <a:rPr lang="ru-RU" dirty="0"/>
              <a:t>;</a:t>
            </a:r>
          </a:p>
          <a:p>
            <a:r>
              <a:rPr lang="ru-RU" dirty="0"/>
              <a:t>2) </a:t>
            </a:r>
            <a:r>
              <a:rPr lang="ru-RU" dirty="0" err="1"/>
              <a:t>іноземні</a:t>
            </a:r>
            <a:r>
              <a:rPr lang="ru-RU" dirty="0"/>
              <a:t> </a:t>
            </a:r>
            <a:r>
              <a:rPr lang="ru-RU" dirty="0" err="1"/>
              <a:t>держави</a:t>
            </a:r>
            <a:r>
              <a:rPr lang="ru-RU" dirty="0"/>
              <a:t> та </a:t>
            </a:r>
            <a:r>
              <a:rPr lang="ru-RU" dirty="0" err="1"/>
              <a:t>їхні</a:t>
            </a:r>
            <a:r>
              <a:rPr lang="ru-RU" dirty="0"/>
              <a:t> </a:t>
            </a:r>
            <a:r>
              <a:rPr lang="ru-RU" dirty="0" err="1"/>
              <a:t>центральні</a:t>
            </a:r>
            <a:r>
              <a:rPr lang="ru-RU" dirty="0"/>
              <a:t> банки;</a:t>
            </a:r>
          </a:p>
          <a:p>
            <a:r>
              <a:rPr lang="ru-RU" dirty="0"/>
              <a:t>3) держава </a:t>
            </a:r>
            <a:r>
              <a:rPr lang="ru-RU" dirty="0" err="1"/>
              <a:t>Україна</a:t>
            </a:r>
            <a:r>
              <a:rPr lang="ru-RU" dirty="0"/>
              <a:t> в </a:t>
            </a:r>
            <a:r>
              <a:rPr lang="ru-RU" dirty="0" err="1"/>
              <a:t>особі</a:t>
            </a:r>
            <a:r>
              <a:rPr lang="ru-RU" dirty="0"/>
              <a:t> центрального органу </a:t>
            </a:r>
            <a:r>
              <a:rPr lang="ru-RU" dirty="0" err="1"/>
              <a:t>виконавчої</a:t>
            </a:r>
            <a:r>
              <a:rPr lang="ru-RU" dirty="0"/>
              <a:t> </a:t>
            </a:r>
            <a:r>
              <a:rPr lang="ru-RU" dirty="0" err="1"/>
              <a:t>влади</a:t>
            </a:r>
            <a:r>
              <a:rPr lang="ru-RU" dirty="0"/>
              <a:t>, </a:t>
            </a:r>
            <a:r>
              <a:rPr lang="ru-RU" dirty="0" err="1"/>
              <a:t>уповноваженого</a:t>
            </a:r>
            <a:r>
              <a:rPr lang="ru-RU" dirty="0"/>
              <a:t> на </a:t>
            </a:r>
            <a:r>
              <a:rPr lang="ru-RU" dirty="0" err="1"/>
              <a:t>реалізацію</a:t>
            </a:r>
            <a:r>
              <a:rPr lang="ru-RU" dirty="0"/>
              <a:t> </a:t>
            </a:r>
            <a:r>
              <a:rPr lang="ru-RU" dirty="0" err="1"/>
              <a:t>державної</a:t>
            </a:r>
            <a:r>
              <a:rPr lang="ru-RU" dirty="0"/>
              <a:t> </a:t>
            </a:r>
            <a:r>
              <a:rPr lang="ru-RU" dirty="0" err="1"/>
              <a:t>бюджетної</a:t>
            </a:r>
            <a:r>
              <a:rPr lang="ru-RU" dirty="0"/>
              <a:t> </a:t>
            </a:r>
            <a:r>
              <a:rPr lang="ru-RU" dirty="0" err="1"/>
              <a:t>політики</a:t>
            </a:r>
            <a:r>
              <a:rPr lang="ru-RU" dirty="0"/>
              <a:t> у </a:t>
            </a:r>
            <a:r>
              <a:rPr lang="ru-RU" dirty="0" err="1"/>
              <a:t>сфері</a:t>
            </a:r>
            <a:r>
              <a:rPr lang="ru-RU" dirty="0"/>
              <a:t> </a:t>
            </a:r>
            <a:r>
              <a:rPr lang="ru-RU" dirty="0" err="1"/>
              <a:t>управління</a:t>
            </a:r>
            <a:r>
              <a:rPr lang="ru-RU" dirty="0"/>
              <a:t> </a:t>
            </a:r>
            <a:r>
              <a:rPr lang="ru-RU" dirty="0" err="1"/>
              <a:t>державним</a:t>
            </a:r>
            <a:r>
              <a:rPr lang="ru-RU" dirty="0"/>
              <a:t> боргом та </a:t>
            </a:r>
            <a:r>
              <a:rPr lang="ru-RU" dirty="0" err="1"/>
              <a:t>гарантованим</a:t>
            </a:r>
            <a:r>
              <a:rPr lang="ru-RU" dirty="0"/>
              <a:t> державою боргом;</a:t>
            </a:r>
          </a:p>
          <a:p>
            <a:r>
              <a:rPr lang="ru-RU" dirty="0"/>
              <a:t>4) </a:t>
            </a:r>
            <a:r>
              <a:rPr lang="ru-RU" dirty="0" err="1"/>
              <a:t>Національний</a:t>
            </a:r>
            <a:r>
              <a:rPr lang="ru-RU" dirty="0"/>
              <a:t> банк </a:t>
            </a:r>
            <a:r>
              <a:rPr lang="ru-RU" dirty="0" err="1"/>
              <a:t>України</a:t>
            </a:r>
            <a:r>
              <a:rPr lang="ru-RU" dirty="0"/>
              <a:t>;</a:t>
            </a:r>
          </a:p>
          <a:p>
            <a:r>
              <a:rPr lang="ru-RU" dirty="0"/>
              <a:t>5) </a:t>
            </a:r>
            <a:r>
              <a:rPr lang="ru-RU" dirty="0" err="1"/>
              <a:t>професійні</a:t>
            </a:r>
            <a:r>
              <a:rPr lang="ru-RU" dirty="0"/>
              <a:t> </a:t>
            </a:r>
            <a:r>
              <a:rPr lang="ru-RU" dirty="0" err="1"/>
              <a:t>учасники</a:t>
            </a:r>
            <a:r>
              <a:rPr lang="ru-RU" dirty="0"/>
              <a:t> </a:t>
            </a:r>
            <a:r>
              <a:rPr lang="ru-RU" dirty="0" err="1"/>
              <a:t>ринків</a:t>
            </a:r>
            <a:r>
              <a:rPr lang="ru-RU" dirty="0"/>
              <a:t> </a:t>
            </a:r>
            <a:r>
              <a:rPr lang="ru-RU" dirty="0" err="1"/>
              <a:t>капіталу</a:t>
            </a:r>
            <a:r>
              <a:rPr lang="ru-RU" dirty="0"/>
              <a:t>, банки та </a:t>
            </a:r>
            <a:r>
              <a:rPr lang="ru-RU" dirty="0" err="1"/>
              <a:t>страхові</a:t>
            </a:r>
            <a:r>
              <a:rPr lang="ru-RU" dirty="0"/>
              <a:t> </a:t>
            </a:r>
            <a:r>
              <a:rPr lang="ru-RU" dirty="0" err="1"/>
              <a:t>компанії</a:t>
            </a:r>
            <a:r>
              <a:rPr lang="ru-RU" dirty="0"/>
              <a:t>;</a:t>
            </a:r>
          </a:p>
          <a:p>
            <a:r>
              <a:rPr lang="ru-RU" dirty="0"/>
              <a:t>6) </a:t>
            </a:r>
            <a:r>
              <a:rPr lang="ru-RU" dirty="0" err="1"/>
              <a:t>іноземні</a:t>
            </a:r>
            <a:r>
              <a:rPr lang="ru-RU" dirty="0"/>
              <a:t> </a:t>
            </a:r>
            <a:r>
              <a:rPr lang="ru-RU" dirty="0" err="1"/>
              <a:t>фінансові</a:t>
            </a:r>
            <a:r>
              <a:rPr lang="ru-RU" dirty="0"/>
              <a:t> установи, </a:t>
            </a:r>
            <a:r>
              <a:rPr lang="ru-RU" dirty="0" err="1"/>
              <a:t>що</a:t>
            </a:r>
            <a:r>
              <a:rPr lang="ru-RU" dirty="0"/>
              <a:t> </a:t>
            </a:r>
            <a:r>
              <a:rPr lang="ru-RU" dirty="0" err="1"/>
              <a:t>відповідають</a:t>
            </a:r>
            <a:r>
              <a:rPr lang="ru-RU" dirty="0"/>
              <a:t> </a:t>
            </a:r>
            <a:r>
              <a:rPr lang="ru-RU" dirty="0" err="1"/>
              <a:t>критеріям</a:t>
            </a:r>
            <a:r>
              <a:rPr lang="ru-RU" dirty="0"/>
              <a:t>, </a:t>
            </a:r>
            <a:r>
              <a:rPr lang="ru-RU" dirty="0" err="1"/>
              <a:t>встановленим</a:t>
            </a:r>
            <a:r>
              <a:rPr lang="ru-RU" dirty="0"/>
              <a:t> </a:t>
            </a:r>
            <a:r>
              <a:rPr lang="ru-RU" dirty="0" err="1"/>
              <a:t>Національною</a:t>
            </a:r>
            <a:r>
              <a:rPr lang="ru-RU" dirty="0"/>
              <a:t> </a:t>
            </a:r>
            <a:r>
              <a:rPr lang="ru-RU" dirty="0" err="1"/>
              <a:t>комісією</a:t>
            </a:r>
            <a:r>
              <a:rPr lang="ru-RU" dirty="0"/>
              <a:t> з </a:t>
            </a:r>
            <a:r>
              <a:rPr lang="ru-RU" dirty="0" err="1"/>
              <a:t>цінних</a:t>
            </a:r>
            <a:r>
              <a:rPr lang="ru-RU" dirty="0"/>
              <a:t> </a:t>
            </a:r>
            <a:r>
              <a:rPr lang="ru-RU" dirty="0" err="1"/>
              <a:t>паперів</a:t>
            </a:r>
            <a:r>
              <a:rPr lang="ru-RU" dirty="0"/>
              <a:t> та фондового ринку;</a:t>
            </a:r>
          </a:p>
          <a:p>
            <a:r>
              <a:rPr lang="ru-RU" dirty="0"/>
              <a:t>7) </a:t>
            </a:r>
            <a:r>
              <a:rPr lang="ru-RU" dirty="0" err="1"/>
              <a:t>юридичні</a:t>
            </a:r>
            <a:r>
              <a:rPr lang="ru-RU" dirty="0"/>
              <a:t> особи, у тому </a:t>
            </a:r>
            <a:r>
              <a:rPr lang="ru-RU" dirty="0" err="1"/>
              <a:t>числі</a:t>
            </a:r>
            <a:r>
              <a:rPr lang="ru-RU" dirty="0"/>
              <a:t> </a:t>
            </a:r>
            <a:r>
              <a:rPr lang="ru-RU" dirty="0" err="1"/>
              <a:t>створені</a:t>
            </a:r>
            <a:r>
              <a:rPr lang="ru-RU" dirty="0"/>
              <a:t> за </a:t>
            </a:r>
            <a:r>
              <a:rPr lang="ru-RU" dirty="0" err="1"/>
              <a:t>законодавством</a:t>
            </a:r>
            <a:r>
              <a:rPr lang="ru-RU" dirty="0"/>
              <a:t> </a:t>
            </a:r>
            <a:r>
              <a:rPr lang="ru-RU" dirty="0" err="1"/>
              <a:t>іншої</a:t>
            </a:r>
            <a:r>
              <a:rPr lang="ru-RU" dirty="0"/>
              <a:t> </a:t>
            </a:r>
            <a:r>
              <a:rPr lang="ru-RU" dirty="0" err="1"/>
              <a:t>держави</a:t>
            </a:r>
            <a:r>
              <a:rPr lang="ru-RU" dirty="0"/>
              <a:t>, </a:t>
            </a:r>
            <a:r>
              <a:rPr lang="ru-RU" dirty="0" err="1"/>
              <a:t>якщо</a:t>
            </a:r>
            <a:r>
              <a:rPr lang="ru-RU" dirty="0"/>
              <a:t> вони </a:t>
            </a:r>
            <a:r>
              <a:rPr lang="ru-RU" dirty="0" err="1"/>
              <a:t>відповідають</a:t>
            </a:r>
            <a:r>
              <a:rPr lang="ru-RU" dirty="0"/>
              <a:t> </a:t>
            </a:r>
            <a:r>
              <a:rPr lang="ru-RU" dirty="0" err="1"/>
              <a:t>принаймні</a:t>
            </a:r>
            <a:r>
              <a:rPr lang="ru-RU" dirty="0"/>
              <a:t> </a:t>
            </a:r>
            <a:r>
              <a:rPr lang="ru-RU" dirty="0" err="1"/>
              <a:t>двом</a:t>
            </a:r>
            <a:r>
              <a:rPr lang="ru-RU" dirty="0"/>
              <a:t> </a:t>
            </a:r>
            <a:r>
              <a:rPr lang="ru-RU" dirty="0" err="1"/>
              <a:t>із</a:t>
            </a:r>
            <a:r>
              <a:rPr lang="ru-RU" dirty="0"/>
              <a:t> таких </a:t>
            </a:r>
            <a:r>
              <a:rPr lang="ru-RU" dirty="0" err="1"/>
              <a:t>критеріїв</a:t>
            </a:r>
            <a:r>
              <a:rPr lang="ru-RU" dirty="0"/>
              <a:t>:</a:t>
            </a:r>
          </a:p>
          <a:p>
            <a:r>
              <a:rPr lang="ru-RU" dirty="0"/>
              <a:t>а) </a:t>
            </a:r>
            <a:r>
              <a:rPr lang="ru-RU" dirty="0" err="1"/>
              <a:t>підсумок</a:t>
            </a:r>
            <a:r>
              <a:rPr lang="ru-RU" dirty="0"/>
              <a:t> балансу становить не </a:t>
            </a:r>
            <a:r>
              <a:rPr lang="ru-RU" dirty="0" err="1"/>
              <a:t>менше</a:t>
            </a:r>
            <a:r>
              <a:rPr lang="ru-RU" dirty="0"/>
              <a:t> 20 </a:t>
            </a:r>
            <a:r>
              <a:rPr lang="ru-RU" dirty="0" err="1"/>
              <a:t>мільйонів</a:t>
            </a:r>
            <a:r>
              <a:rPr lang="ru-RU" dirty="0"/>
              <a:t> </a:t>
            </a:r>
            <a:r>
              <a:rPr lang="ru-RU" dirty="0" err="1"/>
              <a:t>гривень</a:t>
            </a:r>
            <a:r>
              <a:rPr lang="ru-RU" dirty="0"/>
              <a:t>;</a:t>
            </a:r>
          </a:p>
          <a:p>
            <a:r>
              <a:rPr lang="ru-RU" dirty="0"/>
              <a:t>б) </a:t>
            </a:r>
            <a:r>
              <a:rPr lang="ru-RU" dirty="0" err="1"/>
              <a:t>річний</a:t>
            </a:r>
            <a:r>
              <a:rPr lang="ru-RU" dirty="0"/>
              <a:t> </a:t>
            </a:r>
            <a:r>
              <a:rPr lang="ru-RU" dirty="0" err="1"/>
              <a:t>чистий</a:t>
            </a:r>
            <a:r>
              <a:rPr lang="ru-RU" dirty="0"/>
              <a:t> </a:t>
            </a:r>
            <a:r>
              <a:rPr lang="ru-RU" dirty="0" err="1"/>
              <a:t>дохід</a:t>
            </a:r>
            <a:r>
              <a:rPr lang="ru-RU" dirty="0"/>
              <a:t> </a:t>
            </a:r>
            <a:r>
              <a:rPr lang="ru-RU" dirty="0" err="1"/>
              <a:t>від</a:t>
            </a:r>
            <a:r>
              <a:rPr lang="ru-RU" dirty="0"/>
              <a:t> </a:t>
            </a:r>
            <a:r>
              <a:rPr lang="ru-RU" dirty="0" err="1"/>
              <a:t>реалізації</a:t>
            </a:r>
            <a:r>
              <a:rPr lang="ru-RU" dirty="0"/>
              <a:t> </a:t>
            </a:r>
            <a:r>
              <a:rPr lang="ru-RU" dirty="0" err="1"/>
              <a:t>товарів</a:t>
            </a:r>
            <a:r>
              <a:rPr lang="ru-RU" dirty="0"/>
              <a:t>, </a:t>
            </a:r>
            <a:r>
              <a:rPr lang="ru-RU" dirty="0" err="1"/>
              <a:t>робіт</a:t>
            </a:r>
            <a:r>
              <a:rPr lang="ru-RU" dirty="0"/>
              <a:t> і </a:t>
            </a:r>
            <a:r>
              <a:rPr lang="ru-RU" dirty="0" err="1"/>
              <a:t>послуг</a:t>
            </a:r>
            <a:r>
              <a:rPr lang="ru-RU" dirty="0"/>
              <a:t> за </a:t>
            </a:r>
            <a:r>
              <a:rPr lang="ru-RU" dirty="0" err="1"/>
              <a:t>останній</a:t>
            </a:r>
            <a:r>
              <a:rPr lang="ru-RU" dirty="0"/>
              <a:t> </a:t>
            </a:r>
            <a:r>
              <a:rPr lang="ru-RU" dirty="0" err="1"/>
              <a:t>фінансовий</a:t>
            </a:r>
            <a:r>
              <a:rPr lang="ru-RU" dirty="0"/>
              <a:t> </a:t>
            </a:r>
            <a:r>
              <a:rPr lang="ru-RU" dirty="0" err="1"/>
              <a:t>рік</a:t>
            </a:r>
            <a:r>
              <a:rPr lang="ru-RU" dirty="0"/>
              <a:t> становить не </a:t>
            </a:r>
            <a:r>
              <a:rPr lang="ru-RU" dirty="0" err="1"/>
              <a:t>менше</a:t>
            </a:r>
            <a:r>
              <a:rPr lang="ru-RU" dirty="0"/>
              <a:t> 40 </a:t>
            </a:r>
            <a:r>
              <a:rPr lang="ru-RU" dirty="0" err="1"/>
              <a:t>мільйонів</a:t>
            </a:r>
            <a:r>
              <a:rPr lang="ru-RU" dirty="0"/>
              <a:t> </a:t>
            </a:r>
            <a:r>
              <a:rPr lang="ru-RU" dirty="0" err="1"/>
              <a:t>гривень</a:t>
            </a:r>
            <a:r>
              <a:rPr lang="ru-RU" dirty="0"/>
              <a:t>;</a:t>
            </a:r>
          </a:p>
          <a:p>
            <a:r>
              <a:rPr lang="ru-RU" dirty="0"/>
              <a:t>в) </a:t>
            </a:r>
            <a:r>
              <a:rPr lang="ru-RU" dirty="0" err="1"/>
              <a:t>власні</a:t>
            </a:r>
            <a:r>
              <a:rPr lang="ru-RU" dirty="0"/>
              <a:t> </a:t>
            </a:r>
            <a:r>
              <a:rPr lang="ru-RU" dirty="0" err="1"/>
              <a:t>кошти</a:t>
            </a:r>
            <a:r>
              <a:rPr lang="ru-RU" dirty="0"/>
              <a:t> </a:t>
            </a:r>
            <a:r>
              <a:rPr lang="ru-RU" dirty="0" err="1"/>
              <a:t>становлять</a:t>
            </a:r>
            <a:r>
              <a:rPr lang="ru-RU" dirty="0"/>
              <a:t> не </a:t>
            </a:r>
            <a:r>
              <a:rPr lang="ru-RU" dirty="0" err="1"/>
              <a:t>менше</a:t>
            </a:r>
            <a:r>
              <a:rPr lang="ru-RU" dirty="0"/>
              <a:t> 2 </a:t>
            </a:r>
            <a:r>
              <a:rPr lang="ru-RU" dirty="0" err="1"/>
              <a:t>мільйонів</a:t>
            </a:r>
            <a:r>
              <a:rPr lang="ru-RU" dirty="0"/>
              <a:t> </a:t>
            </a:r>
            <a:r>
              <a:rPr lang="ru-RU" dirty="0" err="1"/>
              <a:t>гривень</a:t>
            </a:r>
            <a:r>
              <a:rPr lang="ru-RU" dirty="0"/>
              <a:t>. </a:t>
            </a:r>
            <a:endParaRPr lang="ru-RU" dirty="0" smtClean="0"/>
          </a:p>
          <a:p>
            <a:pPr marL="0" indent="0">
              <a:buNone/>
            </a:pPr>
            <a:r>
              <a:rPr lang="ru-RU" b="1" dirty="0" err="1"/>
              <a:t>Інвестори</a:t>
            </a:r>
            <a:r>
              <a:rPr lang="ru-RU" b="1" dirty="0"/>
              <a:t>, </a:t>
            </a:r>
            <a:r>
              <a:rPr lang="ru-RU" b="1" dirty="0" err="1"/>
              <a:t>які</a:t>
            </a:r>
            <a:r>
              <a:rPr lang="ru-RU" b="1" dirty="0"/>
              <a:t> не є </a:t>
            </a:r>
            <a:r>
              <a:rPr lang="ru-RU" b="1" dirty="0" err="1"/>
              <a:t>або</a:t>
            </a:r>
            <a:r>
              <a:rPr lang="ru-RU" b="1" dirty="0"/>
              <a:t> не </a:t>
            </a:r>
            <a:r>
              <a:rPr lang="ru-RU" b="1" dirty="0" err="1"/>
              <a:t>були</a:t>
            </a:r>
            <a:r>
              <a:rPr lang="ru-RU" b="1" dirty="0"/>
              <a:t> </a:t>
            </a:r>
            <a:r>
              <a:rPr lang="ru-RU" b="1" dirty="0" err="1"/>
              <a:t>визнані</a:t>
            </a:r>
            <a:r>
              <a:rPr lang="ru-RU" b="1" dirty="0"/>
              <a:t> </a:t>
            </a:r>
            <a:r>
              <a:rPr lang="ru-RU" b="1" dirty="0" err="1"/>
              <a:t>кваліфікованими</a:t>
            </a:r>
            <a:r>
              <a:rPr lang="ru-RU" b="1" dirty="0"/>
              <a:t>, є </a:t>
            </a:r>
            <a:r>
              <a:rPr lang="ru-RU" b="1" dirty="0" err="1"/>
              <a:t>некваліфікованими</a:t>
            </a:r>
            <a:r>
              <a:rPr lang="ru-RU" b="1" dirty="0"/>
              <a:t> </a:t>
            </a:r>
            <a:r>
              <a:rPr lang="ru-RU" b="1" dirty="0" err="1"/>
              <a:t>інвесторами</a:t>
            </a:r>
            <a:r>
              <a:rPr lang="ru-RU" b="1" dirty="0"/>
              <a:t>.</a:t>
            </a:r>
          </a:p>
          <a:p>
            <a:endParaRPr lang="ru-RU" dirty="0"/>
          </a:p>
        </p:txBody>
      </p:sp>
    </p:spTree>
    <p:extLst>
      <p:ext uri="{BB962C8B-B14F-4D97-AF65-F5344CB8AC3E}">
        <p14:creationId xmlns:p14="http://schemas.microsoft.com/office/powerpoint/2010/main" val="1372492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923129"/>
          </a:xfrm>
        </p:spPr>
        <p:txBody>
          <a:bodyPr anchor="t">
            <a:normAutofit fontScale="92500" lnSpcReduction="10000"/>
          </a:bodyPr>
          <a:lstStyle/>
          <a:p>
            <a:pPr marL="0" indent="0">
              <a:buNone/>
            </a:pPr>
            <a:r>
              <a:rPr lang="ru-RU" b="1" dirty="0" err="1" smtClean="0"/>
              <a:t>Фінансовими</a:t>
            </a:r>
            <a:r>
              <a:rPr lang="ru-RU" b="1" dirty="0" smtClean="0"/>
              <a:t> </a:t>
            </a:r>
            <a:r>
              <a:rPr lang="ru-RU" b="1" dirty="0" err="1"/>
              <a:t>інструментами</a:t>
            </a:r>
            <a:r>
              <a:rPr lang="ru-RU" b="1" dirty="0"/>
              <a:t> </a:t>
            </a:r>
            <a:r>
              <a:rPr lang="ru-RU" dirty="0"/>
              <a:t>є:</a:t>
            </a:r>
          </a:p>
          <a:p>
            <a:r>
              <a:rPr lang="ru-RU" dirty="0"/>
              <a:t>1) </a:t>
            </a:r>
            <a:r>
              <a:rPr lang="ru-RU" dirty="0" err="1"/>
              <a:t>цінні</a:t>
            </a:r>
            <a:r>
              <a:rPr lang="ru-RU" dirty="0"/>
              <a:t> </a:t>
            </a:r>
            <a:r>
              <a:rPr lang="ru-RU" dirty="0" err="1"/>
              <a:t>папери</a:t>
            </a:r>
            <a:r>
              <a:rPr lang="ru-RU" dirty="0"/>
              <a:t>, у тому </a:t>
            </a:r>
            <a:r>
              <a:rPr lang="ru-RU" dirty="0" err="1"/>
              <a:t>числі</a:t>
            </a:r>
            <a:r>
              <a:rPr lang="ru-RU" dirty="0"/>
              <a:t> </a:t>
            </a:r>
            <a:r>
              <a:rPr lang="ru-RU" dirty="0" err="1"/>
              <a:t>цінні</a:t>
            </a:r>
            <a:r>
              <a:rPr lang="ru-RU" dirty="0"/>
              <a:t> </a:t>
            </a:r>
            <a:r>
              <a:rPr lang="ru-RU" dirty="0" err="1"/>
              <a:t>папери</a:t>
            </a:r>
            <a:r>
              <a:rPr lang="ru-RU" dirty="0"/>
              <a:t> </a:t>
            </a:r>
            <a:r>
              <a:rPr lang="ru-RU" dirty="0" err="1"/>
              <a:t>інститутів</a:t>
            </a:r>
            <a:r>
              <a:rPr lang="ru-RU" dirty="0"/>
              <a:t> </a:t>
            </a:r>
            <a:r>
              <a:rPr lang="ru-RU" dirty="0" err="1"/>
              <a:t>спільного</a:t>
            </a:r>
            <a:r>
              <a:rPr lang="ru-RU" dirty="0"/>
              <a:t> </a:t>
            </a:r>
            <a:r>
              <a:rPr lang="ru-RU" dirty="0" err="1"/>
              <a:t>інвестування</a:t>
            </a:r>
            <a:r>
              <a:rPr lang="ru-RU" dirty="0"/>
              <a:t>;</a:t>
            </a:r>
          </a:p>
          <a:p>
            <a:r>
              <a:rPr lang="ru-RU" dirty="0"/>
              <a:t>2) </a:t>
            </a:r>
            <a:r>
              <a:rPr lang="ru-RU" dirty="0" err="1"/>
              <a:t>інструменти</a:t>
            </a:r>
            <a:r>
              <a:rPr lang="ru-RU" dirty="0"/>
              <a:t> грошового ринку;</a:t>
            </a:r>
          </a:p>
          <a:p>
            <a:r>
              <a:rPr lang="ru-RU" dirty="0"/>
              <a:t>3) </a:t>
            </a:r>
            <a:r>
              <a:rPr lang="ru-RU" dirty="0" err="1"/>
              <a:t>опціони</a:t>
            </a:r>
            <a:r>
              <a:rPr lang="ru-RU" dirty="0"/>
              <a:t>, </a:t>
            </a:r>
            <a:r>
              <a:rPr lang="ru-RU" dirty="0" err="1"/>
              <a:t>ф’ючерси</a:t>
            </a:r>
            <a:r>
              <a:rPr lang="ru-RU" dirty="0"/>
              <a:t>, </a:t>
            </a:r>
            <a:r>
              <a:rPr lang="ru-RU" dirty="0" err="1"/>
              <a:t>свопи</a:t>
            </a:r>
            <a:r>
              <a:rPr lang="ru-RU" dirty="0"/>
              <a:t>, </a:t>
            </a:r>
            <a:r>
              <a:rPr lang="ru-RU" dirty="0" err="1"/>
              <a:t>контракти</a:t>
            </a:r>
            <a:r>
              <a:rPr lang="ru-RU" dirty="0"/>
              <a:t> на </a:t>
            </a:r>
            <a:r>
              <a:rPr lang="ru-RU" dirty="0" err="1"/>
              <a:t>майбутню</a:t>
            </a:r>
            <a:r>
              <a:rPr lang="ru-RU" dirty="0"/>
              <a:t> </a:t>
            </a:r>
            <a:r>
              <a:rPr lang="ru-RU" dirty="0" err="1"/>
              <a:t>відсоткову</a:t>
            </a:r>
            <a:r>
              <a:rPr lang="ru-RU" dirty="0"/>
              <a:t> ставку та будь-</a:t>
            </a:r>
            <a:r>
              <a:rPr lang="ru-RU" dirty="0" err="1"/>
              <a:t>які</a:t>
            </a:r>
            <a:r>
              <a:rPr lang="ru-RU" dirty="0"/>
              <a:t> </a:t>
            </a:r>
            <a:r>
              <a:rPr lang="ru-RU" dirty="0" err="1"/>
              <a:t>інші</a:t>
            </a:r>
            <a:r>
              <a:rPr lang="ru-RU" dirty="0"/>
              <a:t> </a:t>
            </a:r>
            <a:r>
              <a:rPr lang="ru-RU" dirty="0" err="1"/>
              <a:t>деривативні</a:t>
            </a:r>
            <a:r>
              <a:rPr lang="ru-RU" dirty="0"/>
              <a:t> </a:t>
            </a:r>
            <a:r>
              <a:rPr lang="ru-RU" dirty="0" err="1"/>
              <a:t>контракти</a:t>
            </a:r>
            <a:r>
              <a:rPr lang="ru-RU" dirty="0"/>
              <a:t>, </a:t>
            </a:r>
            <a:r>
              <a:rPr lang="ru-RU" dirty="0" err="1"/>
              <a:t>базовим</a:t>
            </a:r>
            <a:r>
              <a:rPr lang="ru-RU" dirty="0"/>
              <a:t> активом </a:t>
            </a:r>
            <a:r>
              <a:rPr lang="ru-RU" dirty="0" err="1"/>
              <a:t>яких</a:t>
            </a:r>
            <a:r>
              <a:rPr lang="ru-RU" dirty="0"/>
              <a:t> є </a:t>
            </a:r>
            <a:r>
              <a:rPr lang="ru-RU" dirty="0" err="1"/>
              <a:t>цінні</a:t>
            </a:r>
            <a:r>
              <a:rPr lang="ru-RU" dirty="0"/>
              <a:t> </a:t>
            </a:r>
            <a:r>
              <a:rPr lang="ru-RU" dirty="0" err="1"/>
              <a:t>папери</a:t>
            </a:r>
            <a:r>
              <a:rPr lang="ru-RU" dirty="0"/>
              <a:t>, валюта </a:t>
            </a:r>
            <a:r>
              <a:rPr lang="ru-RU" dirty="0" err="1"/>
              <a:t>або</a:t>
            </a:r>
            <a:r>
              <a:rPr lang="ru-RU" dirty="0"/>
              <a:t> </a:t>
            </a:r>
            <a:r>
              <a:rPr lang="ru-RU" dirty="0" err="1"/>
              <a:t>інші</a:t>
            </a:r>
            <a:r>
              <a:rPr lang="ru-RU" dirty="0"/>
              <a:t> </a:t>
            </a:r>
            <a:r>
              <a:rPr lang="ru-RU" dirty="0" err="1"/>
              <a:t>деривативні</a:t>
            </a:r>
            <a:r>
              <a:rPr lang="ru-RU" dirty="0"/>
              <a:t> </a:t>
            </a:r>
            <a:r>
              <a:rPr lang="ru-RU" dirty="0" err="1"/>
              <a:t>контракти</a:t>
            </a:r>
            <a:r>
              <a:rPr lang="ru-RU" dirty="0"/>
              <a:t>, </a:t>
            </a:r>
            <a:r>
              <a:rPr lang="ru-RU" dirty="0" err="1"/>
              <a:t>базовим</a:t>
            </a:r>
            <a:r>
              <a:rPr lang="ru-RU" dirty="0"/>
              <a:t> </a:t>
            </a:r>
            <a:r>
              <a:rPr lang="ru-RU" dirty="0" err="1"/>
              <a:t>показником</a:t>
            </a:r>
            <a:r>
              <a:rPr lang="ru-RU" dirty="0"/>
              <a:t> </a:t>
            </a:r>
            <a:r>
              <a:rPr lang="ru-RU" dirty="0" err="1"/>
              <a:t>яких</a:t>
            </a:r>
            <a:r>
              <a:rPr lang="ru-RU" dirty="0"/>
              <a:t> є </a:t>
            </a:r>
            <a:r>
              <a:rPr lang="ru-RU" dirty="0" err="1"/>
              <a:t>процентні</a:t>
            </a:r>
            <a:r>
              <a:rPr lang="ru-RU" dirty="0"/>
              <a:t> ставки, </a:t>
            </a:r>
            <a:r>
              <a:rPr lang="ru-RU" dirty="0" err="1"/>
              <a:t>дохідність</a:t>
            </a:r>
            <a:r>
              <a:rPr lang="ru-RU" dirty="0"/>
              <a:t>, </a:t>
            </a:r>
            <a:r>
              <a:rPr lang="ru-RU" dirty="0" err="1"/>
              <a:t>індекси</a:t>
            </a:r>
            <a:r>
              <a:rPr lang="ru-RU" dirty="0"/>
              <a:t> </a:t>
            </a:r>
            <a:r>
              <a:rPr lang="ru-RU" dirty="0" err="1"/>
              <a:t>або</a:t>
            </a:r>
            <a:r>
              <a:rPr lang="ru-RU" dirty="0"/>
              <a:t> курс, та </a:t>
            </a:r>
            <a:r>
              <a:rPr lang="ru-RU" dirty="0" err="1"/>
              <a:t>які</a:t>
            </a:r>
            <a:r>
              <a:rPr lang="ru-RU" dirty="0"/>
              <a:t> </a:t>
            </a:r>
            <a:r>
              <a:rPr lang="ru-RU" dirty="0" err="1"/>
              <a:t>можуть</a:t>
            </a:r>
            <a:r>
              <a:rPr lang="ru-RU" dirty="0"/>
              <a:t> бути </a:t>
            </a:r>
            <a:r>
              <a:rPr lang="ru-RU" dirty="0" err="1"/>
              <a:t>виконані</a:t>
            </a:r>
            <a:r>
              <a:rPr lang="ru-RU" dirty="0"/>
              <a:t> у </a:t>
            </a:r>
            <a:r>
              <a:rPr lang="ru-RU" dirty="0" err="1"/>
              <a:t>вигляді</a:t>
            </a:r>
            <a:r>
              <a:rPr lang="ru-RU" dirty="0"/>
              <a:t> </a:t>
            </a:r>
            <a:r>
              <a:rPr lang="ru-RU" dirty="0" err="1"/>
              <a:t>фізичної</a:t>
            </a:r>
            <a:r>
              <a:rPr lang="ru-RU" dirty="0"/>
              <a:t> поставки (</a:t>
            </a:r>
            <a:r>
              <a:rPr lang="ru-RU" dirty="0" err="1"/>
              <a:t>поставні</a:t>
            </a:r>
            <a:r>
              <a:rPr lang="ru-RU" dirty="0"/>
              <a:t> </a:t>
            </a:r>
            <a:r>
              <a:rPr lang="ru-RU" dirty="0" err="1"/>
              <a:t>деривативні</a:t>
            </a:r>
            <a:r>
              <a:rPr lang="ru-RU" dirty="0"/>
              <a:t> </a:t>
            </a:r>
            <a:r>
              <a:rPr lang="ru-RU" dirty="0" err="1"/>
              <a:t>контракти</a:t>
            </a:r>
            <a:r>
              <a:rPr lang="ru-RU" dirty="0"/>
              <a:t>) </a:t>
            </a:r>
            <a:r>
              <a:rPr lang="ru-RU" dirty="0" err="1"/>
              <a:t>або</a:t>
            </a:r>
            <a:r>
              <a:rPr lang="ru-RU" dirty="0"/>
              <a:t> </a:t>
            </a:r>
            <a:r>
              <a:rPr lang="ru-RU" dirty="0" err="1"/>
              <a:t>розрахунків</a:t>
            </a:r>
            <a:r>
              <a:rPr lang="ru-RU" dirty="0"/>
              <a:t> (</a:t>
            </a:r>
            <a:r>
              <a:rPr lang="ru-RU" dirty="0" err="1"/>
              <a:t>розрахункові</a:t>
            </a:r>
            <a:r>
              <a:rPr lang="ru-RU" dirty="0"/>
              <a:t> </a:t>
            </a:r>
            <a:r>
              <a:rPr lang="ru-RU" dirty="0" err="1"/>
              <a:t>деривативні</a:t>
            </a:r>
            <a:r>
              <a:rPr lang="ru-RU" dirty="0"/>
              <a:t> </a:t>
            </a:r>
            <a:r>
              <a:rPr lang="ru-RU" dirty="0" err="1"/>
              <a:t>контракти</a:t>
            </a:r>
            <a:r>
              <a:rPr lang="ru-RU" dirty="0"/>
              <a:t>);</a:t>
            </a:r>
          </a:p>
          <a:p>
            <a:r>
              <a:rPr lang="ru-RU" dirty="0"/>
              <a:t>4) </a:t>
            </a:r>
            <a:r>
              <a:rPr lang="ru-RU" dirty="0" err="1"/>
              <a:t>опціони</a:t>
            </a:r>
            <a:r>
              <a:rPr lang="ru-RU" dirty="0"/>
              <a:t>, </a:t>
            </a:r>
            <a:r>
              <a:rPr lang="ru-RU" dirty="0" err="1"/>
              <a:t>ф’ючерси</a:t>
            </a:r>
            <a:r>
              <a:rPr lang="ru-RU" dirty="0"/>
              <a:t>, </a:t>
            </a:r>
            <a:r>
              <a:rPr lang="ru-RU" dirty="0" err="1"/>
              <a:t>свопи</a:t>
            </a:r>
            <a:r>
              <a:rPr lang="ru-RU" dirty="0"/>
              <a:t>, </a:t>
            </a:r>
            <a:r>
              <a:rPr lang="ru-RU" dirty="0" err="1"/>
              <a:t>форварди</a:t>
            </a:r>
            <a:r>
              <a:rPr lang="ru-RU" dirty="0"/>
              <a:t> та </a:t>
            </a:r>
            <a:r>
              <a:rPr lang="ru-RU" dirty="0" err="1"/>
              <a:t>інші</a:t>
            </a:r>
            <a:r>
              <a:rPr lang="ru-RU" dirty="0"/>
              <a:t> </a:t>
            </a:r>
            <a:r>
              <a:rPr lang="ru-RU" dirty="0" err="1"/>
              <a:t>деривативні</a:t>
            </a:r>
            <a:r>
              <a:rPr lang="ru-RU" dirty="0"/>
              <a:t> </a:t>
            </a:r>
            <a:r>
              <a:rPr lang="ru-RU" dirty="0" err="1"/>
              <a:t>контракти</a:t>
            </a:r>
            <a:r>
              <a:rPr lang="ru-RU" dirty="0"/>
              <a:t>, </a:t>
            </a:r>
            <a:r>
              <a:rPr lang="ru-RU" dirty="0" err="1"/>
              <a:t>базовим</a:t>
            </a:r>
            <a:r>
              <a:rPr lang="ru-RU" dirty="0"/>
              <a:t> активом </a:t>
            </a:r>
            <a:r>
              <a:rPr lang="ru-RU" dirty="0" err="1"/>
              <a:t>яких</a:t>
            </a:r>
            <a:r>
              <a:rPr lang="ru-RU" dirty="0"/>
              <a:t> є </a:t>
            </a:r>
            <a:r>
              <a:rPr lang="ru-RU" dirty="0" err="1"/>
              <a:t>продукція</a:t>
            </a:r>
            <a:r>
              <a:rPr lang="ru-RU" dirty="0"/>
              <a:t>, </a:t>
            </a:r>
            <a:r>
              <a:rPr lang="ru-RU" dirty="0" err="1"/>
              <a:t>які</a:t>
            </a:r>
            <a:r>
              <a:rPr lang="ru-RU" dirty="0"/>
              <a:t> </a:t>
            </a:r>
            <a:r>
              <a:rPr lang="ru-RU" dirty="0" err="1"/>
              <a:t>мають</a:t>
            </a:r>
            <a:r>
              <a:rPr lang="ru-RU" dirty="0"/>
              <a:t> </a:t>
            </a:r>
            <a:r>
              <a:rPr lang="ru-RU" dirty="0" err="1"/>
              <a:t>або</a:t>
            </a:r>
            <a:r>
              <a:rPr lang="ru-RU" dirty="0"/>
              <a:t> </a:t>
            </a:r>
            <a:r>
              <a:rPr lang="ru-RU" dirty="0" err="1"/>
              <a:t>можуть</a:t>
            </a:r>
            <a:r>
              <a:rPr lang="ru-RU" dirty="0"/>
              <a:t> бути </a:t>
            </a:r>
            <a:r>
              <a:rPr lang="ru-RU" dirty="0" err="1"/>
              <a:t>виконані</a:t>
            </a:r>
            <a:r>
              <a:rPr lang="ru-RU" dirty="0"/>
              <a:t> у </a:t>
            </a:r>
            <a:r>
              <a:rPr lang="ru-RU" dirty="0" err="1"/>
              <a:t>вигляді</a:t>
            </a:r>
            <a:r>
              <a:rPr lang="ru-RU" dirty="0"/>
              <a:t> </a:t>
            </a:r>
            <a:r>
              <a:rPr lang="ru-RU" dirty="0" err="1"/>
              <a:t>розрахунків</a:t>
            </a:r>
            <a:r>
              <a:rPr lang="ru-RU" dirty="0"/>
              <a:t> за </a:t>
            </a:r>
            <a:r>
              <a:rPr lang="ru-RU" dirty="0" err="1"/>
              <a:t>вибором</a:t>
            </a:r>
            <a:r>
              <a:rPr lang="ru-RU" dirty="0"/>
              <a:t> </a:t>
            </a:r>
            <a:r>
              <a:rPr lang="ru-RU" dirty="0" err="1"/>
              <a:t>однієї</a:t>
            </a:r>
            <a:r>
              <a:rPr lang="ru-RU" dirty="0"/>
              <a:t> </a:t>
            </a:r>
            <a:r>
              <a:rPr lang="ru-RU" dirty="0" err="1"/>
              <a:t>із</a:t>
            </a:r>
            <a:r>
              <a:rPr lang="ru-RU" dirty="0"/>
              <a:t> </a:t>
            </a:r>
            <a:r>
              <a:rPr lang="ru-RU" dirty="0" err="1"/>
              <a:t>сторін</a:t>
            </a:r>
            <a:r>
              <a:rPr lang="ru-RU" dirty="0"/>
              <a:t> (</a:t>
            </a:r>
            <a:r>
              <a:rPr lang="ru-RU" dirty="0" err="1"/>
              <a:t>змішані</a:t>
            </a:r>
            <a:r>
              <a:rPr lang="ru-RU" dirty="0"/>
              <a:t> </a:t>
            </a:r>
            <a:r>
              <a:rPr lang="ru-RU" dirty="0" err="1"/>
              <a:t>деривативні</a:t>
            </a:r>
            <a:r>
              <a:rPr lang="ru-RU" dirty="0"/>
              <a:t> </a:t>
            </a:r>
            <a:r>
              <a:rPr lang="ru-RU" dirty="0" err="1"/>
              <a:t>контракти</a:t>
            </a:r>
            <a:r>
              <a:rPr lang="ru-RU" dirty="0"/>
              <a:t>), </a:t>
            </a:r>
            <a:r>
              <a:rPr lang="ru-RU" dirty="0" err="1"/>
              <a:t>крім</a:t>
            </a:r>
            <a:r>
              <a:rPr lang="ru-RU" dirty="0"/>
              <a:t> </a:t>
            </a:r>
            <a:r>
              <a:rPr lang="ru-RU" dirty="0" err="1"/>
              <a:t>випадків</a:t>
            </a:r>
            <a:r>
              <a:rPr lang="ru-RU" dirty="0"/>
              <a:t> </a:t>
            </a:r>
            <a:r>
              <a:rPr lang="ru-RU" dirty="0" err="1"/>
              <a:t>неплатоспроможності</a:t>
            </a:r>
            <a:r>
              <a:rPr lang="ru-RU" dirty="0"/>
              <a:t> </a:t>
            </a:r>
            <a:r>
              <a:rPr lang="ru-RU" dirty="0" err="1"/>
              <a:t>або</a:t>
            </a:r>
            <a:r>
              <a:rPr lang="ru-RU" dirty="0"/>
              <a:t> </a:t>
            </a:r>
            <a:r>
              <a:rPr lang="ru-RU" dirty="0" err="1"/>
              <a:t>інших</a:t>
            </a:r>
            <a:r>
              <a:rPr lang="ru-RU" dirty="0"/>
              <a:t> </a:t>
            </a:r>
            <a:r>
              <a:rPr lang="ru-RU" dirty="0" err="1"/>
              <a:t>випадків</a:t>
            </a:r>
            <a:r>
              <a:rPr lang="ru-RU" dirty="0"/>
              <a:t> </a:t>
            </a:r>
            <a:r>
              <a:rPr lang="ru-RU" dirty="0" err="1"/>
              <a:t>припинення</a:t>
            </a:r>
            <a:r>
              <a:rPr lang="ru-RU" dirty="0"/>
              <a:t> </a:t>
            </a:r>
            <a:r>
              <a:rPr lang="ru-RU" dirty="0" err="1"/>
              <a:t>зобов’язань</a:t>
            </a:r>
            <a:r>
              <a:rPr lang="ru-RU" dirty="0"/>
              <a:t>;</a:t>
            </a:r>
          </a:p>
          <a:p>
            <a:r>
              <a:rPr lang="ru-RU" dirty="0"/>
              <a:t>5) </a:t>
            </a:r>
            <a:r>
              <a:rPr lang="ru-RU" dirty="0" err="1"/>
              <a:t>опціони</a:t>
            </a:r>
            <a:r>
              <a:rPr lang="ru-RU" dirty="0"/>
              <a:t>, </a:t>
            </a:r>
            <a:r>
              <a:rPr lang="ru-RU" dirty="0" err="1"/>
              <a:t>ф’ючерси</a:t>
            </a:r>
            <a:r>
              <a:rPr lang="ru-RU" dirty="0"/>
              <a:t>, </a:t>
            </a:r>
            <a:r>
              <a:rPr lang="ru-RU" dirty="0" err="1"/>
              <a:t>свопи</a:t>
            </a:r>
            <a:r>
              <a:rPr lang="ru-RU" dirty="0"/>
              <a:t> та </a:t>
            </a:r>
            <a:r>
              <a:rPr lang="ru-RU" dirty="0" err="1"/>
              <a:t>інші</a:t>
            </a:r>
            <a:r>
              <a:rPr lang="ru-RU" dirty="0"/>
              <a:t> </a:t>
            </a:r>
            <a:r>
              <a:rPr lang="ru-RU" dirty="0" err="1"/>
              <a:t>деривативні</a:t>
            </a:r>
            <a:r>
              <a:rPr lang="ru-RU" dirty="0"/>
              <a:t> </a:t>
            </a:r>
            <a:r>
              <a:rPr lang="ru-RU" dirty="0" err="1"/>
              <a:t>контракти</a:t>
            </a:r>
            <a:r>
              <a:rPr lang="ru-RU" dirty="0"/>
              <a:t>, </a:t>
            </a:r>
            <a:r>
              <a:rPr lang="ru-RU" dirty="0" err="1"/>
              <a:t>базовим</a:t>
            </a:r>
            <a:r>
              <a:rPr lang="ru-RU" dirty="0"/>
              <a:t> активом </a:t>
            </a:r>
            <a:r>
              <a:rPr lang="ru-RU" dirty="0" err="1"/>
              <a:t>яких</a:t>
            </a:r>
            <a:r>
              <a:rPr lang="ru-RU" dirty="0"/>
              <a:t> є </a:t>
            </a:r>
            <a:r>
              <a:rPr lang="ru-RU" dirty="0" err="1"/>
              <a:t>продукція</a:t>
            </a:r>
            <a:r>
              <a:rPr lang="ru-RU" dirty="0"/>
              <a:t>, </a:t>
            </a:r>
            <a:r>
              <a:rPr lang="ru-RU" dirty="0" err="1"/>
              <a:t>що</a:t>
            </a:r>
            <a:r>
              <a:rPr lang="ru-RU" dirty="0"/>
              <a:t> </a:t>
            </a:r>
            <a:r>
              <a:rPr lang="ru-RU" dirty="0" err="1"/>
              <a:t>укладаються</a:t>
            </a:r>
            <a:r>
              <a:rPr lang="ru-RU" dirty="0"/>
              <a:t> на </a:t>
            </a:r>
            <a:r>
              <a:rPr lang="ru-RU" dirty="0" err="1"/>
              <a:t>торговельних</a:t>
            </a:r>
            <a:r>
              <a:rPr lang="ru-RU" dirty="0"/>
              <a:t> </a:t>
            </a:r>
            <a:r>
              <a:rPr lang="ru-RU" dirty="0" err="1"/>
              <a:t>майданчиках</a:t>
            </a:r>
            <a:r>
              <a:rPr lang="ru-RU" dirty="0"/>
              <a:t> та </a:t>
            </a:r>
            <a:r>
              <a:rPr lang="ru-RU" dirty="0" err="1"/>
              <a:t>які</a:t>
            </a:r>
            <a:r>
              <a:rPr lang="ru-RU" dirty="0"/>
              <a:t> </a:t>
            </a:r>
            <a:r>
              <a:rPr lang="ru-RU" dirty="0" err="1"/>
              <a:t>можуть</a:t>
            </a:r>
            <a:r>
              <a:rPr lang="ru-RU" dirty="0"/>
              <a:t> бути </a:t>
            </a:r>
            <a:r>
              <a:rPr lang="ru-RU" dirty="0" err="1"/>
              <a:t>виконані</a:t>
            </a:r>
            <a:r>
              <a:rPr lang="ru-RU" dirty="0"/>
              <a:t> у </a:t>
            </a:r>
            <a:r>
              <a:rPr lang="ru-RU" dirty="0" err="1"/>
              <a:t>вигляді</a:t>
            </a:r>
            <a:r>
              <a:rPr lang="ru-RU" dirty="0"/>
              <a:t> </a:t>
            </a:r>
            <a:r>
              <a:rPr lang="ru-RU" dirty="0" err="1"/>
              <a:t>фізичної</a:t>
            </a:r>
            <a:r>
              <a:rPr lang="ru-RU" dirty="0"/>
              <a:t> поставки (</a:t>
            </a:r>
            <a:r>
              <a:rPr lang="ru-RU" dirty="0" err="1"/>
              <a:t>поставні</a:t>
            </a:r>
            <a:r>
              <a:rPr lang="ru-RU" dirty="0"/>
              <a:t> </a:t>
            </a:r>
            <a:r>
              <a:rPr lang="ru-RU" dirty="0" err="1"/>
              <a:t>деривативні</a:t>
            </a:r>
            <a:r>
              <a:rPr lang="ru-RU" dirty="0"/>
              <a:t> </a:t>
            </a:r>
            <a:r>
              <a:rPr lang="ru-RU" dirty="0" err="1"/>
              <a:t>контракти</a:t>
            </a:r>
            <a:r>
              <a:rPr lang="ru-RU" dirty="0"/>
              <a:t>),</a:t>
            </a:r>
          </a:p>
          <a:p>
            <a:endParaRPr lang="ru-RU" dirty="0"/>
          </a:p>
        </p:txBody>
      </p:sp>
    </p:spTree>
    <p:extLst>
      <p:ext uri="{BB962C8B-B14F-4D97-AF65-F5344CB8AC3E}">
        <p14:creationId xmlns:p14="http://schemas.microsoft.com/office/powerpoint/2010/main" val="28924033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299881"/>
          </a:xfrm>
        </p:spPr>
        <p:txBody>
          <a:bodyPr anchor="t">
            <a:normAutofit fontScale="77500" lnSpcReduction="20000"/>
          </a:bodyPr>
          <a:lstStyle/>
          <a:p>
            <a:r>
              <a:rPr lang="ru-RU" dirty="0"/>
              <a:t>6) </a:t>
            </a:r>
            <a:r>
              <a:rPr lang="ru-RU" dirty="0" err="1"/>
              <a:t>опціони</a:t>
            </a:r>
            <a:r>
              <a:rPr lang="ru-RU" dirty="0"/>
              <a:t>, </a:t>
            </a:r>
            <a:r>
              <a:rPr lang="ru-RU" dirty="0" err="1"/>
              <a:t>ф’ючерси</a:t>
            </a:r>
            <a:r>
              <a:rPr lang="ru-RU" dirty="0"/>
              <a:t>, </a:t>
            </a:r>
            <a:r>
              <a:rPr lang="ru-RU" dirty="0" err="1"/>
              <a:t>свопи</a:t>
            </a:r>
            <a:r>
              <a:rPr lang="ru-RU" dirty="0"/>
              <a:t>, </a:t>
            </a:r>
            <a:r>
              <a:rPr lang="ru-RU" dirty="0" err="1"/>
              <a:t>форварди</a:t>
            </a:r>
            <a:r>
              <a:rPr lang="ru-RU" dirty="0"/>
              <a:t> та </a:t>
            </a:r>
            <a:r>
              <a:rPr lang="ru-RU" dirty="0" err="1"/>
              <a:t>інші</a:t>
            </a:r>
            <a:r>
              <a:rPr lang="ru-RU" dirty="0"/>
              <a:t> </a:t>
            </a:r>
            <a:r>
              <a:rPr lang="ru-RU" dirty="0" err="1"/>
              <a:t>деривативні</a:t>
            </a:r>
            <a:r>
              <a:rPr lang="ru-RU" dirty="0"/>
              <a:t> </a:t>
            </a:r>
            <a:r>
              <a:rPr lang="ru-RU" dirty="0" err="1"/>
              <a:t>контракти</a:t>
            </a:r>
            <a:r>
              <a:rPr lang="ru-RU" dirty="0"/>
              <a:t>, </a:t>
            </a:r>
            <a:r>
              <a:rPr lang="ru-RU" dirty="0" err="1"/>
              <a:t>базовим</a:t>
            </a:r>
            <a:r>
              <a:rPr lang="ru-RU" dirty="0"/>
              <a:t> активом </a:t>
            </a:r>
            <a:r>
              <a:rPr lang="ru-RU" dirty="0" err="1"/>
              <a:t>яких</a:t>
            </a:r>
            <a:r>
              <a:rPr lang="ru-RU" dirty="0"/>
              <a:t> є </a:t>
            </a:r>
            <a:r>
              <a:rPr lang="ru-RU" dirty="0" err="1"/>
              <a:t>продукція</a:t>
            </a:r>
            <a:r>
              <a:rPr lang="ru-RU" dirty="0"/>
              <a:t>, </a:t>
            </a:r>
            <a:r>
              <a:rPr lang="ru-RU" dirty="0" err="1"/>
              <a:t>які</a:t>
            </a:r>
            <a:r>
              <a:rPr lang="ru-RU" dirty="0"/>
              <a:t> </a:t>
            </a:r>
            <a:r>
              <a:rPr lang="ru-RU" dirty="0" err="1"/>
              <a:t>можуть</a:t>
            </a:r>
            <a:r>
              <a:rPr lang="ru-RU" dirty="0"/>
              <a:t> бути </a:t>
            </a:r>
            <a:r>
              <a:rPr lang="ru-RU" dirty="0" err="1"/>
              <a:t>виконані</a:t>
            </a:r>
            <a:r>
              <a:rPr lang="ru-RU" dirty="0"/>
              <a:t> у </a:t>
            </a:r>
            <a:r>
              <a:rPr lang="ru-RU" dirty="0" err="1"/>
              <a:t>вигляді</a:t>
            </a:r>
            <a:r>
              <a:rPr lang="ru-RU" dirty="0"/>
              <a:t> </a:t>
            </a:r>
            <a:r>
              <a:rPr lang="ru-RU" dirty="0" err="1"/>
              <a:t>фізичної</a:t>
            </a:r>
            <a:r>
              <a:rPr lang="ru-RU" dirty="0"/>
              <a:t> поставки (</a:t>
            </a:r>
            <a:r>
              <a:rPr lang="ru-RU" dirty="0" err="1"/>
              <a:t>поставні</a:t>
            </a:r>
            <a:r>
              <a:rPr lang="ru-RU" dirty="0"/>
              <a:t> </a:t>
            </a:r>
            <a:r>
              <a:rPr lang="ru-RU" dirty="0" err="1"/>
              <a:t>деривативні</a:t>
            </a:r>
            <a:r>
              <a:rPr lang="ru-RU" dirty="0"/>
              <a:t> </a:t>
            </a:r>
            <a:r>
              <a:rPr lang="ru-RU" dirty="0" err="1"/>
              <a:t>контракти</a:t>
            </a:r>
            <a:r>
              <a:rPr lang="ru-RU" dirty="0"/>
              <a:t>) та </a:t>
            </a:r>
            <a:r>
              <a:rPr lang="ru-RU" dirty="0" err="1"/>
              <a:t>які</a:t>
            </a:r>
            <a:r>
              <a:rPr lang="ru-RU" dirty="0"/>
              <a:t> не </a:t>
            </a:r>
            <a:r>
              <a:rPr lang="ru-RU" dirty="0" err="1"/>
              <a:t>зазначені</a:t>
            </a:r>
            <a:r>
              <a:rPr lang="ru-RU" dirty="0"/>
              <a:t> у </a:t>
            </a:r>
            <a:r>
              <a:rPr lang="ru-RU" u="sng" dirty="0" err="1">
                <a:hlinkClick r:id="rId2"/>
              </a:rPr>
              <a:t>пункті</a:t>
            </a:r>
            <a:r>
              <a:rPr lang="ru-RU" u="sng" dirty="0">
                <a:hlinkClick r:id="rId2"/>
              </a:rPr>
              <a:t> 5</a:t>
            </a:r>
            <a:r>
              <a:rPr lang="ru-RU" dirty="0"/>
              <a:t> </a:t>
            </a:r>
            <a:r>
              <a:rPr lang="ru-RU" dirty="0" smtClean="0"/>
              <a:t>, </a:t>
            </a:r>
            <a:r>
              <a:rPr lang="ru-RU" dirty="0" err="1"/>
              <a:t>укладаються</a:t>
            </a:r>
            <a:r>
              <a:rPr lang="ru-RU" dirty="0"/>
              <a:t> не в </a:t>
            </a:r>
            <a:r>
              <a:rPr lang="ru-RU" dirty="0" err="1"/>
              <a:t>комерційних</a:t>
            </a:r>
            <a:r>
              <a:rPr lang="ru-RU" dirty="0"/>
              <a:t> </a:t>
            </a:r>
            <a:r>
              <a:rPr lang="ru-RU" dirty="0" err="1"/>
              <a:t>цілях</a:t>
            </a:r>
            <a:r>
              <a:rPr lang="ru-RU" dirty="0"/>
              <a:t> та </a:t>
            </a:r>
            <a:r>
              <a:rPr lang="ru-RU" dirty="0" err="1"/>
              <a:t>мають</a:t>
            </a:r>
            <a:r>
              <a:rPr lang="ru-RU" dirty="0"/>
              <a:t> характеристики </a:t>
            </a:r>
            <a:r>
              <a:rPr lang="ru-RU" dirty="0" err="1"/>
              <a:t>іншого</a:t>
            </a:r>
            <a:r>
              <a:rPr lang="ru-RU" dirty="0"/>
              <a:t> деривативного </a:t>
            </a:r>
            <a:r>
              <a:rPr lang="ru-RU" dirty="0" err="1"/>
              <a:t>фінансового</a:t>
            </a:r>
            <a:r>
              <a:rPr lang="ru-RU" dirty="0"/>
              <a:t> </a:t>
            </a:r>
            <a:r>
              <a:rPr lang="ru-RU" dirty="0" err="1"/>
              <a:t>інструменту</a:t>
            </a:r>
            <a:r>
              <a:rPr lang="ru-RU" dirty="0"/>
              <a:t>;</a:t>
            </a:r>
          </a:p>
          <a:p>
            <a:r>
              <a:rPr lang="ru-RU" dirty="0"/>
              <a:t>7) </a:t>
            </a:r>
            <a:r>
              <a:rPr lang="ru-RU" dirty="0" err="1"/>
              <a:t>деривативні</a:t>
            </a:r>
            <a:r>
              <a:rPr lang="ru-RU" dirty="0"/>
              <a:t> </a:t>
            </a:r>
            <a:r>
              <a:rPr lang="ru-RU" dirty="0" err="1"/>
              <a:t>фінансові</a:t>
            </a:r>
            <a:r>
              <a:rPr lang="ru-RU" dirty="0"/>
              <a:t> </a:t>
            </a:r>
            <a:r>
              <a:rPr lang="ru-RU" dirty="0" err="1"/>
              <a:t>інструменти</a:t>
            </a:r>
            <a:r>
              <a:rPr lang="ru-RU" dirty="0"/>
              <a:t>, </a:t>
            </a:r>
            <a:r>
              <a:rPr lang="ru-RU" dirty="0" err="1"/>
              <a:t>що</a:t>
            </a:r>
            <a:r>
              <a:rPr lang="ru-RU" dirty="0"/>
              <a:t> </a:t>
            </a:r>
            <a:r>
              <a:rPr lang="ru-RU" dirty="0" err="1"/>
              <a:t>передбачають</a:t>
            </a:r>
            <a:r>
              <a:rPr lang="ru-RU" dirty="0"/>
              <a:t> передачу кредитного </a:t>
            </a:r>
            <a:r>
              <a:rPr lang="ru-RU" dirty="0" err="1"/>
              <a:t>ризику</a:t>
            </a:r>
            <a:r>
              <a:rPr lang="ru-RU" dirty="0"/>
              <a:t>, </a:t>
            </a:r>
            <a:r>
              <a:rPr lang="ru-RU" dirty="0" err="1"/>
              <a:t>зокрема</a:t>
            </a:r>
            <a:r>
              <a:rPr lang="ru-RU" dirty="0"/>
              <a:t> </a:t>
            </a:r>
            <a:r>
              <a:rPr lang="ru-RU" dirty="0" err="1"/>
              <a:t>кредитні</a:t>
            </a:r>
            <a:r>
              <a:rPr lang="ru-RU" dirty="0"/>
              <a:t> </a:t>
            </a:r>
            <a:r>
              <a:rPr lang="ru-RU" dirty="0" err="1"/>
              <a:t>ноти</a:t>
            </a:r>
            <a:r>
              <a:rPr lang="ru-RU" dirty="0"/>
              <a:t> та </a:t>
            </a:r>
            <a:r>
              <a:rPr lang="ru-RU" dirty="0" err="1"/>
              <a:t>кредитні</a:t>
            </a:r>
            <a:r>
              <a:rPr lang="ru-RU" dirty="0"/>
              <a:t> </a:t>
            </a:r>
            <a:r>
              <a:rPr lang="ru-RU" dirty="0" err="1"/>
              <a:t>дефолтні</a:t>
            </a:r>
            <a:r>
              <a:rPr lang="ru-RU" dirty="0"/>
              <a:t> </a:t>
            </a:r>
            <a:r>
              <a:rPr lang="ru-RU" dirty="0" err="1"/>
              <a:t>свопи</a:t>
            </a:r>
            <a:r>
              <a:rPr lang="ru-RU" dirty="0"/>
              <a:t>;</a:t>
            </a:r>
          </a:p>
          <a:p>
            <a:r>
              <a:rPr lang="ru-RU" dirty="0"/>
              <a:t>8) </a:t>
            </a:r>
            <a:r>
              <a:rPr lang="ru-RU" dirty="0" err="1"/>
              <a:t>фінансові</a:t>
            </a:r>
            <a:r>
              <a:rPr lang="ru-RU" dirty="0"/>
              <a:t> </a:t>
            </a:r>
            <a:r>
              <a:rPr lang="ru-RU" dirty="0" err="1"/>
              <a:t>контракти</a:t>
            </a:r>
            <a:r>
              <a:rPr lang="ru-RU" dirty="0"/>
              <a:t> на </a:t>
            </a:r>
            <a:r>
              <a:rPr lang="ru-RU" dirty="0" err="1"/>
              <a:t>різницю</a:t>
            </a:r>
            <a:r>
              <a:rPr lang="ru-RU" dirty="0"/>
              <a:t> </a:t>
            </a:r>
            <a:r>
              <a:rPr lang="ru-RU" dirty="0" err="1"/>
              <a:t>цін</a:t>
            </a:r>
            <a:r>
              <a:rPr lang="ru-RU" dirty="0"/>
              <a:t>;</a:t>
            </a:r>
          </a:p>
          <a:p>
            <a:r>
              <a:rPr lang="ru-RU" dirty="0"/>
              <a:t>9) </a:t>
            </a:r>
            <a:r>
              <a:rPr lang="ru-RU" dirty="0" err="1"/>
              <a:t>опціони</a:t>
            </a:r>
            <a:r>
              <a:rPr lang="ru-RU" dirty="0"/>
              <a:t>, </a:t>
            </a:r>
            <a:r>
              <a:rPr lang="ru-RU" dirty="0" err="1"/>
              <a:t>ф’ючерси</a:t>
            </a:r>
            <a:r>
              <a:rPr lang="ru-RU" dirty="0"/>
              <a:t>, </a:t>
            </a:r>
            <a:r>
              <a:rPr lang="ru-RU" dirty="0" err="1"/>
              <a:t>свопи</a:t>
            </a:r>
            <a:r>
              <a:rPr lang="ru-RU" dirty="0"/>
              <a:t>, </a:t>
            </a:r>
            <a:r>
              <a:rPr lang="ru-RU" dirty="0" err="1"/>
              <a:t>контракти</a:t>
            </a:r>
            <a:r>
              <a:rPr lang="ru-RU" dirty="0"/>
              <a:t> на </a:t>
            </a:r>
            <a:r>
              <a:rPr lang="ru-RU" dirty="0" err="1"/>
              <a:t>майбутню</a:t>
            </a:r>
            <a:r>
              <a:rPr lang="ru-RU" dirty="0"/>
              <a:t> </a:t>
            </a:r>
            <a:r>
              <a:rPr lang="ru-RU" dirty="0" err="1"/>
              <a:t>відсоткову</a:t>
            </a:r>
            <a:r>
              <a:rPr lang="ru-RU" dirty="0"/>
              <a:t> ставку та будь-</a:t>
            </a:r>
            <a:r>
              <a:rPr lang="ru-RU" dirty="0" err="1"/>
              <a:t>які</a:t>
            </a:r>
            <a:r>
              <a:rPr lang="ru-RU" dirty="0"/>
              <a:t> </a:t>
            </a:r>
            <a:r>
              <a:rPr lang="ru-RU" dirty="0" err="1"/>
              <a:t>інші</a:t>
            </a:r>
            <a:r>
              <a:rPr lang="ru-RU" dirty="0"/>
              <a:t> </a:t>
            </a:r>
            <a:r>
              <a:rPr lang="ru-RU" dirty="0" err="1"/>
              <a:t>деривативні</a:t>
            </a:r>
            <a:r>
              <a:rPr lang="ru-RU" dirty="0"/>
              <a:t> </a:t>
            </a:r>
            <a:r>
              <a:rPr lang="ru-RU" dirty="0" err="1"/>
              <a:t>контракти</a:t>
            </a:r>
            <a:r>
              <a:rPr lang="ru-RU" dirty="0"/>
              <a:t>, </a:t>
            </a:r>
            <a:r>
              <a:rPr lang="ru-RU" dirty="0" err="1"/>
              <a:t>що</a:t>
            </a:r>
            <a:r>
              <a:rPr lang="ru-RU" dirty="0"/>
              <a:t> </a:t>
            </a:r>
            <a:r>
              <a:rPr lang="ru-RU" dirty="0" err="1"/>
              <a:t>стосуються</a:t>
            </a:r>
            <a:r>
              <a:rPr lang="ru-RU" dirty="0"/>
              <a:t> </a:t>
            </a:r>
            <a:r>
              <a:rPr lang="ru-RU" dirty="0" err="1"/>
              <a:t>кліматичних</a:t>
            </a:r>
            <a:r>
              <a:rPr lang="ru-RU" dirty="0"/>
              <a:t> </a:t>
            </a:r>
            <a:r>
              <a:rPr lang="ru-RU" dirty="0" err="1"/>
              <a:t>параметрів</a:t>
            </a:r>
            <a:r>
              <a:rPr lang="ru-RU" dirty="0"/>
              <a:t>, ставок фрахту, </a:t>
            </a:r>
            <a:r>
              <a:rPr lang="ru-RU" dirty="0" err="1"/>
              <a:t>показників</a:t>
            </a:r>
            <a:r>
              <a:rPr lang="ru-RU" dirty="0"/>
              <a:t> </a:t>
            </a:r>
            <a:r>
              <a:rPr lang="ru-RU" dirty="0" err="1"/>
              <a:t>інфляції</a:t>
            </a:r>
            <a:r>
              <a:rPr lang="ru-RU" dirty="0"/>
              <a:t> </a:t>
            </a:r>
            <a:r>
              <a:rPr lang="ru-RU" dirty="0" err="1"/>
              <a:t>або</a:t>
            </a:r>
            <a:r>
              <a:rPr lang="ru-RU" dirty="0"/>
              <a:t> </a:t>
            </a:r>
            <a:r>
              <a:rPr lang="ru-RU" dirty="0" err="1"/>
              <a:t>інших</a:t>
            </a:r>
            <a:r>
              <a:rPr lang="ru-RU" dirty="0"/>
              <a:t> </a:t>
            </a:r>
            <a:r>
              <a:rPr lang="ru-RU" dirty="0" err="1"/>
              <a:t>показників</a:t>
            </a:r>
            <a:r>
              <a:rPr lang="ru-RU" dirty="0"/>
              <a:t> </a:t>
            </a:r>
            <a:r>
              <a:rPr lang="ru-RU" dirty="0" err="1"/>
              <a:t>економічної</a:t>
            </a:r>
            <a:r>
              <a:rPr lang="ru-RU" dirty="0"/>
              <a:t> статистики, </a:t>
            </a:r>
            <a:r>
              <a:rPr lang="ru-RU" dirty="0" err="1"/>
              <a:t>які</a:t>
            </a:r>
            <a:r>
              <a:rPr lang="ru-RU" dirty="0"/>
              <a:t> </a:t>
            </a:r>
            <a:r>
              <a:rPr lang="ru-RU" dirty="0" err="1"/>
              <a:t>мають</a:t>
            </a:r>
            <a:r>
              <a:rPr lang="ru-RU" dirty="0"/>
              <a:t> бути </a:t>
            </a:r>
            <a:r>
              <a:rPr lang="ru-RU" dirty="0" err="1"/>
              <a:t>виконані</a:t>
            </a:r>
            <a:r>
              <a:rPr lang="ru-RU" dirty="0"/>
              <a:t> у </a:t>
            </a:r>
            <a:r>
              <a:rPr lang="ru-RU" dirty="0" err="1"/>
              <a:t>вигляді</a:t>
            </a:r>
            <a:r>
              <a:rPr lang="ru-RU" dirty="0"/>
              <a:t> </a:t>
            </a:r>
            <a:r>
              <a:rPr lang="ru-RU" dirty="0" err="1"/>
              <a:t>розрахунків</a:t>
            </a:r>
            <a:r>
              <a:rPr lang="ru-RU" dirty="0"/>
              <a:t> (</a:t>
            </a:r>
            <a:r>
              <a:rPr lang="ru-RU" dirty="0" err="1"/>
              <a:t>розрахункові</a:t>
            </a:r>
            <a:r>
              <a:rPr lang="ru-RU" dirty="0"/>
              <a:t> </a:t>
            </a:r>
            <a:r>
              <a:rPr lang="ru-RU" dirty="0" err="1"/>
              <a:t>деривативні</a:t>
            </a:r>
            <a:r>
              <a:rPr lang="ru-RU" dirty="0"/>
              <a:t> </a:t>
            </a:r>
            <a:r>
              <a:rPr lang="ru-RU" dirty="0" err="1"/>
              <a:t>контракти</a:t>
            </a:r>
            <a:r>
              <a:rPr lang="ru-RU" dirty="0"/>
              <a:t>) </a:t>
            </a:r>
            <a:r>
              <a:rPr lang="ru-RU" dirty="0" err="1"/>
              <a:t>або</a:t>
            </a:r>
            <a:r>
              <a:rPr lang="ru-RU" dirty="0"/>
              <a:t> </a:t>
            </a:r>
            <a:r>
              <a:rPr lang="ru-RU" dirty="0" err="1"/>
              <a:t>можуть</a:t>
            </a:r>
            <a:r>
              <a:rPr lang="ru-RU" dirty="0"/>
              <a:t> бути </a:t>
            </a:r>
            <a:r>
              <a:rPr lang="ru-RU" dirty="0" err="1"/>
              <a:t>виконані</a:t>
            </a:r>
            <a:r>
              <a:rPr lang="ru-RU" dirty="0"/>
              <a:t> у </a:t>
            </a:r>
            <a:r>
              <a:rPr lang="ru-RU" dirty="0" err="1"/>
              <a:t>вигляді</a:t>
            </a:r>
            <a:r>
              <a:rPr lang="ru-RU" dirty="0"/>
              <a:t> </a:t>
            </a:r>
            <a:r>
              <a:rPr lang="ru-RU" dirty="0" err="1"/>
              <a:t>розрахунків</a:t>
            </a:r>
            <a:r>
              <a:rPr lang="ru-RU" dirty="0"/>
              <a:t> за </a:t>
            </a:r>
            <a:r>
              <a:rPr lang="ru-RU" dirty="0" err="1"/>
              <a:t>вибором</a:t>
            </a:r>
            <a:r>
              <a:rPr lang="ru-RU" dirty="0"/>
              <a:t> </a:t>
            </a:r>
            <a:r>
              <a:rPr lang="ru-RU" dirty="0" err="1"/>
              <a:t>однієї</a:t>
            </a:r>
            <a:r>
              <a:rPr lang="ru-RU" dirty="0"/>
              <a:t> </a:t>
            </a:r>
            <a:r>
              <a:rPr lang="ru-RU" dirty="0" err="1"/>
              <a:t>із</a:t>
            </a:r>
            <a:r>
              <a:rPr lang="ru-RU" dirty="0"/>
              <a:t> </a:t>
            </a:r>
            <a:r>
              <a:rPr lang="ru-RU" dirty="0" err="1"/>
              <a:t>сторін</a:t>
            </a:r>
            <a:r>
              <a:rPr lang="ru-RU" dirty="0"/>
              <a:t> (</a:t>
            </a:r>
            <a:r>
              <a:rPr lang="ru-RU" dirty="0" err="1"/>
              <a:t>змішані</a:t>
            </a:r>
            <a:r>
              <a:rPr lang="ru-RU" dirty="0"/>
              <a:t> </a:t>
            </a:r>
            <a:r>
              <a:rPr lang="ru-RU" dirty="0" err="1"/>
              <a:t>деривативні</a:t>
            </a:r>
            <a:r>
              <a:rPr lang="ru-RU" dirty="0"/>
              <a:t> </a:t>
            </a:r>
            <a:r>
              <a:rPr lang="ru-RU" dirty="0" err="1"/>
              <a:t>контракти</a:t>
            </a:r>
            <a:r>
              <a:rPr lang="ru-RU" dirty="0"/>
              <a:t>), </a:t>
            </a:r>
            <a:r>
              <a:rPr lang="ru-RU" dirty="0" err="1"/>
              <a:t>крім</a:t>
            </a:r>
            <a:r>
              <a:rPr lang="ru-RU" dirty="0"/>
              <a:t> </a:t>
            </a:r>
            <a:r>
              <a:rPr lang="ru-RU" dirty="0" err="1"/>
              <a:t>випадків</a:t>
            </a:r>
            <a:r>
              <a:rPr lang="ru-RU" dirty="0"/>
              <a:t> </a:t>
            </a:r>
            <a:r>
              <a:rPr lang="ru-RU" dirty="0" err="1"/>
              <a:t>неплатоспроможності</a:t>
            </a:r>
            <a:r>
              <a:rPr lang="ru-RU" dirty="0"/>
              <a:t> </a:t>
            </a:r>
            <a:r>
              <a:rPr lang="ru-RU" dirty="0" err="1"/>
              <a:t>або</a:t>
            </a:r>
            <a:r>
              <a:rPr lang="ru-RU" dirty="0"/>
              <a:t> </a:t>
            </a:r>
            <a:r>
              <a:rPr lang="ru-RU" dirty="0" err="1"/>
              <a:t>інших</a:t>
            </a:r>
            <a:r>
              <a:rPr lang="ru-RU" dirty="0"/>
              <a:t> </a:t>
            </a:r>
            <a:r>
              <a:rPr lang="ru-RU" dirty="0" err="1"/>
              <a:t>випадків</a:t>
            </a:r>
            <a:r>
              <a:rPr lang="ru-RU" dirty="0"/>
              <a:t> </a:t>
            </a:r>
            <a:r>
              <a:rPr lang="ru-RU" dirty="0" err="1"/>
              <a:t>припинення</a:t>
            </a:r>
            <a:r>
              <a:rPr lang="ru-RU" dirty="0"/>
              <a:t> </a:t>
            </a:r>
            <a:r>
              <a:rPr lang="ru-RU" dirty="0" err="1"/>
              <a:t>зобов’язань</a:t>
            </a:r>
            <a:r>
              <a:rPr lang="ru-RU" dirty="0"/>
              <a:t>;</a:t>
            </a:r>
          </a:p>
          <a:p>
            <a:r>
              <a:rPr lang="ru-RU" dirty="0"/>
              <a:t>10) </a:t>
            </a:r>
            <a:r>
              <a:rPr lang="ru-RU" dirty="0" err="1"/>
              <a:t>деривативні</a:t>
            </a:r>
            <a:r>
              <a:rPr lang="ru-RU" dirty="0"/>
              <a:t> </a:t>
            </a:r>
            <a:r>
              <a:rPr lang="ru-RU" dirty="0" err="1"/>
              <a:t>контракти</a:t>
            </a:r>
            <a:r>
              <a:rPr lang="ru-RU" dirty="0"/>
              <a:t>, </a:t>
            </a:r>
            <a:r>
              <a:rPr lang="ru-RU" dirty="0" err="1"/>
              <a:t>що</a:t>
            </a:r>
            <a:r>
              <a:rPr lang="ru-RU" dirty="0"/>
              <a:t> </a:t>
            </a:r>
            <a:r>
              <a:rPr lang="ru-RU" dirty="0" err="1"/>
              <a:t>стосуються</a:t>
            </a:r>
            <a:r>
              <a:rPr lang="ru-RU" dirty="0"/>
              <a:t> </a:t>
            </a:r>
            <a:r>
              <a:rPr lang="ru-RU" dirty="0" err="1"/>
              <a:t>активів</a:t>
            </a:r>
            <a:r>
              <a:rPr lang="ru-RU" dirty="0"/>
              <a:t>, прав, </a:t>
            </a:r>
            <a:r>
              <a:rPr lang="ru-RU" dirty="0" err="1"/>
              <a:t>зобов’язань</a:t>
            </a:r>
            <a:r>
              <a:rPr lang="ru-RU" dirty="0"/>
              <a:t>, </a:t>
            </a:r>
            <a:r>
              <a:rPr lang="ru-RU" dirty="0" err="1"/>
              <a:t>індексів</a:t>
            </a:r>
            <a:r>
              <a:rPr lang="ru-RU" dirty="0"/>
              <a:t>, </a:t>
            </a:r>
            <a:r>
              <a:rPr lang="ru-RU" dirty="0" err="1"/>
              <a:t>курсів</a:t>
            </a:r>
            <a:r>
              <a:rPr lang="ru-RU" dirty="0"/>
              <a:t>, </a:t>
            </a:r>
            <a:r>
              <a:rPr lang="ru-RU" dirty="0" err="1"/>
              <a:t>які</a:t>
            </a:r>
            <a:r>
              <a:rPr lang="ru-RU" dirty="0"/>
              <a:t> не </a:t>
            </a:r>
            <a:r>
              <a:rPr lang="ru-RU" dirty="0" err="1"/>
              <a:t>зазначені</a:t>
            </a:r>
            <a:r>
              <a:rPr lang="ru-RU" dirty="0"/>
              <a:t> у </a:t>
            </a:r>
            <a:r>
              <a:rPr lang="ru-RU" dirty="0" err="1"/>
              <a:t>цій</a:t>
            </a:r>
            <a:r>
              <a:rPr lang="ru-RU" dirty="0"/>
              <a:t> </a:t>
            </a:r>
            <a:r>
              <a:rPr lang="ru-RU" dirty="0" err="1"/>
              <a:t>частині</a:t>
            </a:r>
            <a:r>
              <a:rPr lang="ru-RU" dirty="0"/>
              <a:t> та </a:t>
            </a:r>
            <a:r>
              <a:rPr lang="ru-RU" dirty="0" err="1"/>
              <a:t>які</a:t>
            </a:r>
            <a:r>
              <a:rPr lang="ru-RU" dirty="0"/>
              <a:t> </a:t>
            </a:r>
            <a:r>
              <a:rPr lang="ru-RU" dirty="0" err="1"/>
              <a:t>мають</a:t>
            </a:r>
            <a:r>
              <a:rPr lang="ru-RU" dirty="0"/>
              <a:t> характеристики </a:t>
            </a:r>
            <a:r>
              <a:rPr lang="ru-RU" dirty="0" err="1"/>
              <a:t>іншого</a:t>
            </a:r>
            <a:r>
              <a:rPr lang="ru-RU" dirty="0"/>
              <a:t> деривативного </a:t>
            </a:r>
            <a:r>
              <a:rPr lang="ru-RU" dirty="0" err="1"/>
              <a:t>фінансового</a:t>
            </a:r>
            <a:r>
              <a:rPr lang="ru-RU" dirty="0"/>
              <a:t> </a:t>
            </a:r>
            <a:r>
              <a:rPr lang="ru-RU" dirty="0" err="1"/>
              <a:t>інструменту</a:t>
            </a:r>
            <a:r>
              <a:rPr lang="ru-RU" dirty="0"/>
              <a:t>, у тому </a:t>
            </a:r>
            <a:r>
              <a:rPr lang="ru-RU" dirty="0" err="1"/>
              <a:t>числі</a:t>
            </a:r>
            <a:r>
              <a:rPr lang="ru-RU" dirty="0"/>
              <a:t> </a:t>
            </a:r>
            <a:r>
              <a:rPr lang="ru-RU" dirty="0" err="1"/>
              <a:t>які</a:t>
            </a:r>
            <a:r>
              <a:rPr lang="ru-RU" dirty="0"/>
              <a:t> </a:t>
            </a:r>
            <a:r>
              <a:rPr lang="ru-RU" dirty="0" err="1"/>
              <a:t>укладаються</a:t>
            </a:r>
            <a:r>
              <a:rPr lang="ru-RU" dirty="0"/>
              <a:t> на </a:t>
            </a:r>
            <a:r>
              <a:rPr lang="ru-RU" dirty="0" err="1"/>
              <a:t>регульованому</a:t>
            </a:r>
            <a:r>
              <a:rPr lang="ru-RU" dirty="0"/>
              <a:t> ринку, ОТМ </a:t>
            </a:r>
            <a:r>
              <a:rPr lang="ru-RU" dirty="0" err="1"/>
              <a:t>або</a:t>
            </a:r>
            <a:r>
              <a:rPr lang="ru-RU" dirty="0"/>
              <a:t> БТМ.</a:t>
            </a:r>
          </a:p>
          <a:p>
            <a:endParaRPr lang="ru-RU" dirty="0"/>
          </a:p>
        </p:txBody>
      </p:sp>
    </p:spTree>
    <p:extLst>
      <p:ext uri="{BB962C8B-B14F-4D97-AF65-F5344CB8AC3E}">
        <p14:creationId xmlns:p14="http://schemas.microsoft.com/office/powerpoint/2010/main" val="213444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704765"/>
          </a:xfrm>
        </p:spPr>
        <p:txBody>
          <a:bodyPr anchor="t">
            <a:normAutofit fontScale="92500" lnSpcReduction="20000"/>
          </a:bodyPr>
          <a:lstStyle/>
          <a:p>
            <a:pPr marL="0" indent="0">
              <a:buNone/>
            </a:pPr>
            <a:r>
              <a:rPr lang="ru-RU" b="1" dirty="0" err="1"/>
              <a:t>Інструменти</a:t>
            </a:r>
            <a:r>
              <a:rPr lang="ru-RU" b="1" dirty="0"/>
              <a:t> грошового ринку </a:t>
            </a:r>
            <a:r>
              <a:rPr lang="ru-RU" dirty="0"/>
              <a:t>- </a:t>
            </a:r>
            <a:r>
              <a:rPr lang="ru-RU" dirty="0" err="1"/>
              <a:t>це</a:t>
            </a:r>
            <a:r>
              <a:rPr lang="ru-RU" dirty="0"/>
              <a:t> </a:t>
            </a:r>
            <a:r>
              <a:rPr lang="ru-RU" dirty="0" err="1"/>
              <a:t>казначейські</a:t>
            </a:r>
            <a:r>
              <a:rPr lang="ru-RU" dirty="0"/>
              <a:t> </a:t>
            </a:r>
            <a:r>
              <a:rPr lang="ru-RU" dirty="0" err="1"/>
              <a:t>зобов’язання</a:t>
            </a:r>
            <a:r>
              <a:rPr lang="ru-RU" dirty="0"/>
              <a:t> </a:t>
            </a:r>
            <a:r>
              <a:rPr lang="ru-RU" dirty="0" err="1"/>
              <a:t>України</a:t>
            </a:r>
            <a:r>
              <a:rPr lang="ru-RU" dirty="0"/>
              <a:t>, </a:t>
            </a:r>
            <a:r>
              <a:rPr lang="ru-RU" dirty="0" err="1"/>
              <a:t>ощадні</a:t>
            </a:r>
            <a:r>
              <a:rPr lang="ru-RU" dirty="0"/>
              <a:t> </a:t>
            </a:r>
            <a:r>
              <a:rPr lang="ru-RU" dirty="0" err="1"/>
              <a:t>сертифікати</a:t>
            </a:r>
            <a:r>
              <a:rPr lang="ru-RU" dirty="0"/>
              <a:t> </a:t>
            </a:r>
            <a:r>
              <a:rPr lang="ru-RU" dirty="0" err="1"/>
              <a:t>банків</a:t>
            </a:r>
            <a:r>
              <a:rPr lang="ru-RU" dirty="0"/>
              <a:t>, </a:t>
            </a:r>
            <a:r>
              <a:rPr lang="ru-RU" dirty="0" err="1"/>
              <a:t>депозитні</a:t>
            </a:r>
            <a:r>
              <a:rPr lang="ru-RU" dirty="0"/>
              <a:t> </a:t>
            </a:r>
            <a:r>
              <a:rPr lang="ru-RU" dirty="0" err="1"/>
              <a:t>сертифікати</a:t>
            </a:r>
            <a:r>
              <a:rPr lang="ru-RU" dirty="0"/>
              <a:t> </a:t>
            </a:r>
            <a:r>
              <a:rPr lang="ru-RU" dirty="0" err="1"/>
              <a:t>банків</a:t>
            </a:r>
            <a:r>
              <a:rPr lang="ru-RU" dirty="0"/>
              <a:t>, </a:t>
            </a:r>
            <a:r>
              <a:rPr lang="ru-RU" dirty="0" err="1"/>
              <a:t>векселі</a:t>
            </a:r>
            <a:r>
              <a:rPr lang="ru-RU" dirty="0"/>
              <a:t>, а </a:t>
            </a:r>
            <a:r>
              <a:rPr lang="ru-RU" dirty="0" err="1"/>
              <a:t>також</a:t>
            </a:r>
            <a:r>
              <a:rPr lang="ru-RU" dirty="0"/>
              <a:t> </a:t>
            </a:r>
            <a:r>
              <a:rPr lang="ru-RU" dirty="0" err="1"/>
              <a:t>інші</a:t>
            </a:r>
            <a:r>
              <a:rPr lang="ru-RU" dirty="0"/>
              <a:t> </a:t>
            </a:r>
            <a:r>
              <a:rPr lang="ru-RU" dirty="0" err="1"/>
              <a:t>інструменти</a:t>
            </a:r>
            <a:r>
              <a:rPr lang="ru-RU" dirty="0"/>
              <a:t> (в тому </a:t>
            </a:r>
            <a:r>
              <a:rPr lang="ru-RU" dirty="0" err="1"/>
              <a:t>числі</a:t>
            </a:r>
            <a:r>
              <a:rPr lang="ru-RU" dirty="0"/>
              <a:t> </a:t>
            </a:r>
            <a:r>
              <a:rPr lang="ru-RU" dirty="0" err="1"/>
              <a:t>цінні</a:t>
            </a:r>
            <a:r>
              <a:rPr lang="ru-RU" dirty="0"/>
              <a:t> </a:t>
            </a:r>
            <a:r>
              <a:rPr lang="ru-RU" dirty="0" err="1"/>
              <a:t>папери</a:t>
            </a:r>
            <a:r>
              <a:rPr lang="ru-RU" dirty="0"/>
              <a:t>), </a:t>
            </a:r>
            <a:r>
              <a:rPr lang="ru-RU" dirty="0" err="1"/>
              <a:t>що</a:t>
            </a:r>
            <a:r>
              <a:rPr lang="ru-RU" dirty="0"/>
              <a:t> </a:t>
            </a:r>
            <a:r>
              <a:rPr lang="ru-RU" dirty="0" err="1"/>
              <a:t>мають</a:t>
            </a:r>
            <a:r>
              <a:rPr lang="ru-RU" dirty="0"/>
              <a:t> </a:t>
            </a:r>
            <a:r>
              <a:rPr lang="ru-RU" dirty="0" err="1"/>
              <a:t>всі</a:t>
            </a:r>
            <a:r>
              <a:rPr lang="ru-RU" dirty="0"/>
              <a:t> з таких характеристик:</a:t>
            </a:r>
          </a:p>
          <a:p>
            <a:r>
              <a:rPr lang="ru-RU" dirty="0"/>
              <a:t>1) </a:t>
            </a:r>
            <a:r>
              <a:rPr lang="ru-RU" dirty="0" err="1"/>
              <a:t>мають</a:t>
            </a:r>
            <a:r>
              <a:rPr lang="ru-RU" dirty="0"/>
              <a:t> </a:t>
            </a:r>
            <a:r>
              <a:rPr lang="ru-RU" dirty="0" err="1"/>
              <a:t>вартість</a:t>
            </a:r>
            <a:r>
              <a:rPr lang="ru-RU" dirty="0"/>
              <a:t>, </a:t>
            </a:r>
            <a:r>
              <a:rPr lang="ru-RU" dirty="0" err="1"/>
              <a:t>що</a:t>
            </a:r>
            <a:r>
              <a:rPr lang="ru-RU" dirty="0"/>
              <a:t> </a:t>
            </a:r>
            <a:r>
              <a:rPr lang="ru-RU" dirty="0" err="1"/>
              <a:t>може</a:t>
            </a:r>
            <a:r>
              <a:rPr lang="ru-RU" dirty="0"/>
              <a:t> бути </a:t>
            </a:r>
            <a:r>
              <a:rPr lang="ru-RU" dirty="0" err="1"/>
              <a:t>визначена</a:t>
            </a:r>
            <a:r>
              <a:rPr lang="ru-RU" dirty="0"/>
              <a:t> у будь-</a:t>
            </a:r>
            <a:r>
              <a:rPr lang="ru-RU" dirty="0" err="1"/>
              <a:t>який</a:t>
            </a:r>
            <a:r>
              <a:rPr lang="ru-RU" dirty="0"/>
              <a:t> момент часу;</a:t>
            </a:r>
          </a:p>
          <a:p>
            <a:r>
              <a:rPr lang="ru-RU" dirty="0"/>
              <a:t>2) не є </a:t>
            </a:r>
            <a:r>
              <a:rPr lang="ru-RU" dirty="0" err="1"/>
              <a:t>деривативними</a:t>
            </a:r>
            <a:r>
              <a:rPr lang="ru-RU" dirty="0"/>
              <a:t> </a:t>
            </a:r>
            <a:r>
              <a:rPr lang="ru-RU" dirty="0" err="1"/>
              <a:t>фінансовими</a:t>
            </a:r>
            <a:r>
              <a:rPr lang="ru-RU" dirty="0"/>
              <a:t> </a:t>
            </a:r>
            <a:r>
              <a:rPr lang="ru-RU" dirty="0" err="1"/>
              <a:t>інструментами</a:t>
            </a:r>
            <a:r>
              <a:rPr lang="ru-RU" dirty="0"/>
              <a:t>;</a:t>
            </a:r>
          </a:p>
          <a:p>
            <a:r>
              <a:rPr lang="ru-RU" dirty="0"/>
              <a:t>3) </a:t>
            </a:r>
            <a:r>
              <a:rPr lang="ru-RU" dirty="0" err="1"/>
              <a:t>мають</a:t>
            </a:r>
            <a:r>
              <a:rPr lang="ru-RU" dirty="0"/>
              <a:t> </a:t>
            </a:r>
            <a:r>
              <a:rPr lang="ru-RU" dirty="0" err="1"/>
              <a:t>період</a:t>
            </a:r>
            <a:r>
              <a:rPr lang="ru-RU" dirty="0"/>
              <a:t> до </a:t>
            </a:r>
            <a:r>
              <a:rPr lang="ru-RU" dirty="0" err="1"/>
              <a:t>погашення</a:t>
            </a:r>
            <a:r>
              <a:rPr lang="ru-RU" dirty="0"/>
              <a:t> в момент </a:t>
            </a:r>
            <a:r>
              <a:rPr lang="ru-RU" dirty="0" err="1"/>
              <a:t>емісії</a:t>
            </a:r>
            <a:r>
              <a:rPr lang="ru-RU" dirty="0"/>
              <a:t> (</a:t>
            </a:r>
            <a:r>
              <a:rPr lang="ru-RU" dirty="0" err="1"/>
              <a:t>видачі</a:t>
            </a:r>
            <a:r>
              <a:rPr lang="ru-RU" dirty="0"/>
              <a:t>) 397 </a:t>
            </a:r>
            <a:r>
              <a:rPr lang="ru-RU" dirty="0" err="1"/>
              <a:t>днів</a:t>
            </a:r>
            <a:r>
              <a:rPr lang="ru-RU" dirty="0"/>
              <a:t> </a:t>
            </a:r>
            <a:r>
              <a:rPr lang="ru-RU" dirty="0" err="1"/>
              <a:t>або</a:t>
            </a:r>
            <a:r>
              <a:rPr lang="ru-RU" dirty="0"/>
              <a:t> </a:t>
            </a:r>
            <a:r>
              <a:rPr lang="ru-RU" dirty="0" err="1"/>
              <a:t>менше</a:t>
            </a:r>
            <a:r>
              <a:rPr lang="ru-RU" dirty="0" smtClean="0"/>
              <a:t>.</a:t>
            </a:r>
          </a:p>
          <a:p>
            <a:pPr marL="0" indent="0">
              <a:buNone/>
            </a:pPr>
            <a:r>
              <a:rPr lang="ru-RU" b="1" dirty="0" err="1"/>
              <a:t>Цінним</a:t>
            </a:r>
            <a:r>
              <a:rPr lang="ru-RU" b="1" dirty="0"/>
              <a:t> </a:t>
            </a:r>
            <a:r>
              <a:rPr lang="ru-RU" b="1" dirty="0" err="1"/>
              <a:t>папером</a:t>
            </a:r>
            <a:r>
              <a:rPr lang="ru-RU" b="1" dirty="0"/>
              <a:t> </a:t>
            </a:r>
            <a:r>
              <a:rPr lang="ru-RU" dirty="0"/>
              <a:t>є документ </a:t>
            </a:r>
            <a:r>
              <a:rPr lang="ru-RU" dirty="0" err="1"/>
              <a:t>установленої</a:t>
            </a:r>
            <a:r>
              <a:rPr lang="ru-RU" dirty="0"/>
              <a:t> </a:t>
            </a:r>
            <a:r>
              <a:rPr lang="ru-RU" dirty="0" err="1"/>
              <a:t>форми</a:t>
            </a:r>
            <a:r>
              <a:rPr lang="ru-RU" dirty="0"/>
              <a:t> з </a:t>
            </a:r>
            <a:r>
              <a:rPr lang="ru-RU" dirty="0" err="1"/>
              <a:t>відповідними</a:t>
            </a:r>
            <a:r>
              <a:rPr lang="ru-RU" dirty="0"/>
              <a:t> </a:t>
            </a:r>
            <a:r>
              <a:rPr lang="ru-RU" dirty="0" err="1"/>
              <a:t>реквізитами</a:t>
            </a:r>
            <a:r>
              <a:rPr lang="ru-RU" dirty="0"/>
              <a:t>, </a:t>
            </a:r>
            <a:r>
              <a:rPr lang="ru-RU" dirty="0" err="1"/>
              <a:t>що</a:t>
            </a:r>
            <a:r>
              <a:rPr lang="ru-RU" dirty="0"/>
              <a:t> </a:t>
            </a:r>
            <a:r>
              <a:rPr lang="ru-RU" dirty="0" err="1"/>
              <a:t>посвідчує</a:t>
            </a:r>
            <a:r>
              <a:rPr lang="ru-RU" dirty="0"/>
              <a:t> </a:t>
            </a:r>
            <a:r>
              <a:rPr lang="ru-RU" dirty="0" err="1"/>
              <a:t>грошове</a:t>
            </a:r>
            <a:r>
              <a:rPr lang="ru-RU" dirty="0"/>
              <a:t> </a:t>
            </a:r>
            <a:r>
              <a:rPr lang="ru-RU" dirty="0" err="1"/>
              <a:t>або</a:t>
            </a:r>
            <a:r>
              <a:rPr lang="ru-RU" dirty="0"/>
              <a:t> </a:t>
            </a:r>
            <a:r>
              <a:rPr lang="ru-RU" dirty="0" err="1"/>
              <a:t>інше</a:t>
            </a:r>
            <a:r>
              <a:rPr lang="ru-RU" dirty="0"/>
              <a:t> </a:t>
            </a:r>
            <a:r>
              <a:rPr lang="ru-RU" dirty="0" err="1"/>
              <a:t>майнове</a:t>
            </a:r>
            <a:r>
              <a:rPr lang="ru-RU" dirty="0"/>
              <a:t> право, </a:t>
            </a:r>
            <a:r>
              <a:rPr lang="ru-RU" dirty="0" err="1"/>
              <a:t>визначає</a:t>
            </a:r>
            <a:r>
              <a:rPr lang="ru-RU" dirty="0"/>
              <a:t> </a:t>
            </a:r>
            <a:r>
              <a:rPr lang="ru-RU" dirty="0" err="1"/>
              <a:t>взаємовідносини</a:t>
            </a:r>
            <a:r>
              <a:rPr lang="ru-RU" dirty="0"/>
              <a:t> </a:t>
            </a:r>
            <a:r>
              <a:rPr lang="ru-RU" dirty="0" err="1"/>
              <a:t>емітента</a:t>
            </a:r>
            <a:r>
              <a:rPr lang="ru-RU" dirty="0"/>
              <a:t> </a:t>
            </a:r>
            <a:r>
              <a:rPr lang="ru-RU" dirty="0" err="1"/>
              <a:t>цінного</a:t>
            </a:r>
            <a:r>
              <a:rPr lang="ru-RU" dirty="0"/>
              <a:t> </a:t>
            </a:r>
            <a:r>
              <a:rPr lang="ru-RU" dirty="0" err="1"/>
              <a:t>папера</a:t>
            </a:r>
            <a:r>
              <a:rPr lang="ru-RU" dirty="0"/>
              <a:t> (особи, яка видала </a:t>
            </a:r>
            <a:r>
              <a:rPr lang="ru-RU" dirty="0" err="1"/>
              <a:t>цінний</a:t>
            </a:r>
            <a:r>
              <a:rPr lang="ru-RU" dirty="0"/>
              <a:t> </a:t>
            </a:r>
            <a:r>
              <a:rPr lang="ru-RU" dirty="0" err="1"/>
              <a:t>папір</a:t>
            </a:r>
            <a:r>
              <a:rPr lang="ru-RU" dirty="0"/>
              <a:t>) і особи, яка </a:t>
            </a:r>
            <a:r>
              <a:rPr lang="ru-RU" dirty="0" err="1"/>
              <a:t>має</a:t>
            </a:r>
            <a:r>
              <a:rPr lang="ru-RU" dirty="0"/>
              <a:t> права на </a:t>
            </a:r>
            <a:r>
              <a:rPr lang="ru-RU" dirty="0" err="1"/>
              <a:t>цінний</a:t>
            </a:r>
            <a:r>
              <a:rPr lang="ru-RU" dirty="0"/>
              <a:t> </a:t>
            </a:r>
            <a:r>
              <a:rPr lang="ru-RU" dirty="0" err="1"/>
              <a:t>папір</a:t>
            </a:r>
            <a:r>
              <a:rPr lang="ru-RU" dirty="0"/>
              <a:t>, та </a:t>
            </a:r>
            <a:r>
              <a:rPr lang="ru-RU" dirty="0" err="1"/>
              <a:t>передбачає</a:t>
            </a:r>
            <a:r>
              <a:rPr lang="ru-RU" dirty="0"/>
              <a:t> </a:t>
            </a:r>
            <a:r>
              <a:rPr lang="ru-RU" dirty="0" err="1"/>
              <a:t>виконання</a:t>
            </a:r>
            <a:r>
              <a:rPr lang="ru-RU" dirty="0"/>
              <a:t> </a:t>
            </a:r>
            <a:r>
              <a:rPr lang="ru-RU" dirty="0" err="1"/>
              <a:t>зобов’язань</a:t>
            </a:r>
            <a:r>
              <a:rPr lang="ru-RU" dirty="0"/>
              <a:t> за таким </a:t>
            </a:r>
            <a:r>
              <a:rPr lang="ru-RU" dirty="0" err="1"/>
              <a:t>цінним</a:t>
            </a:r>
            <a:r>
              <a:rPr lang="ru-RU" dirty="0"/>
              <a:t> </a:t>
            </a:r>
            <a:r>
              <a:rPr lang="ru-RU" dirty="0" err="1"/>
              <a:t>папером</a:t>
            </a:r>
            <a:r>
              <a:rPr lang="ru-RU" dirty="0"/>
              <a:t>, а </a:t>
            </a:r>
            <a:r>
              <a:rPr lang="ru-RU" dirty="0" err="1"/>
              <a:t>також</a:t>
            </a:r>
            <a:r>
              <a:rPr lang="ru-RU" dirty="0"/>
              <a:t> </a:t>
            </a:r>
            <a:r>
              <a:rPr lang="ru-RU" dirty="0" err="1"/>
              <a:t>можливість</a:t>
            </a:r>
            <a:r>
              <a:rPr lang="ru-RU" dirty="0"/>
              <a:t> </a:t>
            </a:r>
            <a:r>
              <a:rPr lang="ru-RU" dirty="0" err="1"/>
              <a:t>передачі</a:t>
            </a:r>
            <a:r>
              <a:rPr lang="ru-RU" dirty="0"/>
              <a:t> прав на </a:t>
            </a:r>
            <a:r>
              <a:rPr lang="ru-RU" dirty="0" err="1"/>
              <a:t>цінний</a:t>
            </a:r>
            <a:r>
              <a:rPr lang="ru-RU" dirty="0"/>
              <a:t> </a:t>
            </a:r>
            <a:r>
              <a:rPr lang="ru-RU" dirty="0" err="1"/>
              <a:t>папір</a:t>
            </a:r>
            <a:r>
              <a:rPr lang="ru-RU" dirty="0"/>
              <a:t> та прав за </a:t>
            </a:r>
            <a:r>
              <a:rPr lang="ru-RU" dirty="0" err="1"/>
              <a:t>цінним</a:t>
            </a:r>
            <a:r>
              <a:rPr lang="ru-RU" dirty="0"/>
              <a:t> </a:t>
            </a:r>
            <a:r>
              <a:rPr lang="ru-RU" dirty="0" err="1"/>
              <a:t>папером</a:t>
            </a:r>
            <a:r>
              <a:rPr lang="ru-RU" dirty="0"/>
              <a:t> </a:t>
            </a:r>
            <a:r>
              <a:rPr lang="ru-RU" dirty="0" err="1"/>
              <a:t>іншим</a:t>
            </a:r>
            <a:r>
              <a:rPr lang="ru-RU" dirty="0"/>
              <a:t> особам</a:t>
            </a:r>
            <a:r>
              <a:rPr lang="ru-RU" dirty="0" smtClean="0"/>
              <a:t>.</a:t>
            </a:r>
          </a:p>
          <a:p>
            <a:r>
              <a:rPr lang="ru-RU" dirty="0" err="1"/>
              <a:t>Цінні</a:t>
            </a:r>
            <a:r>
              <a:rPr lang="ru-RU" dirty="0"/>
              <a:t> </a:t>
            </a:r>
            <a:r>
              <a:rPr lang="ru-RU" dirty="0" err="1"/>
              <a:t>папери</a:t>
            </a:r>
            <a:r>
              <a:rPr lang="ru-RU" dirty="0"/>
              <a:t> за порядком </a:t>
            </a:r>
            <a:r>
              <a:rPr lang="ru-RU" dirty="0" err="1"/>
              <a:t>їх</a:t>
            </a:r>
            <a:r>
              <a:rPr lang="ru-RU" dirty="0"/>
              <a:t> </a:t>
            </a:r>
            <a:r>
              <a:rPr lang="ru-RU" dirty="0" err="1"/>
              <a:t>розміщення</a:t>
            </a:r>
            <a:r>
              <a:rPr lang="ru-RU" dirty="0"/>
              <a:t> </a:t>
            </a:r>
            <a:r>
              <a:rPr lang="ru-RU" dirty="0" err="1"/>
              <a:t>або</a:t>
            </a:r>
            <a:r>
              <a:rPr lang="ru-RU" dirty="0"/>
              <a:t> </a:t>
            </a:r>
            <a:r>
              <a:rPr lang="ru-RU" dirty="0" err="1"/>
              <a:t>видачі</a:t>
            </a:r>
            <a:r>
              <a:rPr lang="ru-RU" dirty="0"/>
              <a:t> </a:t>
            </a:r>
            <a:r>
              <a:rPr lang="ru-RU" dirty="0" err="1"/>
              <a:t>поділяються</a:t>
            </a:r>
            <a:r>
              <a:rPr lang="ru-RU" dirty="0"/>
              <a:t> на </a:t>
            </a:r>
            <a:r>
              <a:rPr lang="ru-RU" dirty="0" err="1"/>
              <a:t>емісійні</a:t>
            </a:r>
            <a:r>
              <a:rPr lang="ru-RU" dirty="0"/>
              <a:t> </a:t>
            </a:r>
            <a:r>
              <a:rPr lang="ru-RU" dirty="0" err="1"/>
              <a:t>або</a:t>
            </a:r>
            <a:r>
              <a:rPr lang="ru-RU" dirty="0"/>
              <a:t> </a:t>
            </a:r>
            <a:r>
              <a:rPr lang="ru-RU" dirty="0" err="1"/>
              <a:t>неемісійні</a:t>
            </a:r>
            <a:r>
              <a:rPr lang="ru-RU" dirty="0"/>
              <a:t>.</a:t>
            </a:r>
          </a:p>
          <a:p>
            <a:r>
              <a:rPr lang="ru-RU" b="1" dirty="0" err="1"/>
              <a:t>Емісійні</a:t>
            </a:r>
            <a:r>
              <a:rPr lang="ru-RU" b="1" dirty="0"/>
              <a:t> </a:t>
            </a:r>
            <a:r>
              <a:rPr lang="ru-RU" b="1" dirty="0" err="1"/>
              <a:t>цінні</a:t>
            </a:r>
            <a:r>
              <a:rPr lang="ru-RU" b="1" dirty="0"/>
              <a:t> </a:t>
            </a:r>
            <a:r>
              <a:rPr lang="ru-RU" b="1" dirty="0" err="1"/>
              <a:t>папери</a:t>
            </a:r>
            <a:r>
              <a:rPr lang="ru-RU" b="1" dirty="0"/>
              <a:t> </a:t>
            </a:r>
            <a:r>
              <a:rPr lang="ru-RU" dirty="0"/>
              <a:t>- </a:t>
            </a:r>
            <a:r>
              <a:rPr lang="ru-RU" dirty="0" err="1"/>
              <a:t>це</a:t>
            </a:r>
            <a:r>
              <a:rPr lang="ru-RU" dirty="0"/>
              <a:t> </a:t>
            </a:r>
            <a:r>
              <a:rPr lang="ru-RU" dirty="0" err="1"/>
              <a:t>цінні</a:t>
            </a:r>
            <a:r>
              <a:rPr lang="ru-RU" dirty="0"/>
              <a:t> </a:t>
            </a:r>
            <a:r>
              <a:rPr lang="ru-RU" dirty="0" err="1"/>
              <a:t>папери</a:t>
            </a:r>
            <a:r>
              <a:rPr lang="ru-RU" dirty="0"/>
              <a:t>, </a:t>
            </a:r>
            <a:r>
              <a:rPr lang="ru-RU" dirty="0" err="1"/>
              <a:t>що</a:t>
            </a:r>
            <a:r>
              <a:rPr lang="ru-RU" dirty="0"/>
              <a:t> </a:t>
            </a:r>
            <a:r>
              <a:rPr lang="ru-RU" dirty="0" err="1"/>
              <a:t>посвідчують</a:t>
            </a:r>
            <a:r>
              <a:rPr lang="ru-RU" dirty="0"/>
              <a:t> </a:t>
            </a:r>
            <a:r>
              <a:rPr lang="ru-RU" dirty="0" err="1"/>
              <a:t>однакові</a:t>
            </a:r>
            <a:r>
              <a:rPr lang="ru-RU" dirty="0"/>
              <a:t> права </a:t>
            </a:r>
            <a:r>
              <a:rPr lang="ru-RU" dirty="0" err="1"/>
              <a:t>їх</a:t>
            </a:r>
            <a:r>
              <a:rPr lang="ru-RU" dirty="0"/>
              <a:t> </a:t>
            </a:r>
            <a:r>
              <a:rPr lang="ru-RU" dirty="0" err="1"/>
              <a:t>власників</a:t>
            </a:r>
            <a:r>
              <a:rPr lang="ru-RU" dirty="0"/>
              <a:t> у межах одного </a:t>
            </a:r>
            <a:r>
              <a:rPr lang="ru-RU" dirty="0" err="1"/>
              <a:t>випуску</a:t>
            </a:r>
            <a:r>
              <a:rPr lang="ru-RU" dirty="0"/>
              <a:t> </a:t>
            </a:r>
            <a:r>
              <a:rPr lang="ru-RU" dirty="0" err="1"/>
              <a:t>цінних</a:t>
            </a:r>
            <a:r>
              <a:rPr lang="ru-RU" dirty="0"/>
              <a:t> </a:t>
            </a:r>
            <a:r>
              <a:rPr lang="ru-RU" dirty="0" err="1"/>
              <a:t>паперів</a:t>
            </a:r>
            <a:r>
              <a:rPr lang="ru-RU" dirty="0"/>
              <a:t> </a:t>
            </a:r>
            <a:r>
              <a:rPr lang="ru-RU" dirty="0" err="1"/>
              <a:t>стосовно</a:t>
            </a:r>
            <a:r>
              <a:rPr lang="ru-RU" dirty="0"/>
              <a:t> особи, яка </a:t>
            </a:r>
            <a:r>
              <a:rPr lang="ru-RU" dirty="0" err="1"/>
              <a:t>бере</a:t>
            </a:r>
            <a:r>
              <a:rPr lang="ru-RU" dirty="0"/>
              <a:t> на себе </a:t>
            </a:r>
            <a:r>
              <a:rPr lang="ru-RU" dirty="0" err="1"/>
              <a:t>відповідні</a:t>
            </a:r>
            <a:r>
              <a:rPr lang="ru-RU" dirty="0"/>
              <a:t> </a:t>
            </a:r>
            <a:r>
              <a:rPr lang="ru-RU" dirty="0" err="1"/>
              <a:t>зобов’язання</a:t>
            </a:r>
            <a:r>
              <a:rPr lang="ru-RU" dirty="0"/>
              <a:t> (</a:t>
            </a:r>
            <a:r>
              <a:rPr lang="ru-RU" dirty="0" err="1"/>
              <a:t>емітента</a:t>
            </a:r>
            <a:r>
              <a:rPr lang="ru-RU" dirty="0" smtClean="0"/>
              <a:t>).</a:t>
            </a:r>
            <a:endParaRPr lang="ru-RU" dirty="0"/>
          </a:p>
          <a:p>
            <a:pPr marL="0" indent="0">
              <a:buNone/>
            </a:pPr>
            <a:endParaRPr lang="ru-RU" dirty="0"/>
          </a:p>
        </p:txBody>
      </p:sp>
    </p:spTree>
    <p:extLst>
      <p:ext uri="{BB962C8B-B14F-4D97-AF65-F5344CB8AC3E}">
        <p14:creationId xmlns:p14="http://schemas.microsoft.com/office/powerpoint/2010/main" val="32376955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272955"/>
            <a:ext cx="10018713" cy="6291618"/>
          </a:xfrm>
        </p:spPr>
        <p:txBody>
          <a:bodyPr anchor="t">
            <a:normAutofit fontScale="77500" lnSpcReduction="20000"/>
          </a:bodyPr>
          <a:lstStyle/>
          <a:p>
            <a:pPr marL="0" indent="0">
              <a:buNone/>
            </a:pPr>
            <a:r>
              <a:rPr lang="ru-RU" dirty="0"/>
              <a:t>До </a:t>
            </a:r>
            <a:r>
              <a:rPr lang="ru-RU" b="1" dirty="0" err="1"/>
              <a:t>емісійних</a:t>
            </a:r>
            <a:r>
              <a:rPr lang="ru-RU" b="1" dirty="0"/>
              <a:t> </a:t>
            </a:r>
            <a:r>
              <a:rPr lang="ru-RU" b="1" dirty="0" err="1"/>
              <a:t>цінних</a:t>
            </a:r>
            <a:r>
              <a:rPr lang="ru-RU" b="1" dirty="0"/>
              <a:t> </a:t>
            </a:r>
            <a:r>
              <a:rPr lang="ru-RU" b="1" dirty="0" err="1"/>
              <a:t>паперів</a:t>
            </a:r>
            <a:r>
              <a:rPr lang="ru-RU" b="1" dirty="0"/>
              <a:t> </a:t>
            </a:r>
            <a:r>
              <a:rPr lang="ru-RU" dirty="0"/>
              <a:t>належать:</a:t>
            </a:r>
          </a:p>
          <a:p>
            <a:r>
              <a:rPr lang="ru-RU" dirty="0"/>
              <a:t>1) </a:t>
            </a:r>
            <a:r>
              <a:rPr lang="ru-RU" dirty="0" err="1"/>
              <a:t>акції</a:t>
            </a:r>
            <a:r>
              <a:rPr lang="ru-RU" dirty="0"/>
              <a:t>;</a:t>
            </a:r>
          </a:p>
          <a:p>
            <a:r>
              <a:rPr lang="ru-RU" dirty="0"/>
              <a:t>2) </a:t>
            </a:r>
            <a:r>
              <a:rPr lang="ru-RU" dirty="0" err="1"/>
              <a:t>акції</a:t>
            </a:r>
            <a:r>
              <a:rPr lang="ru-RU" dirty="0"/>
              <a:t> </a:t>
            </a:r>
            <a:r>
              <a:rPr lang="ru-RU" dirty="0" err="1"/>
              <a:t>корпоративних</a:t>
            </a:r>
            <a:r>
              <a:rPr lang="ru-RU" dirty="0"/>
              <a:t> </a:t>
            </a:r>
            <a:r>
              <a:rPr lang="ru-RU" dirty="0" err="1"/>
              <a:t>інвестиційних</a:t>
            </a:r>
            <a:r>
              <a:rPr lang="ru-RU" dirty="0"/>
              <a:t> </a:t>
            </a:r>
            <a:r>
              <a:rPr lang="ru-RU" dirty="0" err="1"/>
              <a:t>фондів</a:t>
            </a:r>
            <a:r>
              <a:rPr lang="ru-RU" dirty="0"/>
              <a:t>;</a:t>
            </a:r>
          </a:p>
          <a:p>
            <a:r>
              <a:rPr lang="ru-RU" dirty="0"/>
              <a:t>3) </a:t>
            </a:r>
            <a:r>
              <a:rPr lang="ru-RU" dirty="0" err="1"/>
              <a:t>корпоративні</a:t>
            </a:r>
            <a:r>
              <a:rPr lang="ru-RU" dirty="0"/>
              <a:t> </a:t>
            </a:r>
            <a:r>
              <a:rPr lang="ru-RU" dirty="0" err="1"/>
              <a:t>облігації</a:t>
            </a:r>
            <a:r>
              <a:rPr lang="ru-RU" dirty="0"/>
              <a:t>;</a:t>
            </a:r>
          </a:p>
          <a:p>
            <a:r>
              <a:rPr lang="ru-RU" dirty="0"/>
              <a:t>4) </a:t>
            </a:r>
            <a:r>
              <a:rPr lang="ru-RU" dirty="0" err="1"/>
              <a:t>облігації</a:t>
            </a:r>
            <a:r>
              <a:rPr lang="ru-RU" dirty="0"/>
              <a:t> </a:t>
            </a:r>
            <a:r>
              <a:rPr lang="ru-RU" dirty="0" err="1"/>
              <a:t>місцевих</a:t>
            </a:r>
            <a:r>
              <a:rPr lang="ru-RU" dirty="0"/>
              <a:t> </a:t>
            </a:r>
            <a:r>
              <a:rPr lang="ru-RU" dirty="0" err="1"/>
              <a:t>позик</a:t>
            </a:r>
            <a:r>
              <a:rPr lang="ru-RU" dirty="0"/>
              <a:t>;</a:t>
            </a:r>
          </a:p>
          <a:p>
            <a:r>
              <a:rPr lang="ru-RU" dirty="0"/>
              <a:t>5) </a:t>
            </a:r>
            <a:r>
              <a:rPr lang="ru-RU" dirty="0" err="1"/>
              <a:t>державні</a:t>
            </a:r>
            <a:r>
              <a:rPr lang="ru-RU" dirty="0"/>
              <a:t> </a:t>
            </a:r>
            <a:r>
              <a:rPr lang="ru-RU" dirty="0" err="1"/>
              <a:t>облігації</a:t>
            </a:r>
            <a:r>
              <a:rPr lang="ru-RU" dirty="0"/>
              <a:t> </a:t>
            </a:r>
            <a:r>
              <a:rPr lang="ru-RU" dirty="0" err="1"/>
              <a:t>України</a:t>
            </a:r>
            <a:r>
              <a:rPr lang="ru-RU" dirty="0"/>
              <a:t>;</a:t>
            </a:r>
          </a:p>
          <a:p>
            <a:r>
              <a:rPr lang="ru-RU" dirty="0"/>
              <a:t>6) </a:t>
            </a:r>
            <a:r>
              <a:rPr lang="ru-RU" dirty="0" err="1"/>
              <a:t>облігації</a:t>
            </a:r>
            <a:r>
              <a:rPr lang="ru-RU" dirty="0"/>
              <a:t> </a:t>
            </a:r>
            <a:r>
              <a:rPr lang="ru-RU" dirty="0" err="1"/>
              <a:t>міжнародних</a:t>
            </a:r>
            <a:r>
              <a:rPr lang="ru-RU" dirty="0"/>
              <a:t> </a:t>
            </a:r>
            <a:r>
              <a:rPr lang="ru-RU" dirty="0" err="1"/>
              <a:t>фінансових</a:t>
            </a:r>
            <a:r>
              <a:rPr lang="ru-RU" dirty="0"/>
              <a:t> </a:t>
            </a:r>
            <a:r>
              <a:rPr lang="ru-RU" dirty="0" err="1"/>
              <a:t>організацій</a:t>
            </a:r>
            <a:r>
              <a:rPr lang="ru-RU" dirty="0"/>
              <a:t>;</a:t>
            </a:r>
          </a:p>
          <a:p>
            <a:r>
              <a:rPr lang="ru-RU" dirty="0"/>
              <a:t>7) </a:t>
            </a:r>
            <a:r>
              <a:rPr lang="ru-RU" dirty="0" err="1"/>
              <a:t>депозитні</a:t>
            </a:r>
            <a:r>
              <a:rPr lang="ru-RU" dirty="0"/>
              <a:t> </a:t>
            </a:r>
            <a:r>
              <a:rPr lang="ru-RU" dirty="0" err="1"/>
              <a:t>сертифікати</a:t>
            </a:r>
            <a:r>
              <a:rPr lang="ru-RU" dirty="0"/>
              <a:t> </a:t>
            </a:r>
            <a:r>
              <a:rPr lang="ru-RU" dirty="0" err="1"/>
              <a:t>банків</a:t>
            </a:r>
            <a:r>
              <a:rPr lang="ru-RU" dirty="0"/>
              <a:t>;</a:t>
            </a:r>
          </a:p>
          <a:p>
            <a:r>
              <a:rPr lang="ru-RU" dirty="0"/>
              <a:t>8) </a:t>
            </a:r>
            <a:r>
              <a:rPr lang="ru-RU" dirty="0" err="1"/>
              <a:t>іпотечні</a:t>
            </a:r>
            <a:r>
              <a:rPr lang="ru-RU" dirty="0"/>
              <a:t> </a:t>
            </a:r>
            <a:r>
              <a:rPr lang="ru-RU" dirty="0" err="1"/>
              <a:t>облігації</a:t>
            </a:r>
            <a:r>
              <a:rPr lang="ru-RU" dirty="0"/>
              <a:t>;</a:t>
            </a:r>
          </a:p>
          <a:p>
            <a:r>
              <a:rPr lang="ru-RU" dirty="0"/>
              <a:t>9) </a:t>
            </a:r>
            <a:r>
              <a:rPr lang="ru-RU" dirty="0" err="1"/>
              <a:t>сертифікати</a:t>
            </a:r>
            <a:r>
              <a:rPr lang="ru-RU" dirty="0"/>
              <a:t> </a:t>
            </a:r>
            <a:r>
              <a:rPr lang="ru-RU" dirty="0" err="1"/>
              <a:t>фондів</a:t>
            </a:r>
            <a:r>
              <a:rPr lang="ru-RU" dirty="0"/>
              <a:t> </a:t>
            </a:r>
            <a:r>
              <a:rPr lang="ru-RU" dirty="0" err="1"/>
              <a:t>операцій</a:t>
            </a:r>
            <a:r>
              <a:rPr lang="ru-RU" dirty="0"/>
              <a:t> з </a:t>
            </a:r>
            <a:r>
              <a:rPr lang="ru-RU" dirty="0" err="1"/>
              <a:t>нерухомістю</a:t>
            </a:r>
            <a:r>
              <a:rPr lang="ru-RU" dirty="0"/>
              <a:t> (</a:t>
            </a:r>
            <a:r>
              <a:rPr lang="ru-RU" dirty="0" err="1"/>
              <a:t>далі</a:t>
            </a:r>
            <a:r>
              <a:rPr lang="ru-RU" dirty="0"/>
              <a:t> - </a:t>
            </a:r>
            <a:r>
              <a:rPr lang="ru-RU" dirty="0" err="1"/>
              <a:t>сертифікати</a:t>
            </a:r>
            <a:r>
              <a:rPr lang="ru-RU" dirty="0"/>
              <a:t> ФОН);</a:t>
            </a:r>
          </a:p>
          <a:p>
            <a:r>
              <a:rPr lang="ru-RU" dirty="0"/>
              <a:t>10) </a:t>
            </a:r>
            <a:r>
              <a:rPr lang="ru-RU" dirty="0" err="1"/>
              <a:t>інвестиційні</a:t>
            </a:r>
            <a:r>
              <a:rPr lang="ru-RU" dirty="0"/>
              <a:t> </a:t>
            </a:r>
            <a:r>
              <a:rPr lang="ru-RU" dirty="0" err="1"/>
              <a:t>сертифікати</a:t>
            </a:r>
            <a:r>
              <a:rPr lang="ru-RU" dirty="0"/>
              <a:t>;</a:t>
            </a:r>
          </a:p>
          <a:p>
            <a:r>
              <a:rPr lang="ru-RU" dirty="0"/>
              <a:t>11) </a:t>
            </a:r>
            <a:r>
              <a:rPr lang="ru-RU" dirty="0" err="1"/>
              <a:t>казначейські</a:t>
            </a:r>
            <a:r>
              <a:rPr lang="ru-RU" dirty="0"/>
              <a:t> </a:t>
            </a:r>
            <a:r>
              <a:rPr lang="ru-RU" dirty="0" err="1"/>
              <a:t>зобов’язання</a:t>
            </a:r>
            <a:r>
              <a:rPr lang="ru-RU" dirty="0"/>
              <a:t> </a:t>
            </a:r>
            <a:r>
              <a:rPr lang="ru-RU" dirty="0" err="1"/>
              <a:t>України</a:t>
            </a:r>
            <a:r>
              <a:rPr lang="ru-RU" dirty="0"/>
              <a:t>;</a:t>
            </a:r>
          </a:p>
          <a:p>
            <a:r>
              <a:rPr lang="ru-RU" dirty="0"/>
              <a:t>12) </a:t>
            </a:r>
            <a:r>
              <a:rPr lang="ru-RU" dirty="0" err="1"/>
              <a:t>державні</a:t>
            </a:r>
            <a:r>
              <a:rPr lang="ru-RU" dirty="0"/>
              <a:t> </a:t>
            </a:r>
            <a:r>
              <a:rPr lang="ru-RU" dirty="0" err="1"/>
              <a:t>деривативи</a:t>
            </a:r>
            <a:r>
              <a:rPr lang="ru-RU" dirty="0"/>
              <a:t>;</a:t>
            </a:r>
          </a:p>
          <a:p>
            <a:r>
              <a:rPr lang="ru-RU" dirty="0"/>
              <a:t>13) </a:t>
            </a:r>
            <a:r>
              <a:rPr lang="ru-RU" dirty="0" err="1"/>
              <a:t>опціонні</a:t>
            </a:r>
            <a:r>
              <a:rPr lang="ru-RU" dirty="0"/>
              <a:t> </a:t>
            </a:r>
            <a:r>
              <a:rPr lang="ru-RU" dirty="0" err="1"/>
              <a:t>сертифікати</a:t>
            </a:r>
            <a:r>
              <a:rPr lang="ru-RU" dirty="0"/>
              <a:t>;</a:t>
            </a:r>
          </a:p>
          <a:p>
            <a:r>
              <a:rPr lang="ru-RU" dirty="0"/>
              <a:t>14) </a:t>
            </a:r>
            <a:r>
              <a:rPr lang="ru-RU" dirty="0" err="1"/>
              <a:t>фондові</a:t>
            </a:r>
            <a:r>
              <a:rPr lang="ru-RU" dirty="0"/>
              <a:t> </a:t>
            </a:r>
            <a:r>
              <a:rPr lang="ru-RU" dirty="0" err="1"/>
              <a:t>варанти</a:t>
            </a:r>
            <a:r>
              <a:rPr lang="ru-RU" dirty="0"/>
              <a:t>;</a:t>
            </a:r>
          </a:p>
          <a:p>
            <a:r>
              <a:rPr lang="ru-RU" dirty="0"/>
              <a:t>15) </a:t>
            </a:r>
            <a:r>
              <a:rPr lang="ru-RU" dirty="0" err="1"/>
              <a:t>кредитні</a:t>
            </a:r>
            <a:r>
              <a:rPr lang="ru-RU" dirty="0"/>
              <a:t> </a:t>
            </a:r>
            <a:r>
              <a:rPr lang="ru-RU" dirty="0" err="1"/>
              <a:t>ноти</a:t>
            </a:r>
            <a:r>
              <a:rPr lang="ru-RU" dirty="0"/>
              <a:t>;</a:t>
            </a:r>
          </a:p>
          <a:p>
            <a:r>
              <a:rPr lang="ru-RU" dirty="0"/>
              <a:t>16) </a:t>
            </a:r>
            <a:r>
              <a:rPr lang="ru-RU" dirty="0" err="1"/>
              <a:t>депозитарні</a:t>
            </a:r>
            <a:r>
              <a:rPr lang="ru-RU" dirty="0"/>
              <a:t> </a:t>
            </a:r>
            <a:r>
              <a:rPr lang="ru-RU" dirty="0" err="1"/>
              <a:t>розписки</a:t>
            </a:r>
            <a:r>
              <a:rPr lang="ru-RU" dirty="0" smtClean="0"/>
              <a:t>.</a:t>
            </a:r>
            <a:endParaRPr lang="ru-RU" dirty="0"/>
          </a:p>
        </p:txBody>
      </p:sp>
    </p:spTree>
    <p:extLst>
      <p:ext uri="{BB962C8B-B14F-4D97-AF65-F5344CB8AC3E}">
        <p14:creationId xmlns:p14="http://schemas.microsoft.com/office/powerpoint/2010/main" val="37230305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232012"/>
            <a:ext cx="10018713" cy="6209731"/>
          </a:xfrm>
        </p:spPr>
        <p:txBody>
          <a:bodyPr anchor="t">
            <a:normAutofit fontScale="85000" lnSpcReduction="20000"/>
          </a:bodyPr>
          <a:lstStyle/>
          <a:p>
            <a:pPr marL="0" indent="0">
              <a:buNone/>
            </a:pPr>
            <a:r>
              <a:rPr lang="ru-RU" b="1" dirty="0" err="1"/>
              <a:t>Цінні</a:t>
            </a:r>
            <a:r>
              <a:rPr lang="ru-RU" b="1" dirty="0"/>
              <a:t> </a:t>
            </a:r>
            <a:r>
              <a:rPr lang="ru-RU" b="1" dirty="0" err="1"/>
              <a:t>папери</a:t>
            </a:r>
            <a:r>
              <a:rPr lang="ru-RU" b="1" dirty="0"/>
              <a:t> </a:t>
            </a:r>
            <a:r>
              <a:rPr lang="ru-RU" dirty="0" err="1"/>
              <a:t>існують</a:t>
            </a:r>
            <a:r>
              <a:rPr lang="ru-RU" dirty="0"/>
              <a:t> в </a:t>
            </a:r>
            <a:r>
              <a:rPr lang="ru-RU" b="1" dirty="0" err="1"/>
              <a:t>електронній</a:t>
            </a:r>
            <a:r>
              <a:rPr lang="ru-RU" b="1" dirty="0"/>
              <a:t> (</a:t>
            </a:r>
            <a:r>
              <a:rPr lang="ru-RU" b="1" dirty="0" err="1"/>
              <a:t>електронні</a:t>
            </a:r>
            <a:r>
              <a:rPr lang="ru-RU" b="1" dirty="0"/>
              <a:t> </a:t>
            </a:r>
            <a:r>
              <a:rPr lang="ru-RU" b="1" dirty="0" err="1"/>
              <a:t>цінні</a:t>
            </a:r>
            <a:r>
              <a:rPr lang="ru-RU" b="1" dirty="0"/>
              <a:t> </a:t>
            </a:r>
            <a:r>
              <a:rPr lang="ru-RU" b="1" dirty="0" err="1"/>
              <a:t>папери</a:t>
            </a:r>
            <a:r>
              <a:rPr lang="ru-RU" b="1" dirty="0"/>
              <a:t>) </a:t>
            </a:r>
            <a:r>
              <a:rPr lang="ru-RU" dirty="0"/>
              <a:t>та </a:t>
            </a:r>
            <a:r>
              <a:rPr lang="ru-RU" b="1" dirty="0" err="1"/>
              <a:t>паперовій</a:t>
            </a:r>
            <a:r>
              <a:rPr lang="ru-RU" b="1" dirty="0"/>
              <a:t> (</a:t>
            </a:r>
            <a:r>
              <a:rPr lang="ru-RU" b="1" dirty="0" err="1"/>
              <a:t>паперові</a:t>
            </a:r>
            <a:r>
              <a:rPr lang="ru-RU" b="1" dirty="0"/>
              <a:t> </a:t>
            </a:r>
            <a:r>
              <a:rPr lang="ru-RU" b="1" dirty="0" err="1"/>
              <a:t>цінні</a:t>
            </a:r>
            <a:r>
              <a:rPr lang="ru-RU" b="1" dirty="0"/>
              <a:t> </a:t>
            </a:r>
            <a:r>
              <a:rPr lang="ru-RU" b="1" dirty="0" err="1"/>
              <a:t>папери</a:t>
            </a:r>
            <a:r>
              <a:rPr lang="ru-RU" b="1" dirty="0"/>
              <a:t>) </a:t>
            </a:r>
            <a:r>
              <a:rPr lang="ru-RU" dirty="0"/>
              <a:t>формах.</a:t>
            </a:r>
          </a:p>
          <a:p>
            <a:r>
              <a:rPr lang="ru-RU" b="1" dirty="0" err="1"/>
              <a:t>Електронний</a:t>
            </a:r>
            <a:r>
              <a:rPr lang="ru-RU" b="1" dirty="0"/>
              <a:t> </a:t>
            </a:r>
            <a:r>
              <a:rPr lang="ru-RU" b="1" dirty="0" err="1"/>
              <a:t>цінний</a:t>
            </a:r>
            <a:r>
              <a:rPr lang="ru-RU" b="1" dirty="0"/>
              <a:t> </a:t>
            </a:r>
            <a:r>
              <a:rPr lang="ru-RU" b="1" dirty="0" err="1"/>
              <a:t>папір</a:t>
            </a:r>
            <a:r>
              <a:rPr lang="ru-RU" b="1" dirty="0"/>
              <a:t> </a:t>
            </a:r>
            <a:r>
              <a:rPr lang="ru-RU" dirty="0" err="1"/>
              <a:t>відображається</a:t>
            </a:r>
            <a:r>
              <a:rPr lang="ru-RU" dirty="0"/>
              <a:t> у </a:t>
            </a:r>
            <a:r>
              <a:rPr lang="ru-RU" dirty="0" err="1"/>
              <a:t>вигляді</a:t>
            </a:r>
            <a:r>
              <a:rPr lang="ru-RU" dirty="0"/>
              <a:t> </a:t>
            </a:r>
            <a:r>
              <a:rPr lang="ru-RU" dirty="0" err="1"/>
              <a:t>облікового</a:t>
            </a:r>
            <a:r>
              <a:rPr lang="ru-RU" dirty="0"/>
              <a:t> </a:t>
            </a:r>
            <a:r>
              <a:rPr lang="ru-RU" dirty="0" err="1"/>
              <a:t>запису</a:t>
            </a:r>
            <a:r>
              <a:rPr lang="ru-RU" dirty="0"/>
              <a:t> на </a:t>
            </a:r>
            <a:r>
              <a:rPr lang="ru-RU" dirty="0" err="1"/>
              <a:t>рахунку</a:t>
            </a:r>
            <a:r>
              <a:rPr lang="ru-RU" dirty="0"/>
              <a:t> в </a:t>
            </a:r>
            <a:r>
              <a:rPr lang="ru-RU" dirty="0" err="1"/>
              <a:t>цінних</a:t>
            </a:r>
            <a:r>
              <a:rPr lang="ru-RU" dirty="0"/>
              <a:t> </a:t>
            </a:r>
            <a:r>
              <a:rPr lang="ru-RU" dirty="0" err="1"/>
              <a:t>паперах</a:t>
            </a:r>
            <a:r>
              <a:rPr lang="ru-RU" dirty="0"/>
              <a:t> у </a:t>
            </a:r>
            <a:r>
              <a:rPr lang="ru-RU" dirty="0" err="1"/>
              <a:t>системі</a:t>
            </a:r>
            <a:r>
              <a:rPr lang="ru-RU" dirty="0"/>
              <a:t> депозитарного </a:t>
            </a:r>
            <a:r>
              <a:rPr lang="ru-RU" dirty="0" err="1"/>
              <a:t>обліку</a:t>
            </a:r>
            <a:r>
              <a:rPr lang="ru-RU" dirty="0"/>
              <a:t> </a:t>
            </a:r>
            <a:r>
              <a:rPr lang="ru-RU" dirty="0" err="1"/>
              <a:t>цінних</a:t>
            </a:r>
            <a:r>
              <a:rPr lang="ru-RU" dirty="0"/>
              <a:t> </a:t>
            </a:r>
            <a:r>
              <a:rPr lang="ru-RU" dirty="0" err="1"/>
              <a:t>паперів</a:t>
            </a:r>
            <a:r>
              <a:rPr lang="ru-RU" dirty="0"/>
              <a:t>.</a:t>
            </a:r>
          </a:p>
          <a:p>
            <a:r>
              <a:rPr lang="ru-RU" b="1" dirty="0" err="1"/>
              <a:t>Паперовий</a:t>
            </a:r>
            <a:r>
              <a:rPr lang="ru-RU" b="1" dirty="0"/>
              <a:t> </a:t>
            </a:r>
            <a:r>
              <a:rPr lang="ru-RU" b="1" dirty="0" err="1"/>
              <a:t>цінний</a:t>
            </a:r>
            <a:r>
              <a:rPr lang="ru-RU" b="1" dirty="0"/>
              <a:t> </a:t>
            </a:r>
            <a:r>
              <a:rPr lang="ru-RU" b="1" dirty="0" err="1"/>
              <a:t>папір</a:t>
            </a:r>
            <a:r>
              <a:rPr lang="ru-RU" b="1" dirty="0"/>
              <a:t> </a:t>
            </a:r>
            <a:r>
              <a:rPr lang="ru-RU" dirty="0" err="1"/>
              <a:t>оформлюється</a:t>
            </a:r>
            <a:r>
              <a:rPr lang="ru-RU" dirty="0"/>
              <a:t> на </a:t>
            </a:r>
            <a:r>
              <a:rPr lang="ru-RU" dirty="0" err="1"/>
              <a:t>матеріальному</a:t>
            </a:r>
            <a:r>
              <a:rPr lang="ru-RU" dirty="0"/>
              <a:t> </a:t>
            </a:r>
            <a:r>
              <a:rPr lang="ru-RU" dirty="0" err="1"/>
              <a:t>носії</a:t>
            </a:r>
            <a:r>
              <a:rPr lang="ru-RU" dirty="0"/>
              <a:t> як документ, </a:t>
            </a:r>
            <a:r>
              <a:rPr lang="ru-RU" dirty="0" err="1"/>
              <a:t>що</a:t>
            </a:r>
            <a:r>
              <a:rPr lang="ru-RU" dirty="0"/>
              <a:t> </a:t>
            </a:r>
            <a:r>
              <a:rPr lang="ru-RU" dirty="0" err="1"/>
              <a:t>містить</a:t>
            </a:r>
            <a:r>
              <a:rPr lang="ru-RU" dirty="0"/>
              <a:t> </a:t>
            </a:r>
            <a:r>
              <a:rPr lang="ru-RU" dirty="0" err="1"/>
              <a:t>найменування</a:t>
            </a:r>
            <a:r>
              <a:rPr lang="ru-RU" dirty="0"/>
              <a:t> виду </a:t>
            </a:r>
            <a:r>
              <a:rPr lang="ru-RU" dirty="0" err="1"/>
              <a:t>цінного</a:t>
            </a:r>
            <a:r>
              <a:rPr lang="ru-RU" dirty="0"/>
              <a:t> </a:t>
            </a:r>
            <a:r>
              <a:rPr lang="ru-RU" dirty="0" err="1"/>
              <a:t>папера</a:t>
            </a:r>
            <a:r>
              <a:rPr lang="ru-RU" dirty="0"/>
              <a:t>, а </a:t>
            </a:r>
            <a:r>
              <a:rPr lang="ru-RU" dirty="0" err="1"/>
              <a:t>також</a:t>
            </a:r>
            <a:r>
              <a:rPr lang="ru-RU" dirty="0"/>
              <a:t> </a:t>
            </a:r>
            <a:r>
              <a:rPr lang="ru-RU" dirty="0" err="1"/>
              <a:t>визначені</a:t>
            </a:r>
            <a:r>
              <a:rPr lang="ru-RU" dirty="0"/>
              <a:t> </a:t>
            </a:r>
            <a:r>
              <a:rPr lang="ru-RU" dirty="0" err="1"/>
              <a:t>законодавством</a:t>
            </a:r>
            <a:r>
              <a:rPr lang="ru-RU" dirty="0"/>
              <a:t> </a:t>
            </a:r>
            <a:r>
              <a:rPr lang="ru-RU" dirty="0" err="1"/>
              <a:t>реквізити</a:t>
            </a:r>
            <a:r>
              <a:rPr lang="ru-RU" dirty="0"/>
              <a:t>.</a:t>
            </a:r>
          </a:p>
          <a:p>
            <a:pPr marL="0" indent="0">
              <a:buNone/>
            </a:pPr>
            <a:r>
              <a:rPr lang="ru-RU" b="1" dirty="0" err="1" smtClean="0"/>
              <a:t>Цінні</a:t>
            </a:r>
            <a:r>
              <a:rPr lang="ru-RU" b="1" dirty="0" smtClean="0"/>
              <a:t> </a:t>
            </a:r>
            <a:r>
              <a:rPr lang="ru-RU" b="1" dirty="0" err="1"/>
              <a:t>папери</a:t>
            </a:r>
            <a:r>
              <a:rPr lang="ru-RU" b="1" dirty="0"/>
              <a:t> за формою </a:t>
            </a:r>
            <a:r>
              <a:rPr lang="ru-RU" b="1" dirty="0" err="1"/>
              <a:t>випуску</a:t>
            </a:r>
            <a:r>
              <a:rPr lang="ru-RU" b="1" dirty="0"/>
              <a:t> </a:t>
            </a:r>
            <a:r>
              <a:rPr lang="ru-RU" dirty="0"/>
              <a:t>(</a:t>
            </a:r>
            <a:r>
              <a:rPr lang="ru-RU" dirty="0" err="1"/>
              <a:t>видачі</a:t>
            </a:r>
            <a:r>
              <a:rPr lang="ru-RU" dirty="0"/>
              <a:t>) </a:t>
            </a:r>
            <a:r>
              <a:rPr lang="ru-RU" dirty="0" err="1"/>
              <a:t>можуть</a:t>
            </a:r>
            <a:r>
              <a:rPr lang="ru-RU" dirty="0"/>
              <a:t> бути </a:t>
            </a:r>
            <a:r>
              <a:rPr lang="ru-RU" b="1" dirty="0"/>
              <a:t>на </a:t>
            </a:r>
            <a:r>
              <a:rPr lang="ru-RU" b="1" dirty="0" err="1"/>
              <a:t>пред’явника</a:t>
            </a:r>
            <a:r>
              <a:rPr lang="ru-RU" dirty="0"/>
              <a:t>, </a:t>
            </a:r>
            <a:r>
              <a:rPr lang="ru-RU" b="1" dirty="0" err="1"/>
              <a:t>іменні</a:t>
            </a:r>
            <a:r>
              <a:rPr lang="ru-RU" dirty="0"/>
              <a:t> </a:t>
            </a:r>
            <a:r>
              <a:rPr lang="ru-RU" dirty="0" err="1"/>
              <a:t>або</a:t>
            </a:r>
            <a:r>
              <a:rPr lang="ru-RU" dirty="0"/>
              <a:t> </a:t>
            </a:r>
            <a:r>
              <a:rPr lang="ru-RU" b="1" dirty="0" err="1"/>
              <a:t>ордерні</a:t>
            </a:r>
            <a:r>
              <a:rPr lang="ru-RU" dirty="0"/>
              <a:t>.</a:t>
            </a:r>
          </a:p>
          <a:p>
            <a:pPr marL="0" indent="0">
              <a:buNone/>
            </a:pPr>
            <a:r>
              <a:rPr lang="ru-RU" dirty="0"/>
              <a:t>Права на </a:t>
            </a:r>
            <a:r>
              <a:rPr lang="ru-RU" dirty="0" err="1"/>
              <a:t>цінний</a:t>
            </a:r>
            <a:r>
              <a:rPr lang="ru-RU" dirty="0"/>
              <a:t> </a:t>
            </a:r>
            <a:r>
              <a:rPr lang="ru-RU" dirty="0" err="1"/>
              <a:t>папір</a:t>
            </a:r>
            <a:r>
              <a:rPr lang="ru-RU" dirty="0"/>
              <a:t> та права за </a:t>
            </a:r>
            <a:r>
              <a:rPr lang="ru-RU" dirty="0" err="1"/>
              <a:t>цінним</a:t>
            </a:r>
            <a:r>
              <a:rPr lang="ru-RU" dirty="0"/>
              <a:t> </a:t>
            </a:r>
            <a:r>
              <a:rPr lang="ru-RU" dirty="0" err="1"/>
              <a:t>папером</a:t>
            </a:r>
            <a:r>
              <a:rPr lang="ru-RU" dirty="0"/>
              <a:t>, </a:t>
            </a:r>
            <a:r>
              <a:rPr lang="ru-RU" dirty="0" err="1"/>
              <a:t>що</a:t>
            </a:r>
            <a:r>
              <a:rPr lang="ru-RU" dirty="0"/>
              <a:t> </a:t>
            </a:r>
            <a:r>
              <a:rPr lang="ru-RU" dirty="0" err="1"/>
              <a:t>існує</a:t>
            </a:r>
            <a:r>
              <a:rPr lang="ru-RU" dirty="0"/>
              <a:t> в </a:t>
            </a:r>
            <a:r>
              <a:rPr lang="ru-RU" dirty="0" err="1"/>
              <a:t>паперовій</a:t>
            </a:r>
            <a:r>
              <a:rPr lang="ru-RU" dirty="0"/>
              <a:t> </a:t>
            </a:r>
            <a:r>
              <a:rPr lang="ru-RU" dirty="0" err="1"/>
              <a:t>формі</a:t>
            </a:r>
            <a:r>
              <a:rPr lang="ru-RU" dirty="0"/>
              <a:t>, належать:</a:t>
            </a:r>
          </a:p>
          <a:p>
            <a:r>
              <a:rPr lang="ru-RU" dirty="0"/>
              <a:t>1) </a:t>
            </a:r>
            <a:r>
              <a:rPr lang="ru-RU" dirty="0" err="1"/>
              <a:t>пред’явникові</a:t>
            </a:r>
            <a:r>
              <a:rPr lang="ru-RU" dirty="0"/>
              <a:t> </a:t>
            </a:r>
            <a:r>
              <a:rPr lang="ru-RU" dirty="0" err="1"/>
              <a:t>цінного</a:t>
            </a:r>
            <a:r>
              <a:rPr lang="ru-RU" dirty="0"/>
              <a:t> </a:t>
            </a:r>
            <a:r>
              <a:rPr lang="ru-RU" dirty="0" err="1"/>
              <a:t>папера</a:t>
            </a:r>
            <a:r>
              <a:rPr lang="ru-RU" dirty="0"/>
              <a:t> (</a:t>
            </a:r>
            <a:r>
              <a:rPr lang="ru-RU" b="1" dirty="0" err="1"/>
              <a:t>цінний</a:t>
            </a:r>
            <a:r>
              <a:rPr lang="ru-RU" b="1" dirty="0"/>
              <a:t> </a:t>
            </a:r>
            <a:r>
              <a:rPr lang="ru-RU" b="1" dirty="0" err="1"/>
              <a:t>папір</a:t>
            </a:r>
            <a:r>
              <a:rPr lang="ru-RU" b="1" dirty="0"/>
              <a:t> на </a:t>
            </a:r>
            <a:r>
              <a:rPr lang="ru-RU" b="1" dirty="0" err="1"/>
              <a:t>пред’явника</a:t>
            </a:r>
            <a:r>
              <a:rPr lang="ru-RU" dirty="0"/>
              <a:t>);</a:t>
            </a:r>
          </a:p>
          <a:p>
            <a:r>
              <a:rPr lang="ru-RU" dirty="0"/>
              <a:t>2) </a:t>
            </a:r>
            <a:r>
              <a:rPr lang="ru-RU" dirty="0" err="1"/>
              <a:t>особі</a:t>
            </a:r>
            <a:r>
              <a:rPr lang="ru-RU" dirty="0"/>
              <a:t>, </a:t>
            </a:r>
            <a:r>
              <a:rPr lang="ru-RU" dirty="0" err="1"/>
              <a:t>зазначеній</a:t>
            </a:r>
            <a:r>
              <a:rPr lang="ru-RU" dirty="0"/>
              <a:t> у </a:t>
            </a:r>
            <a:r>
              <a:rPr lang="ru-RU" dirty="0" err="1"/>
              <a:t>цінному</a:t>
            </a:r>
            <a:r>
              <a:rPr lang="ru-RU" dirty="0"/>
              <a:t> </a:t>
            </a:r>
            <a:r>
              <a:rPr lang="ru-RU" dirty="0" err="1"/>
              <a:t>папері</a:t>
            </a:r>
            <a:r>
              <a:rPr lang="ru-RU" dirty="0"/>
              <a:t> (</a:t>
            </a:r>
            <a:r>
              <a:rPr lang="ru-RU" b="1" dirty="0" err="1"/>
              <a:t>іменний</a:t>
            </a:r>
            <a:r>
              <a:rPr lang="ru-RU" b="1" dirty="0"/>
              <a:t> </a:t>
            </a:r>
            <a:r>
              <a:rPr lang="ru-RU" b="1" dirty="0" err="1"/>
              <a:t>цінний</a:t>
            </a:r>
            <a:r>
              <a:rPr lang="ru-RU" b="1" dirty="0"/>
              <a:t> </a:t>
            </a:r>
            <a:r>
              <a:rPr lang="ru-RU" b="1" dirty="0" err="1"/>
              <a:t>папір</a:t>
            </a:r>
            <a:r>
              <a:rPr lang="ru-RU" dirty="0"/>
              <a:t>);</a:t>
            </a:r>
          </a:p>
          <a:p>
            <a:r>
              <a:rPr lang="ru-RU" dirty="0"/>
              <a:t>3) </a:t>
            </a:r>
            <a:r>
              <a:rPr lang="ru-RU" dirty="0" err="1"/>
              <a:t>особі</a:t>
            </a:r>
            <a:r>
              <a:rPr lang="ru-RU" dirty="0"/>
              <a:t>, </a:t>
            </a:r>
            <a:r>
              <a:rPr lang="ru-RU" dirty="0" err="1"/>
              <a:t>зазначеній</a:t>
            </a:r>
            <a:r>
              <a:rPr lang="ru-RU" dirty="0"/>
              <a:t> у </a:t>
            </a:r>
            <a:r>
              <a:rPr lang="ru-RU" dirty="0" err="1"/>
              <a:t>цінному</a:t>
            </a:r>
            <a:r>
              <a:rPr lang="ru-RU" dirty="0"/>
              <a:t> </a:t>
            </a:r>
            <a:r>
              <a:rPr lang="ru-RU" dirty="0" err="1"/>
              <a:t>папері</a:t>
            </a:r>
            <a:r>
              <a:rPr lang="ru-RU" dirty="0"/>
              <a:t>, яка </a:t>
            </a:r>
            <a:r>
              <a:rPr lang="ru-RU" dirty="0" err="1"/>
              <a:t>може</a:t>
            </a:r>
            <a:r>
              <a:rPr lang="ru-RU" dirty="0"/>
              <a:t> сама </a:t>
            </a:r>
            <a:r>
              <a:rPr lang="ru-RU" dirty="0" err="1"/>
              <a:t>реалізувати</a:t>
            </a:r>
            <a:r>
              <a:rPr lang="ru-RU" dirty="0"/>
              <a:t> </a:t>
            </a:r>
            <a:r>
              <a:rPr lang="ru-RU" dirty="0" err="1"/>
              <a:t>такі</a:t>
            </a:r>
            <a:r>
              <a:rPr lang="ru-RU" dirty="0"/>
              <a:t> права </a:t>
            </a:r>
            <a:r>
              <a:rPr lang="ru-RU" dirty="0" err="1"/>
              <a:t>або</a:t>
            </a:r>
            <a:r>
              <a:rPr lang="ru-RU" dirty="0"/>
              <a:t> </a:t>
            </a:r>
            <a:r>
              <a:rPr lang="ru-RU" dirty="0" err="1"/>
              <a:t>призначити</a:t>
            </a:r>
            <a:r>
              <a:rPr lang="ru-RU" dirty="0"/>
              <a:t> </a:t>
            </a:r>
            <a:r>
              <a:rPr lang="ru-RU" dirty="0" err="1"/>
              <a:t>своїм</a:t>
            </a:r>
            <a:r>
              <a:rPr lang="ru-RU" dirty="0"/>
              <a:t> наказом </a:t>
            </a:r>
            <a:r>
              <a:rPr lang="ru-RU" dirty="0" err="1"/>
              <a:t>іншу</a:t>
            </a:r>
            <a:r>
              <a:rPr lang="ru-RU" dirty="0"/>
              <a:t> </a:t>
            </a:r>
            <a:r>
              <a:rPr lang="ru-RU" dirty="0" err="1"/>
              <a:t>уповноважену</a:t>
            </a:r>
            <a:r>
              <a:rPr lang="ru-RU" dirty="0"/>
              <a:t> особу (</a:t>
            </a:r>
            <a:r>
              <a:rPr lang="ru-RU" b="1" dirty="0" err="1"/>
              <a:t>ордерний</a:t>
            </a:r>
            <a:r>
              <a:rPr lang="ru-RU" b="1" dirty="0"/>
              <a:t> </a:t>
            </a:r>
            <a:r>
              <a:rPr lang="ru-RU" b="1" dirty="0" err="1"/>
              <a:t>цінний</a:t>
            </a:r>
            <a:r>
              <a:rPr lang="ru-RU" b="1" dirty="0"/>
              <a:t> </a:t>
            </a:r>
            <a:r>
              <a:rPr lang="ru-RU" b="1" dirty="0" err="1"/>
              <a:t>папір</a:t>
            </a:r>
            <a:r>
              <a:rPr lang="ru-RU" dirty="0"/>
              <a:t>). При </a:t>
            </a:r>
            <a:r>
              <a:rPr lang="ru-RU" dirty="0" err="1"/>
              <a:t>цьому</a:t>
            </a:r>
            <a:r>
              <a:rPr lang="ru-RU" dirty="0"/>
              <a:t> </a:t>
            </a:r>
            <a:r>
              <a:rPr lang="ru-RU" dirty="0" err="1"/>
              <a:t>такий</a:t>
            </a:r>
            <a:r>
              <a:rPr lang="ru-RU" dirty="0"/>
              <a:t> наказ (</a:t>
            </a:r>
            <a:r>
              <a:rPr lang="ru-RU" dirty="0" err="1"/>
              <a:t>індосамент</a:t>
            </a:r>
            <a:r>
              <a:rPr lang="ru-RU" dirty="0"/>
              <a:t>) </a:t>
            </a:r>
            <a:r>
              <a:rPr lang="ru-RU" dirty="0" err="1"/>
              <a:t>може</a:t>
            </a:r>
            <a:r>
              <a:rPr lang="ru-RU" dirty="0"/>
              <a:t> бути </a:t>
            </a:r>
            <a:r>
              <a:rPr lang="ru-RU" dirty="0" err="1"/>
              <a:t>повним</a:t>
            </a:r>
            <a:r>
              <a:rPr lang="ru-RU" dirty="0"/>
              <a:t> (</a:t>
            </a:r>
            <a:r>
              <a:rPr lang="ru-RU" dirty="0" err="1"/>
              <a:t>із</a:t>
            </a:r>
            <a:r>
              <a:rPr lang="ru-RU" dirty="0"/>
              <a:t> </a:t>
            </a:r>
            <a:r>
              <a:rPr lang="ru-RU" dirty="0" err="1"/>
              <a:t>зазначенням</a:t>
            </a:r>
            <a:r>
              <a:rPr lang="ru-RU" dirty="0"/>
              <a:t> </a:t>
            </a:r>
            <a:r>
              <a:rPr lang="ru-RU" dirty="0" err="1"/>
              <a:t>імені</a:t>
            </a:r>
            <a:r>
              <a:rPr lang="ru-RU" dirty="0"/>
              <a:t> особи, </a:t>
            </a:r>
            <a:r>
              <a:rPr lang="ru-RU" dirty="0" err="1"/>
              <a:t>якій</a:t>
            </a:r>
            <a:r>
              <a:rPr lang="ru-RU" dirty="0"/>
              <a:t> </a:t>
            </a:r>
            <a:r>
              <a:rPr lang="ru-RU" dirty="0" err="1"/>
              <a:t>передаються</a:t>
            </a:r>
            <a:r>
              <a:rPr lang="ru-RU" dirty="0"/>
              <a:t> права за таким </a:t>
            </a:r>
            <a:r>
              <a:rPr lang="ru-RU" dirty="0" err="1"/>
              <a:t>ордерним</a:t>
            </a:r>
            <a:r>
              <a:rPr lang="ru-RU" dirty="0"/>
              <a:t> </a:t>
            </a:r>
            <a:r>
              <a:rPr lang="ru-RU" dirty="0" err="1"/>
              <a:t>цінним</a:t>
            </a:r>
            <a:r>
              <a:rPr lang="ru-RU" dirty="0"/>
              <a:t> </a:t>
            </a:r>
            <a:r>
              <a:rPr lang="ru-RU" dirty="0" err="1"/>
              <a:t>папером</a:t>
            </a:r>
            <a:r>
              <a:rPr lang="ru-RU" dirty="0"/>
              <a:t>) </a:t>
            </a:r>
            <a:r>
              <a:rPr lang="ru-RU" dirty="0" err="1"/>
              <a:t>або</a:t>
            </a:r>
            <a:r>
              <a:rPr lang="ru-RU" dirty="0"/>
              <a:t> </a:t>
            </a:r>
            <a:r>
              <a:rPr lang="ru-RU" dirty="0" err="1"/>
              <a:t>бланковим</a:t>
            </a:r>
            <a:r>
              <a:rPr lang="ru-RU" dirty="0"/>
              <a:t> (без </a:t>
            </a:r>
            <a:r>
              <a:rPr lang="ru-RU" dirty="0" err="1"/>
              <a:t>зазначення</a:t>
            </a:r>
            <a:r>
              <a:rPr lang="ru-RU" dirty="0"/>
              <a:t> </a:t>
            </a:r>
            <a:r>
              <a:rPr lang="ru-RU" dirty="0" err="1"/>
              <a:t>імені</a:t>
            </a:r>
            <a:r>
              <a:rPr lang="ru-RU" dirty="0"/>
              <a:t> особи, </a:t>
            </a:r>
            <a:r>
              <a:rPr lang="ru-RU" dirty="0" err="1"/>
              <a:t>якій</a:t>
            </a:r>
            <a:r>
              <a:rPr lang="ru-RU" dirty="0"/>
              <a:t> </a:t>
            </a:r>
            <a:r>
              <a:rPr lang="ru-RU" dirty="0" err="1"/>
              <a:t>передаються</a:t>
            </a:r>
            <a:r>
              <a:rPr lang="ru-RU" dirty="0"/>
              <a:t> права за таким </a:t>
            </a:r>
            <a:r>
              <a:rPr lang="ru-RU" dirty="0" err="1"/>
              <a:t>ордерним</a:t>
            </a:r>
            <a:r>
              <a:rPr lang="ru-RU" dirty="0"/>
              <a:t> </a:t>
            </a:r>
            <a:r>
              <a:rPr lang="ru-RU" dirty="0" err="1"/>
              <a:t>цінним</a:t>
            </a:r>
            <a:r>
              <a:rPr lang="ru-RU" dirty="0"/>
              <a:t> </a:t>
            </a:r>
            <a:r>
              <a:rPr lang="ru-RU" dirty="0" err="1"/>
              <a:t>папером</a:t>
            </a:r>
            <a:r>
              <a:rPr lang="ru-RU" dirty="0"/>
              <a:t>).</a:t>
            </a:r>
          </a:p>
          <a:p>
            <a:pPr marL="0" indent="0">
              <a:buNone/>
            </a:pPr>
            <a:r>
              <a:rPr lang="ru-RU" dirty="0"/>
              <a:t>Права на </a:t>
            </a:r>
            <a:r>
              <a:rPr lang="ru-RU" dirty="0" err="1"/>
              <a:t>цінний</a:t>
            </a:r>
            <a:r>
              <a:rPr lang="ru-RU" dirty="0"/>
              <a:t> </a:t>
            </a:r>
            <a:r>
              <a:rPr lang="ru-RU" dirty="0" err="1"/>
              <a:t>папір</a:t>
            </a:r>
            <a:r>
              <a:rPr lang="ru-RU" dirty="0"/>
              <a:t> та права за </a:t>
            </a:r>
            <a:r>
              <a:rPr lang="ru-RU" dirty="0" err="1"/>
              <a:t>цінним</a:t>
            </a:r>
            <a:r>
              <a:rPr lang="ru-RU" dirty="0"/>
              <a:t> </a:t>
            </a:r>
            <a:r>
              <a:rPr lang="ru-RU" dirty="0" err="1"/>
              <a:t>папером</a:t>
            </a:r>
            <a:r>
              <a:rPr lang="ru-RU" dirty="0"/>
              <a:t>, </a:t>
            </a:r>
            <a:r>
              <a:rPr lang="ru-RU" dirty="0" err="1"/>
              <a:t>що</a:t>
            </a:r>
            <a:r>
              <a:rPr lang="ru-RU" dirty="0"/>
              <a:t> </a:t>
            </a:r>
            <a:r>
              <a:rPr lang="ru-RU" dirty="0" err="1"/>
              <a:t>існує</a:t>
            </a:r>
            <a:r>
              <a:rPr lang="ru-RU" dirty="0"/>
              <a:t> в </a:t>
            </a:r>
            <a:r>
              <a:rPr lang="ru-RU" dirty="0" err="1"/>
              <a:t>електронній</a:t>
            </a:r>
            <a:r>
              <a:rPr lang="ru-RU" dirty="0"/>
              <a:t> </a:t>
            </a:r>
            <a:r>
              <a:rPr lang="ru-RU" dirty="0" err="1"/>
              <a:t>формі</a:t>
            </a:r>
            <a:r>
              <a:rPr lang="ru-RU" dirty="0"/>
              <a:t>, належать </a:t>
            </a:r>
            <a:r>
              <a:rPr lang="ru-RU" dirty="0" err="1"/>
              <a:t>власникові</a:t>
            </a:r>
            <a:r>
              <a:rPr lang="ru-RU" dirty="0"/>
              <a:t> </a:t>
            </a:r>
            <a:r>
              <a:rPr lang="ru-RU" dirty="0" err="1"/>
              <a:t>рахунка</a:t>
            </a:r>
            <a:r>
              <a:rPr lang="ru-RU" dirty="0"/>
              <a:t> в </a:t>
            </a:r>
            <a:r>
              <a:rPr lang="ru-RU" dirty="0" err="1"/>
              <a:t>цінних</a:t>
            </a:r>
            <a:r>
              <a:rPr lang="ru-RU" dirty="0"/>
              <a:t> </a:t>
            </a:r>
            <a:r>
              <a:rPr lang="ru-RU" dirty="0" err="1"/>
              <a:t>паперах</a:t>
            </a:r>
            <a:r>
              <a:rPr lang="ru-RU" dirty="0"/>
              <a:t>, </a:t>
            </a:r>
            <a:r>
              <a:rPr lang="ru-RU" dirty="0" err="1"/>
              <a:t>відкритого</a:t>
            </a:r>
            <a:r>
              <a:rPr lang="ru-RU" dirty="0"/>
              <a:t> в </a:t>
            </a:r>
            <a:r>
              <a:rPr lang="ru-RU" dirty="0" err="1"/>
              <a:t>депозитарній</a:t>
            </a:r>
            <a:r>
              <a:rPr lang="ru-RU" dirty="0"/>
              <a:t> </a:t>
            </a:r>
            <a:r>
              <a:rPr lang="ru-RU" dirty="0" err="1"/>
              <a:t>установі</a:t>
            </a:r>
            <a:r>
              <a:rPr lang="ru-RU" dirty="0"/>
              <a:t>, </a:t>
            </a:r>
            <a:r>
              <a:rPr lang="ru-RU" dirty="0" err="1"/>
              <a:t>або</a:t>
            </a:r>
            <a:r>
              <a:rPr lang="ru-RU" dirty="0"/>
              <a:t> </a:t>
            </a:r>
            <a:r>
              <a:rPr lang="ru-RU" dirty="0" err="1"/>
              <a:t>іншій</a:t>
            </a:r>
            <a:r>
              <a:rPr lang="ru-RU" dirty="0"/>
              <a:t> </a:t>
            </a:r>
            <a:r>
              <a:rPr lang="ru-RU" dirty="0" err="1"/>
              <a:t>особі</a:t>
            </a:r>
            <a:r>
              <a:rPr lang="ru-RU" dirty="0"/>
              <a:t> у </a:t>
            </a:r>
            <a:r>
              <a:rPr lang="ru-RU" dirty="0" err="1"/>
              <a:t>встановлених</a:t>
            </a:r>
            <a:r>
              <a:rPr lang="ru-RU" dirty="0"/>
              <a:t> </a:t>
            </a:r>
            <a:r>
              <a:rPr lang="ru-RU" dirty="0" err="1"/>
              <a:t>законодавством</a:t>
            </a:r>
            <a:r>
              <a:rPr lang="ru-RU" dirty="0"/>
              <a:t> </a:t>
            </a:r>
            <a:r>
              <a:rPr lang="ru-RU" dirty="0" err="1"/>
              <a:t>випадках</a:t>
            </a:r>
            <a:r>
              <a:rPr lang="ru-RU" dirty="0" smtClean="0"/>
              <a:t>.</a:t>
            </a:r>
            <a:endParaRPr lang="ru-RU" dirty="0"/>
          </a:p>
        </p:txBody>
      </p:sp>
    </p:spTree>
    <p:extLst>
      <p:ext uri="{BB962C8B-B14F-4D97-AF65-F5344CB8AC3E}">
        <p14:creationId xmlns:p14="http://schemas.microsoft.com/office/powerpoint/2010/main" val="1852811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299881"/>
          </a:xfrm>
        </p:spPr>
        <p:txBody>
          <a:bodyPr anchor="t"/>
          <a:lstStyle/>
          <a:p>
            <a:r>
              <a:rPr lang="ru-RU" dirty="0" err="1"/>
              <a:t>Ордерні</a:t>
            </a:r>
            <a:r>
              <a:rPr lang="ru-RU" dirty="0"/>
              <a:t> </a:t>
            </a:r>
            <a:r>
              <a:rPr lang="ru-RU" dirty="0" err="1"/>
              <a:t>цінні</a:t>
            </a:r>
            <a:r>
              <a:rPr lang="ru-RU" dirty="0"/>
              <a:t> </a:t>
            </a:r>
            <a:r>
              <a:rPr lang="ru-RU" dirty="0" err="1"/>
              <a:t>папери</a:t>
            </a:r>
            <a:r>
              <a:rPr lang="ru-RU" dirty="0"/>
              <a:t> </a:t>
            </a:r>
            <a:r>
              <a:rPr lang="ru-RU" dirty="0" err="1"/>
              <a:t>можуть</a:t>
            </a:r>
            <a:r>
              <a:rPr lang="ru-RU" dirty="0"/>
              <a:t> </a:t>
            </a:r>
            <a:r>
              <a:rPr lang="ru-RU" dirty="0" err="1"/>
              <a:t>існувати</a:t>
            </a:r>
            <a:r>
              <a:rPr lang="ru-RU" dirty="0"/>
              <a:t> </a:t>
            </a:r>
            <a:r>
              <a:rPr lang="ru-RU" dirty="0" err="1"/>
              <a:t>виключно</a:t>
            </a:r>
            <a:r>
              <a:rPr lang="ru-RU" dirty="0"/>
              <a:t> в </a:t>
            </a:r>
            <a:r>
              <a:rPr lang="ru-RU" dirty="0" err="1"/>
              <a:t>паперовій</a:t>
            </a:r>
            <a:r>
              <a:rPr lang="ru-RU" dirty="0"/>
              <a:t> </a:t>
            </a:r>
            <a:r>
              <a:rPr lang="ru-RU" dirty="0" err="1"/>
              <a:t>формі</a:t>
            </a:r>
            <a:r>
              <a:rPr lang="ru-RU" dirty="0"/>
              <a:t>.</a:t>
            </a:r>
          </a:p>
          <a:p>
            <a:r>
              <a:rPr lang="ru-RU" dirty="0" err="1" smtClean="0"/>
              <a:t>Емісійні</a:t>
            </a:r>
            <a:r>
              <a:rPr lang="ru-RU" dirty="0" smtClean="0"/>
              <a:t> </a:t>
            </a:r>
            <a:r>
              <a:rPr lang="ru-RU" dirty="0" err="1"/>
              <a:t>цінні</a:t>
            </a:r>
            <a:r>
              <a:rPr lang="ru-RU" dirty="0"/>
              <a:t> </a:t>
            </a:r>
            <a:r>
              <a:rPr lang="ru-RU" dirty="0" err="1"/>
              <a:t>папери</a:t>
            </a:r>
            <a:r>
              <a:rPr lang="ru-RU" dirty="0"/>
              <a:t> </a:t>
            </a:r>
            <a:r>
              <a:rPr lang="ru-RU" dirty="0" err="1"/>
              <a:t>можуть</a:t>
            </a:r>
            <a:r>
              <a:rPr lang="ru-RU" dirty="0"/>
              <a:t> бути за формою </a:t>
            </a:r>
            <a:r>
              <a:rPr lang="ru-RU" dirty="0" err="1"/>
              <a:t>випуску</a:t>
            </a:r>
            <a:r>
              <a:rPr lang="ru-RU" dirty="0"/>
              <a:t> </a:t>
            </a:r>
            <a:r>
              <a:rPr lang="ru-RU" dirty="0" err="1"/>
              <a:t>виключно</a:t>
            </a:r>
            <a:r>
              <a:rPr lang="ru-RU" dirty="0"/>
              <a:t> </a:t>
            </a:r>
            <a:r>
              <a:rPr lang="ru-RU" dirty="0" err="1"/>
              <a:t>іменними</a:t>
            </a:r>
            <a:r>
              <a:rPr lang="ru-RU" dirty="0"/>
              <a:t> </a:t>
            </a:r>
            <a:r>
              <a:rPr lang="ru-RU" dirty="0" err="1"/>
              <a:t>або</a:t>
            </a:r>
            <a:r>
              <a:rPr lang="ru-RU" dirty="0"/>
              <a:t> на </a:t>
            </a:r>
            <a:r>
              <a:rPr lang="ru-RU" dirty="0" err="1"/>
              <a:t>пред’явника</a:t>
            </a:r>
            <a:r>
              <a:rPr lang="ru-RU" dirty="0"/>
              <a:t>.</a:t>
            </a:r>
          </a:p>
          <a:p>
            <a:r>
              <a:rPr lang="ru-RU" dirty="0" err="1"/>
              <a:t>Іменні</a:t>
            </a:r>
            <a:r>
              <a:rPr lang="ru-RU" dirty="0"/>
              <a:t> </a:t>
            </a:r>
            <a:r>
              <a:rPr lang="ru-RU" dirty="0" err="1"/>
              <a:t>емісійні</a:t>
            </a:r>
            <a:r>
              <a:rPr lang="ru-RU" dirty="0"/>
              <a:t> </a:t>
            </a:r>
            <a:r>
              <a:rPr lang="ru-RU" dirty="0" err="1"/>
              <a:t>цінні</a:t>
            </a:r>
            <a:r>
              <a:rPr lang="ru-RU" dirty="0"/>
              <a:t> </a:t>
            </a:r>
            <a:r>
              <a:rPr lang="ru-RU" dirty="0" err="1"/>
              <a:t>папери</a:t>
            </a:r>
            <a:r>
              <a:rPr lang="ru-RU" dirty="0"/>
              <a:t> </a:t>
            </a:r>
            <a:r>
              <a:rPr lang="ru-RU" dirty="0" err="1"/>
              <a:t>існують</a:t>
            </a:r>
            <a:r>
              <a:rPr lang="ru-RU" dirty="0"/>
              <a:t> </a:t>
            </a:r>
            <a:r>
              <a:rPr lang="ru-RU" dirty="0" err="1"/>
              <a:t>виключно</a:t>
            </a:r>
            <a:r>
              <a:rPr lang="ru-RU" dirty="0"/>
              <a:t> в </a:t>
            </a:r>
            <a:r>
              <a:rPr lang="ru-RU" dirty="0" err="1"/>
              <a:t>електронній</a:t>
            </a:r>
            <a:r>
              <a:rPr lang="ru-RU" dirty="0"/>
              <a:t> </a:t>
            </a:r>
            <a:r>
              <a:rPr lang="ru-RU" dirty="0" err="1"/>
              <a:t>формі</a:t>
            </a:r>
            <a:r>
              <a:rPr lang="ru-RU" dirty="0"/>
              <a:t>.</a:t>
            </a:r>
          </a:p>
          <a:p>
            <a:r>
              <a:rPr lang="ru-RU" dirty="0" err="1"/>
              <a:t>Емісійні</a:t>
            </a:r>
            <a:r>
              <a:rPr lang="ru-RU" dirty="0"/>
              <a:t> </a:t>
            </a:r>
            <a:r>
              <a:rPr lang="ru-RU" dirty="0" err="1"/>
              <a:t>цінні</a:t>
            </a:r>
            <a:r>
              <a:rPr lang="ru-RU" dirty="0"/>
              <a:t> </a:t>
            </a:r>
            <a:r>
              <a:rPr lang="ru-RU" dirty="0" err="1"/>
              <a:t>папери</a:t>
            </a:r>
            <a:r>
              <a:rPr lang="ru-RU" dirty="0"/>
              <a:t> на </a:t>
            </a:r>
            <a:r>
              <a:rPr lang="ru-RU" dirty="0" err="1"/>
              <a:t>пред’явника</a:t>
            </a:r>
            <a:r>
              <a:rPr lang="ru-RU" dirty="0"/>
              <a:t> </a:t>
            </a:r>
            <a:r>
              <a:rPr lang="ru-RU" dirty="0" err="1"/>
              <a:t>можуть</a:t>
            </a:r>
            <a:r>
              <a:rPr lang="ru-RU" dirty="0"/>
              <a:t> </a:t>
            </a:r>
            <a:r>
              <a:rPr lang="ru-RU" dirty="0" err="1"/>
              <a:t>існувати</a:t>
            </a:r>
            <a:r>
              <a:rPr lang="ru-RU" dirty="0"/>
              <a:t> в </a:t>
            </a:r>
            <a:r>
              <a:rPr lang="ru-RU" dirty="0" err="1"/>
              <a:t>паперовій</a:t>
            </a:r>
            <a:r>
              <a:rPr lang="ru-RU" dirty="0"/>
              <a:t> та </a:t>
            </a:r>
            <a:r>
              <a:rPr lang="ru-RU" dirty="0" err="1"/>
              <a:t>електронній</a:t>
            </a:r>
            <a:r>
              <a:rPr lang="ru-RU" dirty="0"/>
              <a:t> формах.</a:t>
            </a:r>
          </a:p>
          <a:p>
            <a:r>
              <a:rPr lang="ru-RU" dirty="0" err="1"/>
              <a:t>Неемісійні</a:t>
            </a:r>
            <a:r>
              <a:rPr lang="ru-RU" dirty="0"/>
              <a:t> </a:t>
            </a:r>
            <a:r>
              <a:rPr lang="ru-RU" dirty="0" err="1"/>
              <a:t>цінні</a:t>
            </a:r>
            <a:r>
              <a:rPr lang="ru-RU" dirty="0"/>
              <a:t> </a:t>
            </a:r>
            <a:r>
              <a:rPr lang="ru-RU" dirty="0" err="1"/>
              <a:t>папери</a:t>
            </a:r>
            <a:r>
              <a:rPr lang="ru-RU" dirty="0"/>
              <a:t> </a:t>
            </a:r>
            <a:r>
              <a:rPr lang="ru-RU" dirty="0" err="1"/>
              <a:t>можуть</a:t>
            </a:r>
            <a:r>
              <a:rPr lang="ru-RU" dirty="0"/>
              <a:t> </a:t>
            </a:r>
            <a:r>
              <a:rPr lang="ru-RU" dirty="0" err="1"/>
              <a:t>існувати</a:t>
            </a:r>
            <a:r>
              <a:rPr lang="ru-RU" dirty="0"/>
              <a:t> в </a:t>
            </a:r>
            <a:r>
              <a:rPr lang="ru-RU" dirty="0" err="1"/>
              <a:t>паперовій</a:t>
            </a:r>
            <a:r>
              <a:rPr lang="ru-RU" dirty="0"/>
              <a:t> </a:t>
            </a:r>
            <a:r>
              <a:rPr lang="ru-RU" dirty="0" err="1"/>
              <a:t>або</a:t>
            </a:r>
            <a:r>
              <a:rPr lang="ru-RU" dirty="0"/>
              <a:t> </a:t>
            </a:r>
            <a:r>
              <a:rPr lang="ru-RU" dirty="0" err="1"/>
              <a:t>електронній</a:t>
            </a:r>
            <a:r>
              <a:rPr lang="ru-RU" dirty="0"/>
              <a:t> </a:t>
            </a:r>
            <a:r>
              <a:rPr lang="ru-RU" dirty="0" err="1"/>
              <a:t>формі</a:t>
            </a:r>
            <a:r>
              <a:rPr lang="ru-RU" dirty="0"/>
              <a:t>.</a:t>
            </a:r>
          </a:p>
        </p:txBody>
      </p:sp>
    </p:spTree>
    <p:extLst>
      <p:ext uri="{BB962C8B-B14F-4D97-AF65-F5344CB8AC3E}">
        <p14:creationId xmlns:p14="http://schemas.microsoft.com/office/powerpoint/2010/main" val="3981950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Объект 1"/>
          <p:cNvGraphicFramePr>
            <a:graphicFrameLocks noGrp="1"/>
          </p:cNvGraphicFramePr>
          <p:nvPr>
            <p:ph idx="1"/>
            <p:extLst>
              <p:ext uri="{D42A27DB-BD31-4B8C-83A1-F6EECF244321}">
                <p14:modId xmlns:p14="http://schemas.microsoft.com/office/powerpoint/2010/main" val="2709540499"/>
              </p:ext>
            </p:extLst>
          </p:nvPr>
        </p:nvGraphicFramePr>
        <p:xfrm>
          <a:off x="655094" y="191069"/>
          <a:ext cx="10847932" cy="6026031"/>
        </p:xfrm>
        <a:graphic>
          <a:graphicData uri="http://schemas.openxmlformats.org/drawingml/2006/table">
            <a:tbl>
              <a:tblPr firstRow="1" bandRow="1">
                <a:tableStyleId>{073A0DAA-6AF3-43AB-8588-CEC1D06C72B9}</a:tableStyleId>
              </a:tblPr>
              <a:tblGrid>
                <a:gridCol w="7315199"/>
                <a:gridCol w="3532733"/>
              </a:tblGrid>
              <a:tr h="669559">
                <a:tc>
                  <a:txBody>
                    <a:bodyPr/>
                    <a:lstStyle/>
                    <a:p>
                      <a:r>
                        <a:rPr lang="ru-RU" sz="1800" kern="1200" dirty="0" err="1" smtClean="0">
                          <a:effectLst/>
                        </a:rPr>
                        <a:t>Групи</a:t>
                      </a:r>
                      <a:r>
                        <a:rPr lang="ru-RU" sz="1800" kern="1200" dirty="0" smtClean="0">
                          <a:effectLst/>
                        </a:rPr>
                        <a:t> </a:t>
                      </a:r>
                      <a:r>
                        <a:rPr lang="ru-RU" sz="1800" kern="1200" dirty="0" err="1" smtClean="0">
                          <a:effectLst/>
                        </a:rPr>
                        <a:t>цінних</a:t>
                      </a:r>
                      <a:r>
                        <a:rPr lang="ru-RU" sz="1800" kern="1200" dirty="0" smtClean="0">
                          <a:effectLst/>
                        </a:rPr>
                        <a:t> </a:t>
                      </a:r>
                      <a:r>
                        <a:rPr lang="ru-RU" sz="1800" kern="1200" dirty="0" err="1" smtClean="0">
                          <a:effectLst/>
                        </a:rPr>
                        <a:t>паперів</a:t>
                      </a:r>
                      <a:endParaRPr lang="ru-RU"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uk-UA" dirty="0" smtClean="0"/>
                        <a:t>Види </a:t>
                      </a:r>
                      <a:r>
                        <a:rPr lang="ru-RU" sz="1800" kern="1200" dirty="0" err="1" smtClean="0">
                          <a:effectLst/>
                        </a:rPr>
                        <a:t>цінних</a:t>
                      </a:r>
                      <a:r>
                        <a:rPr lang="ru-RU" sz="1800" kern="1200" dirty="0" smtClean="0">
                          <a:effectLst/>
                        </a:rPr>
                        <a:t> </a:t>
                      </a:r>
                      <a:r>
                        <a:rPr lang="ru-RU" sz="1800" kern="1200" dirty="0" err="1" smtClean="0">
                          <a:effectLst/>
                        </a:rPr>
                        <a:t>паперів</a:t>
                      </a:r>
                      <a:r>
                        <a:rPr lang="ru-RU" sz="1800" kern="1200" baseline="0" dirty="0" smtClean="0">
                          <a:effectLst/>
                        </a:rPr>
                        <a:t> </a:t>
                      </a:r>
                      <a:r>
                        <a:rPr lang="ru-RU" sz="1800" kern="1200" baseline="0" dirty="0" err="1" smtClean="0">
                          <a:effectLst/>
                        </a:rPr>
                        <a:t>відповідної</a:t>
                      </a:r>
                      <a:r>
                        <a:rPr lang="ru-RU" sz="1800" kern="1200" baseline="0" dirty="0" smtClean="0">
                          <a:effectLst/>
                        </a:rPr>
                        <a:t> </a:t>
                      </a:r>
                      <a:r>
                        <a:rPr lang="ru-RU" sz="1800" kern="1200" baseline="0" dirty="0" err="1" smtClean="0">
                          <a:effectLst/>
                        </a:rPr>
                        <a:t>групи</a:t>
                      </a:r>
                      <a:endParaRPr lang="ru-RU" dirty="0" smtClean="0"/>
                    </a:p>
                  </a:txBody>
                  <a:tcPr/>
                </a:tc>
              </a:tr>
              <a:tr h="2391282">
                <a:tc>
                  <a:txBody>
                    <a:bodyPr/>
                    <a:lstStyle/>
                    <a:p>
                      <a:r>
                        <a:rPr lang="ru-RU" sz="1800" b="1" i="0" kern="1200" dirty="0" err="1" smtClean="0">
                          <a:solidFill>
                            <a:schemeClr val="dk1"/>
                          </a:solidFill>
                          <a:effectLst/>
                          <a:latin typeface="+mn-lt"/>
                          <a:ea typeface="+mn-ea"/>
                          <a:cs typeface="+mn-cs"/>
                        </a:rPr>
                        <a:t>пайові</a:t>
                      </a:r>
                      <a:r>
                        <a:rPr lang="ru-RU" sz="1800" b="1" i="0" kern="1200" dirty="0" smtClean="0">
                          <a:solidFill>
                            <a:schemeClr val="dk1"/>
                          </a:solidFill>
                          <a:effectLst/>
                          <a:latin typeface="+mn-lt"/>
                          <a:ea typeface="+mn-ea"/>
                          <a:cs typeface="+mn-cs"/>
                        </a:rPr>
                        <a:t> </a:t>
                      </a:r>
                      <a:r>
                        <a:rPr lang="ru-RU" sz="1800" b="1" i="0" kern="1200" dirty="0" err="1" smtClean="0">
                          <a:solidFill>
                            <a:schemeClr val="dk1"/>
                          </a:solidFill>
                          <a:effectLst/>
                          <a:latin typeface="+mn-lt"/>
                          <a:ea typeface="+mn-ea"/>
                          <a:cs typeface="+mn-cs"/>
                        </a:rPr>
                        <a:t>цінні</a:t>
                      </a:r>
                      <a:r>
                        <a:rPr lang="ru-RU" sz="1800" b="1" i="0" kern="1200" dirty="0" smtClean="0">
                          <a:solidFill>
                            <a:schemeClr val="dk1"/>
                          </a:solidFill>
                          <a:effectLst/>
                          <a:latin typeface="+mn-lt"/>
                          <a:ea typeface="+mn-ea"/>
                          <a:cs typeface="+mn-cs"/>
                        </a:rPr>
                        <a:t> </a:t>
                      </a:r>
                      <a:r>
                        <a:rPr lang="ru-RU" sz="1800" b="1" i="0" kern="1200" dirty="0" err="1" smtClean="0">
                          <a:solidFill>
                            <a:schemeClr val="dk1"/>
                          </a:solidFill>
                          <a:effectLst/>
                          <a:latin typeface="+mn-lt"/>
                          <a:ea typeface="+mn-ea"/>
                          <a:cs typeface="+mn-cs"/>
                        </a:rPr>
                        <a:t>папери</a:t>
                      </a:r>
                      <a:r>
                        <a:rPr lang="ru-RU" sz="1800" b="1" i="0" kern="1200" dirty="0" smtClean="0">
                          <a:solidFill>
                            <a:schemeClr val="dk1"/>
                          </a:solidFill>
                          <a:effectLst/>
                          <a:latin typeface="+mn-lt"/>
                          <a:ea typeface="+mn-ea"/>
                          <a:cs typeface="+mn-cs"/>
                        </a:rPr>
                        <a:t> </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цінні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папери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що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посвідчують</a:t>
                      </a:r>
                      <a:r>
                        <a:rPr lang="ru-RU" sz="1800" b="0" i="0" kern="1200" dirty="0" smtClean="0">
                          <a:solidFill>
                            <a:schemeClr val="dk1"/>
                          </a:solidFill>
                          <a:effectLst/>
                          <a:latin typeface="+mn-lt"/>
                          <a:ea typeface="+mn-ea"/>
                          <a:cs typeface="+mn-cs"/>
                        </a:rPr>
                        <a:t> участь </a:t>
                      </a:r>
                      <a:r>
                        <a:rPr lang="ru-RU" sz="1800" b="0" i="0" kern="1200" dirty="0" err="1" smtClean="0">
                          <a:solidFill>
                            <a:schemeClr val="dk1"/>
                          </a:solidFill>
                          <a:effectLst/>
                          <a:latin typeface="+mn-lt"/>
                          <a:ea typeface="+mn-ea"/>
                          <a:cs typeface="+mn-cs"/>
                        </a:rPr>
                        <a:t>власника</a:t>
                      </a:r>
                      <a:r>
                        <a:rPr lang="ru-RU" sz="1800" b="0" i="0" kern="1200" dirty="0" smtClean="0">
                          <a:solidFill>
                            <a:schemeClr val="dk1"/>
                          </a:solidFill>
                          <a:effectLst/>
                          <a:latin typeface="+mn-lt"/>
                          <a:ea typeface="+mn-ea"/>
                          <a:cs typeface="+mn-cs"/>
                        </a:rPr>
                        <a:t> таких </a:t>
                      </a:r>
                      <a:r>
                        <a:rPr lang="ru-RU" sz="1800" b="0" i="0" kern="1200" dirty="0" err="1" smtClean="0">
                          <a:solidFill>
                            <a:schemeClr val="dk1"/>
                          </a:solidFill>
                          <a:effectLst/>
                          <a:latin typeface="+mn-lt"/>
                          <a:ea typeface="+mn-ea"/>
                          <a:cs typeface="+mn-cs"/>
                        </a:rPr>
                        <a:t>цінних</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паперів</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інвестора</a:t>
                      </a:r>
                      <a:r>
                        <a:rPr lang="ru-RU" sz="1800" b="0" i="0" kern="1200" dirty="0" smtClean="0">
                          <a:solidFill>
                            <a:schemeClr val="dk1"/>
                          </a:solidFill>
                          <a:effectLst/>
                          <a:latin typeface="+mn-lt"/>
                          <a:ea typeface="+mn-ea"/>
                          <a:cs typeface="+mn-cs"/>
                        </a:rPr>
                        <a:t>) у статутному </a:t>
                      </a:r>
                      <a:r>
                        <a:rPr lang="ru-RU" sz="1800" b="0" i="0" kern="1200" dirty="0" err="1" smtClean="0">
                          <a:solidFill>
                            <a:schemeClr val="dk1"/>
                          </a:solidFill>
                          <a:effectLst/>
                          <a:latin typeface="+mn-lt"/>
                          <a:ea typeface="+mn-ea"/>
                          <a:cs typeface="+mn-cs"/>
                        </a:rPr>
                        <a:t>капіталі</a:t>
                      </a:r>
                      <a:r>
                        <a:rPr lang="ru-RU" sz="1800" b="0" i="0" kern="1200" dirty="0" smtClean="0">
                          <a:solidFill>
                            <a:schemeClr val="dk1"/>
                          </a:solidFill>
                          <a:effectLst/>
                          <a:latin typeface="+mn-lt"/>
                          <a:ea typeface="+mn-ea"/>
                          <a:cs typeface="+mn-cs"/>
                        </a:rPr>
                        <a:t> та/</a:t>
                      </a:r>
                      <a:r>
                        <a:rPr lang="ru-RU" sz="1800" b="0" i="0" kern="1200" dirty="0" err="1" smtClean="0">
                          <a:solidFill>
                            <a:schemeClr val="dk1"/>
                          </a:solidFill>
                          <a:effectLst/>
                          <a:latin typeface="+mn-lt"/>
                          <a:ea typeface="+mn-ea"/>
                          <a:cs typeface="+mn-cs"/>
                        </a:rPr>
                        <a:t>або</a:t>
                      </a:r>
                      <a:r>
                        <a:rPr lang="ru-RU" sz="1800" b="0" i="0" kern="1200" dirty="0" smtClean="0">
                          <a:solidFill>
                            <a:schemeClr val="dk1"/>
                          </a:solidFill>
                          <a:effectLst/>
                          <a:latin typeface="+mn-lt"/>
                          <a:ea typeface="+mn-ea"/>
                          <a:cs typeface="+mn-cs"/>
                        </a:rPr>
                        <a:t> активах </a:t>
                      </a:r>
                      <a:r>
                        <a:rPr lang="ru-RU" sz="1800" b="0" i="0" kern="1200" dirty="0" err="1" smtClean="0">
                          <a:solidFill>
                            <a:schemeClr val="dk1"/>
                          </a:solidFill>
                          <a:effectLst/>
                          <a:latin typeface="+mn-lt"/>
                          <a:ea typeface="+mn-ea"/>
                          <a:cs typeface="+mn-cs"/>
                        </a:rPr>
                        <a:t>емітента</a:t>
                      </a:r>
                      <a:r>
                        <a:rPr lang="ru-RU" sz="1800" b="0" i="0" kern="1200" dirty="0" smtClean="0">
                          <a:solidFill>
                            <a:schemeClr val="dk1"/>
                          </a:solidFill>
                          <a:effectLst/>
                          <a:latin typeface="+mn-lt"/>
                          <a:ea typeface="+mn-ea"/>
                          <a:cs typeface="+mn-cs"/>
                        </a:rPr>
                        <a:t> (у тому </a:t>
                      </a:r>
                      <a:r>
                        <a:rPr lang="ru-RU" sz="1800" b="0" i="0" kern="1200" dirty="0" err="1" smtClean="0">
                          <a:solidFill>
                            <a:schemeClr val="dk1"/>
                          </a:solidFill>
                          <a:effectLst/>
                          <a:latin typeface="+mn-lt"/>
                          <a:ea typeface="+mn-ea"/>
                          <a:cs typeface="+mn-cs"/>
                        </a:rPr>
                        <a:t>числі</a:t>
                      </a:r>
                      <a:r>
                        <a:rPr lang="ru-RU" sz="1800" b="0" i="0" kern="1200" dirty="0" smtClean="0">
                          <a:solidFill>
                            <a:schemeClr val="dk1"/>
                          </a:solidFill>
                          <a:effectLst/>
                          <a:latin typeface="+mn-lt"/>
                          <a:ea typeface="+mn-ea"/>
                          <a:cs typeface="+mn-cs"/>
                        </a:rPr>
                        <a:t> активах, </a:t>
                      </a:r>
                      <a:r>
                        <a:rPr lang="ru-RU" sz="1800" b="0" i="0" kern="1200" dirty="0" err="1" smtClean="0">
                          <a:solidFill>
                            <a:schemeClr val="dk1"/>
                          </a:solidFill>
                          <a:effectLst/>
                          <a:latin typeface="+mn-lt"/>
                          <a:ea typeface="+mn-ea"/>
                          <a:cs typeface="+mn-cs"/>
                        </a:rPr>
                        <a:t>що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знаходяться</a:t>
                      </a:r>
                      <a:r>
                        <a:rPr lang="ru-RU" sz="1800" b="0" i="0" kern="1200" dirty="0" smtClean="0">
                          <a:solidFill>
                            <a:schemeClr val="dk1"/>
                          </a:solidFill>
                          <a:effectLst/>
                          <a:latin typeface="+mn-lt"/>
                          <a:ea typeface="+mn-ea"/>
                          <a:cs typeface="+mn-cs"/>
                        </a:rPr>
                        <a:t> в </a:t>
                      </a:r>
                      <a:r>
                        <a:rPr lang="ru-RU" sz="1800" b="0" i="0" kern="1200" dirty="0" err="1" smtClean="0">
                          <a:solidFill>
                            <a:schemeClr val="dk1"/>
                          </a:solidFill>
                          <a:effectLst/>
                          <a:latin typeface="+mn-lt"/>
                          <a:ea typeface="+mn-ea"/>
                          <a:cs typeface="+mn-cs"/>
                        </a:rPr>
                        <a:t>управлінні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емітента</a:t>
                      </a:r>
                      <a:r>
                        <a:rPr lang="ru-RU" sz="1800" b="0" i="0" kern="1200" dirty="0" smtClean="0">
                          <a:solidFill>
                            <a:schemeClr val="dk1"/>
                          </a:solidFill>
                          <a:effectLst/>
                          <a:latin typeface="+mn-lt"/>
                          <a:ea typeface="+mn-ea"/>
                          <a:cs typeface="+mn-cs"/>
                        </a:rPr>
                        <a:t>) та </a:t>
                      </a:r>
                      <a:r>
                        <a:rPr lang="ru-RU" sz="1800" b="0" i="0" kern="1200" dirty="0" err="1" smtClean="0">
                          <a:solidFill>
                            <a:schemeClr val="dk1"/>
                          </a:solidFill>
                          <a:effectLst/>
                          <a:latin typeface="+mn-lt"/>
                          <a:ea typeface="+mn-ea"/>
                          <a:cs typeface="+mn-cs"/>
                        </a:rPr>
                        <a:t>надають</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їх</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власнику</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інвестору</a:t>
                      </a:r>
                      <a:r>
                        <a:rPr lang="ru-RU" sz="1800" b="0" i="0" kern="1200" dirty="0" smtClean="0">
                          <a:solidFill>
                            <a:schemeClr val="dk1"/>
                          </a:solidFill>
                          <a:effectLst/>
                          <a:latin typeface="+mn-lt"/>
                          <a:ea typeface="+mn-ea"/>
                          <a:cs typeface="+mn-cs"/>
                        </a:rPr>
                        <a:t>) право на </a:t>
                      </a:r>
                      <a:r>
                        <a:rPr lang="ru-RU" sz="1800" b="0" i="0" kern="1200" dirty="0" err="1" smtClean="0">
                          <a:solidFill>
                            <a:schemeClr val="dk1"/>
                          </a:solidFill>
                          <a:effectLst/>
                          <a:latin typeface="+mn-lt"/>
                          <a:ea typeface="+mn-ea"/>
                          <a:cs typeface="+mn-cs"/>
                        </a:rPr>
                        <a:t>отримання</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частини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прибутку</a:t>
                      </a:r>
                      <a:r>
                        <a:rPr lang="ru-RU" sz="1800" b="0" i="0" kern="1200" dirty="0" smtClean="0">
                          <a:solidFill>
                            <a:schemeClr val="dk1"/>
                          </a:solidFill>
                          <a:effectLst/>
                          <a:latin typeface="+mn-lt"/>
                          <a:ea typeface="+mn-ea"/>
                          <a:cs typeface="+mn-cs"/>
                        </a:rPr>
                        <a:t> (доходу), </a:t>
                      </a:r>
                      <a:r>
                        <a:rPr lang="ru-RU" sz="1800" b="0" i="0" kern="1200" dirty="0" err="1" smtClean="0">
                          <a:solidFill>
                            <a:schemeClr val="dk1"/>
                          </a:solidFill>
                          <a:effectLst/>
                          <a:latin typeface="+mn-lt"/>
                          <a:ea typeface="+mn-ea"/>
                          <a:cs typeface="+mn-cs"/>
                        </a:rPr>
                        <a:t>зокрема</a:t>
                      </a:r>
                      <a:r>
                        <a:rPr lang="ru-RU" sz="1800" b="0" i="0" kern="1200" dirty="0" smtClean="0">
                          <a:solidFill>
                            <a:schemeClr val="dk1"/>
                          </a:solidFill>
                          <a:effectLst/>
                          <a:latin typeface="+mn-lt"/>
                          <a:ea typeface="+mn-ea"/>
                          <a:cs typeface="+mn-cs"/>
                        </a:rPr>
                        <a:t> у </a:t>
                      </a:r>
                      <a:r>
                        <a:rPr lang="ru-RU" sz="1800" b="0" i="0" kern="1200" dirty="0" err="1" smtClean="0">
                          <a:solidFill>
                            <a:schemeClr val="dk1"/>
                          </a:solidFill>
                          <a:effectLst/>
                          <a:latin typeface="+mn-lt"/>
                          <a:ea typeface="+mn-ea"/>
                          <a:cs typeface="+mn-cs"/>
                        </a:rPr>
                        <a:t>вигляді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дивідендів</a:t>
                      </a:r>
                      <a:r>
                        <a:rPr lang="ru-RU" sz="1800" b="0" i="0" kern="1200" dirty="0" smtClean="0">
                          <a:solidFill>
                            <a:schemeClr val="dk1"/>
                          </a:solidFill>
                          <a:effectLst/>
                          <a:latin typeface="+mn-lt"/>
                          <a:ea typeface="+mn-ea"/>
                          <a:cs typeface="+mn-cs"/>
                        </a:rPr>
                        <a:t>, та </a:t>
                      </a:r>
                      <a:r>
                        <a:rPr lang="ru-RU" sz="1800" b="0" i="0" kern="1200" dirty="0" err="1" smtClean="0">
                          <a:solidFill>
                            <a:schemeClr val="dk1"/>
                          </a:solidFill>
                          <a:effectLst/>
                          <a:latin typeface="+mn-lt"/>
                          <a:ea typeface="+mn-ea"/>
                          <a:cs typeface="+mn-cs"/>
                        </a:rPr>
                        <a:t>інші</a:t>
                      </a:r>
                      <a:r>
                        <a:rPr lang="ru-RU" sz="1800" b="0" i="0" kern="1200" dirty="0" smtClean="0">
                          <a:solidFill>
                            <a:schemeClr val="dk1"/>
                          </a:solidFill>
                          <a:effectLst/>
                          <a:latin typeface="+mn-lt"/>
                          <a:ea typeface="+mn-ea"/>
                          <a:cs typeface="+mn-cs"/>
                        </a:rPr>
                        <a:t> права, </a:t>
                      </a:r>
                      <a:r>
                        <a:rPr lang="ru-RU" sz="1800" b="0" i="0" kern="1200" dirty="0" err="1" smtClean="0">
                          <a:solidFill>
                            <a:schemeClr val="dk1"/>
                          </a:solidFill>
                          <a:effectLst/>
                          <a:latin typeface="+mn-lt"/>
                          <a:ea typeface="+mn-ea"/>
                          <a:cs typeface="+mn-cs"/>
                        </a:rPr>
                        <a:t>встановлені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законодавством</a:t>
                      </a:r>
                      <a:r>
                        <a:rPr lang="ru-RU" sz="1800" b="0" i="0" kern="1200" dirty="0" smtClean="0">
                          <a:solidFill>
                            <a:schemeClr val="dk1"/>
                          </a:solidFill>
                          <a:effectLst/>
                          <a:latin typeface="+mn-lt"/>
                          <a:ea typeface="+mn-ea"/>
                          <a:cs typeface="+mn-cs"/>
                        </a:rPr>
                        <a:t>, а </a:t>
                      </a:r>
                      <a:r>
                        <a:rPr lang="ru-RU" sz="1800" b="0" i="0" kern="1200" dirty="0" err="1" smtClean="0">
                          <a:solidFill>
                            <a:schemeClr val="dk1"/>
                          </a:solidFill>
                          <a:effectLst/>
                          <a:latin typeface="+mn-lt"/>
                          <a:ea typeface="+mn-ea"/>
                          <a:cs typeface="+mn-cs"/>
                        </a:rPr>
                        <a:t>також</a:t>
                      </a:r>
                      <a:r>
                        <a:rPr lang="ru-RU" sz="1800" b="0" i="0" kern="1200" dirty="0" smtClean="0">
                          <a:solidFill>
                            <a:schemeClr val="dk1"/>
                          </a:solidFill>
                          <a:effectLst/>
                          <a:latin typeface="+mn-lt"/>
                          <a:ea typeface="+mn-ea"/>
                          <a:cs typeface="+mn-cs"/>
                        </a:rPr>
                        <a:t> проспектом </a:t>
                      </a:r>
                      <a:r>
                        <a:rPr lang="ru-RU" sz="1800" b="0" i="0" kern="1200" dirty="0" err="1" smtClean="0">
                          <a:solidFill>
                            <a:schemeClr val="dk1"/>
                          </a:solidFill>
                          <a:effectLst/>
                          <a:latin typeface="+mn-lt"/>
                          <a:ea typeface="+mn-ea"/>
                          <a:cs typeface="+mn-cs"/>
                        </a:rPr>
                        <a:t>або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рішенням</a:t>
                      </a:r>
                      <a:r>
                        <a:rPr lang="ru-RU" sz="1800" b="0" i="0" kern="1200" dirty="0" smtClean="0">
                          <a:solidFill>
                            <a:schemeClr val="dk1"/>
                          </a:solidFill>
                          <a:effectLst/>
                          <a:latin typeface="+mn-lt"/>
                          <a:ea typeface="+mn-ea"/>
                          <a:cs typeface="+mn-cs"/>
                        </a:rPr>
                        <a:t> про </a:t>
                      </a:r>
                      <a:r>
                        <a:rPr lang="ru-RU" sz="1800" b="0" i="0" kern="1200" dirty="0" err="1" smtClean="0">
                          <a:solidFill>
                            <a:schemeClr val="dk1"/>
                          </a:solidFill>
                          <a:effectLst/>
                          <a:latin typeface="+mn-lt"/>
                          <a:ea typeface="+mn-ea"/>
                          <a:cs typeface="+mn-cs"/>
                        </a:rPr>
                        <a:t>емісію</a:t>
                      </a:r>
                      <a:r>
                        <a:rPr lang="ru-RU" sz="1800" b="0" i="0" kern="1200" dirty="0" smtClean="0">
                          <a:solidFill>
                            <a:schemeClr val="dk1"/>
                          </a:solidFill>
                          <a:effectLst/>
                          <a:latin typeface="+mn-lt"/>
                          <a:ea typeface="+mn-ea"/>
                          <a:cs typeface="+mn-cs"/>
                        </a:rPr>
                        <a:t>, а для </a:t>
                      </a:r>
                      <a:r>
                        <a:rPr lang="ru-RU" sz="1800" b="0" i="0" kern="1200" dirty="0" err="1" smtClean="0">
                          <a:solidFill>
                            <a:schemeClr val="dk1"/>
                          </a:solidFill>
                          <a:effectLst/>
                          <a:latin typeface="+mn-lt"/>
                          <a:ea typeface="+mn-ea"/>
                          <a:cs typeface="+mn-cs"/>
                        </a:rPr>
                        <a:t>цінних</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паперів</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інститутів</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спільного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інвестування</a:t>
                      </a:r>
                      <a:r>
                        <a:rPr lang="ru-RU" sz="1800" b="0" i="0" kern="1200" dirty="0" smtClean="0">
                          <a:solidFill>
                            <a:schemeClr val="dk1"/>
                          </a:solidFill>
                          <a:effectLst/>
                          <a:latin typeface="+mn-lt"/>
                          <a:ea typeface="+mn-ea"/>
                          <a:cs typeface="+mn-cs"/>
                        </a:rPr>
                        <a:t> - проспектом (</a:t>
                      </a:r>
                      <a:r>
                        <a:rPr lang="ru-RU" sz="1800" b="0" i="0" kern="1200" dirty="0" err="1" smtClean="0">
                          <a:solidFill>
                            <a:schemeClr val="dk1"/>
                          </a:solidFill>
                          <a:effectLst/>
                          <a:latin typeface="+mn-lt"/>
                          <a:ea typeface="+mn-ea"/>
                          <a:cs typeface="+mn-cs"/>
                        </a:rPr>
                        <a:t>рішенням</a:t>
                      </a:r>
                      <a:r>
                        <a:rPr lang="ru-RU" sz="1800" b="0" i="0" kern="1200" dirty="0" smtClean="0">
                          <a:solidFill>
                            <a:schemeClr val="dk1"/>
                          </a:solidFill>
                          <a:effectLst/>
                          <a:latin typeface="+mn-lt"/>
                          <a:ea typeface="+mn-ea"/>
                          <a:cs typeface="+mn-cs"/>
                        </a:rPr>
                        <a:t> про </a:t>
                      </a:r>
                      <a:r>
                        <a:rPr lang="ru-RU" sz="1800" b="0" i="0" kern="1200" dirty="0" err="1" smtClean="0">
                          <a:solidFill>
                            <a:schemeClr val="dk1"/>
                          </a:solidFill>
                          <a:effectLst/>
                          <a:latin typeface="+mn-lt"/>
                          <a:ea typeface="+mn-ea"/>
                          <a:cs typeface="+mn-cs"/>
                        </a:rPr>
                        <a:t>емісію</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інституту</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спільного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інвестування</a:t>
                      </a:r>
                      <a:r>
                        <a:rPr lang="ru-RU" sz="1800" b="0" i="0" kern="1200" dirty="0" smtClean="0">
                          <a:solidFill>
                            <a:schemeClr val="dk1"/>
                          </a:solidFill>
                          <a:effectLst/>
                          <a:latin typeface="+mn-lt"/>
                          <a:ea typeface="+mn-ea"/>
                          <a:cs typeface="+mn-cs"/>
                        </a:rPr>
                        <a:t>.</a:t>
                      </a:r>
                      <a:endParaRPr lang="ru-RU" dirty="0"/>
                    </a:p>
                  </a:txBody>
                  <a:tcPr/>
                </a:tc>
                <a:tc>
                  <a:txBody>
                    <a:bodyPr/>
                    <a:lstStyle/>
                    <a:p>
                      <a:r>
                        <a:rPr lang="ru-RU" sz="1800" b="0" i="0" kern="1200" dirty="0" smtClean="0">
                          <a:solidFill>
                            <a:schemeClr val="dk1"/>
                          </a:solidFill>
                          <a:effectLst/>
                          <a:latin typeface="+mn-lt"/>
                          <a:ea typeface="+mn-ea"/>
                          <a:cs typeface="+mn-cs"/>
                        </a:rPr>
                        <a:t>а) </a:t>
                      </a:r>
                      <a:r>
                        <a:rPr lang="ru-RU" sz="1800" b="0" i="0" kern="1200" dirty="0" err="1" smtClean="0">
                          <a:solidFill>
                            <a:schemeClr val="dk1"/>
                          </a:solidFill>
                          <a:effectLst/>
                          <a:latin typeface="+mn-lt"/>
                          <a:ea typeface="+mn-ea"/>
                          <a:cs typeface="+mn-cs"/>
                        </a:rPr>
                        <a:t>акції</a:t>
                      </a:r>
                      <a:r>
                        <a:rPr lang="ru-RU" sz="1800" b="0" i="0" kern="1200" dirty="0" smtClean="0">
                          <a:solidFill>
                            <a:schemeClr val="dk1"/>
                          </a:solidFill>
                          <a:effectLst/>
                          <a:latin typeface="+mn-lt"/>
                          <a:ea typeface="+mn-ea"/>
                          <a:cs typeface="+mn-cs"/>
                        </a:rPr>
                        <a:t>;</a:t>
                      </a:r>
                    </a:p>
                    <a:p>
                      <a:r>
                        <a:rPr lang="ru-RU" sz="1800" b="0" i="0" kern="1200" dirty="0" smtClean="0">
                          <a:solidFill>
                            <a:schemeClr val="dk1"/>
                          </a:solidFill>
                          <a:effectLst/>
                          <a:latin typeface="+mn-lt"/>
                          <a:ea typeface="+mn-ea"/>
                          <a:cs typeface="+mn-cs"/>
                        </a:rPr>
                        <a:t>б) </a:t>
                      </a:r>
                      <a:r>
                        <a:rPr lang="ru-RU" sz="1800" b="0" i="0" kern="1200" dirty="0" err="1" smtClean="0">
                          <a:solidFill>
                            <a:schemeClr val="dk1"/>
                          </a:solidFill>
                          <a:effectLst/>
                          <a:latin typeface="+mn-lt"/>
                          <a:ea typeface="+mn-ea"/>
                          <a:cs typeface="+mn-cs"/>
                        </a:rPr>
                        <a:t>інвестиційні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сертифікати</a:t>
                      </a:r>
                      <a:r>
                        <a:rPr lang="ru-RU" sz="1800" b="0" i="0" kern="1200" dirty="0" smtClean="0">
                          <a:solidFill>
                            <a:schemeClr val="dk1"/>
                          </a:solidFill>
                          <a:effectLst/>
                          <a:latin typeface="+mn-lt"/>
                          <a:ea typeface="+mn-ea"/>
                          <a:cs typeface="+mn-cs"/>
                        </a:rPr>
                        <a:t>;</a:t>
                      </a:r>
                    </a:p>
                    <a:p>
                      <a:r>
                        <a:rPr lang="ru-RU" sz="1800" b="0" i="0" kern="1200" dirty="0" smtClean="0">
                          <a:solidFill>
                            <a:schemeClr val="dk1"/>
                          </a:solidFill>
                          <a:effectLst/>
                          <a:latin typeface="+mn-lt"/>
                          <a:ea typeface="+mn-ea"/>
                          <a:cs typeface="+mn-cs"/>
                        </a:rPr>
                        <a:t>в) </a:t>
                      </a:r>
                      <a:r>
                        <a:rPr lang="ru-RU" sz="1800" b="0" i="0" kern="1200" dirty="0" err="1" smtClean="0">
                          <a:solidFill>
                            <a:schemeClr val="dk1"/>
                          </a:solidFill>
                          <a:effectLst/>
                          <a:latin typeface="+mn-lt"/>
                          <a:ea typeface="+mn-ea"/>
                          <a:cs typeface="+mn-cs"/>
                        </a:rPr>
                        <a:t>сертифікати</a:t>
                      </a:r>
                      <a:r>
                        <a:rPr lang="ru-RU" sz="1800" b="0" i="0" kern="1200" dirty="0" smtClean="0">
                          <a:solidFill>
                            <a:schemeClr val="dk1"/>
                          </a:solidFill>
                          <a:effectLst/>
                          <a:latin typeface="+mn-lt"/>
                          <a:ea typeface="+mn-ea"/>
                          <a:cs typeface="+mn-cs"/>
                        </a:rPr>
                        <a:t> ФОН;</a:t>
                      </a:r>
                    </a:p>
                    <a:p>
                      <a:r>
                        <a:rPr lang="ru-RU" sz="1800" b="0" i="0" kern="1200" dirty="0" smtClean="0">
                          <a:solidFill>
                            <a:schemeClr val="dk1"/>
                          </a:solidFill>
                          <a:effectLst/>
                          <a:latin typeface="+mn-lt"/>
                          <a:ea typeface="+mn-ea"/>
                          <a:cs typeface="+mn-cs"/>
                        </a:rPr>
                        <a:t>г) </a:t>
                      </a:r>
                      <a:r>
                        <a:rPr lang="ru-RU" sz="1800" b="0" i="0" kern="1200" dirty="0" err="1" smtClean="0">
                          <a:solidFill>
                            <a:schemeClr val="dk1"/>
                          </a:solidFill>
                          <a:effectLst/>
                          <a:latin typeface="+mn-lt"/>
                          <a:ea typeface="+mn-ea"/>
                          <a:cs typeface="+mn-cs"/>
                        </a:rPr>
                        <a:t>акції</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корпоративних</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інвестиційних</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фондів</a:t>
                      </a:r>
                      <a:r>
                        <a:rPr lang="ru-RU" sz="1800" b="0" i="0" kern="1200" dirty="0" smtClean="0">
                          <a:solidFill>
                            <a:schemeClr val="dk1"/>
                          </a:solidFill>
                          <a:effectLst/>
                          <a:latin typeface="+mn-lt"/>
                          <a:ea typeface="+mn-ea"/>
                          <a:cs typeface="+mn-cs"/>
                        </a:rPr>
                        <a:t>;</a:t>
                      </a:r>
                    </a:p>
                    <a:p>
                      <a:endParaRPr lang="ru-RU" dirty="0"/>
                    </a:p>
                  </a:txBody>
                  <a:tcPr/>
                </a:tc>
              </a:tr>
              <a:tr h="2965190">
                <a:tc>
                  <a:txBody>
                    <a:bodyPr/>
                    <a:lstStyle/>
                    <a:p>
                      <a:r>
                        <a:rPr lang="ru-RU" sz="1800" b="1" i="0" kern="1200" dirty="0" err="1" smtClean="0">
                          <a:solidFill>
                            <a:schemeClr val="dk1"/>
                          </a:solidFill>
                          <a:effectLst/>
                          <a:latin typeface="+mn-lt"/>
                          <a:ea typeface="+mn-ea"/>
                          <a:cs typeface="+mn-cs"/>
                        </a:rPr>
                        <a:t>боргові</a:t>
                      </a:r>
                      <a:r>
                        <a:rPr lang="ru-RU" sz="1800" b="1" i="0" kern="1200" dirty="0" smtClean="0">
                          <a:solidFill>
                            <a:schemeClr val="dk1"/>
                          </a:solidFill>
                          <a:effectLst/>
                          <a:latin typeface="+mn-lt"/>
                          <a:ea typeface="+mn-ea"/>
                          <a:cs typeface="+mn-cs"/>
                        </a:rPr>
                        <a:t> </a:t>
                      </a:r>
                      <a:r>
                        <a:rPr lang="ru-RU" sz="1800" b="1" i="0" kern="1200" dirty="0" err="1" smtClean="0">
                          <a:solidFill>
                            <a:schemeClr val="dk1"/>
                          </a:solidFill>
                          <a:effectLst/>
                          <a:latin typeface="+mn-lt"/>
                          <a:ea typeface="+mn-ea"/>
                          <a:cs typeface="+mn-cs"/>
                        </a:rPr>
                        <a:t>цінні</a:t>
                      </a:r>
                      <a:r>
                        <a:rPr lang="ru-RU" sz="1800" b="1" i="0" kern="1200" dirty="0" smtClean="0">
                          <a:solidFill>
                            <a:schemeClr val="dk1"/>
                          </a:solidFill>
                          <a:effectLst/>
                          <a:latin typeface="+mn-lt"/>
                          <a:ea typeface="+mn-ea"/>
                          <a:cs typeface="+mn-cs"/>
                        </a:rPr>
                        <a:t> </a:t>
                      </a:r>
                      <a:r>
                        <a:rPr lang="ru-RU" sz="1800" b="1" i="0" kern="1200" dirty="0" err="1" smtClean="0">
                          <a:solidFill>
                            <a:schemeClr val="dk1"/>
                          </a:solidFill>
                          <a:effectLst/>
                          <a:latin typeface="+mn-lt"/>
                          <a:ea typeface="+mn-ea"/>
                          <a:cs typeface="+mn-cs"/>
                        </a:rPr>
                        <a:t>папери</a:t>
                      </a:r>
                      <a:r>
                        <a:rPr lang="ru-RU" sz="1800" b="1" i="0" kern="1200" dirty="0" smtClean="0">
                          <a:solidFill>
                            <a:schemeClr val="dk1"/>
                          </a:solidFill>
                          <a:effectLst/>
                          <a:latin typeface="+mn-lt"/>
                          <a:ea typeface="+mn-ea"/>
                          <a:cs typeface="+mn-cs"/>
                        </a:rPr>
                        <a:t> </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цінні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папери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що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посвідчують</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відносини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позики</a:t>
                      </a:r>
                      <a:r>
                        <a:rPr lang="ru-RU" sz="1800" b="0" i="0" kern="1200" dirty="0" smtClean="0">
                          <a:solidFill>
                            <a:schemeClr val="dk1"/>
                          </a:solidFill>
                          <a:effectLst/>
                          <a:latin typeface="+mn-lt"/>
                          <a:ea typeface="+mn-ea"/>
                          <a:cs typeface="+mn-cs"/>
                        </a:rPr>
                        <a:t> і </a:t>
                      </a:r>
                      <a:r>
                        <a:rPr lang="ru-RU" sz="1800" b="0" i="0" kern="1200" dirty="0" err="1" smtClean="0">
                          <a:solidFill>
                            <a:schemeClr val="dk1"/>
                          </a:solidFill>
                          <a:effectLst/>
                          <a:latin typeface="+mn-lt"/>
                          <a:ea typeface="+mn-ea"/>
                          <a:cs typeface="+mn-cs"/>
                        </a:rPr>
                        <a:t>передбачають</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обов’язок</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емітента</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або</a:t>
                      </a:r>
                      <a:r>
                        <a:rPr lang="ru-RU" sz="1800" b="0" i="0" kern="1200" dirty="0" smtClean="0">
                          <a:solidFill>
                            <a:schemeClr val="dk1"/>
                          </a:solidFill>
                          <a:effectLst/>
                          <a:latin typeface="+mn-lt"/>
                          <a:ea typeface="+mn-ea"/>
                          <a:cs typeface="+mn-cs"/>
                        </a:rPr>
                        <a:t> особи, яка видала </a:t>
                      </a:r>
                      <a:r>
                        <a:rPr lang="ru-RU" sz="1800" b="0" i="0" kern="1200" dirty="0" err="1" smtClean="0">
                          <a:solidFill>
                            <a:schemeClr val="dk1"/>
                          </a:solidFill>
                          <a:effectLst/>
                          <a:latin typeface="+mn-lt"/>
                          <a:ea typeface="+mn-ea"/>
                          <a:cs typeface="+mn-cs"/>
                        </a:rPr>
                        <a:t>неемісійний</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цінний</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папір</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сплатити</a:t>
                      </a:r>
                      <a:r>
                        <a:rPr lang="ru-RU" sz="1800" b="0" i="0" kern="1200" dirty="0" smtClean="0">
                          <a:solidFill>
                            <a:schemeClr val="dk1"/>
                          </a:solidFill>
                          <a:effectLst/>
                          <a:latin typeface="+mn-lt"/>
                          <a:ea typeface="+mn-ea"/>
                          <a:cs typeface="+mn-cs"/>
                        </a:rPr>
                        <a:t> у </a:t>
                      </a:r>
                      <a:r>
                        <a:rPr lang="ru-RU" sz="1800" b="0" i="0" kern="1200" dirty="0" err="1" smtClean="0">
                          <a:solidFill>
                            <a:schemeClr val="dk1"/>
                          </a:solidFill>
                          <a:effectLst/>
                          <a:latin typeface="+mn-lt"/>
                          <a:ea typeface="+mn-ea"/>
                          <a:cs typeface="+mn-cs"/>
                        </a:rPr>
                        <a:t>визначений</a:t>
                      </a:r>
                      <a:r>
                        <a:rPr lang="ru-RU" sz="1800" b="0" i="0" kern="1200" dirty="0" smtClean="0">
                          <a:solidFill>
                            <a:schemeClr val="dk1"/>
                          </a:solidFill>
                          <a:effectLst/>
                          <a:latin typeface="+mn-lt"/>
                          <a:ea typeface="+mn-ea"/>
                          <a:cs typeface="+mn-cs"/>
                        </a:rPr>
                        <a:t> строк </a:t>
                      </a:r>
                      <a:r>
                        <a:rPr lang="ru-RU" sz="1800" b="0" i="0" kern="1200" dirty="0" err="1" smtClean="0">
                          <a:solidFill>
                            <a:schemeClr val="dk1"/>
                          </a:solidFill>
                          <a:effectLst/>
                          <a:latin typeface="+mn-lt"/>
                          <a:ea typeface="+mn-ea"/>
                          <a:cs typeface="+mn-cs"/>
                        </a:rPr>
                        <a:t>кошти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передати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товари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або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надати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послуги</a:t>
                      </a:r>
                      <a:r>
                        <a:rPr lang="ru-RU" sz="1800" b="0" i="0" kern="1200" dirty="0" smtClean="0">
                          <a:solidFill>
                            <a:schemeClr val="dk1"/>
                          </a:solidFill>
                          <a:effectLst/>
                          <a:latin typeface="+mn-lt"/>
                          <a:ea typeface="+mn-ea"/>
                          <a:cs typeface="+mn-cs"/>
                        </a:rPr>
                        <a:t>, а </a:t>
                      </a:r>
                      <a:r>
                        <a:rPr lang="ru-RU" sz="1800" b="0" i="0" kern="1200" dirty="0" err="1" smtClean="0">
                          <a:solidFill>
                            <a:schemeClr val="dk1"/>
                          </a:solidFill>
                          <a:effectLst/>
                          <a:latin typeface="+mn-lt"/>
                          <a:ea typeface="+mn-ea"/>
                          <a:cs typeface="+mn-cs"/>
                        </a:rPr>
                        <a:t>також</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інші</a:t>
                      </a:r>
                      <a:r>
                        <a:rPr lang="ru-RU" sz="1800" b="0" i="0" kern="1200" dirty="0" smtClean="0">
                          <a:solidFill>
                            <a:schemeClr val="dk1"/>
                          </a:solidFill>
                          <a:effectLst/>
                          <a:latin typeface="+mn-lt"/>
                          <a:ea typeface="+mn-ea"/>
                          <a:cs typeface="+mn-cs"/>
                        </a:rPr>
                        <a:t> права </a:t>
                      </a:r>
                      <a:r>
                        <a:rPr lang="ru-RU" sz="1800" b="0" i="0" kern="1200" dirty="0" err="1" smtClean="0">
                          <a:solidFill>
                            <a:schemeClr val="dk1"/>
                          </a:solidFill>
                          <a:effectLst/>
                          <a:latin typeface="+mn-lt"/>
                          <a:ea typeface="+mn-ea"/>
                          <a:cs typeface="+mn-cs"/>
                        </a:rPr>
                        <a:t>власника</a:t>
                      </a:r>
                      <a:r>
                        <a:rPr lang="ru-RU" sz="1800" b="0" i="0" kern="1200" dirty="0" smtClean="0">
                          <a:solidFill>
                            <a:schemeClr val="dk1"/>
                          </a:solidFill>
                          <a:effectLst/>
                          <a:latin typeface="+mn-lt"/>
                          <a:ea typeface="+mn-ea"/>
                          <a:cs typeface="+mn-cs"/>
                        </a:rPr>
                        <a:t> та </a:t>
                      </a:r>
                      <a:r>
                        <a:rPr lang="ru-RU" sz="1800" b="0" i="0" kern="1200" dirty="0" err="1" smtClean="0">
                          <a:solidFill>
                            <a:schemeClr val="dk1"/>
                          </a:solidFill>
                          <a:effectLst/>
                          <a:latin typeface="+mn-lt"/>
                          <a:ea typeface="+mn-ea"/>
                          <a:cs typeface="+mn-cs"/>
                        </a:rPr>
                        <a:t>обов’язки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емітента</a:t>
                      </a:r>
                      <a:r>
                        <a:rPr lang="ru-RU" sz="1800" b="0" i="0" kern="1200" dirty="0" smtClean="0">
                          <a:solidFill>
                            <a:schemeClr val="dk1"/>
                          </a:solidFill>
                          <a:effectLst/>
                          <a:latin typeface="+mn-lt"/>
                          <a:ea typeface="+mn-ea"/>
                          <a:cs typeface="+mn-cs"/>
                        </a:rPr>
                        <a:t> і </a:t>
                      </a:r>
                      <a:r>
                        <a:rPr lang="ru-RU" sz="1800" b="0" i="0" kern="1200" dirty="0" err="1" smtClean="0">
                          <a:solidFill>
                            <a:schemeClr val="dk1"/>
                          </a:solidFill>
                          <a:effectLst/>
                          <a:latin typeface="+mn-lt"/>
                          <a:ea typeface="+mn-ea"/>
                          <a:cs typeface="+mn-cs"/>
                        </a:rPr>
                        <a:t>осіб</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які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надають</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забезпечення</a:t>
                      </a:r>
                      <a:r>
                        <a:rPr lang="ru-RU" sz="1800" b="0" i="0" kern="1200" dirty="0" smtClean="0">
                          <a:solidFill>
                            <a:schemeClr val="dk1"/>
                          </a:solidFill>
                          <a:effectLst/>
                          <a:latin typeface="+mn-lt"/>
                          <a:ea typeface="+mn-ea"/>
                          <a:cs typeface="+mn-cs"/>
                        </a:rPr>
                        <a:t> за </a:t>
                      </a:r>
                      <a:r>
                        <a:rPr lang="ru-RU" sz="1800" b="0" i="0" kern="1200" dirty="0" err="1" smtClean="0">
                          <a:solidFill>
                            <a:schemeClr val="dk1"/>
                          </a:solidFill>
                          <a:effectLst/>
                          <a:latin typeface="+mn-lt"/>
                          <a:ea typeface="+mn-ea"/>
                          <a:cs typeface="+mn-cs"/>
                        </a:rPr>
                        <a:t>облігаціями</a:t>
                      </a:r>
                      <a:r>
                        <a:rPr lang="ru-RU" sz="1800" b="0" i="0" kern="1200" dirty="0" smtClean="0">
                          <a:solidFill>
                            <a:schemeClr val="dk1"/>
                          </a:solidFill>
                          <a:effectLst/>
                          <a:latin typeface="+mn-lt"/>
                          <a:ea typeface="+mn-ea"/>
                          <a:cs typeface="+mn-cs"/>
                        </a:rPr>
                        <a:t>.</a:t>
                      </a:r>
                      <a:endParaRPr lang="ru-RU" dirty="0"/>
                    </a:p>
                  </a:txBody>
                  <a:tcPr/>
                </a:tc>
                <a:tc>
                  <a:txBody>
                    <a:bodyPr/>
                    <a:lstStyle/>
                    <a:p>
                      <a:r>
                        <a:rPr lang="ru-RU" sz="1800" b="0" i="0" kern="1200" dirty="0" smtClean="0">
                          <a:solidFill>
                            <a:schemeClr val="dk1"/>
                          </a:solidFill>
                          <a:effectLst/>
                          <a:latin typeface="+mn-lt"/>
                          <a:ea typeface="+mn-ea"/>
                          <a:cs typeface="+mn-cs"/>
                        </a:rPr>
                        <a:t>а) </a:t>
                      </a:r>
                      <a:r>
                        <a:rPr lang="ru-RU" sz="1800" b="0" i="0" kern="1200" dirty="0" err="1" smtClean="0">
                          <a:solidFill>
                            <a:schemeClr val="dk1"/>
                          </a:solidFill>
                          <a:effectLst/>
                          <a:latin typeface="+mn-lt"/>
                          <a:ea typeface="+mn-ea"/>
                          <a:cs typeface="+mn-cs"/>
                        </a:rPr>
                        <a:t>корпоративні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облігації</a:t>
                      </a:r>
                      <a:r>
                        <a:rPr lang="ru-RU" sz="1800" b="0" i="0" kern="1200" dirty="0" smtClean="0">
                          <a:solidFill>
                            <a:schemeClr val="dk1"/>
                          </a:solidFill>
                          <a:effectLst/>
                          <a:latin typeface="+mn-lt"/>
                          <a:ea typeface="+mn-ea"/>
                          <a:cs typeface="+mn-cs"/>
                        </a:rPr>
                        <a:t>;</a:t>
                      </a:r>
                    </a:p>
                    <a:p>
                      <a:r>
                        <a:rPr lang="ru-RU" sz="1800" b="0" i="0" kern="1200" dirty="0" smtClean="0">
                          <a:solidFill>
                            <a:schemeClr val="dk1"/>
                          </a:solidFill>
                          <a:effectLst/>
                          <a:latin typeface="+mn-lt"/>
                          <a:ea typeface="+mn-ea"/>
                          <a:cs typeface="+mn-cs"/>
                        </a:rPr>
                        <a:t>б) </a:t>
                      </a:r>
                      <a:r>
                        <a:rPr lang="ru-RU" sz="1800" b="0" i="0" kern="1200" dirty="0" err="1" smtClean="0">
                          <a:solidFill>
                            <a:schemeClr val="dk1"/>
                          </a:solidFill>
                          <a:effectLst/>
                          <a:latin typeface="+mn-lt"/>
                          <a:ea typeface="+mn-ea"/>
                          <a:cs typeface="+mn-cs"/>
                        </a:rPr>
                        <a:t>державні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облігації</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України</a:t>
                      </a:r>
                      <a:r>
                        <a:rPr lang="ru-RU" sz="1800" b="0" i="0" kern="1200" dirty="0" smtClean="0">
                          <a:solidFill>
                            <a:schemeClr val="dk1"/>
                          </a:solidFill>
                          <a:effectLst/>
                          <a:latin typeface="+mn-lt"/>
                          <a:ea typeface="+mn-ea"/>
                          <a:cs typeface="+mn-cs"/>
                        </a:rPr>
                        <a:t>;</a:t>
                      </a:r>
                    </a:p>
                    <a:p>
                      <a:r>
                        <a:rPr lang="ru-RU" sz="1800" b="0" i="0" kern="1200" dirty="0" smtClean="0">
                          <a:solidFill>
                            <a:schemeClr val="dk1"/>
                          </a:solidFill>
                          <a:effectLst/>
                          <a:latin typeface="+mn-lt"/>
                          <a:ea typeface="+mn-ea"/>
                          <a:cs typeface="+mn-cs"/>
                        </a:rPr>
                        <a:t>в) </a:t>
                      </a:r>
                      <a:r>
                        <a:rPr lang="ru-RU" sz="1800" b="0" i="0" kern="1200" dirty="0" err="1" smtClean="0">
                          <a:solidFill>
                            <a:schemeClr val="dk1"/>
                          </a:solidFill>
                          <a:effectLst/>
                          <a:latin typeface="+mn-lt"/>
                          <a:ea typeface="+mn-ea"/>
                          <a:cs typeface="+mn-cs"/>
                        </a:rPr>
                        <a:t>облігації</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місцевих</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позик</a:t>
                      </a:r>
                      <a:r>
                        <a:rPr lang="ru-RU" sz="1800" b="0" i="0" kern="1200" dirty="0" smtClean="0">
                          <a:solidFill>
                            <a:schemeClr val="dk1"/>
                          </a:solidFill>
                          <a:effectLst/>
                          <a:latin typeface="+mn-lt"/>
                          <a:ea typeface="+mn-ea"/>
                          <a:cs typeface="+mn-cs"/>
                        </a:rPr>
                        <a:t>;</a:t>
                      </a:r>
                    </a:p>
                    <a:p>
                      <a:r>
                        <a:rPr lang="ru-RU" sz="1800" b="0" i="0" kern="1200" dirty="0" smtClean="0">
                          <a:solidFill>
                            <a:schemeClr val="dk1"/>
                          </a:solidFill>
                          <a:effectLst/>
                          <a:latin typeface="+mn-lt"/>
                          <a:ea typeface="+mn-ea"/>
                          <a:cs typeface="+mn-cs"/>
                        </a:rPr>
                        <a:t>г) </a:t>
                      </a:r>
                      <a:r>
                        <a:rPr lang="ru-RU" sz="1800" b="0" i="0" kern="1200" dirty="0" err="1" smtClean="0">
                          <a:solidFill>
                            <a:schemeClr val="dk1"/>
                          </a:solidFill>
                          <a:effectLst/>
                          <a:latin typeface="+mn-lt"/>
                          <a:ea typeface="+mn-ea"/>
                          <a:cs typeface="+mn-cs"/>
                        </a:rPr>
                        <a:t>казначейські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зобов’язання</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України</a:t>
                      </a:r>
                      <a:r>
                        <a:rPr lang="ru-RU" sz="1800" b="0" i="0" kern="1200" dirty="0" smtClean="0">
                          <a:solidFill>
                            <a:schemeClr val="dk1"/>
                          </a:solidFill>
                          <a:effectLst/>
                          <a:latin typeface="+mn-lt"/>
                          <a:ea typeface="+mn-ea"/>
                          <a:cs typeface="+mn-cs"/>
                        </a:rPr>
                        <a:t>;</a:t>
                      </a:r>
                    </a:p>
                    <a:p>
                      <a:r>
                        <a:rPr lang="ru-RU" sz="1800" b="0" i="0" kern="1200" dirty="0" smtClean="0">
                          <a:solidFill>
                            <a:schemeClr val="dk1"/>
                          </a:solidFill>
                          <a:effectLst/>
                          <a:latin typeface="+mn-lt"/>
                          <a:ea typeface="+mn-ea"/>
                          <a:cs typeface="+mn-cs"/>
                        </a:rPr>
                        <a:t>ґ) </a:t>
                      </a:r>
                      <a:r>
                        <a:rPr lang="ru-RU" sz="1800" b="0" i="0" kern="1200" dirty="0" err="1" smtClean="0">
                          <a:solidFill>
                            <a:schemeClr val="dk1"/>
                          </a:solidFill>
                          <a:effectLst/>
                          <a:latin typeface="+mn-lt"/>
                          <a:ea typeface="+mn-ea"/>
                          <a:cs typeface="+mn-cs"/>
                        </a:rPr>
                        <a:t>ощадні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сертифікати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банків</a:t>
                      </a:r>
                      <a:r>
                        <a:rPr lang="ru-RU" sz="1800" b="0" i="0" kern="1200" dirty="0" smtClean="0">
                          <a:solidFill>
                            <a:schemeClr val="dk1"/>
                          </a:solidFill>
                          <a:effectLst/>
                          <a:latin typeface="+mn-lt"/>
                          <a:ea typeface="+mn-ea"/>
                          <a:cs typeface="+mn-cs"/>
                        </a:rPr>
                        <a:t>;</a:t>
                      </a:r>
                    </a:p>
                    <a:p>
                      <a:r>
                        <a:rPr lang="ru-RU" sz="1800" b="0" i="0" kern="1200" dirty="0" smtClean="0">
                          <a:solidFill>
                            <a:schemeClr val="dk1"/>
                          </a:solidFill>
                          <a:effectLst/>
                          <a:latin typeface="+mn-lt"/>
                          <a:ea typeface="+mn-ea"/>
                          <a:cs typeface="+mn-cs"/>
                        </a:rPr>
                        <a:t>д) </a:t>
                      </a:r>
                      <a:r>
                        <a:rPr lang="ru-RU" sz="1800" b="0" i="0" kern="1200" dirty="0" err="1" smtClean="0">
                          <a:solidFill>
                            <a:schemeClr val="dk1"/>
                          </a:solidFill>
                          <a:effectLst/>
                          <a:latin typeface="+mn-lt"/>
                          <a:ea typeface="+mn-ea"/>
                          <a:cs typeface="+mn-cs"/>
                        </a:rPr>
                        <a:t>депозитні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сертифікати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банків</a:t>
                      </a:r>
                      <a:r>
                        <a:rPr lang="ru-RU" sz="1800" b="0" i="0" kern="1200" dirty="0" smtClean="0">
                          <a:solidFill>
                            <a:schemeClr val="dk1"/>
                          </a:solidFill>
                          <a:effectLst/>
                          <a:latin typeface="+mn-lt"/>
                          <a:ea typeface="+mn-ea"/>
                          <a:cs typeface="+mn-cs"/>
                        </a:rPr>
                        <a:t>;</a:t>
                      </a:r>
                    </a:p>
                    <a:p>
                      <a:r>
                        <a:rPr lang="ru-RU" sz="1800" b="0" i="0" kern="1200" dirty="0" smtClean="0">
                          <a:solidFill>
                            <a:schemeClr val="dk1"/>
                          </a:solidFill>
                          <a:effectLst/>
                          <a:latin typeface="+mn-lt"/>
                          <a:ea typeface="+mn-ea"/>
                          <a:cs typeface="+mn-cs"/>
                        </a:rPr>
                        <a:t>е) </a:t>
                      </a:r>
                      <a:r>
                        <a:rPr lang="ru-RU" sz="1800" b="0" i="0" kern="1200" dirty="0" err="1" smtClean="0">
                          <a:solidFill>
                            <a:schemeClr val="dk1"/>
                          </a:solidFill>
                          <a:effectLst/>
                          <a:latin typeface="+mn-lt"/>
                          <a:ea typeface="+mn-ea"/>
                          <a:cs typeface="+mn-cs"/>
                        </a:rPr>
                        <a:t>векселі</a:t>
                      </a:r>
                      <a:r>
                        <a:rPr lang="ru-RU" sz="1800" b="0" i="0" kern="1200" dirty="0" smtClean="0">
                          <a:solidFill>
                            <a:schemeClr val="dk1"/>
                          </a:solidFill>
                          <a:effectLst/>
                          <a:latin typeface="+mn-lt"/>
                          <a:ea typeface="+mn-ea"/>
                          <a:cs typeface="+mn-cs"/>
                        </a:rPr>
                        <a:t>;</a:t>
                      </a:r>
                    </a:p>
                    <a:p>
                      <a:r>
                        <a:rPr lang="ru-RU" sz="1800" b="0" i="0" kern="1200" dirty="0" smtClean="0">
                          <a:solidFill>
                            <a:schemeClr val="dk1"/>
                          </a:solidFill>
                          <a:effectLst/>
                          <a:latin typeface="+mn-lt"/>
                          <a:ea typeface="+mn-ea"/>
                          <a:cs typeface="+mn-cs"/>
                        </a:rPr>
                        <a:t>є) </a:t>
                      </a:r>
                      <a:r>
                        <a:rPr lang="ru-RU" sz="1800" b="0" i="0" kern="1200" dirty="0" err="1" smtClean="0">
                          <a:solidFill>
                            <a:schemeClr val="dk1"/>
                          </a:solidFill>
                          <a:effectLst/>
                          <a:latin typeface="+mn-lt"/>
                          <a:ea typeface="+mn-ea"/>
                          <a:cs typeface="+mn-cs"/>
                        </a:rPr>
                        <a:t>облігації</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міжнародних</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фінансових</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організацій</a:t>
                      </a:r>
                      <a:r>
                        <a:rPr lang="ru-RU" sz="1800" b="0" i="0" kern="1200" dirty="0" smtClean="0">
                          <a:solidFill>
                            <a:schemeClr val="dk1"/>
                          </a:solidFill>
                          <a:effectLst/>
                          <a:latin typeface="+mn-lt"/>
                          <a:ea typeface="+mn-ea"/>
                          <a:cs typeface="+mn-cs"/>
                        </a:rPr>
                        <a:t>;</a:t>
                      </a:r>
                      <a:endParaRPr lang="ru-RU" sz="1800" b="0" i="0" kern="1200" dirty="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2762764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299881"/>
          </a:xfrm>
        </p:spPr>
        <p:txBody>
          <a:bodyPr anchor="t"/>
          <a:lstStyle/>
          <a:p>
            <a:pPr lvl="1"/>
            <a:r>
              <a:rPr lang="uk-UA" sz="1800" b="1" dirty="0"/>
              <a:t>1. </a:t>
            </a:r>
            <a:r>
              <a:rPr lang="ru-RU" dirty="0" err="1"/>
              <a:t>Сутність</a:t>
            </a:r>
            <a:r>
              <a:rPr lang="ru-RU" dirty="0"/>
              <a:t> </a:t>
            </a:r>
            <a:r>
              <a:rPr lang="ru-RU" dirty="0" err="1"/>
              <a:t>фінансового</a:t>
            </a:r>
            <a:r>
              <a:rPr lang="ru-RU" dirty="0"/>
              <a:t> ринку, </a:t>
            </a:r>
            <a:r>
              <a:rPr lang="ru-RU" dirty="0" err="1"/>
              <a:t>його</a:t>
            </a:r>
            <a:r>
              <a:rPr lang="ru-RU" dirty="0"/>
              <a:t> структура </a:t>
            </a:r>
          </a:p>
          <a:p>
            <a:r>
              <a:rPr lang="ru-RU" sz="1800" b="1" dirty="0" err="1"/>
              <a:t>Фінансовий</a:t>
            </a:r>
            <a:r>
              <a:rPr lang="ru-RU" sz="1800" b="1" dirty="0"/>
              <a:t> </a:t>
            </a:r>
            <a:r>
              <a:rPr lang="ru-RU" sz="1800" b="1" dirty="0" err="1"/>
              <a:t>ринок</a:t>
            </a:r>
            <a:r>
              <a:rPr lang="ru-RU" sz="1800" b="1" dirty="0"/>
              <a:t> </a:t>
            </a:r>
            <a:r>
              <a:rPr lang="ru-RU" sz="1800" dirty="0"/>
              <a:t>– </a:t>
            </a:r>
            <a:r>
              <a:rPr lang="ru-RU" sz="1800" dirty="0" err="1"/>
              <a:t>це</a:t>
            </a:r>
            <a:r>
              <a:rPr lang="ru-RU" sz="1800" dirty="0"/>
              <a:t> сфера </a:t>
            </a:r>
            <a:r>
              <a:rPr lang="ru-RU" sz="1800" dirty="0" err="1"/>
              <a:t>специфічних</a:t>
            </a:r>
            <a:r>
              <a:rPr lang="ru-RU" sz="1800" dirty="0"/>
              <a:t> </a:t>
            </a:r>
            <a:r>
              <a:rPr lang="ru-RU" sz="1800" dirty="0" err="1"/>
              <a:t>економічних</a:t>
            </a:r>
            <a:r>
              <a:rPr lang="ru-RU" sz="1800" dirty="0"/>
              <a:t> </a:t>
            </a:r>
            <a:r>
              <a:rPr lang="ru-RU" sz="1800" dirty="0" err="1" smtClean="0"/>
              <a:t>відносин</a:t>
            </a:r>
            <a:r>
              <a:rPr lang="ru-RU" sz="1800" dirty="0" smtClean="0"/>
              <a:t>, у </a:t>
            </a:r>
            <a:r>
              <a:rPr lang="ru-RU" sz="1800" dirty="0" err="1"/>
              <a:t>процесі</a:t>
            </a:r>
            <a:r>
              <a:rPr lang="ru-RU" sz="1800" dirty="0"/>
              <a:t> </a:t>
            </a:r>
            <a:r>
              <a:rPr lang="ru-RU" sz="1800" dirty="0" err="1"/>
              <a:t>яких</a:t>
            </a:r>
            <a:r>
              <a:rPr lang="ru-RU" sz="1800" dirty="0"/>
              <a:t> </a:t>
            </a:r>
            <a:r>
              <a:rPr lang="ru-RU" sz="1800" dirty="0" err="1"/>
              <a:t>формуються</a:t>
            </a:r>
            <a:r>
              <a:rPr lang="ru-RU" sz="1800" dirty="0"/>
              <a:t> попит і </a:t>
            </a:r>
            <a:r>
              <a:rPr lang="ru-RU" sz="1800" dirty="0" err="1"/>
              <a:t>пропозиція</a:t>
            </a:r>
            <a:r>
              <a:rPr lang="ru-RU" sz="1800" dirty="0"/>
              <a:t> на </a:t>
            </a:r>
            <a:r>
              <a:rPr lang="ru-RU" sz="1800" dirty="0" err="1"/>
              <a:t>фінансові</a:t>
            </a:r>
            <a:r>
              <a:rPr lang="ru-RU" sz="1800" dirty="0"/>
              <a:t> </a:t>
            </a:r>
            <a:r>
              <a:rPr lang="ru-RU" sz="1800" dirty="0" err="1"/>
              <a:t>ресурси</a:t>
            </a:r>
            <a:r>
              <a:rPr lang="ru-RU" sz="1800" dirty="0"/>
              <a:t> та за </a:t>
            </a:r>
            <a:r>
              <a:rPr lang="ru-RU" sz="1800" dirty="0" err="1" smtClean="0"/>
              <a:t>допомогою</a:t>
            </a:r>
            <a:r>
              <a:rPr lang="ru-RU" sz="1800" dirty="0" smtClean="0"/>
              <a:t> </a:t>
            </a:r>
            <a:r>
              <a:rPr lang="ru-RU" sz="1800" dirty="0" err="1"/>
              <a:t>фінансових</a:t>
            </a:r>
            <a:r>
              <a:rPr lang="ru-RU" sz="1800" dirty="0"/>
              <a:t> </a:t>
            </a:r>
            <a:r>
              <a:rPr lang="ru-RU" sz="1800" dirty="0" err="1"/>
              <a:t>посередників</a:t>
            </a:r>
            <a:r>
              <a:rPr lang="ru-RU" sz="1800" dirty="0"/>
              <a:t> </a:t>
            </a:r>
            <a:r>
              <a:rPr lang="ru-RU" sz="1800" dirty="0" err="1"/>
              <a:t>здійснюється</a:t>
            </a:r>
            <a:r>
              <a:rPr lang="ru-RU" sz="1800" dirty="0"/>
              <a:t> </a:t>
            </a:r>
            <a:r>
              <a:rPr lang="ru-RU" sz="1800" dirty="0" err="1"/>
              <a:t>їх</a:t>
            </a:r>
            <a:r>
              <a:rPr lang="ru-RU" sz="1800" dirty="0"/>
              <a:t> </a:t>
            </a:r>
            <a:r>
              <a:rPr lang="ru-RU" sz="1800" dirty="0" err="1"/>
              <a:t>купівля</a:t>
            </a:r>
            <a:r>
              <a:rPr lang="ru-RU" sz="1800" dirty="0"/>
              <a:t> – продаж</a:t>
            </a:r>
            <a:r>
              <a:rPr lang="ru-RU" sz="1800" dirty="0" smtClean="0"/>
              <a:t>.</a:t>
            </a:r>
            <a:endParaRPr lang="uk-UA" sz="1800" dirty="0"/>
          </a:p>
          <a:p>
            <a:r>
              <a:rPr lang="ru-RU" sz="1800" dirty="0"/>
              <a:t>Головною </a:t>
            </a:r>
            <a:r>
              <a:rPr lang="ru-RU" sz="1800" dirty="0" err="1"/>
              <a:t>функцією</a:t>
            </a:r>
            <a:r>
              <a:rPr lang="ru-RU" sz="1800" dirty="0"/>
              <a:t> </a:t>
            </a:r>
            <a:r>
              <a:rPr lang="ru-RU" sz="1800" dirty="0" err="1"/>
              <a:t>фінансового</a:t>
            </a:r>
            <a:r>
              <a:rPr lang="ru-RU" sz="1800" dirty="0"/>
              <a:t> ринку є </a:t>
            </a:r>
            <a:r>
              <a:rPr lang="ru-RU" sz="1800" dirty="0" err="1"/>
              <a:t>забезпечення</a:t>
            </a:r>
            <a:r>
              <a:rPr lang="ru-RU" sz="1800" dirty="0"/>
              <a:t> </a:t>
            </a:r>
            <a:r>
              <a:rPr lang="ru-RU" sz="1800" dirty="0" err="1"/>
              <a:t>процесу</a:t>
            </a:r>
            <a:r>
              <a:rPr lang="ru-RU" sz="1800" dirty="0"/>
              <a:t> </a:t>
            </a:r>
            <a:r>
              <a:rPr lang="ru-RU" sz="1800" dirty="0" err="1" smtClean="0"/>
              <a:t>розпо</a:t>
            </a:r>
            <a:r>
              <a:rPr lang="uk-UA" sz="1800" dirty="0" smtClean="0"/>
              <a:t>ділу </a:t>
            </a:r>
            <a:r>
              <a:rPr lang="uk-UA" sz="1800" dirty="0"/>
              <a:t>фінансових ресурсів в економіці. Він надає можливість </a:t>
            </a:r>
            <a:r>
              <a:rPr lang="uk-UA" sz="1800" dirty="0" smtClean="0"/>
              <a:t>вільного </a:t>
            </a:r>
            <a:r>
              <a:rPr lang="ru-RU" sz="1800" dirty="0" err="1" smtClean="0"/>
              <a:t>обігу</a:t>
            </a:r>
            <a:r>
              <a:rPr lang="ru-RU" sz="1800" dirty="0" smtClean="0"/>
              <a:t> </a:t>
            </a:r>
            <a:r>
              <a:rPr lang="ru-RU" sz="1800" dirty="0" err="1"/>
              <a:t>капіталів</a:t>
            </a:r>
            <a:r>
              <a:rPr lang="ru-RU" sz="1800" dirty="0"/>
              <a:t>, </a:t>
            </a:r>
            <a:r>
              <a:rPr lang="ru-RU" sz="1800" dirty="0" err="1"/>
              <a:t>дає</a:t>
            </a:r>
            <a:r>
              <a:rPr lang="ru-RU" sz="1800" dirty="0"/>
              <a:t> </a:t>
            </a:r>
            <a:r>
              <a:rPr lang="ru-RU" sz="1800" dirty="0" err="1"/>
              <a:t>змогу</a:t>
            </a:r>
            <a:r>
              <a:rPr lang="ru-RU" sz="1800" dirty="0"/>
              <a:t> </a:t>
            </a:r>
            <a:r>
              <a:rPr lang="ru-RU" sz="1800" dirty="0" err="1"/>
              <a:t>перетворювати</a:t>
            </a:r>
            <a:r>
              <a:rPr lang="ru-RU" sz="1800" dirty="0"/>
              <a:t> </a:t>
            </a:r>
            <a:r>
              <a:rPr lang="ru-RU" sz="1800" dirty="0" err="1"/>
              <a:t>заощадження</a:t>
            </a:r>
            <a:r>
              <a:rPr lang="ru-RU" sz="1800" dirty="0"/>
              <a:t> в </a:t>
            </a:r>
            <a:r>
              <a:rPr lang="ru-RU" sz="1800" dirty="0" err="1" smtClean="0"/>
              <a:t>інвестиції</a:t>
            </a:r>
            <a:r>
              <a:rPr lang="ru-RU" sz="1800" dirty="0" smtClean="0"/>
              <a:t>. </a:t>
            </a:r>
            <a:r>
              <a:rPr lang="ru-RU" sz="1800" dirty="0" err="1" smtClean="0"/>
              <a:t>Виступаючи</a:t>
            </a:r>
            <a:r>
              <a:rPr lang="ru-RU" sz="1800" dirty="0" smtClean="0"/>
              <a:t> </a:t>
            </a:r>
            <a:r>
              <a:rPr lang="ru-RU" sz="1800" dirty="0" err="1"/>
              <a:t>ефективним</a:t>
            </a:r>
            <a:r>
              <a:rPr lang="ru-RU" sz="1800" dirty="0"/>
              <a:t> </a:t>
            </a:r>
            <a:r>
              <a:rPr lang="ru-RU" sz="1800" dirty="0" err="1"/>
              <a:t>розподільчим</a:t>
            </a:r>
            <a:r>
              <a:rPr lang="ru-RU" sz="1800" dirty="0"/>
              <a:t> </a:t>
            </a:r>
            <a:r>
              <a:rPr lang="ru-RU" sz="1800" dirty="0" err="1"/>
              <a:t>механізмом</a:t>
            </a:r>
            <a:r>
              <a:rPr lang="ru-RU" sz="1800" dirty="0"/>
              <a:t>, </a:t>
            </a:r>
            <a:r>
              <a:rPr lang="ru-RU" sz="1800" dirty="0" err="1"/>
              <a:t>фінансовий</a:t>
            </a:r>
            <a:r>
              <a:rPr lang="ru-RU" sz="1800" dirty="0"/>
              <a:t> </a:t>
            </a:r>
            <a:r>
              <a:rPr lang="ru-RU" sz="1800" dirty="0" err="1" smtClean="0"/>
              <a:t>ринок</a:t>
            </a:r>
            <a:r>
              <a:rPr lang="ru-RU" sz="1800" dirty="0"/>
              <a:t> </a:t>
            </a:r>
            <a:r>
              <a:rPr lang="ru-RU" sz="1800" dirty="0" err="1" smtClean="0"/>
              <a:t>сприяє</a:t>
            </a:r>
            <a:r>
              <a:rPr lang="ru-RU" sz="1800" dirty="0" smtClean="0"/>
              <a:t> </a:t>
            </a:r>
            <a:r>
              <a:rPr lang="ru-RU" sz="1800" dirty="0" err="1"/>
              <a:t>зниженню</a:t>
            </a:r>
            <a:r>
              <a:rPr lang="ru-RU" sz="1800" dirty="0"/>
              <a:t> </a:t>
            </a:r>
            <a:r>
              <a:rPr lang="ru-RU" sz="1800" dirty="0" err="1"/>
              <a:t>транзакційних</a:t>
            </a:r>
            <a:r>
              <a:rPr lang="ru-RU" sz="1800" dirty="0"/>
              <a:t> </a:t>
            </a:r>
            <a:r>
              <a:rPr lang="ru-RU" sz="1800" dirty="0" err="1"/>
              <a:t>витрат</a:t>
            </a:r>
            <a:r>
              <a:rPr lang="ru-RU" sz="1800" dirty="0"/>
              <a:t> у </a:t>
            </a:r>
            <a:r>
              <a:rPr lang="ru-RU" sz="1800" dirty="0" err="1"/>
              <a:t>процесі</a:t>
            </a:r>
            <a:r>
              <a:rPr lang="ru-RU" sz="1800" dirty="0"/>
              <a:t> </a:t>
            </a:r>
            <a:r>
              <a:rPr lang="ru-RU" sz="1800" dirty="0" err="1"/>
              <a:t>руху</a:t>
            </a:r>
            <a:r>
              <a:rPr lang="ru-RU" sz="1800" dirty="0"/>
              <a:t> </a:t>
            </a:r>
            <a:r>
              <a:rPr lang="ru-RU" sz="1800" dirty="0" err="1"/>
              <a:t>капіталів</a:t>
            </a:r>
            <a:r>
              <a:rPr lang="ru-RU" sz="1800" dirty="0"/>
              <a:t>.</a:t>
            </a:r>
          </a:p>
          <a:p>
            <a:endParaRPr lang="ru-RU" dirty="0"/>
          </a:p>
        </p:txBody>
      </p:sp>
      <p:pic>
        <p:nvPicPr>
          <p:cNvPr id="2" name="Рисунок 1"/>
          <p:cNvPicPr>
            <a:picLocks noChangeAspect="1"/>
          </p:cNvPicPr>
          <p:nvPr/>
        </p:nvPicPr>
        <p:blipFill>
          <a:blip r:embed="rId2"/>
          <a:stretch>
            <a:fillRect/>
          </a:stretch>
        </p:blipFill>
        <p:spPr>
          <a:xfrm>
            <a:off x="1665582" y="3141258"/>
            <a:ext cx="8638478" cy="3139899"/>
          </a:xfrm>
          <a:prstGeom prst="rect">
            <a:avLst/>
          </a:prstGeom>
        </p:spPr>
      </p:pic>
    </p:spTree>
    <p:extLst>
      <p:ext uri="{BB962C8B-B14F-4D97-AF65-F5344CB8AC3E}">
        <p14:creationId xmlns:p14="http://schemas.microsoft.com/office/powerpoint/2010/main" val="21369168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299881"/>
          </a:xfrm>
        </p:spPr>
        <p:txBody>
          <a:bodyPr anchor="t"/>
          <a:lstStyle/>
          <a:p>
            <a:endParaRPr lang="ru-RU" dirty="0"/>
          </a:p>
          <a:p>
            <a:endParaRPr lang="ru-RU" dirty="0"/>
          </a:p>
        </p:txBody>
      </p:sp>
      <p:graphicFrame>
        <p:nvGraphicFramePr>
          <p:cNvPr id="4" name="Объект 1"/>
          <p:cNvGraphicFramePr>
            <a:graphicFrameLocks/>
          </p:cNvGraphicFramePr>
          <p:nvPr>
            <p:extLst>
              <p:ext uri="{D42A27DB-BD31-4B8C-83A1-F6EECF244321}">
                <p14:modId xmlns:p14="http://schemas.microsoft.com/office/powerpoint/2010/main" val="1921220583"/>
              </p:ext>
            </p:extLst>
          </p:nvPr>
        </p:nvGraphicFramePr>
        <p:xfrm>
          <a:off x="655094" y="191069"/>
          <a:ext cx="10847932" cy="5331535"/>
        </p:xfrm>
        <a:graphic>
          <a:graphicData uri="http://schemas.openxmlformats.org/drawingml/2006/table">
            <a:tbl>
              <a:tblPr firstRow="1" bandRow="1">
                <a:tableStyleId>{073A0DAA-6AF3-43AB-8588-CEC1D06C72B9}</a:tableStyleId>
              </a:tblPr>
              <a:tblGrid>
                <a:gridCol w="7315199"/>
                <a:gridCol w="3532733"/>
              </a:tblGrid>
              <a:tr h="535523">
                <a:tc>
                  <a:txBody>
                    <a:bodyPr/>
                    <a:lstStyle/>
                    <a:p>
                      <a:r>
                        <a:rPr lang="ru-RU" sz="1800" kern="1200" dirty="0" err="1" smtClean="0">
                          <a:effectLst/>
                        </a:rPr>
                        <a:t>Групи</a:t>
                      </a:r>
                      <a:r>
                        <a:rPr lang="ru-RU" sz="1800" kern="1200" dirty="0" smtClean="0">
                          <a:effectLst/>
                        </a:rPr>
                        <a:t> </a:t>
                      </a:r>
                      <a:r>
                        <a:rPr lang="ru-RU" sz="1800" kern="1200" dirty="0" err="1" smtClean="0">
                          <a:effectLst/>
                        </a:rPr>
                        <a:t>цінних</a:t>
                      </a:r>
                      <a:r>
                        <a:rPr lang="ru-RU" sz="1800" kern="1200" dirty="0" smtClean="0">
                          <a:effectLst/>
                        </a:rPr>
                        <a:t> </a:t>
                      </a:r>
                      <a:r>
                        <a:rPr lang="ru-RU" sz="1800" kern="1200" dirty="0" err="1" smtClean="0">
                          <a:effectLst/>
                        </a:rPr>
                        <a:t>паперів</a:t>
                      </a:r>
                      <a:endParaRPr lang="ru-RU"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uk-UA" dirty="0" smtClean="0"/>
                        <a:t>Види </a:t>
                      </a:r>
                      <a:r>
                        <a:rPr lang="ru-RU" sz="1800" kern="1200" dirty="0" err="1" smtClean="0">
                          <a:effectLst/>
                        </a:rPr>
                        <a:t>цінних</a:t>
                      </a:r>
                      <a:r>
                        <a:rPr lang="ru-RU" sz="1800" kern="1200" dirty="0" smtClean="0">
                          <a:effectLst/>
                        </a:rPr>
                        <a:t> </a:t>
                      </a:r>
                      <a:r>
                        <a:rPr lang="ru-RU" sz="1800" kern="1200" dirty="0" err="1" smtClean="0">
                          <a:effectLst/>
                        </a:rPr>
                        <a:t>паперів</a:t>
                      </a:r>
                      <a:r>
                        <a:rPr lang="ru-RU" sz="1800" kern="1200" baseline="0" dirty="0" smtClean="0">
                          <a:effectLst/>
                        </a:rPr>
                        <a:t> </a:t>
                      </a:r>
                      <a:r>
                        <a:rPr lang="ru-RU" sz="1800" kern="1200" baseline="0" dirty="0" err="1" smtClean="0">
                          <a:effectLst/>
                        </a:rPr>
                        <a:t>відповідної</a:t>
                      </a:r>
                      <a:r>
                        <a:rPr lang="ru-RU" sz="1800" kern="1200" baseline="0" dirty="0" smtClean="0">
                          <a:effectLst/>
                        </a:rPr>
                        <a:t> </a:t>
                      </a:r>
                      <a:r>
                        <a:rPr lang="ru-RU" sz="1800" kern="1200" baseline="0" dirty="0" err="1" smtClean="0">
                          <a:effectLst/>
                        </a:rPr>
                        <a:t>групи</a:t>
                      </a:r>
                      <a:endParaRPr lang="ru-RU" dirty="0" smtClean="0"/>
                    </a:p>
                  </a:txBody>
                  <a:tcPr/>
                </a:tc>
              </a:tr>
              <a:tr h="765033">
                <a:tc>
                  <a:txBody>
                    <a:bodyPr/>
                    <a:lstStyle/>
                    <a:p>
                      <a:r>
                        <a:rPr lang="ru-RU" sz="1800" b="1" i="0" kern="1200" dirty="0" err="1" smtClean="0">
                          <a:solidFill>
                            <a:schemeClr val="dk1"/>
                          </a:solidFill>
                          <a:effectLst/>
                          <a:latin typeface="+mn-lt"/>
                          <a:ea typeface="+mn-ea"/>
                          <a:cs typeface="+mn-cs"/>
                        </a:rPr>
                        <a:t>іпотечні</a:t>
                      </a:r>
                      <a:r>
                        <a:rPr lang="ru-RU" sz="1800" b="1" i="0" kern="1200" dirty="0" smtClean="0">
                          <a:solidFill>
                            <a:schemeClr val="dk1"/>
                          </a:solidFill>
                          <a:effectLst/>
                          <a:latin typeface="+mn-lt"/>
                          <a:ea typeface="+mn-ea"/>
                          <a:cs typeface="+mn-cs"/>
                        </a:rPr>
                        <a:t> </a:t>
                      </a:r>
                      <a:r>
                        <a:rPr lang="ru-RU" sz="1800" b="1" i="0" kern="1200" dirty="0" err="1" smtClean="0">
                          <a:solidFill>
                            <a:schemeClr val="dk1"/>
                          </a:solidFill>
                          <a:effectLst/>
                          <a:latin typeface="+mn-lt"/>
                          <a:ea typeface="+mn-ea"/>
                          <a:cs typeface="+mn-cs"/>
                        </a:rPr>
                        <a:t>цінні</a:t>
                      </a:r>
                      <a:r>
                        <a:rPr lang="ru-RU" sz="1800" b="1" i="0" kern="1200" dirty="0" smtClean="0">
                          <a:solidFill>
                            <a:schemeClr val="dk1"/>
                          </a:solidFill>
                          <a:effectLst/>
                          <a:latin typeface="+mn-lt"/>
                          <a:ea typeface="+mn-ea"/>
                          <a:cs typeface="+mn-cs"/>
                        </a:rPr>
                        <a:t> </a:t>
                      </a:r>
                      <a:r>
                        <a:rPr lang="ru-RU" sz="1800" b="1" i="0" kern="1200" dirty="0" err="1" smtClean="0">
                          <a:solidFill>
                            <a:schemeClr val="dk1"/>
                          </a:solidFill>
                          <a:effectLst/>
                          <a:latin typeface="+mn-lt"/>
                          <a:ea typeface="+mn-ea"/>
                          <a:cs typeface="+mn-cs"/>
                        </a:rPr>
                        <a:t>папери</a:t>
                      </a:r>
                      <a:r>
                        <a:rPr lang="ru-RU" sz="1800" b="1" i="0" kern="1200" dirty="0" smtClean="0">
                          <a:solidFill>
                            <a:schemeClr val="dk1"/>
                          </a:solidFill>
                          <a:effectLst/>
                          <a:latin typeface="+mn-lt"/>
                          <a:ea typeface="+mn-ea"/>
                          <a:cs typeface="+mn-cs"/>
                        </a:rPr>
                        <a:t> </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цінні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папери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випуск</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яких</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забезпечено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іпотечним</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покриттям</a:t>
                      </a:r>
                      <a:r>
                        <a:rPr lang="ru-RU" sz="1800" b="0" i="0" kern="1200" dirty="0" smtClean="0">
                          <a:solidFill>
                            <a:schemeClr val="dk1"/>
                          </a:solidFill>
                          <a:effectLst/>
                          <a:latin typeface="+mn-lt"/>
                          <a:ea typeface="+mn-ea"/>
                          <a:cs typeface="+mn-cs"/>
                        </a:rPr>
                        <a:t> та </a:t>
                      </a:r>
                      <a:r>
                        <a:rPr lang="ru-RU" sz="1800" b="0" i="0" kern="1200" dirty="0" err="1" smtClean="0">
                          <a:solidFill>
                            <a:schemeClr val="dk1"/>
                          </a:solidFill>
                          <a:effectLst/>
                          <a:latin typeface="+mn-lt"/>
                          <a:ea typeface="+mn-ea"/>
                          <a:cs typeface="+mn-cs"/>
                        </a:rPr>
                        <a:t>які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посвідчують</a:t>
                      </a:r>
                      <a:r>
                        <a:rPr lang="ru-RU" sz="1800" b="0" i="0" kern="1200" dirty="0" smtClean="0">
                          <a:solidFill>
                            <a:schemeClr val="dk1"/>
                          </a:solidFill>
                          <a:effectLst/>
                          <a:latin typeface="+mn-lt"/>
                          <a:ea typeface="+mn-ea"/>
                          <a:cs typeface="+mn-cs"/>
                        </a:rPr>
                        <a:t> право </a:t>
                      </a:r>
                      <a:r>
                        <a:rPr lang="ru-RU" sz="1800" b="0" i="0" kern="1200" dirty="0" err="1" smtClean="0">
                          <a:solidFill>
                            <a:schemeClr val="dk1"/>
                          </a:solidFill>
                          <a:effectLst/>
                          <a:latin typeface="+mn-lt"/>
                          <a:ea typeface="+mn-ea"/>
                          <a:cs typeface="+mn-cs"/>
                        </a:rPr>
                        <a:t>власників</a:t>
                      </a:r>
                      <a:r>
                        <a:rPr lang="ru-RU" sz="1800" b="0" i="0" kern="1200" dirty="0" smtClean="0">
                          <a:solidFill>
                            <a:schemeClr val="dk1"/>
                          </a:solidFill>
                          <a:effectLst/>
                          <a:latin typeface="+mn-lt"/>
                          <a:ea typeface="+mn-ea"/>
                          <a:cs typeface="+mn-cs"/>
                        </a:rPr>
                        <a:t> на </a:t>
                      </a:r>
                      <a:r>
                        <a:rPr lang="ru-RU" sz="1800" b="0" i="0" kern="1200" dirty="0" err="1" smtClean="0">
                          <a:solidFill>
                            <a:schemeClr val="dk1"/>
                          </a:solidFill>
                          <a:effectLst/>
                          <a:latin typeface="+mn-lt"/>
                          <a:ea typeface="+mn-ea"/>
                          <a:cs typeface="+mn-cs"/>
                        </a:rPr>
                        <a:t>отримання</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від</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емітента</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належних</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їм</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коштів</a:t>
                      </a:r>
                      <a:r>
                        <a:rPr lang="ru-RU" sz="1800" b="0" i="0" kern="1200" dirty="0" smtClean="0">
                          <a:solidFill>
                            <a:schemeClr val="dk1"/>
                          </a:solidFill>
                          <a:effectLst/>
                          <a:latin typeface="+mn-lt"/>
                          <a:ea typeface="+mn-ea"/>
                          <a:cs typeface="+mn-cs"/>
                        </a:rPr>
                        <a:t>.</a:t>
                      </a:r>
                      <a:endParaRPr lang="ru-RU" dirty="0"/>
                    </a:p>
                  </a:txBody>
                  <a:tcPr/>
                </a:tc>
                <a:tc>
                  <a:txBody>
                    <a:bodyPr/>
                    <a:lstStyle/>
                    <a:p>
                      <a:r>
                        <a:rPr lang="ru-RU" sz="1800" b="0" i="0" kern="1200" dirty="0" smtClean="0">
                          <a:solidFill>
                            <a:schemeClr val="dk1"/>
                          </a:solidFill>
                          <a:effectLst/>
                          <a:latin typeface="+mn-lt"/>
                          <a:ea typeface="+mn-ea"/>
                          <a:cs typeface="+mn-cs"/>
                        </a:rPr>
                        <a:t>а) </a:t>
                      </a:r>
                      <a:r>
                        <a:rPr lang="ru-RU" sz="1800" b="0" i="0" kern="1200" dirty="0" err="1" smtClean="0">
                          <a:solidFill>
                            <a:schemeClr val="dk1"/>
                          </a:solidFill>
                          <a:effectLst/>
                          <a:latin typeface="+mn-lt"/>
                          <a:ea typeface="+mn-ea"/>
                          <a:cs typeface="+mn-cs"/>
                        </a:rPr>
                        <a:t>іпотечні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облігації</a:t>
                      </a:r>
                      <a:r>
                        <a:rPr lang="ru-RU" sz="1800" b="0" i="0" kern="1200" dirty="0" smtClean="0">
                          <a:solidFill>
                            <a:schemeClr val="dk1"/>
                          </a:solidFill>
                          <a:effectLst/>
                          <a:latin typeface="+mn-lt"/>
                          <a:ea typeface="+mn-ea"/>
                          <a:cs typeface="+mn-cs"/>
                        </a:rPr>
                        <a:t>;</a:t>
                      </a:r>
                    </a:p>
                    <a:p>
                      <a:r>
                        <a:rPr lang="ru-RU" sz="1800" b="0" i="0" kern="1200" dirty="0" smtClean="0">
                          <a:solidFill>
                            <a:schemeClr val="dk1"/>
                          </a:solidFill>
                          <a:effectLst/>
                          <a:latin typeface="+mn-lt"/>
                          <a:ea typeface="+mn-ea"/>
                          <a:cs typeface="+mn-cs"/>
                        </a:rPr>
                        <a:t>б) </a:t>
                      </a:r>
                      <a:r>
                        <a:rPr lang="ru-RU" sz="1800" b="0" i="0" kern="1200" dirty="0" err="1" smtClean="0">
                          <a:solidFill>
                            <a:schemeClr val="dk1"/>
                          </a:solidFill>
                          <a:effectLst/>
                          <a:latin typeface="+mn-lt"/>
                          <a:ea typeface="+mn-ea"/>
                          <a:cs typeface="+mn-cs"/>
                        </a:rPr>
                        <a:t>заставні</a:t>
                      </a:r>
                      <a:r>
                        <a:rPr lang="ru-RU" sz="1800" b="0" i="0" kern="1200" dirty="0" smtClean="0">
                          <a:solidFill>
                            <a:schemeClr val="dk1"/>
                          </a:solidFill>
                          <a:effectLst/>
                          <a:latin typeface="+mn-lt"/>
                          <a:ea typeface="+mn-ea"/>
                          <a:cs typeface="+mn-cs"/>
                        </a:rPr>
                        <a:t>;</a:t>
                      </a:r>
                    </a:p>
                    <a:p>
                      <a:endParaRPr lang="ru-RU" dirty="0"/>
                    </a:p>
                  </a:txBody>
                  <a:tcPr/>
                </a:tc>
              </a:tr>
              <a:tr h="1765375">
                <a:tc>
                  <a:txBody>
                    <a:bodyPr/>
                    <a:lstStyle/>
                    <a:p>
                      <a:r>
                        <a:rPr lang="ru-RU" sz="1800" b="1" i="0" kern="1200" dirty="0" err="1" smtClean="0">
                          <a:solidFill>
                            <a:schemeClr val="dk1"/>
                          </a:solidFill>
                          <a:effectLst/>
                          <a:latin typeface="+mn-lt"/>
                          <a:ea typeface="+mn-ea"/>
                          <a:cs typeface="+mn-cs"/>
                        </a:rPr>
                        <a:t>деривативні</a:t>
                      </a:r>
                      <a:r>
                        <a:rPr lang="ru-RU" sz="1800" b="1" i="0" kern="1200" dirty="0" smtClean="0">
                          <a:solidFill>
                            <a:schemeClr val="dk1"/>
                          </a:solidFill>
                          <a:effectLst/>
                          <a:latin typeface="+mn-lt"/>
                          <a:ea typeface="+mn-ea"/>
                          <a:cs typeface="+mn-cs"/>
                        </a:rPr>
                        <a:t> </a:t>
                      </a:r>
                      <a:r>
                        <a:rPr lang="ru-RU" sz="1800" b="1" i="0" kern="1200" dirty="0" err="1" smtClean="0">
                          <a:solidFill>
                            <a:schemeClr val="dk1"/>
                          </a:solidFill>
                          <a:effectLst/>
                          <a:latin typeface="+mn-lt"/>
                          <a:ea typeface="+mn-ea"/>
                          <a:cs typeface="+mn-cs"/>
                        </a:rPr>
                        <a:t>цінні</a:t>
                      </a:r>
                      <a:r>
                        <a:rPr lang="ru-RU" sz="1800" b="1" i="0" kern="1200" dirty="0" smtClean="0">
                          <a:solidFill>
                            <a:schemeClr val="dk1"/>
                          </a:solidFill>
                          <a:effectLst/>
                          <a:latin typeface="+mn-lt"/>
                          <a:ea typeface="+mn-ea"/>
                          <a:cs typeface="+mn-cs"/>
                        </a:rPr>
                        <a:t> </a:t>
                      </a:r>
                      <a:r>
                        <a:rPr lang="ru-RU" sz="1800" b="1" i="0" kern="1200" dirty="0" err="1" smtClean="0">
                          <a:solidFill>
                            <a:schemeClr val="dk1"/>
                          </a:solidFill>
                          <a:effectLst/>
                          <a:latin typeface="+mn-lt"/>
                          <a:ea typeface="+mn-ea"/>
                          <a:cs typeface="+mn-cs"/>
                        </a:rPr>
                        <a:t>папери</a:t>
                      </a:r>
                      <a:r>
                        <a:rPr lang="ru-RU" sz="1800" b="1" i="0" kern="1200" dirty="0" smtClean="0">
                          <a:solidFill>
                            <a:schemeClr val="dk1"/>
                          </a:solidFill>
                          <a:effectLst/>
                          <a:latin typeface="+mn-lt"/>
                          <a:ea typeface="+mn-ea"/>
                          <a:cs typeface="+mn-cs"/>
                        </a:rPr>
                        <a:t> </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цінні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папери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що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посвідчують</a:t>
                      </a:r>
                      <a:r>
                        <a:rPr lang="ru-RU" sz="1800" b="0" i="0" kern="1200" dirty="0" smtClean="0">
                          <a:solidFill>
                            <a:schemeClr val="dk1"/>
                          </a:solidFill>
                          <a:effectLst/>
                          <a:latin typeface="+mn-lt"/>
                          <a:ea typeface="+mn-ea"/>
                          <a:cs typeface="+mn-cs"/>
                        </a:rPr>
                        <a:t> право </a:t>
                      </a:r>
                      <a:r>
                        <a:rPr lang="ru-RU" sz="1800" b="0" i="0" kern="1200" dirty="0" err="1" smtClean="0">
                          <a:solidFill>
                            <a:schemeClr val="dk1"/>
                          </a:solidFill>
                          <a:effectLst/>
                          <a:latin typeface="+mn-lt"/>
                          <a:ea typeface="+mn-ea"/>
                          <a:cs typeface="+mn-cs"/>
                        </a:rPr>
                        <a:t>власника</a:t>
                      </a:r>
                      <a:r>
                        <a:rPr lang="ru-RU" sz="1800" b="0" i="0" kern="1200" dirty="0" smtClean="0">
                          <a:solidFill>
                            <a:schemeClr val="dk1"/>
                          </a:solidFill>
                          <a:effectLst/>
                          <a:latin typeface="+mn-lt"/>
                          <a:ea typeface="+mn-ea"/>
                          <a:cs typeface="+mn-cs"/>
                        </a:rPr>
                        <a:t> у </a:t>
                      </a:r>
                      <a:r>
                        <a:rPr lang="ru-RU" sz="1800" b="0" i="0" kern="1200" dirty="0" err="1" smtClean="0">
                          <a:solidFill>
                            <a:schemeClr val="dk1"/>
                          </a:solidFill>
                          <a:effectLst/>
                          <a:latin typeface="+mn-lt"/>
                          <a:ea typeface="+mn-ea"/>
                          <a:cs typeface="+mn-cs"/>
                        </a:rPr>
                        <a:t>визначених</a:t>
                      </a:r>
                      <a:r>
                        <a:rPr lang="ru-RU" sz="1800" b="0" i="0" kern="1200" dirty="0" smtClean="0">
                          <a:solidFill>
                            <a:schemeClr val="dk1"/>
                          </a:solidFill>
                          <a:effectLst/>
                          <a:latin typeface="+mn-lt"/>
                          <a:ea typeface="+mn-ea"/>
                          <a:cs typeface="+mn-cs"/>
                        </a:rPr>
                        <a:t> проспектом (</a:t>
                      </a:r>
                      <a:r>
                        <a:rPr lang="ru-RU" sz="1800" b="0" i="0" kern="1200" dirty="0" err="1" smtClean="0">
                          <a:solidFill>
                            <a:schemeClr val="dk1"/>
                          </a:solidFill>
                          <a:effectLst/>
                          <a:latin typeface="+mn-lt"/>
                          <a:ea typeface="+mn-ea"/>
                          <a:cs typeface="+mn-cs"/>
                        </a:rPr>
                        <a:t>рішенням</a:t>
                      </a:r>
                      <a:r>
                        <a:rPr lang="ru-RU" sz="1800" b="0" i="0" kern="1200" dirty="0" smtClean="0">
                          <a:solidFill>
                            <a:schemeClr val="dk1"/>
                          </a:solidFill>
                          <a:effectLst/>
                          <a:latin typeface="+mn-lt"/>
                          <a:ea typeface="+mn-ea"/>
                          <a:cs typeface="+mn-cs"/>
                        </a:rPr>
                        <a:t> про </a:t>
                      </a:r>
                      <a:r>
                        <a:rPr lang="ru-RU" sz="1800" b="0" i="0" kern="1200" dirty="0" err="1" smtClean="0">
                          <a:solidFill>
                            <a:schemeClr val="dk1"/>
                          </a:solidFill>
                          <a:effectLst/>
                          <a:latin typeface="+mn-lt"/>
                          <a:ea typeface="+mn-ea"/>
                          <a:cs typeface="+mn-cs"/>
                        </a:rPr>
                        <a:t>емісію</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цінних</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паперів</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випадках</a:t>
                      </a:r>
                      <a:r>
                        <a:rPr lang="ru-RU" sz="1800" b="0" i="0" kern="1200" dirty="0" smtClean="0">
                          <a:solidFill>
                            <a:schemeClr val="dk1"/>
                          </a:solidFill>
                          <a:effectLst/>
                          <a:latin typeface="+mn-lt"/>
                          <a:ea typeface="+mn-ea"/>
                          <a:cs typeface="+mn-cs"/>
                        </a:rPr>
                        <a:t> та порядку </a:t>
                      </a:r>
                      <a:r>
                        <a:rPr lang="ru-RU" sz="1800" b="0" i="0" kern="1200" dirty="0" err="1" smtClean="0">
                          <a:solidFill>
                            <a:schemeClr val="dk1"/>
                          </a:solidFill>
                          <a:effectLst/>
                          <a:latin typeface="+mn-lt"/>
                          <a:ea typeface="+mn-ea"/>
                          <a:cs typeface="+mn-cs"/>
                        </a:rPr>
                        <a:t>вимагати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від</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емітента</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придбання</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або</a:t>
                      </a:r>
                      <a:r>
                        <a:rPr lang="ru-RU" sz="1800" b="0" i="0" kern="1200" dirty="0" smtClean="0">
                          <a:solidFill>
                            <a:schemeClr val="dk1"/>
                          </a:solidFill>
                          <a:effectLst/>
                          <a:latin typeface="+mn-lt"/>
                          <a:ea typeface="+mn-ea"/>
                          <a:cs typeface="+mn-cs"/>
                        </a:rPr>
                        <a:t> продажу базового активу та/</a:t>
                      </a:r>
                      <a:r>
                        <a:rPr lang="ru-RU" sz="1800" b="0" i="0" kern="1200" dirty="0" err="1" smtClean="0">
                          <a:solidFill>
                            <a:schemeClr val="dk1"/>
                          </a:solidFill>
                          <a:effectLst/>
                          <a:latin typeface="+mn-lt"/>
                          <a:ea typeface="+mn-ea"/>
                          <a:cs typeface="+mn-cs"/>
                        </a:rPr>
                        <a:t>або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реалізації</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встановлених</a:t>
                      </a:r>
                      <a:r>
                        <a:rPr lang="ru-RU" sz="1800" b="0" i="0" kern="1200" dirty="0" smtClean="0">
                          <a:solidFill>
                            <a:schemeClr val="dk1"/>
                          </a:solidFill>
                          <a:effectLst/>
                          <a:latin typeface="+mn-lt"/>
                          <a:ea typeface="+mn-ea"/>
                          <a:cs typeface="+mn-cs"/>
                        </a:rPr>
                        <a:t> проспектом (</a:t>
                      </a:r>
                      <a:r>
                        <a:rPr lang="ru-RU" sz="1800" b="0" i="0" kern="1200" dirty="0" err="1" smtClean="0">
                          <a:solidFill>
                            <a:schemeClr val="dk1"/>
                          </a:solidFill>
                          <a:effectLst/>
                          <a:latin typeface="+mn-lt"/>
                          <a:ea typeface="+mn-ea"/>
                          <a:cs typeface="+mn-cs"/>
                        </a:rPr>
                        <a:t>рішенням</a:t>
                      </a:r>
                      <a:r>
                        <a:rPr lang="ru-RU" sz="1800" b="0" i="0" kern="1200" dirty="0" smtClean="0">
                          <a:solidFill>
                            <a:schemeClr val="dk1"/>
                          </a:solidFill>
                          <a:effectLst/>
                          <a:latin typeface="+mn-lt"/>
                          <a:ea typeface="+mn-ea"/>
                          <a:cs typeface="+mn-cs"/>
                        </a:rPr>
                        <a:t> про </a:t>
                      </a:r>
                      <a:r>
                        <a:rPr lang="ru-RU" sz="1800" b="0" i="0" kern="1200" dirty="0" err="1" smtClean="0">
                          <a:solidFill>
                            <a:schemeClr val="dk1"/>
                          </a:solidFill>
                          <a:effectLst/>
                          <a:latin typeface="+mn-lt"/>
                          <a:ea typeface="+mn-ea"/>
                          <a:cs typeface="+mn-cs"/>
                        </a:rPr>
                        <a:t>емісію</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цінних</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паперів</a:t>
                      </a:r>
                      <a:r>
                        <a:rPr lang="ru-RU" sz="1800" b="0" i="0" kern="1200" dirty="0" smtClean="0">
                          <a:solidFill>
                            <a:schemeClr val="dk1"/>
                          </a:solidFill>
                          <a:effectLst/>
                          <a:latin typeface="+mn-lt"/>
                          <a:ea typeface="+mn-ea"/>
                          <a:cs typeface="+mn-cs"/>
                        </a:rPr>
                        <a:t>) прав </a:t>
                      </a:r>
                      <a:r>
                        <a:rPr lang="ru-RU" sz="1800" b="0" i="0" kern="1200" dirty="0" err="1" smtClean="0">
                          <a:solidFill>
                            <a:schemeClr val="dk1"/>
                          </a:solidFill>
                          <a:effectLst/>
                          <a:latin typeface="+mn-lt"/>
                          <a:ea typeface="+mn-ea"/>
                          <a:cs typeface="+mn-cs"/>
                        </a:rPr>
                        <a:t>щодо</a:t>
                      </a:r>
                      <a:r>
                        <a:rPr lang="ru-RU" sz="1800" b="0" i="0" kern="1200" dirty="0" smtClean="0">
                          <a:solidFill>
                            <a:schemeClr val="dk1"/>
                          </a:solidFill>
                          <a:effectLst/>
                          <a:latin typeface="+mn-lt"/>
                          <a:ea typeface="+mn-ea"/>
                          <a:cs typeface="+mn-cs"/>
                        </a:rPr>
                        <a:t> базового активу, та/</a:t>
                      </a:r>
                      <a:r>
                        <a:rPr lang="ru-RU" sz="1800" b="0" i="0" kern="1200" dirty="0" err="1" smtClean="0">
                          <a:solidFill>
                            <a:schemeClr val="dk1"/>
                          </a:solidFill>
                          <a:effectLst/>
                          <a:latin typeface="+mn-lt"/>
                          <a:ea typeface="+mn-ea"/>
                          <a:cs typeface="+mn-cs"/>
                        </a:rPr>
                        <a:t>або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здійснення</a:t>
                      </a:r>
                      <a:r>
                        <a:rPr lang="ru-RU" sz="1800" b="0" i="0" kern="1200" dirty="0" smtClean="0">
                          <a:solidFill>
                            <a:schemeClr val="dk1"/>
                          </a:solidFill>
                          <a:effectLst/>
                          <a:latin typeface="+mn-lt"/>
                          <a:ea typeface="+mn-ea"/>
                          <a:cs typeface="+mn-cs"/>
                        </a:rPr>
                        <a:t> платежу (</a:t>
                      </a:r>
                      <a:r>
                        <a:rPr lang="ru-RU" sz="1800" b="0" i="0" kern="1200" dirty="0" err="1" smtClean="0">
                          <a:solidFill>
                            <a:schemeClr val="dk1"/>
                          </a:solidFill>
                          <a:effectLst/>
                          <a:latin typeface="+mn-lt"/>
                          <a:ea typeface="+mn-ea"/>
                          <a:cs typeface="+mn-cs"/>
                        </a:rPr>
                        <a:t>платежів</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залежно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від</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значення</a:t>
                      </a:r>
                      <a:r>
                        <a:rPr lang="ru-RU" sz="1800" b="0" i="0" kern="1200" dirty="0" smtClean="0">
                          <a:solidFill>
                            <a:schemeClr val="dk1"/>
                          </a:solidFill>
                          <a:effectLst/>
                          <a:latin typeface="+mn-lt"/>
                          <a:ea typeface="+mn-ea"/>
                          <a:cs typeface="+mn-cs"/>
                        </a:rPr>
                        <a:t> базового </a:t>
                      </a:r>
                      <a:r>
                        <a:rPr lang="ru-RU" sz="1800" b="0" i="0" kern="1200" dirty="0" err="1" smtClean="0">
                          <a:solidFill>
                            <a:schemeClr val="dk1"/>
                          </a:solidFill>
                          <a:effectLst/>
                          <a:latin typeface="+mn-lt"/>
                          <a:ea typeface="+mn-ea"/>
                          <a:cs typeface="+mn-cs"/>
                        </a:rPr>
                        <a:t>показника</a:t>
                      </a:r>
                      <a:r>
                        <a:rPr lang="ru-RU" sz="1800" b="0" i="0" kern="1200" dirty="0" smtClean="0">
                          <a:solidFill>
                            <a:schemeClr val="dk1"/>
                          </a:solidFill>
                          <a:effectLst/>
                          <a:latin typeface="+mn-lt"/>
                          <a:ea typeface="+mn-ea"/>
                          <a:cs typeface="+mn-cs"/>
                        </a:rPr>
                        <a:t>. </a:t>
                      </a:r>
                      <a:endParaRPr lang="ru-RU" dirty="0"/>
                    </a:p>
                  </a:txBody>
                  <a:tcPr/>
                </a:tc>
                <a:tc>
                  <a:txBody>
                    <a:bodyPr/>
                    <a:lstStyle/>
                    <a:p>
                      <a:r>
                        <a:rPr lang="ru-RU" sz="1800" b="0" i="0" kern="1200" dirty="0" smtClean="0">
                          <a:solidFill>
                            <a:schemeClr val="dk1"/>
                          </a:solidFill>
                          <a:effectLst/>
                          <a:latin typeface="+mn-lt"/>
                          <a:ea typeface="+mn-ea"/>
                          <a:cs typeface="+mn-cs"/>
                        </a:rPr>
                        <a:t>а) </a:t>
                      </a:r>
                      <a:r>
                        <a:rPr lang="ru-RU" sz="1800" b="0" i="0" kern="1200" dirty="0" err="1" smtClean="0">
                          <a:solidFill>
                            <a:schemeClr val="dk1"/>
                          </a:solidFill>
                          <a:effectLst/>
                          <a:latin typeface="+mn-lt"/>
                          <a:ea typeface="+mn-ea"/>
                          <a:cs typeface="+mn-cs"/>
                        </a:rPr>
                        <a:t>опціонні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сертифікати</a:t>
                      </a:r>
                      <a:r>
                        <a:rPr lang="ru-RU" sz="1800" b="0" i="0" kern="1200" dirty="0" smtClean="0">
                          <a:solidFill>
                            <a:schemeClr val="dk1"/>
                          </a:solidFill>
                          <a:effectLst/>
                          <a:latin typeface="+mn-lt"/>
                          <a:ea typeface="+mn-ea"/>
                          <a:cs typeface="+mn-cs"/>
                        </a:rPr>
                        <a:t>;</a:t>
                      </a:r>
                    </a:p>
                    <a:p>
                      <a:r>
                        <a:rPr lang="ru-RU" sz="1800" b="0" i="0" kern="1200" dirty="0" smtClean="0">
                          <a:solidFill>
                            <a:schemeClr val="dk1"/>
                          </a:solidFill>
                          <a:effectLst/>
                          <a:latin typeface="+mn-lt"/>
                          <a:ea typeface="+mn-ea"/>
                          <a:cs typeface="+mn-cs"/>
                        </a:rPr>
                        <a:t>б) </a:t>
                      </a:r>
                      <a:r>
                        <a:rPr lang="ru-RU" sz="1800" b="0" i="0" kern="1200" dirty="0" err="1" smtClean="0">
                          <a:solidFill>
                            <a:schemeClr val="dk1"/>
                          </a:solidFill>
                          <a:effectLst/>
                          <a:latin typeface="+mn-lt"/>
                          <a:ea typeface="+mn-ea"/>
                          <a:cs typeface="+mn-cs"/>
                        </a:rPr>
                        <a:t>фондові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варанти</a:t>
                      </a:r>
                      <a:r>
                        <a:rPr lang="ru-RU" sz="1800" b="0" i="0" kern="1200" dirty="0" smtClean="0">
                          <a:solidFill>
                            <a:schemeClr val="dk1"/>
                          </a:solidFill>
                          <a:effectLst/>
                          <a:latin typeface="+mn-lt"/>
                          <a:ea typeface="+mn-ea"/>
                          <a:cs typeface="+mn-cs"/>
                        </a:rPr>
                        <a:t>;</a:t>
                      </a:r>
                    </a:p>
                    <a:p>
                      <a:r>
                        <a:rPr lang="ru-RU" sz="1800" b="0" i="0" kern="1200" dirty="0" smtClean="0">
                          <a:solidFill>
                            <a:schemeClr val="dk1"/>
                          </a:solidFill>
                          <a:effectLst/>
                          <a:latin typeface="+mn-lt"/>
                          <a:ea typeface="+mn-ea"/>
                          <a:cs typeface="+mn-cs"/>
                        </a:rPr>
                        <a:t>в) </a:t>
                      </a:r>
                      <a:r>
                        <a:rPr lang="ru-RU" sz="1800" b="0" i="0" kern="1200" dirty="0" err="1" smtClean="0">
                          <a:solidFill>
                            <a:schemeClr val="dk1"/>
                          </a:solidFill>
                          <a:effectLst/>
                          <a:latin typeface="+mn-lt"/>
                          <a:ea typeface="+mn-ea"/>
                          <a:cs typeface="+mn-cs"/>
                        </a:rPr>
                        <a:t>кредитні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ноти</a:t>
                      </a:r>
                      <a:r>
                        <a:rPr lang="ru-RU" sz="1800" b="0" i="0" kern="1200" dirty="0" smtClean="0">
                          <a:solidFill>
                            <a:schemeClr val="dk1"/>
                          </a:solidFill>
                          <a:effectLst/>
                          <a:latin typeface="+mn-lt"/>
                          <a:ea typeface="+mn-ea"/>
                          <a:cs typeface="+mn-cs"/>
                        </a:rPr>
                        <a:t>;</a:t>
                      </a:r>
                    </a:p>
                    <a:p>
                      <a:r>
                        <a:rPr lang="ru-RU" sz="1800" b="0" i="0" kern="1200" dirty="0" smtClean="0">
                          <a:solidFill>
                            <a:schemeClr val="dk1"/>
                          </a:solidFill>
                          <a:effectLst/>
                          <a:latin typeface="+mn-lt"/>
                          <a:ea typeface="+mn-ea"/>
                          <a:cs typeface="+mn-cs"/>
                        </a:rPr>
                        <a:t>г) </a:t>
                      </a:r>
                      <a:r>
                        <a:rPr lang="ru-RU" sz="1800" b="0" i="0" kern="1200" dirty="0" err="1" smtClean="0">
                          <a:solidFill>
                            <a:schemeClr val="dk1"/>
                          </a:solidFill>
                          <a:effectLst/>
                          <a:latin typeface="+mn-lt"/>
                          <a:ea typeface="+mn-ea"/>
                          <a:cs typeface="+mn-cs"/>
                        </a:rPr>
                        <a:t>депозитарні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розписки</a:t>
                      </a:r>
                      <a:r>
                        <a:rPr lang="ru-RU" sz="1800" b="0" i="0" kern="1200" dirty="0" smtClean="0">
                          <a:solidFill>
                            <a:schemeClr val="dk1"/>
                          </a:solidFill>
                          <a:effectLst/>
                          <a:latin typeface="+mn-lt"/>
                          <a:ea typeface="+mn-ea"/>
                          <a:cs typeface="+mn-cs"/>
                        </a:rPr>
                        <a:t>;</a:t>
                      </a:r>
                    </a:p>
                    <a:p>
                      <a:r>
                        <a:rPr lang="ru-RU" sz="1800" b="0" i="0" kern="1200" dirty="0" smtClean="0">
                          <a:solidFill>
                            <a:schemeClr val="dk1"/>
                          </a:solidFill>
                          <a:effectLst/>
                          <a:latin typeface="+mn-lt"/>
                          <a:ea typeface="+mn-ea"/>
                          <a:cs typeface="+mn-cs"/>
                        </a:rPr>
                        <a:t>ґ) </a:t>
                      </a:r>
                      <a:r>
                        <a:rPr lang="ru-RU" sz="1800" b="0" i="0" kern="1200" dirty="0" err="1" smtClean="0">
                          <a:solidFill>
                            <a:schemeClr val="dk1"/>
                          </a:solidFill>
                          <a:effectLst/>
                          <a:latin typeface="+mn-lt"/>
                          <a:ea typeface="+mn-ea"/>
                          <a:cs typeface="+mn-cs"/>
                        </a:rPr>
                        <a:t>державні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деривативи</a:t>
                      </a:r>
                      <a:r>
                        <a:rPr lang="ru-RU" sz="1800" b="0" i="0" kern="1200" dirty="0" smtClean="0">
                          <a:solidFill>
                            <a:schemeClr val="dk1"/>
                          </a:solidFill>
                          <a:effectLst/>
                          <a:latin typeface="+mn-lt"/>
                          <a:ea typeface="+mn-ea"/>
                          <a:cs typeface="+mn-cs"/>
                        </a:rPr>
                        <a:t>.</a:t>
                      </a:r>
                      <a:endParaRPr lang="ru-RU" sz="1800" b="0" i="0" kern="1200" dirty="0">
                        <a:solidFill>
                          <a:schemeClr val="dk1"/>
                        </a:solidFill>
                        <a:effectLst/>
                        <a:latin typeface="+mn-lt"/>
                        <a:ea typeface="+mn-ea"/>
                        <a:cs typeface="+mn-cs"/>
                      </a:endParaRPr>
                    </a:p>
                  </a:txBody>
                  <a:tcPr/>
                </a:tc>
              </a:tr>
              <a:tr h="1765375">
                <a:tc>
                  <a:txBody>
                    <a:bodyPr/>
                    <a:lstStyle/>
                    <a:p>
                      <a:r>
                        <a:rPr lang="ru-RU" sz="1800" b="1" i="0" kern="1200" dirty="0" err="1" smtClean="0">
                          <a:solidFill>
                            <a:schemeClr val="dk1"/>
                          </a:solidFill>
                          <a:effectLst/>
                          <a:latin typeface="+mn-lt"/>
                          <a:ea typeface="+mn-ea"/>
                          <a:cs typeface="+mn-cs"/>
                        </a:rPr>
                        <a:t>товаророзпорядчі</a:t>
                      </a:r>
                      <a:r>
                        <a:rPr lang="ru-RU" sz="1800" b="1" i="0" kern="1200" dirty="0" smtClean="0">
                          <a:solidFill>
                            <a:schemeClr val="dk1"/>
                          </a:solidFill>
                          <a:effectLst/>
                          <a:latin typeface="+mn-lt"/>
                          <a:ea typeface="+mn-ea"/>
                          <a:cs typeface="+mn-cs"/>
                        </a:rPr>
                        <a:t> </a:t>
                      </a:r>
                      <a:r>
                        <a:rPr lang="ru-RU" sz="1800" b="1" i="0" kern="1200" dirty="0" err="1" smtClean="0">
                          <a:solidFill>
                            <a:schemeClr val="dk1"/>
                          </a:solidFill>
                          <a:effectLst/>
                          <a:latin typeface="+mn-lt"/>
                          <a:ea typeface="+mn-ea"/>
                          <a:cs typeface="+mn-cs"/>
                        </a:rPr>
                        <a:t>цінні</a:t>
                      </a:r>
                      <a:r>
                        <a:rPr lang="ru-RU" sz="1800" b="1" i="0" kern="1200" dirty="0" smtClean="0">
                          <a:solidFill>
                            <a:schemeClr val="dk1"/>
                          </a:solidFill>
                          <a:effectLst/>
                          <a:latin typeface="+mn-lt"/>
                          <a:ea typeface="+mn-ea"/>
                          <a:cs typeface="+mn-cs"/>
                        </a:rPr>
                        <a:t> </a:t>
                      </a:r>
                      <a:r>
                        <a:rPr lang="ru-RU" sz="1800" b="1" i="0" kern="1200" dirty="0" err="1" smtClean="0">
                          <a:solidFill>
                            <a:schemeClr val="dk1"/>
                          </a:solidFill>
                          <a:effectLst/>
                          <a:latin typeface="+mn-lt"/>
                          <a:ea typeface="+mn-ea"/>
                          <a:cs typeface="+mn-cs"/>
                        </a:rPr>
                        <a:t>папери</a:t>
                      </a:r>
                      <a:r>
                        <a:rPr lang="ru-RU" sz="1800" b="1" i="0" kern="1200" dirty="0" smtClean="0">
                          <a:solidFill>
                            <a:schemeClr val="dk1"/>
                          </a:solidFill>
                          <a:effectLst/>
                          <a:latin typeface="+mn-lt"/>
                          <a:ea typeface="+mn-ea"/>
                          <a:cs typeface="+mn-cs"/>
                        </a:rPr>
                        <a:t> </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цінні</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папери</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що</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надають</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їх</a:t>
                      </a:r>
                      <a:r>
                        <a:rPr lang="ru-RU" sz="1800" b="0" i="0" kern="1200" dirty="0" smtClean="0">
                          <a:solidFill>
                            <a:schemeClr val="dk1"/>
                          </a:solidFill>
                          <a:effectLst/>
                          <a:latin typeface="+mn-lt"/>
                          <a:ea typeface="+mn-ea"/>
                          <a:cs typeface="+mn-cs"/>
                        </a:rPr>
                        <a:t> держателю право </a:t>
                      </a:r>
                      <a:r>
                        <a:rPr lang="ru-RU" sz="1800" b="0" i="0" kern="1200" dirty="0" err="1" smtClean="0">
                          <a:solidFill>
                            <a:schemeClr val="dk1"/>
                          </a:solidFill>
                          <a:effectLst/>
                          <a:latin typeface="+mn-lt"/>
                          <a:ea typeface="+mn-ea"/>
                          <a:cs typeface="+mn-cs"/>
                        </a:rPr>
                        <a:t>розпоряджатися</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майном</a:t>
                      </a:r>
                      <a:r>
                        <a:rPr lang="ru-RU" sz="1800" b="0" i="0" kern="1200" dirty="0" smtClean="0">
                          <a:solidFill>
                            <a:schemeClr val="dk1"/>
                          </a:solidFill>
                          <a:effectLst/>
                          <a:latin typeface="+mn-lt"/>
                          <a:ea typeface="+mn-ea"/>
                          <a:cs typeface="+mn-cs"/>
                        </a:rPr>
                        <a:t>, </a:t>
                      </a:r>
                      <a:r>
                        <a:rPr lang="ru-RU" sz="1800" b="0" i="0" kern="1200" dirty="0" err="1" smtClean="0">
                          <a:solidFill>
                            <a:schemeClr val="dk1"/>
                          </a:solidFill>
                          <a:effectLst/>
                          <a:latin typeface="+mn-lt"/>
                          <a:ea typeface="+mn-ea"/>
                          <a:cs typeface="+mn-cs"/>
                        </a:rPr>
                        <a:t>зазначеним</a:t>
                      </a:r>
                      <a:r>
                        <a:rPr lang="ru-RU" sz="1800" b="0" i="0" kern="1200" dirty="0" smtClean="0">
                          <a:solidFill>
                            <a:schemeClr val="dk1"/>
                          </a:solidFill>
                          <a:effectLst/>
                          <a:latin typeface="+mn-lt"/>
                          <a:ea typeface="+mn-ea"/>
                          <a:cs typeface="+mn-cs"/>
                        </a:rPr>
                        <a:t> у </a:t>
                      </a:r>
                      <a:r>
                        <a:rPr lang="ru-RU" sz="1800" b="0" i="0" kern="1200" dirty="0" err="1" smtClean="0">
                          <a:solidFill>
                            <a:schemeClr val="dk1"/>
                          </a:solidFill>
                          <a:effectLst/>
                          <a:latin typeface="+mn-lt"/>
                          <a:ea typeface="+mn-ea"/>
                          <a:cs typeface="+mn-cs"/>
                        </a:rPr>
                        <a:t>цих</a:t>
                      </a:r>
                      <a:r>
                        <a:rPr lang="ru-RU" sz="1800" b="0" i="0" kern="1200" dirty="0" smtClean="0">
                          <a:solidFill>
                            <a:schemeClr val="dk1"/>
                          </a:solidFill>
                          <a:effectLst/>
                          <a:latin typeface="+mn-lt"/>
                          <a:ea typeface="+mn-ea"/>
                          <a:cs typeface="+mn-cs"/>
                        </a:rPr>
                        <a:t> документах</a:t>
                      </a:r>
                      <a:endParaRPr lang="ru-RU" dirty="0"/>
                    </a:p>
                  </a:txBody>
                  <a:tcPr/>
                </a:tc>
                <a:tc>
                  <a:txBody>
                    <a:bodyPr/>
                    <a:lstStyle/>
                    <a:p>
                      <a:endParaRPr lang="ru-RU" sz="1800" b="0" i="0" kern="1200" dirty="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30193705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759356"/>
          </a:xfrm>
        </p:spPr>
        <p:txBody>
          <a:bodyPr anchor="t">
            <a:normAutofit lnSpcReduction="10000"/>
          </a:bodyPr>
          <a:lstStyle/>
          <a:p>
            <a:r>
              <a:rPr lang="ru-RU" dirty="0" smtClean="0"/>
              <a:t> </a:t>
            </a:r>
            <a:r>
              <a:rPr lang="ru-RU" b="1" dirty="0" err="1"/>
              <a:t>Акція</a:t>
            </a:r>
            <a:r>
              <a:rPr lang="ru-RU" dirty="0"/>
              <a:t> - </a:t>
            </a:r>
            <a:r>
              <a:rPr lang="ru-RU" dirty="0" err="1"/>
              <a:t>це</a:t>
            </a:r>
            <a:r>
              <a:rPr lang="ru-RU" dirty="0"/>
              <a:t> </a:t>
            </a:r>
            <a:r>
              <a:rPr lang="ru-RU" dirty="0" err="1"/>
              <a:t>іменний</a:t>
            </a:r>
            <a:r>
              <a:rPr lang="ru-RU" dirty="0"/>
              <a:t> </a:t>
            </a:r>
            <a:r>
              <a:rPr lang="ru-RU" dirty="0" err="1"/>
              <a:t>цінний</a:t>
            </a:r>
            <a:r>
              <a:rPr lang="ru-RU" dirty="0"/>
              <a:t> </a:t>
            </a:r>
            <a:r>
              <a:rPr lang="ru-RU" dirty="0" err="1"/>
              <a:t>папір</a:t>
            </a:r>
            <a:r>
              <a:rPr lang="ru-RU" dirty="0"/>
              <a:t>, </a:t>
            </a:r>
            <a:r>
              <a:rPr lang="ru-RU" dirty="0" err="1"/>
              <a:t>що</a:t>
            </a:r>
            <a:r>
              <a:rPr lang="ru-RU" dirty="0"/>
              <a:t> </a:t>
            </a:r>
            <a:r>
              <a:rPr lang="ru-RU" dirty="0" err="1"/>
              <a:t>посвідчує</a:t>
            </a:r>
            <a:r>
              <a:rPr lang="ru-RU" dirty="0"/>
              <a:t> </a:t>
            </a:r>
            <a:r>
              <a:rPr lang="ru-RU" dirty="0" err="1"/>
              <a:t>майнові</a:t>
            </a:r>
            <a:r>
              <a:rPr lang="ru-RU" dirty="0"/>
              <a:t> права </a:t>
            </a:r>
            <a:r>
              <a:rPr lang="ru-RU" dirty="0" err="1"/>
              <a:t>його</a:t>
            </a:r>
            <a:r>
              <a:rPr lang="ru-RU" dirty="0"/>
              <a:t> </a:t>
            </a:r>
            <a:r>
              <a:rPr lang="ru-RU" dirty="0" err="1"/>
              <a:t>власника</a:t>
            </a:r>
            <a:r>
              <a:rPr lang="ru-RU" dirty="0"/>
              <a:t> (</a:t>
            </a:r>
            <a:r>
              <a:rPr lang="ru-RU" dirty="0" err="1"/>
              <a:t>акціонера</a:t>
            </a:r>
            <a:r>
              <a:rPr lang="ru-RU" dirty="0"/>
              <a:t>), </a:t>
            </a:r>
            <a:r>
              <a:rPr lang="ru-RU" dirty="0" err="1"/>
              <a:t>що</a:t>
            </a:r>
            <a:r>
              <a:rPr lang="ru-RU" dirty="0"/>
              <a:t> </a:t>
            </a:r>
            <a:r>
              <a:rPr lang="ru-RU" dirty="0" err="1"/>
              <a:t>стосуються</a:t>
            </a:r>
            <a:r>
              <a:rPr lang="ru-RU" dirty="0"/>
              <a:t> </a:t>
            </a:r>
            <a:r>
              <a:rPr lang="ru-RU" dirty="0" err="1"/>
              <a:t>акціонерного</a:t>
            </a:r>
            <a:r>
              <a:rPr lang="ru-RU" dirty="0"/>
              <a:t> </a:t>
            </a:r>
            <a:r>
              <a:rPr lang="ru-RU" dirty="0" err="1"/>
              <a:t>товариства</a:t>
            </a:r>
            <a:r>
              <a:rPr lang="ru-RU" dirty="0"/>
              <a:t>, </a:t>
            </a:r>
            <a:r>
              <a:rPr lang="ru-RU" dirty="0" err="1"/>
              <a:t>включаючи</a:t>
            </a:r>
            <a:r>
              <a:rPr lang="ru-RU" dirty="0"/>
              <a:t> право на </a:t>
            </a:r>
            <a:r>
              <a:rPr lang="ru-RU" dirty="0" err="1"/>
              <a:t>отримання</a:t>
            </a:r>
            <a:r>
              <a:rPr lang="ru-RU" dirty="0"/>
              <a:t> </a:t>
            </a:r>
            <a:r>
              <a:rPr lang="ru-RU" dirty="0" err="1"/>
              <a:t>частини</a:t>
            </a:r>
            <a:r>
              <a:rPr lang="ru-RU" dirty="0"/>
              <a:t> </a:t>
            </a:r>
            <a:r>
              <a:rPr lang="ru-RU" dirty="0" err="1"/>
              <a:t>прибутку</a:t>
            </a:r>
            <a:r>
              <a:rPr lang="ru-RU" dirty="0"/>
              <a:t> </a:t>
            </a:r>
            <a:r>
              <a:rPr lang="ru-RU" dirty="0" err="1"/>
              <a:t>акціонерного</a:t>
            </a:r>
            <a:r>
              <a:rPr lang="ru-RU" dirty="0"/>
              <a:t> </a:t>
            </a:r>
            <a:r>
              <a:rPr lang="ru-RU" dirty="0" err="1"/>
              <a:t>товариства</a:t>
            </a:r>
            <a:r>
              <a:rPr lang="ru-RU" dirty="0"/>
              <a:t> у </a:t>
            </a:r>
            <a:r>
              <a:rPr lang="ru-RU" dirty="0" err="1"/>
              <a:t>вигляді</a:t>
            </a:r>
            <a:r>
              <a:rPr lang="ru-RU" dirty="0"/>
              <a:t> </a:t>
            </a:r>
            <a:r>
              <a:rPr lang="ru-RU" dirty="0" err="1"/>
              <a:t>дивідендів</a:t>
            </a:r>
            <a:r>
              <a:rPr lang="ru-RU" dirty="0"/>
              <a:t> та право на </a:t>
            </a:r>
            <a:r>
              <a:rPr lang="ru-RU" dirty="0" err="1"/>
              <a:t>отримання</a:t>
            </a:r>
            <a:r>
              <a:rPr lang="ru-RU" dirty="0"/>
              <a:t> </a:t>
            </a:r>
            <a:r>
              <a:rPr lang="ru-RU" dirty="0" err="1"/>
              <a:t>частини</a:t>
            </a:r>
            <a:r>
              <a:rPr lang="ru-RU" dirty="0"/>
              <a:t> майна </a:t>
            </a:r>
            <a:r>
              <a:rPr lang="ru-RU" dirty="0" err="1"/>
              <a:t>акціонерного</a:t>
            </a:r>
            <a:r>
              <a:rPr lang="ru-RU" dirty="0"/>
              <a:t> </a:t>
            </a:r>
            <a:r>
              <a:rPr lang="ru-RU" dirty="0" err="1"/>
              <a:t>товариства</a:t>
            </a:r>
            <a:r>
              <a:rPr lang="ru-RU" dirty="0"/>
              <a:t> у </a:t>
            </a:r>
            <a:r>
              <a:rPr lang="ru-RU" dirty="0" err="1"/>
              <a:t>разі</a:t>
            </a:r>
            <a:r>
              <a:rPr lang="ru-RU" dirty="0"/>
              <a:t> </a:t>
            </a:r>
            <a:r>
              <a:rPr lang="ru-RU" dirty="0" err="1"/>
              <a:t>його</a:t>
            </a:r>
            <a:r>
              <a:rPr lang="ru-RU" dirty="0"/>
              <a:t> </a:t>
            </a:r>
            <a:r>
              <a:rPr lang="ru-RU" dirty="0" err="1"/>
              <a:t>ліквідації</a:t>
            </a:r>
            <a:r>
              <a:rPr lang="ru-RU" dirty="0"/>
              <a:t>, право на </a:t>
            </a:r>
            <a:r>
              <a:rPr lang="ru-RU" dirty="0" err="1"/>
              <a:t>управління</a:t>
            </a:r>
            <a:r>
              <a:rPr lang="ru-RU" dirty="0"/>
              <a:t> </a:t>
            </a:r>
            <a:r>
              <a:rPr lang="ru-RU" dirty="0" err="1"/>
              <a:t>акціонерним</a:t>
            </a:r>
            <a:r>
              <a:rPr lang="ru-RU" dirty="0"/>
              <a:t> </a:t>
            </a:r>
            <a:r>
              <a:rPr lang="ru-RU" dirty="0" err="1"/>
              <a:t>товариством</a:t>
            </a:r>
            <a:r>
              <a:rPr lang="ru-RU" dirty="0"/>
              <a:t>, а </a:t>
            </a:r>
            <a:r>
              <a:rPr lang="ru-RU" dirty="0" err="1"/>
              <a:t>також</a:t>
            </a:r>
            <a:r>
              <a:rPr lang="ru-RU" dirty="0"/>
              <a:t> </a:t>
            </a:r>
            <a:r>
              <a:rPr lang="ru-RU" dirty="0" err="1"/>
              <a:t>немайнові</a:t>
            </a:r>
            <a:r>
              <a:rPr lang="ru-RU" dirty="0"/>
              <a:t> права, </a:t>
            </a:r>
            <a:r>
              <a:rPr lang="ru-RU" dirty="0" err="1" smtClean="0"/>
              <a:t>передбачені</a:t>
            </a:r>
            <a:r>
              <a:rPr lang="ru-RU" dirty="0" smtClean="0"/>
              <a:t> </a:t>
            </a:r>
            <a:r>
              <a:rPr lang="ru-RU" dirty="0" err="1" smtClean="0"/>
              <a:t>законодавством</a:t>
            </a:r>
            <a:r>
              <a:rPr lang="ru-RU" dirty="0" smtClean="0"/>
              <a:t>.</a:t>
            </a:r>
          </a:p>
          <a:p>
            <a:r>
              <a:rPr lang="ru-RU" dirty="0" err="1"/>
              <a:t>Емітентом</a:t>
            </a:r>
            <a:r>
              <a:rPr lang="ru-RU" dirty="0"/>
              <a:t> </a:t>
            </a:r>
            <a:r>
              <a:rPr lang="ru-RU" dirty="0" err="1"/>
              <a:t>акцій</a:t>
            </a:r>
            <a:r>
              <a:rPr lang="ru-RU" dirty="0"/>
              <a:t> є </a:t>
            </a:r>
            <a:r>
              <a:rPr lang="ru-RU" dirty="0" err="1"/>
              <a:t>виключно</a:t>
            </a:r>
            <a:r>
              <a:rPr lang="ru-RU" dirty="0"/>
              <a:t> </a:t>
            </a:r>
            <a:r>
              <a:rPr lang="ru-RU" dirty="0" err="1"/>
              <a:t>акціонерне</a:t>
            </a:r>
            <a:r>
              <a:rPr lang="ru-RU" dirty="0"/>
              <a:t> </a:t>
            </a:r>
            <a:r>
              <a:rPr lang="ru-RU" dirty="0" err="1"/>
              <a:t>товариство</a:t>
            </a:r>
            <a:r>
              <a:rPr lang="ru-RU" dirty="0"/>
              <a:t>. </a:t>
            </a:r>
            <a:endParaRPr lang="ru-RU" dirty="0" smtClean="0"/>
          </a:p>
          <a:p>
            <a:r>
              <a:rPr lang="ru-RU" dirty="0" err="1"/>
              <a:t>Акції</a:t>
            </a:r>
            <a:r>
              <a:rPr lang="ru-RU" dirty="0"/>
              <a:t> </a:t>
            </a:r>
            <a:r>
              <a:rPr lang="ru-RU" dirty="0" err="1"/>
              <a:t>існують</a:t>
            </a:r>
            <a:r>
              <a:rPr lang="ru-RU" dirty="0"/>
              <a:t> </a:t>
            </a:r>
            <a:r>
              <a:rPr lang="ru-RU" dirty="0" err="1"/>
              <a:t>виключно</a:t>
            </a:r>
            <a:r>
              <a:rPr lang="ru-RU" dirty="0"/>
              <a:t> в </a:t>
            </a:r>
            <a:r>
              <a:rPr lang="ru-RU" dirty="0" err="1"/>
              <a:t>електронній</a:t>
            </a:r>
            <a:r>
              <a:rPr lang="ru-RU" dirty="0"/>
              <a:t> </a:t>
            </a:r>
            <a:r>
              <a:rPr lang="ru-RU" dirty="0" err="1"/>
              <a:t>формі</a:t>
            </a:r>
            <a:r>
              <a:rPr lang="ru-RU" dirty="0"/>
              <a:t>.</a:t>
            </a:r>
          </a:p>
          <a:p>
            <a:pPr marL="0" indent="0">
              <a:buNone/>
            </a:pPr>
            <a:r>
              <a:rPr lang="ru-RU" dirty="0" err="1" smtClean="0"/>
              <a:t>Акція</a:t>
            </a:r>
            <a:r>
              <a:rPr lang="ru-RU" dirty="0" smtClean="0"/>
              <a:t> </a:t>
            </a:r>
            <a:r>
              <a:rPr lang="ru-RU" dirty="0" err="1"/>
              <a:t>має</a:t>
            </a:r>
            <a:r>
              <a:rPr lang="ru-RU" dirty="0"/>
              <a:t> </a:t>
            </a:r>
            <a:r>
              <a:rPr lang="ru-RU" dirty="0" err="1"/>
              <a:t>номінальну</a:t>
            </a:r>
            <a:r>
              <a:rPr lang="ru-RU" dirty="0"/>
              <a:t> </a:t>
            </a:r>
            <a:r>
              <a:rPr lang="ru-RU" dirty="0" err="1"/>
              <a:t>вартість</a:t>
            </a:r>
            <a:r>
              <a:rPr lang="ru-RU" dirty="0"/>
              <a:t>, </a:t>
            </a:r>
            <a:r>
              <a:rPr lang="ru-RU" dirty="0" err="1"/>
              <a:t>установлену</a:t>
            </a:r>
            <a:r>
              <a:rPr lang="ru-RU" dirty="0"/>
              <a:t> в </a:t>
            </a:r>
            <a:r>
              <a:rPr lang="ru-RU" dirty="0" err="1"/>
              <a:t>національній</a:t>
            </a:r>
            <a:r>
              <a:rPr lang="ru-RU" dirty="0"/>
              <a:t> </a:t>
            </a:r>
            <a:r>
              <a:rPr lang="ru-RU" dirty="0" err="1"/>
              <a:t>валюті</a:t>
            </a:r>
            <a:r>
              <a:rPr lang="ru-RU" dirty="0"/>
              <a:t>. </a:t>
            </a:r>
            <a:r>
              <a:rPr lang="ru-RU" dirty="0" err="1"/>
              <a:t>Мінімальна</a:t>
            </a:r>
            <a:r>
              <a:rPr lang="ru-RU" dirty="0"/>
              <a:t> </a:t>
            </a:r>
            <a:r>
              <a:rPr lang="ru-RU" dirty="0" err="1"/>
              <a:t>номінальна</a:t>
            </a:r>
            <a:r>
              <a:rPr lang="ru-RU" dirty="0"/>
              <a:t> </a:t>
            </a:r>
            <a:r>
              <a:rPr lang="ru-RU" dirty="0" err="1"/>
              <a:t>вартість</a:t>
            </a:r>
            <a:r>
              <a:rPr lang="ru-RU" dirty="0"/>
              <a:t> </a:t>
            </a:r>
            <a:r>
              <a:rPr lang="ru-RU" dirty="0" err="1"/>
              <a:t>акції</a:t>
            </a:r>
            <a:r>
              <a:rPr lang="ru-RU" dirty="0"/>
              <a:t> не </a:t>
            </a:r>
            <a:r>
              <a:rPr lang="ru-RU" dirty="0" err="1"/>
              <a:t>може</a:t>
            </a:r>
            <a:r>
              <a:rPr lang="ru-RU" dirty="0"/>
              <a:t> бути </a:t>
            </a:r>
            <a:r>
              <a:rPr lang="ru-RU" dirty="0" err="1"/>
              <a:t>меншою</a:t>
            </a:r>
            <a:r>
              <a:rPr lang="ru-RU" dirty="0"/>
              <a:t>, </a:t>
            </a:r>
            <a:r>
              <a:rPr lang="ru-RU" dirty="0" err="1"/>
              <a:t>ніж</a:t>
            </a:r>
            <a:r>
              <a:rPr lang="ru-RU" dirty="0"/>
              <a:t> 1 </a:t>
            </a:r>
            <a:r>
              <a:rPr lang="ru-RU" dirty="0" err="1"/>
              <a:t>копійка</a:t>
            </a:r>
            <a:r>
              <a:rPr lang="ru-RU" dirty="0"/>
              <a:t>.</a:t>
            </a:r>
          </a:p>
          <a:p>
            <a:r>
              <a:rPr lang="ru-RU" dirty="0" err="1" smtClean="0"/>
              <a:t>Акціонерне</a:t>
            </a:r>
            <a:r>
              <a:rPr lang="ru-RU" dirty="0" smtClean="0"/>
              <a:t> </a:t>
            </a:r>
            <a:r>
              <a:rPr lang="ru-RU" dirty="0" err="1"/>
              <a:t>товариство</a:t>
            </a:r>
            <a:r>
              <a:rPr lang="ru-RU" dirty="0"/>
              <a:t> </a:t>
            </a:r>
            <a:r>
              <a:rPr lang="ru-RU" dirty="0" err="1"/>
              <a:t>розміщує</a:t>
            </a:r>
            <a:r>
              <a:rPr lang="ru-RU" dirty="0"/>
              <a:t> </a:t>
            </a:r>
            <a:r>
              <a:rPr lang="ru-RU" dirty="0" err="1"/>
              <a:t>лише</a:t>
            </a:r>
            <a:r>
              <a:rPr lang="ru-RU" dirty="0"/>
              <a:t> </a:t>
            </a:r>
            <a:r>
              <a:rPr lang="ru-RU" dirty="0" err="1"/>
              <a:t>іменні</a:t>
            </a:r>
            <a:r>
              <a:rPr lang="ru-RU" dirty="0"/>
              <a:t> </a:t>
            </a:r>
            <a:r>
              <a:rPr lang="ru-RU" dirty="0" err="1"/>
              <a:t>акції</a:t>
            </a:r>
            <a:r>
              <a:rPr lang="ru-RU" dirty="0"/>
              <a:t>.</a:t>
            </a:r>
          </a:p>
          <a:p>
            <a:r>
              <a:rPr lang="ru-RU" dirty="0" err="1" smtClean="0"/>
              <a:t>Акціонерне</a:t>
            </a:r>
            <a:r>
              <a:rPr lang="ru-RU" dirty="0" smtClean="0"/>
              <a:t> </a:t>
            </a:r>
            <a:r>
              <a:rPr lang="ru-RU" dirty="0" err="1"/>
              <a:t>товариство</a:t>
            </a:r>
            <a:r>
              <a:rPr lang="ru-RU" dirty="0"/>
              <a:t> </a:t>
            </a:r>
            <a:r>
              <a:rPr lang="ru-RU" dirty="0" err="1"/>
              <a:t>розміщує</a:t>
            </a:r>
            <a:r>
              <a:rPr lang="ru-RU" dirty="0"/>
              <a:t> </a:t>
            </a:r>
            <a:r>
              <a:rPr lang="ru-RU" dirty="0" err="1"/>
              <a:t>акції</a:t>
            </a:r>
            <a:r>
              <a:rPr lang="ru-RU" dirty="0"/>
              <a:t> </a:t>
            </a:r>
            <a:r>
              <a:rPr lang="ru-RU" dirty="0" err="1"/>
              <a:t>двох</a:t>
            </a:r>
            <a:r>
              <a:rPr lang="ru-RU" dirty="0"/>
              <a:t> </a:t>
            </a:r>
            <a:r>
              <a:rPr lang="ru-RU" dirty="0" err="1"/>
              <a:t>типів</a:t>
            </a:r>
            <a:r>
              <a:rPr lang="ru-RU" dirty="0"/>
              <a:t> - </a:t>
            </a:r>
            <a:r>
              <a:rPr lang="ru-RU" dirty="0" err="1"/>
              <a:t>прості</a:t>
            </a:r>
            <a:r>
              <a:rPr lang="ru-RU" dirty="0"/>
              <a:t> та </a:t>
            </a:r>
            <a:r>
              <a:rPr lang="ru-RU" dirty="0" err="1"/>
              <a:t>привілейовані</a:t>
            </a:r>
            <a:r>
              <a:rPr lang="ru-RU" dirty="0"/>
              <a:t>.</a:t>
            </a:r>
          </a:p>
          <a:p>
            <a:endParaRPr lang="ru-RU" dirty="0"/>
          </a:p>
        </p:txBody>
      </p:sp>
    </p:spTree>
    <p:extLst>
      <p:ext uri="{BB962C8B-B14F-4D97-AF65-F5344CB8AC3E}">
        <p14:creationId xmlns:p14="http://schemas.microsoft.com/office/powerpoint/2010/main" val="13552127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299881"/>
          </a:xfrm>
        </p:spPr>
        <p:txBody>
          <a:bodyPr anchor="t">
            <a:normAutofit lnSpcReduction="10000"/>
          </a:bodyPr>
          <a:lstStyle/>
          <a:p>
            <a:r>
              <a:rPr lang="ru-RU" b="1" dirty="0" err="1"/>
              <a:t>Прості</a:t>
            </a:r>
            <a:r>
              <a:rPr lang="ru-RU" b="1" dirty="0"/>
              <a:t> </a:t>
            </a:r>
            <a:r>
              <a:rPr lang="ru-RU" b="1" dirty="0" err="1"/>
              <a:t>акції</a:t>
            </a:r>
            <a:r>
              <a:rPr lang="ru-RU" b="1" dirty="0"/>
              <a:t> </a:t>
            </a:r>
            <a:r>
              <a:rPr lang="ru-RU" dirty="0" err="1"/>
              <a:t>надають</a:t>
            </a:r>
            <a:r>
              <a:rPr lang="ru-RU" dirty="0"/>
              <a:t> </a:t>
            </a:r>
            <a:r>
              <a:rPr lang="ru-RU" dirty="0" err="1"/>
              <a:t>їх</a:t>
            </a:r>
            <a:r>
              <a:rPr lang="ru-RU" dirty="0"/>
              <a:t> </a:t>
            </a:r>
            <a:r>
              <a:rPr lang="ru-RU" dirty="0" err="1"/>
              <a:t>власникам</a:t>
            </a:r>
            <a:r>
              <a:rPr lang="ru-RU" dirty="0"/>
              <a:t> право на </a:t>
            </a:r>
            <a:r>
              <a:rPr lang="ru-RU" dirty="0" err="1"/>
              <a:t>отримання</a:t>
            </a:r>
            <a:r>
              <a:rPr lang="ru-RU" dirty="0"/>
              <a:t> </a:t>
            </a:r>
            <a:r>
              <a:rPr lang="ru-RU" dirty="0" err="1"/>
              <a:t>частини</a:t>
            </a:r>
            <a:r>
              <a:rPr lang="ru-RU" dirty="0"/>
              <a:t> </a:t>
            </a:r>
            <a:r>
              <a:rPr lang="ru-RU" dirty="0" err="1"/>
              <a:t>прибутку</a:t>
            </a:r>
            <a:r>
              <a:rPr lang="ru-RU" dirty="0"/>
              <a:t> </a:t>
            </a:r>
            <a:r>
              <a:rPr lang="ru-RU" dirty="0" err="1"/>
              <a:t>акціонерного</a:t>
            </a:r>
            <a:r>
              <a:rPr lang="ru-RU" dirty="0"/>
              <a:t> </a:t>
            </a:r>
            <a:r>
              <a:rPr lang="ru-RU" dirty="0" err="1"/>
              <a:t>товариства</a:t>
            </a:r>
            <a:r>
              <a:rPr lang="ru-RU" dirty="0"/>
              <a:t> у </a:t>
            </a:r>
            <a:r>
              <a:rPr lang="ru-RU" dirty="0" err="1"/>
              <a:t>вигляді</a:t>
            </a:r>
            <a:r>
              <a:rPr lang="ru-RU" dirty="0"/>
              <a:t> </a:t>
            </a:r>
            <a:r>
              <a:rPr lang="ru-RU" dirty="0" err="1"/>
              <a:t>дивідендів</a:t>
            </a:r>
            <a:r>
              <a:rPr lang="ru-RU" dirty="0"/>
              <a:t>, на участь в </a:t>
            </a:r>
            <a:r>
              <a:rPr lang="ru-RU" dirty="0" err="1"/>
              <a:t>управлінні</a:t>
            </a:r>
            <a:r>
              <a:rPr lang="ru-RU" dirty="0"/>
              <a:t> </a:t>
            </a:r>
            <a:r>
              <a:rPr lang="ru-RU" dirty="0" err="1"/>
              <a:t>акціонерним</a:t>
            </a:r>
            <a:r>
              <a:rPr lang="ru-RU" dirty="0"/>
              <a:t> </a:t>
            </a:r>
            <a:r>
              <a:rPr lang="ru-RU" dirty="0" err="1"/>
              <a:t>товариством</a:t>
            </a:r>
            <a:r>
              <a:rPr lang="ru-RU" dirty="0"/>
              <a:t>, на </a:t>
            </a:r>
            <a:r>
              <a:rPr lang="ru-RU" dirty="0" err="1"/>
              <a:t>отримання</a:t>
            </a:r>
            <a:r>
              <a:rPr lang="ru-RU" dirty="0"/>
              <a:t> </a:t>
            </a:r>
            <a:r>
              <a:rPr lang="ru-RU" dirty="0" err="1"/>
              <a:t>частини</a:t>
            </a:r>
            <a:r>
              <a:rPr lang="ru-RU" dirty="0"/>
              <a:t> майна </a:t>
            </a:r>
            <a:r>
              <a:rPr lang="ru-RU" dirty="0" err="1"/>
              <a:t>акціонерного</a:t>
            </a:r>
            <a:r>
              <a:rPr lang="ru-RU" dirty="0"/>
              <a:t> </a:t>
            </a:r>
            <a:r>
              <a:rPr lang="ru-RU" dirty="0" err="1"/>
              <a:t>товариства</a:t>
            </a:r>
            <a:r>
              <a:rPr lang="ru-RU" dirty="0"/>
              <a:t> у </a:t>
            </a:r>
            <a:r>
              <a:rPr lang="ru-RU" dirty="0" err="1"/>
              <a:t>разі</a:t>
            </a:r>
            <a:r>
              <a:rPr lang="ru-RU" dirty="0"/>
              <a:t> </a:t>
            </a:r>
            <a:r>
              <a:rPr lang="ru-RU" dirty="0" err="1"/>
              <a:t>його</a:t>
            </a:r>
            <a:r>
              <a:rPr lang="ru-RU" dirty="0"/>
              <a:t> </a:t>
            </a:r>
            <a:r>
              <a:rPr lang="ru-RU" dirty="0" err="1"/>
              <a:t>ліквідації</a:t>
            </a:r>
            <a:r>
              <a:rPr lang="ru-RU" dirty="0"/>
              <a:t> та </a:t>
            </a:r>
            <a:r>
              <a:rPr lang="ru-RU" dirty="0" err="1"/>
              <a:t>інші</a:t>
            </a:r>
            <a:r>
              <a:rPr lang="ru-RU" dirty="0"/>
              <a:t> права, </a:t>
            </a:r>
            <a:r>
              <a:rPr lang="ru-RU" dirty="0" err="1"/>
              <a:t>передбачені</a:t>
            </a:r>
            <a:r>
              <a:rPr lang="ru-RU" dirty="0"/>
              <a:t> законом, </a:t>
            </a:r>
            <a:r>
              <a:rPr lang="ru-RU" dirty="0" err="1"/>
              <a:t>що</a:t>
            </a:r>
            <a:r>
              <a:rPr lang="ru-RU" dirty="0"/>
              <a:t> </a:t>
            </a:r>
            <a:r>
              <a:rPr lang="ru-RU" dirty="0" err="1"/>
              <a:t>регулює</a:t>
            </a:r>
            <a:r>
              <a:rPr lang="ru-RU" dirty="0"/>
              <a:t> </a:t>
            </a:r>
            <a:r>
              <a:rPr lang="ru-RU" dirty="0" err="1"/>
              <a:t>питання</a:t>
            </a:r>
            <a:r>
              <a:rPr lang="ru-RU" dirty="0"/>
              <a:t> </a:t>
            </a:r>
            <a:r>
              <a:rPr lang="ru-RU" dirty="0" err="1"/>
              <a:t>створення</a:t>
            </a:r>
            <a:r>
              <a:rPr lang="ru-RU" dirty="0"/>
              <a:t>, </a:t>
            </a:r>
            <a:r>
              <a:rPr lang="ru-RU" dirty="0" err="1"/>
              <a:t>діяльності</a:t>
            </a:r>
            <a:r>
              <a:rPr lang="ru-RU" dirty="0"/>
              <a:t> та </a:t>
            </a:r>
            <a:r>
              <a:rPr lang="ru-RU" dirty="0" err="1"/>
              <a:t>припинення</a:t>
            </a:r>
            <a:r>
              <a:rPr lang="ru-RU" dirty="0"/>
              <a:t> </a:t>
            </a:r>
            <a:r>
              <a:rPr lang="ru-RU" dirty="0" err="1"/>
              <a:t>акціонерних</a:t>
            </a:r>
            <a:r>
              <a:rPr lang="ru-RU" dirty="0"/>
              <a:t> </a:t>
            </a:r>
            <a:r>
              <a:rPr lang="ru-RU" dirty="0" err="1"/>
              <a:t>товариств</a:t>
            </a:r>
            <a:r>
              <a:rPr lang="ru-RU" dirty="0"/>
              <a:t>. </a:t>
            </a:r>
            <a:r>
              <a:rPr lang="ru-RU" dirty="0" err="1"/>
              <a:t>Прості</a:t>
            </a:r>
            <a:r>
              <a:rPr lang="ru-RU" dirty="0"/>
              <a:t> </a:t>
            </a:r>
            <a:r>
              <a:rPr lang="ru-RU" dirty="0" err="1"/>
              <a:t>акції</a:t>
            </a:r>
            <a:r>
              <a:rPr lang="ru-RU" dirty="0"/>
              <a:t> </a:t>
            </a:r>
            <a:r>
              <a:rPr lang="ru-RU" dirty="0" err="1"/>
              <a:t>надають</a:t>
            </a:r>
            <a:r>
              <a:rPr lang="ru-RU" dirty="0"/>
              <a:t> </a:t>
            </a:r>
            <a:r>
              <a:rPr lang="ru-RU" dirty="0" err="1"/>
              <a:t>їх</a:t>
            </a:r>
            <a:r>
              <a:rPr lang="ru-RU" dirty="0"/>
              <a:t> </a:t>
            </a:r>
            <a:r>
              <a:rPr lang="ru-RU" dirty="0" err="1"/>
              <a:t>власникам</a:t>
            </a:r>
            <a:r>
              <a:rPr lang="ru-RU" dirty="0"/>
              <a:t> </a:t>
            </a:r>
            <a:r>
              <a:rPr lang="ru-RU" dirty="0" err="1"/>
              <a:t>однакові</a:t>
            </a:r>
            <a:r>
              <a:rPr lang="ru-RU" dirty="0"/>
              <a:t> права</a:t>
            </a:r>
            <a:r>
              <a:rPr lang="ru-RU" dirty="0" smtClean="0"/>
              <a:t>.</a:t>
            </a:r>
          </a:p>
          <a:p>
            <a:r>
              <a:rPr lang="ru-RU" b="1" dirty="0" err="1"/>
              <a:t>Привілейовані</a:t>
            </a:r>
            <a:r>
              <a:rPr lang="ru-RU" b="1" dirty="0"/>
              <a:t> </a:t>
            </a:r>
            <a:r>
              <a:rPr lang="ru-RU" b="1" dirty="0" err="1"/>
              <a:t>акції</a:t>
            </a:r>
            <a:r>
              <a:rPr lang="ru-RU" b="1" dirty="0"/>
              <a:t> </a:t>
            </a:r>
            <a:r>
              <a:rPr lang="ru-RU" dirty="0" err="1"/>
              <a:t>надають</a:t>
            </a:r>
            <a:r>
              <a:rPr lang="ru-RU" dirty="0"/>
              <a:t> </a:t>
            </a:r>
            <a:r>
              <a:rPr lang="ru-RU" dirty="0" err="1"/>
              <a:t>їх</a:t>
            </a:r>
            <a:r>
              <a:rPr lang="ru-RU" dirty="0"/>
              <a:t> </a:t>
            </a:r>
            <a:r>
              <a:rPr lang="ru-RU" dirty="0" err="1"/>
              <a:t>власникам</a:t>
            </a:r>
            <a:r>
              <a:rPr lang="ru-RU" dirty="0"/>
              <a:t> </a:t>
            </a:r>
            <a:r>
              <a:rPr lang="ru-RU" dirty="0" err="1"/>
              <a:t>переважні</a:t>
            </a:r>
            <a:r>
              <a:rPr lang="ru-RU" dirty="0"/>
              <a:t>, </a:t>
            </a:r>
            <a:r>
              <a:rPr lang="ru-RU" dirty="0" err="1"/>
              <a:t>порівняно</a:t>
            </a:r>
            <a:r>
              <a:rPr lang="ru-RU" dirty="0"/>
              <a:t> з </a:t>
            </a:r>
            <a:r>
              <a:rPr lang="ru-RU" dirty="0" err="1"/>
              <a:t>власниками</a:t>
            </a:r>
            <a:r>
              <a:rPr lang="ru-RU" dirty="0"/>
              <a:t> </a:t>
            </a:r>
            <a:r>
              <a:rPr lang="ru-RU" dirty="0" err="1"/>
              <a:t>простих</a:t>
            </a:r>
            <a:r>
              <a:rPr lang="ru-RU" dirty="0"/>
              <a:t> </a:t>
            </a:r>
            <a:r>
              <a:rPr lang="ru-RU" dirty="0" err="1"/>
              <a:t>акцій</a:t>
            </a:r>
            <a:r>
              <a:rPr lang="ru-RU" dirty="0"/>
              <a:t>, права на </a:t>
            </a:r>
            <a:r>
              <a:rPr lang="ru-RU" dirty="0" err="1"/>
              <a:t>отримання</a:t>
            </a:r>
            <a:r>
              <a:rPr lang="ru-RU" dirty="0"/>
              <a:t> </a:t>
            </a:r>
            <a:r>
              <a:rPr lang="ru-RU" dirty="0" err="1"/>
              <a:t>частини</a:t>
            </a:r>
            <a:r>
              <a:rPr lang="ru-RU" dirty="0"/>
              <a:t> </a:t>
            </a:r>
            <a:r>
              <a:rPr lang="ru-RU" dirty="0" err="1"/>
              <a:t>прибутку</a:t>
            </a:r>
            <a:r>
              <a:rPr lang="ru-RU" dirty="0"/>
              <a:t> </a:t>
            </a:r>
            <a:r>
              <a:rPr lang="ru-RU" dirty="0" err="1"/>
              <a:t>акціонерного</a:t>
            </a:r>
            <a:r>
              <a:rPr lang="ru-RU" dirty="0"/>
              <a:t> </a:t>
            </a:r>
            <a:r>
              <a:rPr lang="ru-RU" dirty="0" err="1"/>
              <a:t>товариства</a:t>
            </a:r>
            <a:r>
              <a:rPr lang="ru-RU" dirty="0"/>
              <a:t> у </a:t>
            </a:r>
            <a:r>
              <a:rPr lang="ru-RU" dirty="0" err="1"/>
              <a:t>вигляді</a:t>
            </a:r>
            <a:r>
              <a:rPr lang="ru-RU" dirty="0"/>
              <a:t> </a:t>
            </a:r>
            <a:r>
              <a:rPr lang="ru-RU" dirty="0" err="1"/>
              <a:t>дивідендів</a:t>
            </a:r>
            <a:r>
              <a:rPr lang="ru-RU" dirty="0"/>
              <a:t> та на </a:t>
            </a:r>
            <a:r>
              <a:rPr lang="ru-RU" dirty="0" err="1"/>
              <a:t>отримання</a:t>
            </a:r>
            <a:r>
              <a:rPr lang="ru-RU" dirty="0"/>
              <a:t> </a:t>
            </a:r>
            <a:r>
              <a:rPr lang="ru-RU" dirty="0" err="1"/>
              <a:t>частини</a:t>
            </a:r>
            <a:r>
              <a:rPr lang="ru-RU" dirty="0"/>
              <a:t> майна </a:t>
            </a:r>
            <a:r>
              <a:rPr lang="ru-RU" dirty="0" err="1"/>
              <a:t>акціонерного</a:t>
            </a:r>
            <a:r>
              <a:rPr lang="ru-RU" dirty="0"/>
              <a:t> </a:t>
            </a:r>
            <a:r>
              <a:rPr lang="ru-RU" dirty="0" err="1"/>
              <a:t>товариства</a:t>
            </a:r>
            <a:r>
              <a:rPr lang="ru-RU" dirty="0"/>
              <a:t> у </a:t>
            </a:r>
            <a:r>
              <a:rPr lang="ru-RU" dirty="0" err="1"/>
              <a:t>разі</a:t>
            </a:r>
            <a:r>
              <a:rPr lang="ru-RU" dirty="0"/>
              <a:t> </a:t>
            </a:r>
            <a:r>
              <a:rPr lang="ru-RU" dirty="0" err="1"/>
              <a:t>його</a:t>
            </a:r>
            <a:r>
              <a:rPr lang="ru-RU" dirty="0"/>
              <a:t> </a:t>
            </a:r>
            <a:r>
              <a:rPr lang="ru-RU" dirty="0" err="1"/>
              <a:t>ліквідації</a:t>
            </a:r>
            <a:r>
              <a:rPr lang="ru-RU" dirty="0"/>
              <a:t>, а </a:t>
            </a:r>
            <a:r>
              <a:rPr lang="ru-RU" dirty="0" err="1"/>
              <a:t>також</a:t>
            </a:r>
            <a:r>
              <a:rPr lang="ru-RU" dirty="0"/>
              <a:t> </a:t>
            </a:r>
            <a:r>
              <a:rPr lang="ru-RU" dirty="0" err="1"/>
              <a:t>надають</a:t>
            </a:r>
            <a:r>
              <a:rPr lang="ru-RU" dirty="0"/>
              <a:t> права на участь в </a:t>
            </a:r>
            <a:r>
              <a:rPr lang="ru-RU" dirty="0" err="1"/>
              <a:t>управлінні</a:t>
            </a:r>
            <a:r>
              <a:rPr lang="ru-RU" dirty="0"/>
              <a:t> </a:t>
            </a:r>
            <a:r>
              <a:rPr lang="ru-RU" dirty="0" err="1"/>
              <a:t>акціонерним</a:t>
            </a:r>
            <a:r>
              <a:rPr lang="ru-RU" dirty="0"/>
              <a:t> </a:t>
            </a:r>
            <a:r>
              <a:rPr lang="ru-RU" dirty="0" err="1"/>
              <a:t>товариством</a:t>
            </a:r>
            <a:r>
              <a:rPr lang="ru-RU" dirty="0"/>
              <a:t> у </a:t>
            </a:r>
            <a:r>
              <a:rPr lang="ru-RU" dirty="0" err="1"/>
              <a:t>випадках</a:t>
            </a:r>
            <a:r>
              <a:rPr lang="ru-RU" dirty="0"/>
              <a:t>, </a:t>
            </a:r>
            <a:r>
              <a:rPr lang="ru-RU" dirty="0" err="1"/>
              <a:t>передбачених</a:t>
            </a:r>
            <a:r>
              <a:rPr lang="ru-RU" dirty="0"/>
              <a:t> статутом такого </a:t>
            </a:r>
            <a:r>
              <a:rPr lang="ru-RU" dirty="0" err="1"/>
              <a:t>акціонерного</a:t>
            </a:r>
            <a:r>
              <a:rPr lang="ru-RU" dirty="0"/>
              <a:t> </a:t>
            </a:r>
            <a:r>
              <a:rPr lang="ru-RU" dirty="0" err="1"/>
              <a:t>товариства</a:t>
            </a:r>
            <a:r>
              <a:rPr lang="ru-RU" dirty="0"/>
              <a:t> і законом, </a:t>
            </a:r>
            <a:r>
              <a:rPr lang="ru-RU" dirty="0" err="1"/>
              <a:t>що</a:t>
            </a:r>
            <a:r>
              <a:rPr lang="ru-RU" dirty="0"/>
              <a:t> </a:t>
            </a:r>
            <a:r>
              <a:rPr lang="ru-RU" dirty="0" err="1"/>
              <a:t>регулює</a:t>
            </a:r>
            <a:r>
              <a:rPr lang="ru-RU" dirty="0"/>
              <a:t> </a:t>
            </a:r>
            <a:r>
              <a:rPr lang="ru-RU" dirty="0" err="1"/>
              <a:t>питання</a:t>
            </a:r>
            <a:r>
              <a:rPr lang="ru-RU" dirty="0"/>
              <a:t> </a:t>
            </a:r>
            <a:r>
              <a:rPr lang="ru-RU" dirty="0" err="1"/>
              <a:t>створення</a:t>
            </a:r>
            <a:r>
              <a:rPr lang="ru-RU" dirty="0"/>
              <a:t>, </a:t>
            </a:r>
            <a:r>
              <a:rPr lang="ru-RU" dirty="0" err="1"/>
              <a:t>діяльності</a:t>
            </a:r>
            <a:r>
              <a:rPr lang="ru-RU" dirty="0"/>
              <a:t> та </a:t>
            </a:r>
            <a:r>
              <a:rPr lang="ru-RU" dirty="0" err="1"/>
              <a:t>припинення</a:t>
            </a:r>
            <a:r>
              <a:rPr lang="ru-RU" dirty="0"/>
              <a:t> </a:t>
            </a:r>
            <a:r>
              <a:rPr lang="ru-RU" dirty="0" err="1"/>
              <a:t>акціонерних</a:t>
            </a:r>
            <a:r>
              <a:rPr lang="ru-RU" dirty="0"/>
              <a:t> </a:t>
            </a:r>
            <a:r>
              <a:rPr lang="ru-RU" dirty="0" err="1"/>
              <a:t>товариств</a:t>
            </a:r>
            <a:r>
              <a:rPr lang="ru-RU" dirty="0"/>
              <a:t>.</a:t>
            </a:r>
          </a:p>
        </p:txBody>
      </p:sp>
    </p:spTree>
    <p:extLst>
      <p:ext uri="{BB962C8B-B14F-4D97-AF65-F5344CB8AC3E}">
        <p14:creationId xmlns:p14="http://schemas.microsoft.com/office/powerpoint/2010/main" val="24294760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6005015"/>
          </a:xfrm>
        </p:spPr>
        <p:txBody>
          <a:bodyPr anchor="t">
            <a:normAutofit fontScale="85000" lnSpcReduction="20000"/>
          </a:bodyPr>
          <a:lstStyle/>
          <a:p>
            <a:r>
              <a:rPr lang="ru-RU" b="1" dirty="0" err="1"/>
              <a:t>Облігація</a:t>
            </a:r>
            <a:r>
              <a:rPr lang="ru-RU" dirty="0"/>
              <a:t> - </a:t>
            </a:r>
            <a:r>
              <a:rPr lang="ru-RU" dirty="0" err="1"/>
              <a:t>це</a:t>
            </a:r>
            <a:r>
              <a:rPr lang="ru-RU" dirty="0"/>
              <a:t> </a:t>
            </a:r>
            <a:r>
              <a:rPr lang="ru-RU" dirty="0" err="1"/>
              <a:t>цінний</a:t>
            </a:r>
            <a:r>
              <a:rPr lang="ru-RU" dirty="0"/>
              <a:t> </a:t>
            </a:r>
            <a:r>
              <a:rPr lang="ru-RU" dirty="0" err="1"/>
              <a:t>папір</a:t>
            </a:r>
            <a:r>
              <a:rPr lang="ru-RU" dirty="0"/>
              <a:t>, </a:t>
            </a:r>
            <a:r>
              <a:rPr lang="ru-RU" dirty="0" err="1"/>
              <a:t>що</a:t>
            </a:r>
            <a:r>
              <a:rPr lang="ru-RU" dirty="0"/>
              <a:t> </a:t>
            </a:r>
            <a:r>
              <a:rPr lang="ru-RU" dirty="0" err="1"/>
              <a:t>посвідчує</a:t>
            </a:r>
            <a:r>
              <a:rPr lang="ru-RU" dirty="0"/>
              <a:t> </a:t>
            </a:r>
            <a:r>
              <a:rPr lang="ru-RU" dirty="0" err="1"/>
              <a:t>внесення</a:t>
            </a:r>
            <a:r>
              <a:rPr lang="ru-RU" dirty="0"/>
              <a:t> </a:t>
            </a:r>
            <a:r>
              <a:rPr lang="ru-RU" dirty="0" err="1"/>
              <a:t>його</a:t>
            </a:r>
            <a:r>
              <a:rPr lang="ru-RU" dirty="0"/>
              <a:t> першим </a:t>
            </a:r>
            <a:r>
              <a:rPr lang="ru-RU" dirty="0" err="1"/>
              <a:t>власником</a:t>
            </a:r>
            <a:r>
              <a:rPr lang="ru-RU" dirty="0"/>
              <a:t> </a:t>
            </a:r>
            <a:r>
              <a:rPr lang="ru-RU" dirty="0" err="1"/>
              <a:t>коштів</a:t>
            </a:r>
            <a:r>
              <a:rPr lang="ru-RU" dirty="0"/>
              <a:t>, </a:t>
            </a:r>
            <a:r>
              <a:rPr lang="ru-RU" dirty="0" err="1"/>
              <a:t>визначає</a:t>
            </a:r>
            <a:r>
              <a:rPr lang="ru-RU" dirty="0"/>
              <a:t> </a:t>
            </a:r>
            <a:r>
              <a:rPr lang="ru-RU" dirty="0" err="1"/>
              <a:t>відносини</a:t>
            </a:r>
            <a:r>
              <a:rPr lang="ru-RU" dirty="0"/>
              <a:t> </a:t>
            </a:r>
            <a:r>
              <a:rPr lang="ru-RU" dirty="0" err="1"/>
              <a:t>позики</a:t>
            </a:r>
            <a:r>
              <a:rPr lang="ru-RU" dirty="0"/>
              <a:t> </a:t>
            </a:r>
            <a:r>
              <a:rPr lang="ru-RU" dirty="0" err="1"/>
              <a:t>між</a:t>
            </a:r>
            <a:r>
              <a:rPr lang="ru-RU" dirty="0"/>
              <a:t> </a:t>
            </a:r>
            <a:r>
              <a:rPr lang="ru-RU" dirty="0" err="1"/>
              <a:t>власником</a:t>
            </a:r>
            <a:r>
              <a:rPr lang="ru-RU" dirty="0"/>
              <a:t> </a:t>
            </a:r>
            <a:r>
              <a:rPr lang="ru-RU" dirty="0" err="1"/>
              <a:t>облігації</a:t>
            </a:r>
            <a:r>
              <a:rPr lang="ru-RU" dirty="0"/>
              <a:t> та </a:t>
            </a:r>
            <a:r>
              <a:rPr lang="ru-RU" dirty="0" err="1"/>
              <a:t>емітентом</a:t>
            </a:r>
            <a:r>
              <a:rPr lang="ru-RU" dirty="0"/>
              <a:t>, </a:t>
            </a:r>
            <a:r>
              <a:rPr lang="ru-RU" dirty="0" err="1"/>
              <a:t>підтверджує</a:t>
            </a:r>
            <a:r>
              <a:rPr lang="ru-RU" dirty="0"/>
              <a:t> </a:t>
            </a:r>
            <a:r>
              <a:rPr lang="ru-RU" dirty="0" err="1"/>
              <a:t>обов’язок</a:t>
            </a:r>
            <a:r>
              <a:rPr lang="ru-RU" dirty="0"/>
              <a:t> </a:t>
            </a:r>
            <a:r>
              <a:rPr lang="ru-RU" dirty="0" err="1"/>
              <a:t>емітента</a:t>
            </a:r>
            <a:r>
              <a:rPr lang="ru-RU" dirty="0"/>
              <a:t> </a:t>
            </a:r>
            <a:r>
              <a:rPr lang="ru-RU" dirty="0" err="1"/>
              <a:t>повернути</a:t>
            </a:r>
            <a:r>
              <a:rPr lang="ru-RU" dirty="0"/>
              <a:t> </a:t>
            </a:r>
            <a:r>
              <a:rPr lang="ru-RU" dirty="0" err="1"/>
              <a:t>власникові</a:t>
            </a:r>
            <a:r>
              <a:rPr lang="ru-RU" dirty="0"/>
              <a:t> </a:t>
            </a:r>
            <a:r>
              <a:rPr lang="ru-RU" dirty="0" err="1"/>
              <a:t>облігації</a:t>
            </a:r>
            <a:r>
              <a:rPr lang="ru-RU" dirty="0"/>
              <a:t> </a:t>
            </a:r>
            <a:r>
              <a:rPr lang="ru-RU" dirty="0" err="1"/>
              <a:t>її</a:t>
            </a:r>
            <a:r>
              <a:rPr lang="ru-RU" dirty="0"/>
              <a:t> </a:t>
            </a:r>
            <a:r>
              <a:rPr lang="ru-RU" dirty="0" err="1"/>
              <a:t>номінальну</a:t>
            </a:r>
            <a:r>
              <a:rPr lang="ru-RU" dirty="0"/>
              <a:t> </a:t>
            </a:r>
            <a:r>
              <a:rPr lang="ru-RU" dirty="0" err="1"/>
              <a:t>вартість</a:t>
            </a:r>
            <a:r>
              <a:rPr lang="ru-RU" dirty="0"/>
              <a:t> у </a:t>
            </a:r>
            <a:r>
              <a:rPr lang="ru-RU" dirty="0" err="1"/>
              <a:t>передбачений</a:t>
            </a:r>
            <a:r>
              <a:rPr lang="ru-RU" dirty="0"/>
              <a:t> проспектом </a:t>
            </a:r>
            <a:r>
              <a:rPr lang="ru-RU" dirty="0" err="1"/>
              <a:t>або</a:t>
            </a:r>
            <a:r>
              <a:rPr lang="ru-RU" dirty="0"/>
              <a:t> </a:t>
            </a:r>
            <a:r>
              <a:rPr lang="ru-RU" dirty="0" err="1"/>
              <a:t>рішенням</a:t>
            </a:r>
            <a:r>
              <a:rPr lang="ru-RU" dirty="0"/>
              <a:t> про </a:t>
            </a:r>
            <a:r>
              <a:rPr lang="ru-RU" dirty="0" err="1"/>
              <a:t>емісію</a:t>
            </a:r>
            <a:r>
              <a:rPr lang="ru-RU" dirty="0"/>
              <a:t> (для </a:t>
            </a:r>
            <a:r>
              <a:rPr lang="ru-RU" dirty="0" err="1"/>
              <a:t>державних</a:t>
            </a:r>
            <a:r>
              <a:rPr lang="ru-RU" dirty="0"/>
              <a:t> </a:t>
            </a:r>
            <a:r>
              <a:rPr lang="ru-RU" dirty="0" err="1"/>
              <a:t>облігацій</a:t>
            </a:r>
            <a:r>
              <a:rPr lang="ru-RU" dirty="0"/>
              <a:t> </a:t>
            </a:r>
            <a:r>
              <a:rPr lang="ru-RU" dirty="0" err="1"/>
              <a:t>України</a:t>
            </a:r>
            <a:r>
              <a:rPr lang="ru-RU" dirty="0"/>
              <a:t> - </a:t>
            </a:r>
            <a:r>
              <a:rPr lang="ru-RU" dirty="0" err="1"/>
              <a:t>умовами</a:t>
            </a:r>
            <a:r>
              <a:rPr lang="ru-RU" dirty="0"/>
              <a:t> </a:t>
            </a:r>
            <a:r>
              <a:rPr lang="ru-RU" dirty="0" err="1"/>
              <a:t>їх</a:t>
            </a:r>
            <a:r>
              <a:rPr lang="ru-RU" dirty="0"/>
              <a:t> </a:t>
            </a:r>
            <a:r>
              <a:rPr lang="ru-RU" dirty="0" err="1"/>
              <a:t>розміщення</a:t>
            </a:r>
            <a:r>
              <a:rPr lang="ru-RU" dirty="0"/>
              <a:t>) строк та </a:t>
            </a:r>
            <a:r>
              <a:rPr lang="ru-RU" dirty="0" err="1"/>
              <a:t>виплатити</a:t>
            </a:r>
            <a:r>
              <a:rPr lang="ru-RU" dirty="0"/>
              <a:t> </a:t>
            </a:r>
            <a:r>
              <a:rPr lang="ru-RU" dirty="0" err="1"/>
              <a:t>дохід</a:t>
            </a:r>
            <a:r>
              <a:rPr lang="ru-RU" dirty="0"/>
              <a:t> за </a:t>
            </a:r>
            <a:r>
              <a:rPr lang="ru-RU" dirty="0" err="1"/>
              <a:t>облігацією</a:t>
            </a:r>
            <a:r>
              <a:rPr lang="ru-RU" dirty="0"/>
              <a:t>, </a:t>
            </a:r>
            <a:r>
              <a:rPr lang="ru-RU" dirty="0" err="1"/>
              <a:t>якщо</a:t>
            </a:r>
            <a:r>
              <a:rPr lang="ru-RU" dirty="0"/>
              <a:t> </a:t>
            </a:r>
            <a:r>
              <a:rPr lang="ru-RU" dirty="0" err="1"/>
              <a:t>інше</a:t>
            </a:r>
            <a:r>
              <a:rPr lang="ru-RU" dirty="0"/>
              <a:t> не </a:t>
            </a:r>
            <a:r>
              <a:rPr lang="ru-RU" dirty="0" err="1"/>
              <a:t>передбачено</a:t>
            </a:r>
            <a:r>
              <a:rPr lang="ru-RU" dirty="0"/>
              <a:t> проспектом </a:t>
            </a:r>
            <a:r>
              <a:rPr lang="ru-RU" dirty="0" err="1"/>
              <a:t>або</a:t>
            </a:r>
            <a:r>
              <a:rPr lang="ru-RU" dirty="0"/>
              <a:t> </a:t>
            </a:r>
            <a:r>
              <a:rPr lang="ru-RU" dirty="0" err="1"/>
              <a:t>рішенням</a:t>
            </a:r>
            <a:r>
              <a:rPr lang="ru-RU" dirty="0"/>
              <a:t> про </a:t>
            </a:r>
            <a:r>
              <a:rPr lang="ru-RU" dirty="0" err="1"/>
              <a:t>емісію</a:t>
            </a:r>
            <a:r>
              <a:rPr lang="ru-RU" dirty="0"/>
              <a:t> (для </a:t>
            </a:r>
            <a:r>
              <a:rPr lang="ru-RU" dirty="0" err="1"/>
              <a:t>державних</a:t>
            </a:r>
            <a:r>
              <a:rPr lang="ru-RU" dirty="0"/>
              <a:t> </a:t>
            </a:r>
            <a:r>
              <a:rPr lang="ru-RU" dirty="0" err="1"/>
              <a:t>облігацій</a:t>
            </a:r>
            <a:r>
              <a:rPr lang="ru-RU" dirty="0"/>
              <a:t> </a:t>
            </a:r>
            <a:r>
              <a:rPr lang="ru-RU" dirty="0" err="1"/>
              <a:t>України</a:t>
            </a:r>
            <a:r>
              <a:rPr lang="ru-RU" dirty="0"/>
              <a:t> - </a:t>
            </a:r>
            <a:r>
              <a:rPr lang="ru-RU" dirty="0" err="1"/>
              <a:t>умовами</a:t>
            </a:r>
            <a:r>
              <a:rPr lang="ru-RU" dirty="0"/>
              <a:t> </a:t>
            </a:r>
            <a:r>
              <a:rPr lang="ru-RU" dirty="0" err="1"/>
              <a:t>їх</a:t>
            </a:r>
            <a:r>
              <a:rPr lang="ru-RU" dirty="0"/>
              <a:t> </a:t>
            </a:r>
            <a:r>
              <a:rPr lang="ru-RU" dirty="0" err="1"/>
              <a:t>розміщення</a:t>
            </a:r>
            <a:r>
              <a:rPr lang="ru-RU" dirty="0" smtClean="0"/>
              <a:t>).</a:t>
            </a:r>
          </a:p>
          <a:p>
            <a:pPr marL="0" indent="0">
              <a:buNone/>
            </a:pPr>
            <a:r>
              <a:rPr lang="ru-RU" dirty="0" err="1"/>
              <a:t>Облігації</a:t>
            </a:r>
            <a:r>
              <a:rPr lang="ru-RU" dirty="0"/>
              <a:t> </a:t>
            </a:r>
            <a:r>
              <a:rPr lang="ru-RU" dirty="0" err="1"/>
              <a:t>можуть</a:t>
            </a:r>
            <a:r>
              <a:rPr lang="ru-RU" dirty="0"/>
              <a:t> </a:t>
            </a:r>
            <a:r>
              <a:rPr lang="ru-RU" dirty="0" err="1"/>
              <a:t>існувати</a:t>
            </a:r>
            <a:r>
              <a:rPr lang="ru-RU" dirty="0"/>
              <a:t> </a:t>
            </a:r>
            <a:r>
              <a:rPr lang="ru-RU" dirty="0" err="1"/>
              <a:t>виключно</a:t>
            </a:r>
            <a:r>
              <a:rPr lang="ru-RU" dirty="0"/>
              <a:t> в </a:t>
            </a:r>
            <a:r>
              <a:rPr lang="ru-RU" dirty="0" err="1"/>
              <a:t>електронній</a:t>
            </a:r>
            <a:r>
              <a:rPr lang="ru-RU" dirty="0"/>
              <a:t> </a:t>
            </a:r>
            <a:r>
              <a:rPr lang="ru-RU" dirty="0" err="1"/>
              <a:t>формі</a:t>
            </a:r>
            <a:r>
              <a:rPr lang="ru-RU" dirty="0"/>
              <a:t>.</a:t>
            </a:r>
          </a:p>
          <a:p>
            <a:pPr marL="0" indent="0">
              <a:buNone/>
            </a:pPr>
            <a:r>
              <a:rPr lang="ru-RU" dirty="0" err="1"/>
              <a:t>Облігації</a:t>
            </a:r>
            <a:r>
              <a:rPr lang="ru-RU" dirty="0"/>
              <a:t> </a:t>
            </a:r>
            <a:r>
              <a:rPr lang="ru-RU" dirty="0" err="1"/>
              <a:t>залежно</a:t>
            </a:r>
            <a:r>
              <a:rPr lang="ru-RU" dirty="0"/>
              <a:t> </a:t>
            </a:r>
            <a:r>
              <a:rPr lang="ru-RU" dirty="0" err="1"/>
              <a:t>від</a:t>
            </a:r>
            <a:r>
              <a:rPr lang="ru-RU" dirty="0"/>
              <a:t> строку </a:t>
            </a:r>
            <a:r>
              <a:rPr lang="ru-RU" dirty="0" err="1"/>
              <a:t>їх</a:t>
            </a:r>
            <a:r>
              <a:rPr lang="ru-RU" dirty="0"/>
              <a:t> </a:t>
            </a:r>
            <a:r>
              <a:rPr lang="ru-RU" dirty="0" err="1"/>
              <a:t>обігу</a:t>
            </a:r>
            <a:r>
              <a:rPr lang="ru-RU" dirty="0"/>
              <a:t> </a:t>
            </a:r>
            <a:r>
              <a:rPr lang="ru-RU" dirty="0" err="1"/>
              <a:t>можуть</a:t>
            </a:r>
            <a:r>
              <a:rPr lang="ru-RU" dirty="0"/>
              <a:t> бути:</a:t>
            </a:r>
          </a:p>
          <a:p>
            <a:r>
              <a:rPr lang="ru-RU" dirty="0"/>
              <a:t>1) </a:t>
            </a:r>
            <a:r>
              <a:rPr lang="ru-RU" dirty="0" err="1"/>
              <a:t>довгостроковими</a:t>
            </a:r>
            <a:r>
              <a:rPr lang="ru-RU" dirty="0"/>
              <a:t> - </a:t>
            </a:r>
            <a:r>
              <a:rPr lang="ru-RU" dirty="0" err="1"/>
              <a:t>із</a:t>
            </a:r>
            <a:r>
              <a:rPr lang="ru-RU" dirty="0"/>
              <a:t> </a:t>
            </a:r>
            <a:r>
              <a:rPr lang="ru-RU" dirty="0" err="1"/>
              <a:t>строком</a:t>
            </a:r>
            <a:r>
              <a:rPr lang="ru-RU" dirty="0"/>
              <a:t> </a:t>
            </a:r>
            <a:r>
              <a:rPr lang="ru-RU" dirty="0" err="1"/>
              <a:t>обігу</a:t>
            </a:r>
            <a:r>
              <a:rPr lang="ru-RU" dirty="0"/>
              <a:t> </a:t>
            </a:r>
            <a:r>
              <a:rPr lang="ru-RU" dirty="0" err="1"/>
              <a:t>понад</a:t>
            </a:r>
            <a:r>
              <a:rPr lang="ru-RU" dirty="0"/>
              <a:t> </a:t>
            </a:r>
            <a:r>
              <a:rPr lang="ru-RU" dirty="0" err="1"/>
              <a:t>п’ять</a:t>
            </a:r>
            <a:r>
              <a:rPr lang="ru-RU" dirty="0"/>
              <a:t> </a:t>
            </a:r>
            <a:r>
              <a:rPr lang="ru-RU" dirty="0" err="1"/>
              <a:t>років</a:t>
            </a:r>
            <a:r>
              <a:rPr lang="ru-RU" dirty="0"/>
              <a:t>;</a:t>
            </a:r>
          </a:p>
          <a:p>
            <a:r>
              <a:rPr lang="ru-RU" dirty="0"/>
              <a:t>2) </a:t>
            </a:r>
            <a:r>
              <a:rPr lang="ru-RU" dirty="0" err="1"/>
              <a:t>середньостроковими</a:t>
            </a:r>
            <a:r>
              <a:rPr lang="ru-RU" dirty="0"/>
              <a:t> - </a:t>
            </a:r>
            <a:r>
              <a:rPr lang="ru-RU" dirty="0" err="1"/>
              <a:t>із</a:t>
            </a:r>
            <a:r>
              <a:rPr lang="ru-RU" dirty="0"/>
              <a:t> </a:t>
            </a:r>
            <a:r>
              <a:rPr lang="ru-RU" dirty="0" err="1"/>
              <a:t>строком</a:t>
            </a:r>
            <a:r>
              <a:rPr lang="ru-RU" dirty="0"/>
              <a:t> </a:t>
            </a:r>
            <a:r>
              <a:rPr lang="ru-RU" dirty="0" err="1"/>
              <a:t>обігу</a:t>
            </a:r>
            <a:r>
              <a:rPr lang="ru-RU" dirty="0"/>
              <a:t> </a:t>
            </a:r>
            <a:r>
              <a:rPr lang="ru-RU" dirty="0" err="1"/>
              <a:t>від</a:t>
            </a:r>
            <a:r>
              <a:rPr lang="ru-RU" dirty="0"/>
              <a:t> одного до </a:t>
            </a:r>
            <a:r>
              <a:rPr lang="ru-RU" dirty="0" err="1"/>
              <a:t>п’яти</a:t>
            </a:r>
            <a:r>
              <a:rPr lang="ru-RU" dirty="0"/>
              <a:t> </a:t>
            </a:r>
            <a:r>
              <a:rPr lang="ru-RU" dirty="0" err="1"/>
              <a:t>років</a:t>
            </a:r>
            <a:r>
              <a:rPr lang="ru-RU" dirty="0"/>
              <a:t>;</a:t>
            </a:r>
          </a:p>
          <a:p>
            <a:r>
              <a:rPr lang="ru-RU" dirty="0"/>
              <a:t>3) </a:t>
            </a:r>
            <a:r>
              <a:rPr lang="ru-RU" dirty="0" err="1"/>
              <a:t>короткостроковими</a:t>
            </a:r>
            <a:r>
              <a:rPr lang="ru-RU" dirty="0"/>
              <a:t> - </a:t>
            </a:r>
            <a:r>
              <a:rPr lang="ru-RU" dirty="0" err="1"/>
              <a:t>із</a:t>
            </a:r>
            <a:r>
              <a:rPr lang="ru-RU" dirty="0"/>
              <a:t> </a:t>
            </a:r>
            <a:r>
              <a:rPr lang="ru-RU" dirty="0" err="1"/>
              <a:t>строком</a:t>
            </a:r>
            <a:r>
              <a:rPr lang="ru-RU" dirty="0"/>
              <a:t> </a:t>
            </a:r>
            <a:r>
              <a:rPr lang="ru-RU" dirty="0" err="1"/>
              <a:t>обігу</a:t>
            </a:r>
            <a:r>
              <a:rPr lang="ru-RU" dirty="0"/>
              <a:t> до одного року.</a:t>
            </a:r>
          </a:p>
          <a:p>
            <a:pPr marL="0" indent="0">
              <a:buNone/>
            </a:pPr>
            <a:r>
              <a:rPr lang="ru-RU" b="1" dirty="0" err="1" smtClean="0"/>
              <a:t>Облігації</a:t>
            </a:r>
            <a:r>
              <a:rPr lang="ru-RU" b="1" dirty="0" smtClean="0"/>
              <a:t> </a:t>
            </a:r>
            <a:r>
              <a:rPr lang="ru-RU" b="1" dirty="0" err="1"/>
              <a:t>залежно</a:t>
            </a:r>
            <a:r>
              <a:rPr lang="ru-RU" b="1" dirty="0"/>
              <a:t> </a:t>
            </a:r>
            <a:r>
              <a:rPr lang="ru-RU" b="1" dirty="0" err="1"/>
              <a:t>від</a:t>
            </a:r>
            <a:r>
              <a:rPr lang="ru-RU" b="1" dirty="0"/>
              <a:t> способу </a:t>
            </a:r>
            <a:r>
              <a:rPr lang="ru-RU" b="1" dirty="0" err="1"/>
              <a:t>виплати</a:t>
            </a:r>
            <a:r>
              <a:rPr lang="ru-RU" b="1" dirty="0"/>
              <a:t> доходу </a:t>
            </a:r>
            <a:r>
              <a:rPr lang="ru-RU" dirty="0" err="1"/>
              <a:t>можуть</a:t>
            </a:r>
            <a:r>
              <a:rPr lang="ru-RU" dirty="0"/>
              <a:t> </a:t>
            </a:r>
            <a:r>
              <a:rPr lang="ru-RU" dirty="0" smtClean="0"/>
              <a:t>бути: </a:t>
            </a:r>
          </a:p>
          <a:p>
            <a:r>
              <a:rPr lang="ru-RU" b="1" dirty="0" err="1"/>
              <a:t>Відсоткові</a:t>
            </a:r>
            <a:r>
              <a:rPr lang="ru-RU" b="1" dirty="0"/>
              <a:t> </a:t>
            </a:r>
            <a:r>
              <a:rPr lang="ru-RU" b="1" dirty="0" err="1"/>
              <a:t>облігації</a:t>
            </a:r>
            <a:r>
              <a:rPr lang="ru-RU" b="1" dirty="0"/>
              <a:t> </a:t>
            </a:r>
            <a:r>
              <a:rPr lang="ru-RU" dirty="0"/>
              <a:t>- </a:t>
            </a:r>
            <a:r>
              <a:rPr lang="ru-RU" dirty="0" err="1"/>
              <a:t>це</a:t>
            </a:r>
            <a:r>
              <a:rPr lang="ru-RU" dirty="0"/>
              <a:t> </a:t>
            </a:r>
            <a:r>
              <a:rPr lang="ru-RU" dirty="0" err="1"/>
              <a:t>облігації</a:t>
            </a:r>
            <a:r>
              <a:rPr lang="ru-RU" dirty="0"/>
              <a:t>, за </a:t>
            </a:r>
            <a:r>
              <a:rPr lang="ru-RU" dirty="0" err="1"/>
              <a:t>якими</a:t>
            </a:r>
            <a:r>
              <a:rPr lang="ru-RU" dirty="0"/>
              <a:t> </a:t>
            </a:r>
            <a:r>
              <a:rPr lang="ru-RU" dirty="0" err="1"/>
              <a:t>передбачається</a:t>
            </a:r>
            <a:r>
              <a:rPr lang="ru-RU" dirty="0"/>
              <a:t> </a:t>
            </a:r>
            <a:r>
              <a:rPr lang="ru-RU" dirty="0" err="1"/>
              <a:t>виплата</a:t>
            </a:r>
            <a:r>
              <a:rPr lang="ru-RU" dirty="0"/>
              <a:t> </a:t>
            </a:r>
            <a:r>
              <a:rPr lang="ru-RU" dirty="0" err="1"/>
              <a:t>відсоткових</a:t>
            </a:r>
            <a:r>
              <a:rPr lang="ru-RU" dirty="0"/>
              <a:t> </a:t>
            </a:r>
            <a:r>
              <a:rPr lang="ru-RU" dirty="0" err="1"/>
              <a:t>доходів</a:t>
            </a:r>
            <a:r>
              <a:rPr lang="ru-RU" dirty="0"/>
              <a:t> </a:t>
            </a:r>
            <a:r>
              <a:rPr lang="ru-RU" dirty="0" err="1"/>
              <a:t>або</a:t>
            </a:r>
            <a:r>
              <a:rPr lang="ru-RU" dirty="0"/>
              <a:t> за </a:t>
            </a:r>
            <a:r>
              <a:rPr lang="ru-RU" dirty="0" err="1"/>
              <a:t>якими</a:t>
            </a:r>
            <a:r>
              <a:rPr lang="ru-RU" dirty="0"/>
              <a:t> </a:t>
            </a:r>
            <a:r>
              <a:rPr lang="ru-RU" dirty="0" err="1"/>
              <a:t>відсоткова</a:t>
            </a:r>
            <a:r>
              <a:rPr lang="ru-RU" dirty="0"/>
              <a:t> ставка </a:t>
            </a:r>
            <a:r>
              <a:rPr lang="ru-RU" dirty="0" err="1"/>
              <a:t>дорівнює</a:t>
            </a:r>
            <a:r>
              <a:rPr lang="ru-RU" dirty="0"/>
              <a:t> нулю.</a:t>
            </a:r>
          </a:p>
          <a:p>
            <a:r>
              <a:rPr lang="ru-RU" b="1" dirty="0" err="1"/>
              <a:t>Дисконтні</a:t>
            </a:r>
            <a:r>
              <a:rPr lang="ru-RU" b="1" dirty="0"/>
              <a:t> </a:t>
            </a:r>
            <a:r>
              <a:rPr lang="ru-RU" b="1" dirty="0" err="1"/>
              <a:t>облігації</a:t>
            </a:r>
            <a:r>
              <a:rPr lang="ru-RU" b="1" dirty="0"/>
              <a:t> </a:t>
            </a:r>
            <a:r>
              <a:rPr lang="ru-RU" dirty="0"/>
              <a:t>- </a:t>
            </a:r>
            <a:r>
              <a:rPr lang="ru-RU" dirty="0" err="1"/>
              <a:t>це</a:t>
            </a:r>
            <a:r>
              <a:rPr lang="ru-RU" dirty="0"/>
              <a:t> </a:t>
            </a:r>
            <a:r>
              <a:rPr lang="ru-RU" dirty="0" err="1"/>
              <a:t>облігації</a:t>
            </a:r>
            <a:r>
              <a:rPr lang="ru-RU" dirty="0"/>
              <a:t>, </a:t>
            </a:r>
            <a:r>
              <a:rPr lang="ru-RU" dirty="0" err="1"/>
              <a:t>що</a:t>
            </a:r>
            <a:r>
              <a:rPr lang="ru-RU" dirty="0"/>
              <a:t> </a:t>
            </a:r>
            <a:r>
              <a:rPr lang="ru-RU" dirty="0" err="1"/>
              <a:t>розміщуються</a:t>
            </a:r>
            <a:r>
              <a:rPr lang="ru-RU" dirty="0"/>
              <a:t> за </a:t>
            </a:r>
            <a:r>
              <a:rPr lang="ru-RU" dirty="0" err="1"/>
              <a:t>ціною</a:t>
            </a:r>
            <a:r>
              <a:rPr lang="ru-RU" dirty="0"/>
              <a:t>, </a:t>
            </a:r>
            <a:r>
              <a:rPr lang="ru-RU" dirty="0" err="1"/>
              <a:t>нижчою</a:t>
            </a:r>
            <a:r>
              <a:rPr lang="ru-RU" dirty="0"/>
              <a:t> за </a:t>
            </a:r>
            <a:r>
              <a:rPr lang="ru-RU" dirty="0" err="1"/>
              <a:t>їхню</a:t>
            </a:r>
            <a:r>
              <a:rPr lang="ru-RU" dirty="0"/>
              <a:t> </a:t>
            </a:r>
            <a:r>
              <a:rPr lang="ru-RU" dirty="0" err="1"/>
              <a:t>номінальну</a:t>
            </a:r>
            <a:r>
              <a:rPr lang="ru-RU" dirty="0"/>
              <a:t> </a:t>
            </a:r>
            <a:r>
              <a:rPr lang="ru-RU" dirty="0" err="1"/>
              <a:t>вартість</a:t>
            </a:r>
            <a:r>
              <a:rPr lang="ru-RU" dirty="0"/>
              <a:t>. </a:t>
            </a:r>
            <a:r>
              <a:rPr lang="ru-RU" dirty="0" err="1"/>
              <a:t>Різниця</a:t>
            </a:r>
            <a:r>
              <a:rPr lang="ru-RU" dirty="0"/>
              <a:t> </a:t>
            </a:r>
            <a:r>
              <a:rPr lang="ru-RU" dirty="0" err="1"/>
              <a:t>між</a:t>
            </a:r>
            <a:r>
              <a:rPr lang="ru-RU" dirty="0"/>
              <a:t> </a:t>
            </a:r>
            <a:r>
              <a:rPr lang="ru-RU" dirty="0" err="1"/>
              <a:t>ціною</a:t>
            </a:r>
            <a:r>
              <a:rPr lang="ru-RU" dirty="0"/>
              <a:t> </a:t>
            </a:r>
            <a:r>
              <a:rPr lang="ru-RU" dirty="0" err="1"/>
              <a:t>придбання</a:t>
            </a:r>
            <a:r>
              <a:rPr lang="ru-RU" dirty="0"/>
              <a:t> та </a:t>
            </a:r>
            <a:r>
              <a:rPr lang="ru-RU" dirty="0" err="1"/>
              <a:t>номінальною</a:t>
            </a:r>
            <a:r>
              <a:rPr lang="ru-RU" dirty="0"/>
              <a:t> </a:t>
            </a:r>
            <a:r>
              <a:rPr lang="ru-RU" dirty="0" err="1"/>
              <a:t>вартістю</a:t>
            </a:r>
            <a:r>
              <a:rPr lang="ru-RU" dirty="0"/>
              <a:t> </a:t>
            </a:r>
            <a:r>
              <a:rPr lang="ru-RU" dirty="0" err="1"/>
              <a:t>облігації</a:t>
            </a:r>
            <a:r>
              <a:rPr lang="ru-RU" dirty="0"/>
              <a:t>, яка </a:t>
            </a:r>
            <a:r>
              <a:rPr lang="ru-RU" dirty="0" err="1"/>
              <a:t>виплачується</a:t>
            </a:r>
            <a:r>
              <a:rPr lang="ru-RU" dirty="0"/>
              <a:t> </a:t>
            </a:r>
            <a:r>
              <a:rPr lang="ru-RU" dirty="0" err="1"/>
              <a:t>власнику</a:t>
            </a:r>
            <a:r>
              <a:rPr lang="ru-RU" dirty="0"/>
              <a:t> </a:t>
            </a:r>
            <a:r>
              <a:rPr lang="ru-RU" dirty="0" err="1"/>
              <a:t>облігації</a:t>
            </a:r>
            <a:r>
              <a:rPr lang="ru-RU" dirty="0"/>
              <a:t> </a:t>
            </a:r>
            <a:r>
              <a:rPr lang="ru-RU" dirty="0" err="1"/>
              <a:t>під</a:t>
            </a:r>
            <a:r>
              <a:rPr lang="ru-RU" dirty="0"/>
              <a:t> час </a:t>
            </a:r>
            <a:r>
              <a:rPr lang="ru-RU" dirty="0" err="1"/>
              <a:t>її</a:t>
            </a:r>
            <a:r>
              <a:rPr lang="ru-RU" dirty="0"/>
              <a:t> </a:t>
            </a:r>
            <a:r>
              <a:rPr lang="ru-RU" dirty="0" err="1"/>
              <a:t>погашення</a:t>
            </a:r>
            <a:r>
              <a:rPr lang="ru-RU" dirty="0"/>
              <a:t>, становить </a:t>
            </a:r>
            <a:r>
              <a:rPr lang="ru-RU" dirty="0" err="1"/>
              <a:t>дохід</a:t>
            </a:r>
            <a:r>
              <a:rPr lang="ru-RU" dirty="0"/>
              <a:t> (дисконт) за </a:t>
            </a:r>
            <a:r>
              <a:rPr lang="ru-RU" dirty="0" err="1"/>
              <a:t>облігацією</a:t>
            </a:r>
            <a:r>
              <a:rPr lang="ru-RU" dirty="0" smtClean="0"/>
              <a:t>.</a:t>
            </a:r>
            <a:endParaRPr lang="ru-RU" dirty="0"/>
          </a:p>
        </p:txBody>
      </p:sp>
    </p:spTree>
    <p:extLst>
      <p:ext uri="{BB962C8B-B14F-4D97-AF65-F5344CB8AC3E}">
        <p14:creationId xmlns:p14="http://schemas.microsoft.com/office/powerpoint/2010/main" val="17656380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745708"/>
          </a:xfrm>
        </p:spPr>
        <p:txBody>
          <a:bodyPr anchor="t">
            <a:normAutofit/>
          </a:bodyPr>
          <a:lstStyle/>
          <a:p>
            <a:r>
              <a:rPr lang="ru-RU" b="1" dirty="0" err="1"/>
              <a:t>Казначейське</a:t>
            </a:r>
            <a:r>
              <a:rPr lang="ru-RU" b="1" dirty="0"/>
              <a:t> </a:t>
            </a:r>
            <a:r>
              <a:rPr lang="ru-RU" b="1" dirty="0" err="1"/>
              <a:t>зобов’язання</a:t>
            </a:r>
            <a:r>
              <a:rPr lang="ru-RU" b="1" dirty="0"/>
              <a:t> </a:t>
            </a:r>
            <a:r>
              <a:rPr lang="ru-RU" b="1" dirty="0" err="1"/>
              <a:t>України</a:t>
            </a:r>
            <a:r>
              <a:rPr lang="ru-RU" b="1" dirty="0"/>
              <a:t> </a:t>
            </a:r>
            <a:r>
              <a:rPr lang="ru-RU" dirty="0"/>
              <a:t>- </a:t>
            </a:r>
            <a:r>
              <a:rPr lang="ru-RU" dirty="0" err="1"/>
              <a:t>це</a:t>
            </a:r>
            <a:r>
              <a:rPr lang="ru-RU" dirty="0"/>
              <a:t> </a:t>
            </a:r>
            <a:r>
              <a:rPr lang="ru-RU" dirty="0" err="1"/>
              <a:t>державний</a:t>
            </a:r>
            <a:r>
              <a:rPr lang="ru-RU" dirty="0"/>
              <a:t> </a:t>
            </a:r>
            <a:r>
              <a:rPr lang="ru-RU" dirty="0" err="1"/>
              <a:t>цінний</a:t>
            </a:r>
            <a:r>
              <a:rPr lang="ru-RU" dirty="0"/>
              <a:t> </a:t>
            </a:r>
            <a:r>
              <a:rPr lang="ru-RU" dirty="0" err="1"/>
              <a:t>папір</a:t>
            </a:r>
            <a:r>
              <a:rPr lang="ru-RU" dirty="0"/>
              <a:t>, </a:t>
            </a:r>
            <a:r>
              <a:rPr lang="ru-RU" dirty="0" err="1"/>
              <a:t>що</a:t>
            </a:r>
            <a:r>
              <a:rPr lang="ru-RU" dirty="0"/>
              <a:t> </a:t>
            </a:r>
            <a:r>
              <a:rPr lang="ru-RU" dirty="0" err="1"/>
              <a:t>розміщується</a:t>
            </a:r>
            <a:r>
              <a:rPr lang="ru-RU" dirty="0"/>
              <a:t> </a:t>
            </a:r>
            <a:r>
              <a:rPr lang="ru-RU" dirty="0" err="1"/>
              <a:t>виключно</a:t>
            </a:r>
            <a:r>
              <a:rPr lang="ru-RU" dirty="0"/>
              <a:t> на </a:t>
            </a:r>
            <a:r>
              <a:rPr lang="ru-RU" dirty="0" err="1"/>
              <a:t>добровільних</a:t>
            </a:r>
            <a:r>
              <a:rPr lang="ru-RU" dirty="0"/>
              <a:t> засадах </a:t>
            </a:r>
            <a:r>
              <a:rPr lang="ru-RU" dirty="0" err="1"/>
              <a:t>серед</a:t>
            </a:r>
            <a:r>
              <a:rPr lang="ru-RU" dirty="0"/>
              <a:t> </a:t>
            </a:r>
            <a:r>
              <a:rPr lang="ru-RU" dirty="0" err="1"/>
              <a:t>фізичних</a:t>
            </a:r>
            <a:r>
              <a:rPr lang="ru-RU" dirty="0"/>
              <a:t> </a:t>
            </a:r>
            <a:r>
              <a:rPr lang="ru-RU" dirty="0" err="1"/>
              <a:t>осіб</a:t>
            </a:r>
            <a:r>
              <a:rPr lang="ru-RU" dirty="0"/>
              <a:t> та </a:t>
            </a:r>
            <a:r>
              <a:rPr lang="ru-RU" dirty="0" err="1"/>
              <a:t>посвідчує</a:t>
            </a:r>
            <a:r>
              <a:rPr lang="ru-RU" dirty="0"/>
              <a:t> факт </a:t>
            </a:r>
            <a:r>
              <a:rPr lang="ru-RU" dirty="0" err="1"/>
              <a:t>заборгованості</a:t>
            </a:r>
            <a:r>
              <a:rPr lang="ru-RU" dirty="0"/>
              <a:t> Державного бюджету </a:t>
            </a:r>
            <a:r>
              <a:rPr lang="ru-RU" dirty="0" err="1"/>
              <a:t>України</a:t>
            </a:r>
            <a:r>
              <a:rPr lang="ru-RU" dirty="0"/>
              <a:t> перед </a:t>
            </a:r>
            <a:r>
              <a:rPr lang="ru-RU" dirty="0" err="1"/>
              <a:t>власником</a:t>
            </a:r>
            <a:r>
              <a:rPr lang="ru-RU" dirty="0"/>
              <a:t> </a:t>
            </a:r>
            <a:r>
              <a:rPr lang="ru-RU" dirty="0" err="1"/>
              <a:t>казначейського</a:t>
            </a:r>
            <a:r>
              <a:rPr lang="ru-RU" dirty="0"/>
              <a:t> </a:t>
            </a:r>
            <a:r>
              <a:rPr lang="ru-RU" dirty="0" err="1"/>
              <a:t>зобов’язання</a:t>
            </a:r>
            <a:r>
              <a:rPr lang="ru-RU" dirty="0"/>
              <a:t> </a:t>
            </a:r>
            <a:r>
              <a:rPr lang="ru-RU" dirty="0" err="1"/>
              <a:t>України</a:t>
            </a:r>
            <a:r>
              <a:rPr lang="ru-RU" dirty="0"/>
              <a:t>, </a:t>
            </a:r>
            <a:r>
              <a:rPr lang="ru-RU" dirty="0" err="1"/>
              <a:t>надає</a:t>
            </a:r>
            <a:r>
              <a:rPr lang="ru-RU" dirty="0"/>
              <a:t> </a:t>
            </a:r>
            <a:r>
              <a:rPr lang="ru-RU" dirty="0" err="1"/>
              <a:t>власнику</a:t>
            </a:r>
            <a:r>
              <a:rPr lang="ru-RU" dirty="0"/>
              <a:t> право на </a:t>
            </a:r>
            <a:r>
              <a:rPr lang="ru-RU" dirty="0" err="1"/>
              <a:t>отримання</a:t>
            </a:r>
            <a:r>
              <a:rPr lang="ru-RU" dirty="0"/>
              <a:t> грошового доходу та </a:t>
            </a:r>
            <a:r>
              <a:rPr lang="ru-RU" dirty="0" err="1"/>
              <a:t>погашається</a:t>
            </a:r>
            <a:r>
              <a:rPr lang="ru-RU" dirty="0"/>
              <a:t> </a:t>
            </a:r>
            <a:r>
              <a:rPr lang="ru-RU" dirty="0" err="1"/>
              <a:t>відповідно</a:t>
            </a:r>
            <a:r>
              <a:rPr lang="ru-RU" dirty="0"/>
              <a:t> до умов </a:t>
            </a:r>
            <a:r>
              <a:rPr lang="ru-RU" dirty="0" err="1"/>
              <a:t>розміщення</a:t>
            </a:r>
            <a:r>
              <a:rPr lang="ru-RU" dirty="0"/>
              <a:t> </a:t>
            </a:r>
            <a:r>
              <a:rPr lang="ru-RU" dirty="0" err="1"/>
              <a:t>казначейських</a:t>
            </a:r>
            <a:r>
              <a:rPr lang="ru-RU" dirty="0"/>
              <a:t> </a:t>
            </a:r>
            <a:r>
              <a:rPr lang="ru-RU" dirty="0" err="1"/>
              <a:t>зобов’язань</a:t>
            </a:r>
            <a:r>
              <a:rPr lang="ru-RU" dirty="0"/>
              <a:t> </a:t>
            </a:r>
            <a:r>
              <a:rPr lang="ru-RU" dirty="0" err="1"/>
              <a:t>України</a:t>
            </a:r>
            <a:r>
              <a:rPr lang="ru-RU" dirty="0"/>
              <a:t>. </a:t>
            </a:r>
            <a:r>
              <a:rPr lang="ru-RU" dirty="0" err="1"/>
              <a:t>Номінальна</a:t>
            </a:r>
            <a:r>
              <a:rPr lang="ru-RU" dirty="0"/>
              <a:t> </a:t>
            </a:r>
            <a:r>
              <a:rPr lang="ru-RU" dirty="0" err="1"/>
              <a:t>вартість</a:t>
            </a:r>
            <a:r>
              <a:rPr lang="ru-RU" dirty="0"/>
              <a:t> </a:t>
            </a:r>
            <a:r>
              <a:rPr lang="ru-RU" dirty="0" err="1"/>
              <a:t>казначейських</a:t>
            </a:r>
            <a:r>
              <a:rPr lang="ru-RU" dirty="0"/>
              <a:t> </a:t>
            </a:r>
            <a:r>
              <a:rPr lang="ru-RU" dirty="0" err="1"/>
              <a:t>зобов’язань</a:t>
            </a:r>
            <a:r>
              <a:rPr lang="ru-RU" dirty="0"/>
              <a:t> </a:t>
            </a:r>
            <a:r>
              <a:rPr lang="ru-RU" dirty="0" err="1"/>
              <a:t>України</a:t>
            </a:r>
            <a:r>
              <a:rPr lang="ru-RU" dirty="0"/>
              <a:t> </a:t>
            </a:r>
            <a:r>
              <a:rPr lang="ru-RU" dirty="0" err="1"/>
              <a:t>може</a:t>
            </a:r>
            <a:r>
              <a:rPr lang="ru-RU" dirty="0"/>
              <a:t> бути </a:t>
            </a:r>
            <a:r>
              <a:rPr lang="ru-RU" dirty="0" err="1"/>
              <a:t>визначена</a:t>
            </a:r>
            <a:r>
              <a:rPr lang="ru-RU" dirty="0"/>
              <a:t> у </a:t>
            </a:r>
            <a:r>
              <a:rPr lang="ru-RU" dirty="0" err="1"/>
              <a:t>національній</a:t>
            </a:r>
            <a:r>
              <a:rPr lang="ru-RU" dirty="0"/>
              <a:t> </a:t>
            </a:r>
            <a:r>
              <a:rPr lang="ru-RU" dirty="0" err="1"/>
              <a:t>або</a:t>
            </a:r>
            <a:r>
              <a:rPr lang="ru-RU" dirty="0"/>
              <a:t> </a:t>
            </a:r>
            <a:r>
              <a:rPr lang="ru-RU" dirty="0" err="1"/>
              <a:t>іноземній</a:t>
            </a:r>
            <a:r>
              <a:rPr lang="ru-RU" dirty="0"/>
              <a:t> </a:t>
            </a:r>
            <a:r>
              <a:rPr lang="ru-RU" dirty="0" err="1"/>
              <a:t>валюті</a:t>
            </a:r>
            <a:r>
              <a:rPr lang="ru-RU" dirty="0" smtClean="0"/>
              <a:t>.</a:t>
            </a:r>
          </a:p>
          <a:p>
            <a:r>
              <a:rPr lang="ru-RU" b="1" dirty="0"/>
              <a:t>Вексель</a:t>
            </a:r>
            <a:r>
              <a:rPr lang="ru-RU" dirty="0"/>
              <a:t> - </a:t>
            </a:r>
            <a:r>
              <a:rPr lang="ru-RU" dirty="0" err="1"/>
              <a:t>це</a:t>
            </a:r>
            <a:r>
              <a:rPr lang="ru-RU" dirty="0"/>
              <a:t> </a:t>
            </a:r>
            <a:r>
              <a:rPr lang="ru-RU" dirty="0" err="1"/>
              <a:t>цінний</a:t>
            </a:r>
            <a:r>
              <a:rPr lang="ru-RU" dirty="0"/>
              <a:t> </a:t>
            </a:r>
            <a:r>
              <a:rPr lang="ru-RU" dirty="0" err="1"/>
              <a:t>папір</a:t>
            </a:r>
            <a:r>
              <a:rPr lang="ru-RU" dirty="0"/>
              <a:t>, </a:t>
            </a:r>
            <a:r>
              <a:rPr lang="ru-RU" dirty="0" err="1"/>
              <a:t>який</a:t>
            </a:r>
            <a:r>
              <a:rPr lang="ru-RU" dirty="0"/>
              <a:t> </a:t>
            </a:r>
            <a:r>
              <a:rPr lang="ru-RU" dirty="0" err="1"/>
              <a:t>посвідчує</a:t>
            </a:r>
            <a:r>
              <a:rPr lang="ru-RU" dirty="0"/>
              <a:t> </a:t>
            </a:r>
            <a:r>
              <a:rPr lang="ru-RU" dirty="0" err="1"/>
              <a:t>безумовне</a:t>
            </a:r>
            <a:r>
              <a:rPr lang="ru-RU" dirty="0"/>
              <a:t> </a:t>
            </a:r>
            <a:r>
              <a:rPr lang="ru-RU" dirty="0" err="1"/>
              <a:t>грошове</a:t>
            </a:r>
            <a:r>
              <a:rPr lang="ru-RU" dirty="0"/>
              <a:t> </a:t>
            </a:r>
            <a:r>
              <a:rPr lang="ru-RU" dirty="0" err="1"/>
              <a:t>зобов’язання</a:t>
            </a:r>
            <a:r>
              <a:rPr lang="ru-RU" dirty="0"/>
              <a:t> </a:t>
            </a:r>
            <a:r>
              <a:rPr lang="ru-RU" dirty="0" err="1"/>
              <a:t>векселедавця</a:t>
            </a:r>
            <a:r>
              <a:rPr lang="ru-RU" dirty="0"/>
              <a:t> </a:t>
            </a:r>
            <a:r>
              <a:rPr lang="ru-RU" dirty="0" err="1"/>
              <a:t>або</a:t>
            </a:r>
            <a:r>
              <a:rPr lang="ru-RU" dirty="0"/>
              <a:t> </a:t>
            </a:r>
            <a:r>
              <a:rPr lang="ru-RU" dirty="0" err="1"/>
              <a:t>його</a:t>
            </a:r>
            <a:r>
              <a:rPr lang="ru-RU" dirty="0"/>
              <a:t> наказ </a:t>
            </a:r>
            <a:r>
              <a:rPr lang="ru-RU" dirty="0" err="1"/>
              <a:t>третій</a:t>
            </a:r>
            <a:r>
              <a:rPr lang="ru-RU" dirty="0"/>
              <a:t> </a:t>
            </a:r>
            <a:r>
              <a:rPr lang="ru-RU" dirty="0" err="1"/>
              <a:t>особі</a:t>
            </a:r>
            <a:r>
              <a:rPr lang="ru-RU" dirty="0"/>
              <a:t> </a:t>
            </a:r>
            <a:r>
              <a:rPr lang="ru-RU" dirty="0" err="1"/>
              <a:t>сплатити</a:t>
            </a:r>
            <a:r>
              <a:rPr lang="ru-RU" dirty="0"/>
              <a:t> </a:t>
            </a:r>
            <a:r>
              <a:rPr lang="ru-RU" dirty="0" err="1"/>
              <a:t>після</a:t>
            </a:r>
            <a:r>
              <a:rPr lang="ru-RU" dirty="0"/>
              <a:t> </a:t>
            </a:r>
            <a:r>
              <a:rPr lang="ru-RU" dirty="0" err="1"/>
              <a:t>настання</a:t>
            </a:r>
            <a:r>
              <a:rPr lang="ru-RU" dirty="0"/>
              <a:t> строку платежу </a:t>
            </a:r>
            <a:r>
              <a:rPr lang="ru-RU" dirty="0" err="1"/>
              <a:t>визначену</a:t>
            </a:r>
            <a:r>
              <a:rPr lang="ru-RU" dirty="0"/>
              <a:t> суму </a:t>
            </a:r>
            <a:r>
              <a:rPr lang="ru-RU" dirty="0" err="1"/>
              <a:t>власнику</a:t>
            </a:r>
            <a:r>
              <a:rPr lang="ru-RU" dirty="0"/>
              <a:t> векселя (векселедержателю).</a:t>
            </a:r>
          </a:p>
          <a:p>
            <a:pPr marL="0" indent="0">
              <a:buNone/>
            </a:pPr>
            <a:r>
              <a:rPr lang="ru-RU" dirty="0" err="1" smtClean="0"/>
              <a:t>Векселі</a:t>
            </a:r>
            <a:r>
              <a:rPr lang="ru-RU" dirty="0" smtClean="0"/>
              <a:t> </a:t>
            </a:r>
            <a:r>
              <a:rPr lang="ru-RU" dirty="0" err="1"/>
              <a:t>можуть</a:t>
            </a:r>
            <a:r>
              <a:rPr lang="ru-RU" dirty="0"/>
              <a:t> бути </a:t>
            </a:r>
            <a:r>
              <a:rPr lang="ru-RU" dirty="0" err="1"/>
              <a:t>прості</a:t>
            </a:r>
            <a:r>
              <a:rPr lang="ru-RU" dirty="0"/>
              <a:t> </a:t>
            </a:r>
            <a:r>
              <a:rPr lang="ru-RU" dirty="0" err="1"/>
              <a:t>або</a:t>
            </a:r>
            <a:r>
              <a:rPr lang="ru-RU" dirty="0"/>
              <a:t> </a:t>
            </a:r>
            <a:r>
              <a:rPr lang="ru-RU" dirty="0" err="1"/>
              <a:t>переказні</a:t>
            </a:r>
            <a:r>
              <a:rPr lang="ru-RU" dirty="0"/>
              <a:t> та </a:t>
            </a:r>
            <a:r>
              <a:rPr lang="ru-RU" dirty="0" err="1"/>
              <a:t>існують</a:t>
            </a:r>
            <a:r>
              <a:rPr lang="ru-RU" dirty="0"/>
              <a:t> </a:t>
            </a:r>
            <a:r>
              <a:rPr lang="ru-RU" dirty="0" err="1"/>
              <a:t>виключно</a:t>
            </a:r>
            <a:r>
              <a:rPr lang="ru-RU" dirty="0"/>
              <a:t> у </a:t>
            </a:r>
            <a:r>
              <a:rPr lang="ru-RU" dirty="0" err="1"/>
              <a:t>паперовій</a:t>
            </a:r>
            <a:r>
              <a:rPr lang="ru-RU" dirty="0"/>
              <a:t> </a:t>
            </a:r>
            <a:r>
              <a:rPr lang="ru-RU" dirty="0" err="1"/>
              <a:t>формі</a:t>
            </a:r>
            <a:r>
              <a:rPr lang="ru-RU" dirty="0"/>
              <a:t>.</a:t>
            </a:r>
          </a:p>
          <a:p>
            <a:endParaRPr lang="ru-RU" dirty="0"/>
          </a:p>
        </p:txBody>
      </p:sp>
    </p:spTree>
    <p:extLst>
      <p:ext uri="{BB962C8B-B14F-4D97-AF65-F5344CB8AC3E}">
        <p14:creationId xmlns:p14="http://schemas.microsoft.com/office/powerpoint/2010/main" val="32331401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380247"/>
            <a:ext cx="10018713" cy="5893804"/>
          </a:xfrm>
        </p:spPr>
        <p:txBody>
          <a:bodyPr>
            <a:noAutofit/>
          </a:bodyPr>
          <a:lstStyle/>
          <a:p>
            <a:pPr indent="0" algn="just">
              <a:lnSpc>
                <a:spcPct val="110000"/>
              </a:lnSpc>
              <a:buNone/>
            </a:pPr>
            <a:r>
              <a:rPr lang="ru-RU" sz="2000" dirty="0"/>
              <a:t>3. </a:t>
            </a:r>
            <a:r>
              <a:rPr lang="ru-RU" sz="2000" dirty="0" err="1"/>
              <a:t>Кредитний</a:t>
            </a:r>
            <a:r>
              <a:rPr lang="ru-RU" sz="2000" dirty="0"/>
              <a:t> </a:t>
            </a:r>
            <a:r>
              <a:rPr lang="ru-RU" sz="2000" dirty="0" err="1"/>
              <a:t>ринок</a:t>
            </a:r>
            <a:r>
              <a:rPr lang="ru-RU" sz="2000" dirty="0"/>
              <a:t>. </a:t>
            </a:r>
            <a:endParaRPr lang="ru-RU" sz="2000" dirty="0"/>
          </a:p>
          <a:p>
            <a:pPr indent="457200" algn="just">
              <a:lnSpc>
                <a:spcPct val="110000"/>
              </a:lnSpc>
            </a:pPr>
            <a:r>
              <a:rPr lang="ru-RU" sz="2000" dirty="0" err="1"/>
              <a:t>Кредитний</a:t>
            </a:r>
            <a:r>
              <a:rPr lang="ru-RU" sz="2000" dirty="0"/>
              <a:t> </a:t>
            </a:r>
            <a:r>
              <a:rPr lang="ru-RU" sz="2000" dirty="0" err="1"/>
              <a:t>ринок</a:t>
            </a:r>
            <a:r>
              <a:rPr lang="ru-RU" sz="2000" dirty="0"/>
              <a:t> - </a:t>
            </a:r>
            <a:r>
              <a:rPr lang="ru-RU" sz="2000" dirty="0" err="1"/>
              <a:t>це</a:t>
            </a:r>
            <a:r>
              <a:rPr lang="ru-RU" sz="2000" dirty="0"/>
              <a:t> </a:t>
            </a:r>
            <a:r>
              <a:rPr lang="ru-RU" sz="2000" dirty="0" err="1"/>
              <a:t>специфічна</a:t>
            </a:r>
            <a:r>
              <a:rPr lang="ru-RU" sz="2000" dirty="0"/>
              <a:t> сфера </a:t>
            </a:r>
            <a:r>
              <a:rPr lang="ru-RU" sz="2000" dirty="0" err="1"/>
              <a:t>економічних</a:t>
            </a:r>
            <a:r>
              <a:rPr lang="ru-RU" sz="2000" dirty="0"/>
              <a:t> </a:t>
            </a:r>
            <a:r>
              <a:rPr lang="ru-RU" sz="2000" dirty="0" err="1"/>
              <a:t>відносин</a:t>
            </a:r>
            <a:r>
              <a:rPr lang="ru-RU" sz="2000" dirty="0"/>
              <a:t>, де </a:t>
            </a:r>
            <a:r>
              <a:rPr lang="ru-RU" sz="2000" dirty="0" err="1"/>
              <a:t>об'єктом</a:t>
            </a:r>
            <a:r>
              <a:rPr lang="ru-RU" sz="2000" dirty="0"/>
              <a:t> </a:t>
            </a:r>
            <a:r>
              <a:rPr lang="ru-RU" sz="2000" dirty="0" err="1"/>
              <a:t>операцій</a:t>
            </a:r>
            <a:r>
              <a:rPr lang="ru-RU" sz="2000" dirty="0"/>
              <a:t> </a:t>
            </a:r>
            <a:r>
              <a:rPr lang="ru-RU" sz="2000" dirty="0" err="1"/>
              <a:t>виступає</a:t>
            </a:r>
            <a:r>
              <a:rPr lang="ru-RU" sz="2000" dirty="0"/>
              <a:t> </a:t>
            </a:r>
            <a:r>
              <a:rPr lang="ru-RU" sz="2000" dirty="0" err="1"/>
              <a:t>наданий</a:t>
            </a:r>
            <a:r>
              <a:rPr lang="ru-RU" sz="2000" dirty="0"/>
              <a:t> на </a:t>
            </a:r>
            <a:r>
              <a:rPr lang="ru-RU" sz="2000" dirty="0" err="1"/>
              <a:t>певних</a:t>
            </a:r>
            <a:r>
              <a:rPr lang="ru-RU" sz="2000" dirty="0"/>
              <a:t> </a:t>
            </a:r>
            <a:r>
              <a:rPr lang="ru-RU" sz="2000" dirty="0" err="1"/>
              <a:t>умовах</a:t>
            </a:r>
            <a:r>
              <a:rPr lang="ru-RU" sz="2000" dirty="0"/>
              <a:t> у </a:t>
            </a:r>
            <a:r>
              <a:rPr lang="ru-RU" sz="2000" dirty="0" err="1"/>
              <a:t>позику</a:t>
            </a:r>
            <a:r>
              <a:rPr lang="ru-RU" sz="2000" dirty="0"/>
              <a:t> </a:t>
            </a:r>
            <a:r>
              <a:rPr lang="ru-RU" sz="2000" dirty="0" err="1"/>
              <a:t>капітал</a:t>
            </a:r>
            <a:r>
              <a:rPr lang="ru-RU" sz="2000" dirty="0"/>
              <a:t>.</a:t>
            </a:r>
          </a:p>
          <a:p>
            <a:pPr indent="457200" algn="just">
              <a:lnSpc>
                <a:spcPct val="110000"/>
              </a:lnSpc>
            </a:pPr>
            <a:r>
              <a:rPr lang="ru-RU" sz="2000" dirty="0" err="1"/>
              <a:t>Необхідними</a:t>
            </a:r>
            <a:r>
              <a:rPr lang="ru-RU" sz="2000" dirty="0"/>
              <a:t> </a:t>
            </a:r>
            <a:r>
              <a:rPr lang="ru-RU" sz="2000" dirty="0" err="1"/>
              <a:t>умовами</a:t>
            </a:r>
            <a:r>
              <a:rPr lang="ru-RU" sz="2000" dirty="0"/>
              <a:t> </a:t>
            </a:r>
            <a:r>
              <a:rPr lang="ru-RU" sz="2000" dirty="0" err="1"/>
              <a:t>функціонування</a:t>
            </a:r>
            <a:r>
              <a:rPr lang="ru-RU" sz="2000" dirty="0"/>
              <a:t> кредитного ринку є </a:t>
            </a:r>
            <a:r>
              <a:rPr lang="ru-RU" sz="2000" dirty="0" err="1"/>
              <a:t>наявність</a:t>
            </a:r>
            <a:r>
              <a:rPr lang="ru-RU" sz="2000" dirty="0"/>
              <a:t>:</a:t>
            </a:r>
            <a:r>
              <a:rPr lang="en-US" sz="2000" dirty="0"/>
              <a:t> </a:t>
            </a:r>
            <a:r>
              <a:rPr lang="ru-RU" sz="2000" dirty="0" err="1"/>
              <a:t>кредиторів</a:t>
            </a:r>
            <a:r>
              <a:rPr lang="ru-RU" sz="2000" dirty="0"/>
              <a:t>, </a:t>
            </a:r>
            <a:r>
              <a:rPr lang="ru-RU" sz="2000" dirty="0" err="1"/>
              <a:t>що</a:t>
            </a:r>
            <a:r>
              <a:rPr lang="ru-RU" sz="2000" dirty="0"/>
              <a:t> </a:t>
            </a:r>
            <a:r>
              <a:rPr lang="ru-RU" sz="2000" dirty="0" err="1"/>
              <a:t>мають</a:t>
            </a:r>
            <a:r>
              <a:rPr lang="ru-RU" sz="2000" dirty="0"/>
              <a:t> </a:t>
            </a:r>
            <a:r>
              <a:rPr lang="ru-RU" sz="2000" dirty="0" err="1"/>
              <a:t>тимчасово</a:t>
            </a:r>
            <a:r>
              <a:rPr lang="ru-RU" sz="2000" dirty="0"/>
              <a:t> </a:t>
            </a:r>
            <a:r>
              <a:rPr lang="ru-RU" sz="2000" dirty="0" err="1"/>
              <a:t>вільні</a:t>
            </a:r>
            <a:r>
              <a:rPr lang="ru-RU" sz="2000" dirty="0"/>
              <a:t> </a:t>
            </a:r>
            <a:r>
              <a:rPr lang="ru-RU" sz="2000" dirty="0" err="1"/>
              <a:t>кошти;позичальників</a:t>
            </a:r>
            <a:r>
              <a:rPr lang="ru-RU" sz="2000" dirty="0"/>
              <a:t>, </a:t>
            </a:r>
            <a:r>
              <a:rPr lang="ru-RU" sz="2000" dirty="0" err="1"/>
              <a:t>які</a:t>
            </a:r>
            <a:r>
              <a:rPr lang="ru-RU" sz="2000" dirty="0"/>
              <a:t> </a:t>
            </a:r>
            <a:r>
              <a:rPr lang="ru-RU" sz="2000" dirty="0" err="1"/>
              <a:t>можуть</a:t>
            </a:r>
            <a:r>
              <a:rPr lang="ru-RU" sz="2000" dirty="0"/>
              <a:t> </a:t>
            </a:r>
            <a:r>
              <a:rPr lang="ru-RU" sz="2000" dirty="0" err="1"/>
              <a:t>вчасно</a:t>
            </a:r>
            <a:r>
              <a:rPr lang="ru-RU" sz="2000" dirty="0"/>
              <a:t> і в </a:t>
            </a:r>
            <a:r>
              <a:rPr lang="ru-RU" sz="2000" dirty="0" err="1"/>
              <a:t>повному</a:t>
            </a:r>
            <a:r>
              <a:rPr lang="ru-RU" sz="2000" dirty="0"/>
              <a:t> </a:t>
            </a:r>
            <a:r>
              <a:rPr lang="ru-RU" sz="2000" dirty="0" err="1"/>
              <a:t>обсязі</a:t>
            </a:r>
            <a:r>
              <a:rPr lang="ru-RU" sz="2000" dirty="0"/>
              <a:t> </a:t>
            </a:r>
            <a:r>
              <a:rPr lang="ru-RU" sz="2000" dirty="0" err="1"/>
              <a:t>виконати</a:t>
            </a:r>
            <a:r>
              <a:rPr lang="ru-RU" sz="2000" dirty="0"/>
              <a:t> </a:t>
            </a:r>
            <a:r>
              <a:rPr lang="ru-RU" sz="2000" dirty="0" err="1"/>
              <a:t>зобов'язання</a:t>
            </a:r>
            <a:r>
              <a:rPr lang="ru-RU" sz="2000" dirty="0"/>
              <a:t> за </a:t>
            </a:r>
            <a:r>
              <a:rPr lang="ru-RU" sz="2000" dirty="0"/>
              <a:t>кредитами; </a:t>
            </a:r>
            <a:r>
              <a:rPr lang="ru-RU" sz="2000" dirty="0" err="1"/>
              <a:t>системи</a:t>
            </a:r>
            <a:r>
              <a:rPr lang="ru-RU" sz="2000" dirty="0"/>
              <a:t> </a:t>
            </a:r>
            <a:r>
              <a:rPr lang="ru-RU" sz="2000" dirty="0"/>
              <a:t>державного </a:t>
            </a:r>
            <a:r>
              <a:rPr lang="ru-RU" sz="2000" dirty="0" err="1"/>
              <a:t>регулювання</a:t>
            </a:r>
            <a:r>
              <a:rPr lang="ru-RU" sz="2000" dirty="0"/>
              <a:t>;</a:t>
            </a:r>
            <a:r>
              <a:rPr lang="en-US" sz="2000" dirty="0"/>
              <a:t> </a:t>
            </a:r>
            <a:r>
              <a:rPr lang="ru-RU" sz="2000" dirty="0" err="1"/>
              <a:t>законодавчого</a:t>
            </a:r>
            <a:r>
              <a:rPr lang="ru-RU" sz="2000" dirty="0"/>
              <a:t> і нормативного </a:t>
            </a:r>
            <a:r>
              <a:rPr lang="ru-RU" sz="2000" dirty="0" err="1"/>
              <a:t>забезпечення</a:t>
            </a:r>
            <a:r>
              <a:rPr lang="ru-RU" sz="2000" dirty="0"/>
              <a:t>.</a:t>
            </a:r>
          </a:p>
          <a:p>
            <a:pPr indent="457200" algn="just">
              <a:lnSpc>
                <a:spcPct val="110000"/>
              </a:lnSpc>
            </a:pPr>
            <a:r>
              <a:rPr lang="ru-RU" sz="2000" dirty="0"/>
              <a:t>У </a:t>
            </a:r>
            <a:r>
              <a:rPr lang="ru-RU" sz="2000" dirty="0" err="1"/>
              <a:t>країнах</a:t>
            </a:r>
            <a:r>
              <a:rPr lang="ru-RU" sz="2000" dirty="0"/>
              <a:t> з </a:t>
            </a:r>
            <a:r>
              <a:rPr lang="ru-RU" sz="2000" dirty="0" err="1"/>
              <a:t>розвиненою</a:t>
            </a:r>
            <a:r>
              <a:rPr lang="ru-RU" sz="2000" dirty="0"/>
              <a:t> </a:t>
            </a:r>
            <a:r>
              <a:rPr lang="ru-RU" sz="2000" dirty="0" err="1"/>
              <a:t>ринковою</a:t>
            </a:r>
            <a:r>
              <a:rPr lang="ru-RU" sz="2000" dirty="0"/>
              <a:t> </a:t>
            </a:r>
            <a:r>
              <a:rPr lang="ru-RU" sz="2000" dirty="0" err="1"/>
              <a:t>економікою</a:t>
            </a:r>
            <a:r>
              <a:rPr lang="ru-RU" sz="2000" dirty="0"/>
              <a:t> </a:t>
            </a:r>
            <a:r>
              <a:rPr lang="ru-RU" sz="2000" dirty="0" err="1"/>
              <a:t>кредитні</a:t>
            </a:r>
            <a:r>
              <a:rPr lang="ru-RU" sz="2000" dirty="0"/>
              <a:t> угоди </a:t>
            </a:r>
            <a:r>
              <a:rPr lang="ru-RU" sz="2000" dirty="0" err="1" smtClean="0"/>
              <a:t>опосередковуються</a:t>
            </a:r>
            <a:r>
              <a:rPr lang="ru-RU" sz="2000" dirty="0" smtClean="0"/>
              <a:t> </a:t>
            </a:r>
            <a:r>
              <a:rPr lang="ru-RU" sz="2000" dirty="0" err="1" smtClean="0"/>
              <a:t>кредитними</a:t>
            </a:r>
            <a:r>
              <a:rPr lang="ru-RU" sz="2000" dirty="0" smtClean="0"/>
              <a:t> </a:t>
            </a:r>
            <a:r>
              <a:rPr lang="ru-RU" sz="2000" dirty="0" err="1"/>
              <a:t>інститутами</a:t>
            </a:r>
            <a:r>
              <a:rPr lang="ru-RU" sz="2000" dirty="0"/>
              <a:t> (</a:t>
            </a:r>
            <a:r>
              <a:rPr lang="ru-RU" sz="2000" dirty="0" err="1"/>
              <a:t>комерційними</a:t>
            </a:r>
            <a:r>
              <a:rPr lang="ru-RU" sz="2000" dirty="0"/>
              <a:t> банками </a:t>
            </a:r>
            <a:r>
              <a:rPr lang="ru-RU" sz="2000" dirty="0" err="1"/>
              <a:t>або</a:t>
            </a:r>
            <a:r>
              <a:rPr lang="ru-RU" sz="2000" dirty="0"/>
              <a:t> </a:t>
            </a:r>
            <a:r>
              <a:rPr lang="ru-RU" sz="2000" dirty="0" err="1"/>
              <a:t>іншими</a:t>
            </a:r>
            <a:r>
              <a:rPr lang="ru-RU" sz="2000" dirty="0"/>
              <a:t> </a:t>
            </a:r>
            <a:r>
              <a:rPr lang="ru-RU" sz="2000" dirty="0" err="1" smtClean="0"/>
              <a:t>кредитними</a:t>
            </a:r>
            <a:r>
              <a:rPr lang="ru-RU" sz="2000" dirty="0" smtClean="0"/>
              <a:t> </a:t>
            </a:r>
            <a:r>
              <a:rPr lang="ru-RU" sz="2000" dirty="0" err="1" smtClean="0"/>
              <a:t>установами</a:t>
            </a:r>
            <a:r>
              <a:rPr lang="ru-RU" sz="2000" dirty="0"/>
              <a:t>), </a:t>
            </a:r>
            <a:r>
              <a:rPr lang="ru-RU" sz="2000" dirty="0" err="1"/>
              <a:t>які</a:t>
            </a:r>
            <a:r>
              <a:rPr lang="ru-RU" sz="2000" dirty="0"/>
              <a:t> </a:t>
            </a:r>
            <a:r>
              <a:rPr lang="ru-RU" sz="2000" dirty="0" err="1"/>
              <a:t>беруть</a:t>
            </a:r>
            <a:r>
              <a:rPr lang="ru-RU" sz="2000" dirty="0"/>
              <a:t> у борг і </a:t>
            </a:r>
            <a:r>
              <a:rPr lang="ru-RU" sz="2000" dirty="0" err="1"/>
              <a:t>надають</a:t>
            </a:r>
            <a:r>
              <a:rPr lang="ru-RU" sz="2000" dirty="0"/>
              <a:t> </a:t>
            </a:r>
            <a:r>
              <a:rPr lang="ru-RU" sz="2000" dirty="0" err="1" smtClean="0"/>
              <a:t>позики</a:t>
            </a:r>
            <a:r>
              <a:rPr lang="ru-RU" sz="2000" dirty="0" smtClean="0"/>
              <a:t>.</a:t>
            </a:r>
            <a:endParaRPr lang="ru-RU" sz="2000" dirty="0"/>
          </a:p>
          <a:p>
            <a:pPr indent="457200" algn="just">
              <a:lnSpc>
                <a:spcPct val="110000"/>
              </a:lnSpc>
            </a:pPr>
            <a:r>
              <a:rPr lang="ru-RU" sz="2000" dirty="0" err="1"/>
              <a:t>Надання</a:t>
            </a:r>
            <a:r>
              <a:rPr lang="ru-RU" sz="2000" dirty="0"/>
              <a:t> </a:t>
            </a:r>
            <a:r>
              <a:rPr lang="ru-RU" sz="2000" dirty="0" err="1"/>
              <a:t>вільних</a:t>
            </a:r>
            <a:r>
              <a:rPr lang="ru-RU" sz="2000" dirty="0"/>
              <a:t> </a:t>
            </a:r>
            <a:r>
              <a:rPr lang="ru-RU" sz="2000" dirty="0" err="1"/>
              <a:t>грошових</a:t>
            </a:r>
            <a:r>
              <a:rPr lang="ru-RU" sz="2000" dirty="0"/>
              <a:t> </a:t>
            </a:r>
            <a:r>
              <a:rPr lang="ru-RU" sz="2000" dirty="0" err="1"/>
              <a:t>коштів</a:t>
            </a:r>
            <a:r>
              <a:rPr lang="ru-RU" sz="2000" dirty="0"/>
              <a:t> у </a:t>
            </a:r>
            <a:r>
              <a:rPr lang="ru-RU" sz="2000" dirty="0" err="1"/>
              <a:t>позику</a:t>
            </a:r>
            <a:r>
              <a:rPr lang="ru-RU" sz="2000" dirty="0"/>
              <a:t> </a:t>
            </a:r>
            <a:r>
              <a:rPr lang="ru-RU" sz="2000" dirty="0" err="1"/>
              <a:t>має</a:t>
            </a:r>
            <a:r>
              <a:rPr lang="ru-RU" sz="2000" dirty="0"/>
              <a:t> </a:t>
            </a:r>
            <a:r>
              <a:rPr lang="ru-RU" sz="2000" dirty="0" err="1"/>
              <a:t>забезпечити</a:t>
            </a:r>
            <a:r>
              <a:rPr lang="ru-RU" sz="2000" dirty="0"/>
              <a:t> кредитору </a:t>
            </a:r>
            <a:r>
              <a:rPr lang="ru-RU" sz="2000" dirty="0" err="1"/>
              <a:t>відповідний</a:t>
            </a:r>
            <a:r>
              <a:rPr lang="ru-RU" sz="2000" dirty="0"/>
              <a:t> </a:t>
            </a:r>
            <a:r>
              <a:rPr lang="ru-RU" sz="2000" dirty="0" err="1"/>
              <a:t>рівень</a:t>
            </a:r>
            <a:r>
              <a:rPr lang="ru-RU" sz="2000" dirty="0"/>
              <a:t> доходу при </a:t>
            </a:r>
            <a:r>
              <a:rPr lang="ru-RU" sz="2000" dirty="0" err="1"/>
              <a:t>задовільному</a:t>
            </a:r>
            <a:r>
              <a:rPr lang="ru-RU" sz="2000" dirty="0"/>
              <a:t> </a:t>
            </a:r>
            <a:r>
              <a:rPr lang="ru-RU" sz="2000" dirty="0" err="1"/>
              <a:t>ступені</a:t>
            </a:r>
            <a:r>
              <a:rPr lang="ru-RU" sz="2000" dirty="0"/>
              <a:t> </a:t>
            </a:r>
            <a:r>
              <a:rPr lang="ru-RU" sz="2000" dirty="0" err="1"/>
              <a:t>ризику</a:t>
            </a:r>
            <a:r>
              <a:rPr lang="ru-RU" sz="2000" dirty="0"/>
              <a:t> </a:t>
            </a:r>
            <a:r>
              <a:rPr lang="ru-RU" sz="2000" dirty="0" err="1"/>
              <a:t>неповернення</a:t>
            </a:r>
            <a:r>
              <a:rPr lang="ru-RU" sz="2000" dirty="0"/>
              <a:t> і </a:t>
            </a:r>
            <a:r>
              <a:rPr lang="ru-RU" sz="2000" dirty="0" err="1"/>
              <a:t>компенсувати</a:t>
            </a:r>
            <a:r>
              <a:rPr lang="ru-RU" sz="2000" dirty="0"/>
              <a:t> </a:t>
            </a:r>
            <a:r>
              <a:rPr lang="ru-RU" sz="2000" dirty="0" err="1"/>
              <a:t>втрачені</a:t>
            </a:r>
            <a:r>
              <a:rPr lang="ru-RU" sz="2000" dirty="0"/>
              <a:t> </a:t>
            </a:r>
            <a:r>
              <a:rPr lang="ru-RU" sz="2000" dirty="0" err="1"/>
              <a:t>можливості</a:t>
            </a:r>
            <a:r>
              <a:rPr lang="ru-RU" sz="2000" dirty="0"/>
              <a:t> </a:t>
            </a:r>
            <a:r>
              <a:rPr lang="ru-RU" sz="2000" dirty="0" err="1"/>
              <a:t>від</a:t>
            </a:r>
            <a:r>
              <a:rPr lang="ru-RU" sz="2000" dirty="0"/>
              <a:t> </a:t>
            </a:r>
            <a:r>
              <a:rPr lang="ru-RU" sz="2000" dirty="0" err="1"/>
              <a:t>інвестування</a:t>
            </a:r>
            <a:r>
              <a:rPr lang="ru-RU" sz="2000" dirty="0"/>
              <a:t> </a:t>
            </a:r>
            <a:r>
              <a:rPr lang="ru-RU" sz="2000" dirty="0" err="1"/>
              <a:t>коштів</a:t>
            </a:r>
            <a:r>
              <a:rPr lang="ru-RU" sz="2000" dirty="0"/>
              <a:t> в </a:t>
            </a:r>
            <a:r>
              <a:rPr lang="ru-RU" sz="2000" dirty="0" err="1"/>
              <a:t>інші</a:t>
            </a:r>
            <a:r>
              <a:rPr lang="ru-RU" sz="2000" dirty="0"/>
              <a:t> </a:t>
            </a:r>
            <a:r>
              <a:rPr lang="ru-RU" sz="2000" dirty="0" err="1"/>
              <a:t>активи</a:t>
            </a:r>
            <a:r>
              <a:rPr lang="ru-RU" sz="2000" dirty="0"/>
              <a:t>.</a:t>
            </a:r>
          </a:p>
        </p:txBody>
      </p:sp>
    </p:spTree>
    <p:extLst>
      <p:ext uri="{BB962C8B-B14F-4D97-AF65-F5344CB8AC3E}">
        <p14:creationId xmlns:p14="http://schemas.microsoft.com/office/powerpoint/2010/main" val="3972647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358589"/>
            <a:ext cx="10018713" cy="5898776"/>
          </a:xfrm>
        </p:spPr>
        <p:txBody>
          <a:bodyPr>
            <a:noAutofit/>
          </a:bodyPr>
          <a:lstStyle/>
          <a:p>
            <a:pPr algn="just">
              <a:lnSpc>
                <a:spcPct val="130000"/>
              </a:lnSpc>
            </a:pPr>
            <a:r>
              <a:rPr lang="ru-RU" sz="2000" dirty="0" err="1"/>
              <a:t>Основними</a:t>
            </a:r>
            <a:r>
              <a:rPr lang="ru-RU" sz="2000" dirty="0"/>
              <a:t> </a:t>
            </a:r>
            <a:r>
              <a:rPr lang="ru-RU" sz="2000" dirty="0" err="1"/>
              <a:t>учасниками</a:t>
            </a:r>
            <a:r>
              <a:rPr lang="ru-RU" sz="2000" dirty="0"/>
              <a:t> кредитного ринку </a:t>
            </a:r>
            <a:r>
              <a:rPr lang="ru-RU" sz="2000" dirty="0" err="1"/>
              <a:t>виступають</a:t>
            </a:r>
            <a:r>
              <a:rPr lang="ru-RU" sz="2000" dirty="0"/>
              <a:t>:</a:t>
            </a:r>
          </a:p>
          <a:p>
            <a:pPr algn="just">
              <a:lnSpc>
                <a:spcPct val="130000"/>
              </a:lnSpc>
            </a:pPr>
            <a:r>
              <a:rPr lang="ru-RU" sz="2000" dirty="0"/>
              <a:t>1</a:t>
            </a:r>
            <a:r>
              <a:rPr lang="ru-RU" sz="2000" dirty="0" smtClean="0"/>
              <a:t>)</a:t>
            </a:r>
            <a:r>
              <a:rPr lang="ru-RU" sz="2000" dirty="0"/>
              <a:t> </a:t>
            </a:r>
            <a:r>
              <a:rPr lang="ru-RU" sz="2000" dirty="0" err="1"/>
              <a:t>позичальники</a:t>
            </a:r>
            <a:r>
              <a:rPr lang="ru-RU" sz="2000" dirty="0"/>
              <a:t> - </a:t>
            </a:r>
            <a:r>
              <a:rPr lang="ru-RU" sz="2000" dirty="0" err="1"/>
              <a:t>юридичні</a:t>
            </a:r>
            <a:r>
              <a:rPr lang="ru-RU" sz="2000" dirty="0"/>
              <a:t>, </a:t>
            </a:r>
            <a:r>
              <a:rPr lang="ru-RU" sz="2000" dirty="0" err="1"/>
              <a:t>фізичні</a:t>
            </a:r>
            <a:r>
              <a:rPr lang="ru-RU" sz="2000" dirty="0"/>
              <a:t> особи і держава. </a:t>
            </a:r>
            <a:r>
              <a:rPr lang="ru-RU" sz="2000" dirty="0" err="1"/>
              <a:t>Залучати</a:t>
            </a:r>
            <a:r>
              <a:rPr lang="ru-RU" sz="2000" dirty="0"/>
              <a:t> </a:t>
            </a:r>
            <a:r>
              <a:rPr lang="ru-RU" sz="2000" dirty="0" err="1"/>
              <a:t>вільні</a:t>
            </a:r>
            <a:r>
              <a:rPr lang="ru-RU" sz="2000" dirty="0"/>
              <a:t> </a:t>
            </a:r>
            <a:r>
              <a:rPr lang="ru-RU" sz="2000" dirty="0" err="1"/>
              <a:t>грошові</a:t>
            </a:r>
            <a:r>
              <a:rPr lang="ru-RU" sz="2000" dirty="0"/>
              <a:t> </a:t>
            </a:r>
            <a:r>
              <a:rPr lang="ru-RU" sz="2000" dirty="0" err="1"/>
              <a:t>кошти</a:t>
            </a:r>
            <a:r>
              <a:rPr lang="ru-RU" sz="2000" dirty="0"/>
              <a:t> на ринку </a:t>
            </a:r>
            <a:r>
              <a:rPr lang="ru-RU" sz="2000" dirty="0" err="1"/>
              <a:t>кредитів</a:t>
            </a:r>
            <a:r>
              <a:rPr lang="ru-RU" sz="2000" dirty="0"/>
              <a:t> </a:t>
            </a:r>
            <a:r>
              <a:rPr lang="ru-RU" sz="2000" dirty="0" err="1"/>
              <a:t>можуть</a:t>
            </a:r>
            <a:r>
              <a:rPr lang="ru-RU" sz="2000" dirty="0"/>
              <a:t> як </a:t>
            </a:r>
            <a:r>
              <a:rPr lang="ru-RU" sz="2000" dirty="0" err="1"/>
              <a:t>вітчизняні</a:t>
            </a:r>
            <a:r>
              <a:rPr lang="ru-RU" sz="2000" dirty="0"/>
              <a:t>, так і </a:t>
            </a:r>
            <a:r>
              <a:rPr lang="ru-RU" sz="2000" dirty="0" err="1"/>
              <a:t>іноземні</a:t>
            </a:r>
            <a:r>
              <a:rPr lang="ru-RU" sz="2000" dirty="0"/>
              <a:t> </a:t>
            </a:r>
            <a:r>
              <a:rPr lang="ru-RU" sz="2000" dirty="0" err="1"/>
              <a:t>позичальники</a:t>
            </a:r>
            <a:r>
              <a:rPr lang="ru-RU" sz="2000" dirty="0"/>
              <a:t>. </a:t>
            </a:r>
          </a:p>
          <a:p>
            <a:pPr algn="just">
              <a:lnSpc>
                <a:spcPct val="130000"/>
              </a:lnSpc>
            </a:pPr>
            <a:r>
              <a:rPr lang="ru-RU" sz="2000" dirty="0"/>
              <a:t>2</a:t>
            </a:r>
            <a:r>
              <a:rPr lang="ru-RU" sz="2000" dirty="0" smtClean="0"/>
              <a:t>)</a:t>
            </a:r>
            <a:r>
              <a:rPr lang="ru-RU" sz="2000" dirty="0"/>
              <a:t> </a:t>
            </a:r>
            <a:r>
              <a:rPr lang="ru-RU" sz="2000" dirty="0" err="1"/>
              <a:t>кредитори</a:t>
            </a:r>
            <a:r>
              <a:rPr lang="ru-RU" sz="2000" dirty="0"/>
              <a:t> - </a:t>
            </a:r>
            <a:r>
              <a:rPr lang="ru-RU" sz="2000" dirty="0" err="1"/>
              <a:t>комерційні</a:t>
            </a:r>
            <a:r>
              <a:rPr lang="ru-RU" sz="2000" dirty="0"/>
              <a:t> банки, </a:t>
            </a:r>
            <a:r>
              <a:rPr lang="ru-RU" sz="2000" dirty="0" err="1"/>
              <a:t>інші</a:t>
            </a:r>
            <a:r>
              <a:rPr lang="ru-RU" sz="2000" dirty="0"/>
              <a:t> </a:t>
            </a:r>
            <a:r>
              <a:rPr lang="ru-RU" sz="2000" dirty="0" err="1"/>
              <a:t>фінансово-кредитні</a:t>
            </a:r>
            <a:r>
              <a:rPr lang="ru-RU" sz="2000" dirty="0"/>
              <a:t> установи та </a:t>
            </a:r>
            <a:r>
              <a:rPr lang="ru-RU" sz="2000" dirty="0" err="1"/>
              <a:t>іноземні</a:t>
            </a:r>
            <a:r>
              <a:rPr lang="ru-RU" sz="2000" dirty="0"/>
              <a:t> </a:t>
            </a:r>
            <a:r>
              <a:rPr lang="ru-RU" sz="2000" dirty="0" err="1"/>
              <a:t>кредитори</a:t>
            </a:r>
            <a:r>
              <a:rPr lang="ru-RU" sz="2000" dirty="0"/>
              <a:t> - </a:t>
            </a:r>
            <a:r>
              <a:rPr lang="ru-RU" sz="2000" dirty="0" err="1"/>
              <a:t>національні</a:t>
            </a:r>
            <a:r>
              <a:rPr lang="ru-RU" sz="2000" dirty="0"/>
              <a:t> й </a:t>
            </a:r>
            <a:r>
              <a:rPr lang="ru-RU" sz="2000" dirty="0" err="1"/>
              <a:t>міжнародні</a:t>
            </a:r>
            <a:r>
              <a:rPr lang="ru-RU" sz="2000" dirty="0"/>
              <a:t> </a:t>
            </a:r>
            <a:r>
              <a:rPr lang="ru-RU" sz="2000" dirty="0" err="1"/>
              <a:t>фінансові</a:t>
            </a:r>
            <a:r>
              <a:rPr lang="ru-RU" sz="2000" dirty="0"/>
              <a:t> </a:t>
            </a:r>
            <a:r>
              <a:rPr lang="ru-RU" sz="2000" dirty="0" err="1"/>
              <a:t>інститути</a:t>
            </a:r>
            <a:r>
              <a:rPr lang="ru-RU" sz="2000" dirty="0"/>
              <a:t>. </a:t>
            </a:r>
          </a:p>
          <a:p>
            <a:pPr algn="just">
              <a:lnSpc>
                <a:spcPct val="130000"/>
              </a:lnSpc>
            </a:pPr>
            <a:r>
              <a:rPr lang="ru-RU" sz="2000" dirty="0" smtClean="0"/>
              <a:t>Держава</a:t>
            </a:r>
            <a:r>
              <a:rPr lang="ru-RU" sz="2000" dirty="0"/>
              <a:t>, як </a:t>
            </a:r>
            <a:r>
              <a:rPr lang="ru-RU" sz="2000" dirty="0" err="1"/>
              <a:t>учасник</a:t>
            </a:r>
            <a:r>
              <a:rPr lang="ru-RU" sz="2000" dirty="0"/>
              <a:t> кредитного ринку, </a:t>
            </a:r>
            <a:r>
              <a:rPr lang="ru-RU" sz="2000" dirty="0" err="1"/>
              <a:t>здійснює</a:t>
            </a:r>
            <a:r>
              <a:rPr lang="ru-RU" sz="2000" dirty="0"/>
              <a:t> </a:t>
            </a:r>
            <a:r>
              <a:rPr lang="ru-RU" sz="2000" dirty="0" err="1"/>
              <a:t>управління</a:t>
            </a:r>
            <a:r>
              <a:rPr lang="ru-RU" sz="2000" dirty="0"/>
              <a:t> </a:t>
            </a:r>
            <a:r>
              <a:rPr lang="ru-RU" sz="2000" dirty="0" err="1"/>
              <a:t>грошово-кредитним</a:t>
            </a:r>
            <a:r>
              <a:rPr lang="ru-RU" sz="2000" dirty="0"/>
              <a:t> ринком, </a:t>
            </a:r>
            <a:r>
              <a:rPr lang="ru-RU" sz="2000" dirty="0" err="1"/>
              <a:t>регулює</a:t>
            </a:r>
            <a:r>
              <a:rPr lang="ru-RU" sz="2000" dirty="0"/>
              <a:t> </a:t>
            </a:r>
            <a:r>
              <a:rPr lang="ru-RU" sz="2000" dirty="0" err="1"/>
              <a:t>його</a:t>
            </a:r>
            <a:r>
              <a:rPr lang="ru-RU" sz="2000" dirty="0"/>
              <a:t> </a:t>
            </a:r>
            <a:r>
              <a:rPr lang="ru-RU" sz="2000" dirty="0" err="1"/>
              <a:t>діяльність</a:t>
            </a:r>
            <a:r>
              <a:rPr lang="ru-RU" sz="2000" dirty="0"/>
              <a:t> і </a:t>
            </a:r>
            <a:r>
              <a:rPr lang="ru-RU" sz="2000" dirty="0" err="1"/>
              <a:t>виступає</a:t>
            </a:r>
            <a:r>
              <a:rPr lang="ru-RU" sz="2000" dirty="0"/>
              <a:t> </a:t>
            </a:r>
            <a:r>
              <a:rPr lang="ru-RU" sz="2000" dirty="0" err="1"/>
              <a:t>позичальником</a:t>
            </a:r>
            <a:r>
              <a:rPr lang="ru-RU" sz="2000" dirty="0"/>
              <a:t> на </a:t>
            </a:r>
            <a:r>
              <a:rPr lang="ru-RU" sz="2000" dirty="0" err="1"/>
              <a:t>національному</a:t>
            </a:r>
            <a:r>
              <a:rPr lang="ru-RU" sz="2000" dirty="0"/>
              <a:t> та </a:t>
            </a:r>
            <a:r>
              <a:rPr lang="ru-RU" sz="2000" dirty="0" err="1"/>
              <a:t>міжнародному</a:t>
            </a:r>
            <a:r>
              <a:rPr lang="ru-RU" sz="2000" dirty="0"/>
              <a:t> ринках. При </a:t>
            </a:r>
            <a:r>
              <a:rPr lang="ru-RU" sz="2000" dirty="0" err="1"/>
              <a:t>цьому</a:t>
            </a:r>
            <a:r>
              <a:rPr lang="ru-RU" sz="2000" dirty="0"/>
              <a:t> як </a:t>
            </a:r>
            <a:r>
              <a:rPr lang="ru-RU" sz="2000" dirty="0" err="1"/>
              <a:t>регулювальну</a:t>
            </a:r>
            <a:r>
              <a:rPr lang="ru-RU" sz="2000" dirty="0"/>
              <a:t>, так і </a:t>
            </a:r>
            <a:r>
              <a:rPr lang="ru-RU" sz="2000" dirty="0" err="1"/>
              <a:t>інші</a:t>
            </a:r>
            <a:r>
              <a:rPr lang="ru-RU" sz="2000" dirty="0"/>
              <a:t> </a:t>
            </a:r>
            <a:r>
              <a:rPr lang="ru-RU" sz="2000" dirty="0" err="1"/>
              <a:t>функції</a:t>
            </a:r>
            <a:r>
              <a:rPr lang="ru-RU" sz="2000" dirty="0"/>
              <a:t> на кредитному ринку вона </a:t>
            </a:r>
            <a:r>
              <a:rPr lang="ru-RU" sz="2000" dirty="0" err="1"/>
              <a:t>виконує</a:t>
            </a:r>
            <a:r>
              <a:rPr lang="ru-RU" sz="2000" dirty="0"/>
              <a:t> </a:t>
            </a:r>
            <a:r>
              <a:rPr lang="ru-RU" sz="2000" dirty="0" err="1"/>
              <a:t>переважно</a:t>
            </a:r>
            <a:r>
              <a:rPr lang="ru-RU" sz="2000" dirty="0"/>
              <a:t> через </a:t>
            </a:r>
            <a:r>
              <a:rPr lang="ru-RU" sz="2000" dirty="0" err="1"/>
              <a:t>посередництво</a:t>
            </a:r>
            <a:r>
              <a:rPr lang="ru-RU" sz="2000" dirty="0"/>
              <a:t> центрального банку, </a:t>
            </a:r>
            <a:r>
              <a:rPr lang="ru-RU" sz="2000" dirty="0" err="1"/>
              <a:t>що</a:t>
            </a:r>
            <a:r>
              <a:rPr lang="ru-RU" sz="2000" dirty="0"/>
              <a:t> є </a:t>
            </a:r>
            <a:r>
              <a:rPr lang="ru-RU" sz="2000" dirty="0" err="1"/>
              <a:t>особливістю</a:t>
            </a:r>
            <a:r>
              <a:rPr lang="ru-RU" sz="2000" dirty="0"/>
              <a:t> кредитного ринку в </a:t>
            </a:r>
            <a:r>
              <a:rPr lang="ru-RU" sz="2000" dirty="0" err="1" smtClean="0"/>
              <a:t>Україні</a:t>
            </a:r>
            <a:r>
              <a:rPr lang="ru-RU" sz="2000" dirty="0" smtClean="0"/>
              <a:t>. </a:t>
            </a:r>
            <a:r>
              <a:rPr lang="ru-RU" sz="2000" dirty="0" err="1" smtClean="0"/>
              <a:t>Функціонування</a:t>
            </a:r>
            <a:r>
              <a:rPr lang="ru-RU" sz="2000" dirty="0" smtClean="0"/>
              <a:t> </a:t>
            </a:r>
            <a:r>
              <a:rPr lang="ru-RU" sz="2000" dirty="0"/>
              <a:t>кредитного ринку </a:t>
            </a:r>
            <a:r>
              <a:rPr lang="ru-RU" sz="2000" dirty="0" err="1"/>
              <a:t>забезпечує</a:t>
            </a:r>
            <a:r>
              <a:rPr lang="ru-RU" sz="2000" dirty="0"/>
              <a:t> </a:t>
            </a:r>
            <a:r>
              <a:rPr lang="ru-RU" sz="2000" dirty="0" err="1"/>
              <a:t>кредитна</a:t>
            </a:r>
            <a:r>
              <a:rPr lang="ru-RU" sz="2000" dirty="0"/>
              <a:t> система, до складу </a:t>
            </a:r>
            <a:r>
              <a:rPr lang="ru-RU" sz="2000" dirty="0" err="1"/>
              <a:t>якої</a:t>
            </a:r>
            <a:r>
              <a:rPr lang="ru-RU" sz="2000" dirty="0"/>
              <a:t> </a:t>
            </a:r>
            <a:r>
              <a:rPr lang="ru-RU" sz="2000" dirty="0" err="1"/>
              <a:t>входять</a:t>
            </a:r>
            <a:r>
              <a:rPr lang="ru-RU" sz="2000" dirty="0"/>
              <a:t> </a:t>
            </a:r>
            <a:r>
              <a:rPr lang="ru-RU" sz="2000" dirty="0" err="1"/>
              <a:t>центральний</a:t>
            </a:r>
            <a:r>
              <a:rPr lang="ru-RU" sz="2000" dirty="0"/>
              <a:t> банк, </a:t>
            </a:r>
            <a:r>
              <a:rPr lang="ru-RU" sz="2000" dirty="0" err="1"/>
              <a:t>комерційні</a:t>
            </a:r>
            <a:r>
              <a:rPr lang="ru-RU" sz="2000" dirty="0"/>
              <a:t> банки та </a:t>
            </a:r>
            <a:r>
              <a:rPr lang="ru-RU" sz="2000" dirty="0" err="1"/>
              <a:t>інші</a:t>
            </a:r>
            <a:r>
              <a:rPr lang="ru-RU" sz="2000" dirty="0"/>
              <a:t> </a:t>
            </a:r>
            <a:r>
              <a:rPr lang="ru-RU" sz="2000" dirty="0" err="1"/>
              <a:t>фінансово-кредитні</a:t>
            </a:r>
            <a:r>
              <a:rPr lang="ru-RU" sz="2000" dirty="0"/>
              <a:t> </a:t>
            </a:r>
            <a:r>
              <a:rPr lang="ru-RU" sz="2000" dirty="0" err="1" smtClean="0"/>
              <a:t>інститути</a:t>
            </a:r>
            <a:r>
              <a:rPr lang="ru-RU" sz="2000" dirty="0" smtClean="0"/>
              <a:t>.</a:t>
            </a:r>
            <a:endParaRPr lang="ru-RU" sz="2000" dirty="0"/>
          </a:p>
        </p:txBody>
      </p:sp>
    </p:spTree>
    <p:extLst>
      <p:ext uri="{BB962C8B-B14F-4D97-AF65-F5344CB8AC3E}">
        <p14:creationId xmlns:p14="http://schemas.microsoft.com/office/powerpoint/2010/main" val="32109630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4294967295"/>
          </p:nvPr>
        </p:nvSpPr>
        <p:spPr>
          <a:xfrm>
            <a:off x="2351584" y="731520"/>
            <a:ext cx="7776864" cy="5289768"/>
          </a:xfrm>
          <a:prstGeom prst="rect">
            <a:avLst/>
          </a:prstGeom>
        </p:spPr>
        <p:txBody>
          <a:bodyPr>
            <a:normAutofit fontScale="77500" lnSpcReduction="20000"/>
          </a:bodyPr>
          <a:lstStyle/>
          <a:p>
            <a:pPr marL="45720" indent="0">
              <a:buNone/>
            </a:pPr>
            <a:r>
              <a:rPr lang="ru-RU" dirty="0"/>
              <a:t>4. </a:t>
            </a:r>
            <a:r>
              <a:rPr lang="ru-RU" dirty="0" err="1"/>
              <a:t>Фінансові</a:t>
            </a:r>
            <a:r>
              <a:rPr lang="ru-RU" dirty="0"/>
              <a:t> </a:t>
            </a:r>
            <a:r>
              <a:rPr lang="ru-RU" dirty="0" err="1"/>
              <a:t>посередники</a:t>
            </a:r>
            <a:r>
              <a:rPr lang="ru-RU" dirty="0"/>
              <a:t> на </a:t>
            </a:r>
            <a:r>
              <a:rPr lang="ru-RU" dirty="0" err="1"/>
              <a:t>фінансовому</a:t>
            </a:r>
            <a:r>
              <a:rPr lang="ru-RU" dirty="0"/>
              <a:t> ринку. </a:t>
            </a:r>
          </a:p>
          <a:p>
            <a:pPr marL="45720" indent="0">
              <a:buNone/>
            </a:pPr>
            <a:endParaRPr lang="uk-UA" dirty="0" smtClean="0"/>
          </a:p>
          <a:p>
            <a:pPr marL="45720" indent="0">
              <a:buNone/>
            </a:pPr>
            <a:r>
              <a:rPr lang="uk-UA" dirty="0" smtClean="0"/>
              <a:t>Виключно </a:t>
            </a:r>
            <a:r>
              <a:rPr lang="uk-UA" dirty="0"/>
              <a:t>фінансові установи на підставі відповідної ліцензії, виданої Регулятором, крім випадків, встановлених спеціальними законами, здійснюють такі види діяльності з надання фінансових послуг:</a:t>
            </a:r>
          </a:p>
          <a:p>
            <a:r>
              <a:rPr lang="uk-UA" dirty="0"/>
              <a:t>1) банківську діяльність відповідно до </a:t>
            </a:r>
            <a:r>
              <a:rPr lang="uk-UA" u="sng" dirty="0">
                <a:hlinkClick r:id="rId2"/>
              </a:rPr>
              <a:t>Закону України</a:t>
            </a:r>
            <a:r>
              <a:rPr lang="uk-UA" dirty="0"/>
              <a:t> "Про банки і банківську діяльність";</a:t>
            </a:r>
          </a:p>
          <a:p>
            <a:r>
              <a:rPr lang="uk-UA" dirty="0"/>
              <a:t>2) діяльність із страхування відповідно до </a:t>
            </a:r>
            <a:r>
              <a:rPr lang="uk-UA" u="sng" dirty="0">
                <a:hlinkClick r:id="rId3"/>
              </a:rPr>
              <a:t>Закону України</a:t>
            </a:r>
            <a:r>
              <a:rPr lang="uk-UA" dirty="0"/>
              <a:t> "Про страхування";</a:t>
            </a:r>
          </a:p>
          <a:p>
            <a:r>
              <a:rPr lang="uk-UA" dirty="0"/>
              <a:t>3) діяльність кредитної спілки відповідно до </a:t>
            </a:r>
            <a:r>
              <a:rPr lang="uk-UA" u="sng" dirty="0">
                <a:hlinkClick r:id="rId4"/>
              </a:rPr>
              <a:t>Закону України</a:t>
            </a:r>
            <a:r>
              <a:rPr lang="uk-UA" dirty="0"/>
              <a:t> "Про кредитні спілки";</a:t>
            </a:r>
          </a:p>
          <a:p>
            <a:r>
              <a:rPr lang="uk-UA" dirty="0"/>
              <a:t>4) діяльність фінансової компанії відповідно до </a:t>
            </a:r>
            <a:r>
              <a:rPr lang="uk-UA" u="sng" dirty="0">
                <a:hlinkClick r:id="rId5"/>
              </a:rPr>
              <a:t>розділу </a:t>
            </a:r>
            <a:r>
              <a:rPr lang="en-US" u="sng" dirty="0">
                <a:hlinkClick r:id="rId5"/>
              </a:rPr>
              <a:t>VI</a:t>
            </a:r>
            <a:r>
              <a:rPr lang="en-US" dirty="0"/>
              <a:t> </a:t>
            </a:r>
            <a:r>
              <a:rPr lang="uk-UA" dirty="0"/>
              <a:t>цього Закону;</a:t>
            </a:r>
          </a:p>
          <a:p>
            <a:r>
              <a:rPr lang="uk-UA" dirty="0"/>
              <a:t>5) діяльність ломбарду відповідно до </a:t>
            </a:r>
            <a:r>
              <a:rPr lang="uk-UA" u="sng" dirty="0">
                <a:hlinkClick r:id="rId5"/>
              </a:rPr>
              <a:t>розділу </a:t>
            </a:r>
            <a:r>
              <a:rPr lang="en-US" u="sng" dirty="0">
                <a:hlinkClick r:id="rId5"/>
              </a:rPr>
              <a:t>VI</a:t>
            </a:r>
            <a:r>
              <a:rPr lang="en-US" dirty="0"/>
              <a:t> </a:t>
            </a:r>
            <a:r>
              <a:rPr lang="uk-UA" dirty="0"/>
              <a:t>цього Закону;</a:t>
            </a:r>
          </a:p>
          <a:p>
            <a:r>
              <a:rPr lang="uk-UA" dirty="0"/>
              <a:t>6) діяльність на ринках капіталу відповідно до </a:t>
            </a:r>
            <a:r>
              <a:rPr lang="uk-UA" u="sng" dirty="0">
                <a:hlinkClick r:id="rId6"/>
              </a:rPr>
              <a:t>Закону України</a:t>
            </a:r>
            <a:r>
              <a:rPr lang="uk-UA" dirty="0"/>
              <a:t> "Про ринки капіталу та організовані товарні ринки" та інших спеціальних законів.</a:t>
            </a:r>
          </a:p>
          <a:p>
            <a:endParaRPr lang="uk-UA" dirty="0"/>
          </a:p>
        </p:txBody>
      </p:sp>
    </p:spTree>
    <p:extLst>
      <p:ext uri="{BB962C8B-B14F-4D97-AF65-F5344CB8AC3E}">
        <p14:creationId xmlns:p14="http://schemas.microsoft.com/office/powerpoint/2010/main" val="19502459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4294967295"/>
          </p:nvPr>
        </p:nvSpPr>
        <p:spPr>
          <a:xfrm>
            <a:off x="1120587" y="731520"/>
            <a:ext cx="10372165" cy="5289768"/>
          </a:xfrm>
          <a:prstGeom prst="rect">
            <a:avLst/>
          </a:prstGeom>
        </p:spPr>
        <p:txBody>
          <a:bodyPr/>
          <a:lstStyle/>
          <a:p>
            <a:r>
              <a:rPr lang="uk-UA" b="1" u="sng" dirty="0"/>
              <a:t>К</a:t>
            </a:r>
            <a:r>
              <a:rPr lang="uk-UA" b="1" u="sng" dirty="0" smtClean="0"/>
              <a:t>редитна </a:t>
            </a:r>
            <a:r>
              <a:rPr lang="uk-UA" b="1" u="sng" dirty="0"/>
              <a:t>спілка </a:t>
            </a:r>
            <a:r>
              <a:rPr lang="uk-UA" dirty="0"/>
              <a:t>- фінансова установа, створена на засадах кооперації з метою задоволення потреб її членів у взаємному кредитуванні та наданні фінансових та інших послуг, передбачених цим Законом, а також здійснення іншої діяльності, визначеної цим Законом, за рахунок об’єднання грошових внесків членів кредитної спілки та інших визначених цим Законом </a:t>
            </a:r>
            <a:r>
              <a:rPr lang="uk-UA" dirty="0" smtClean="0"/>
              <a:t>джерел</a:t>
            </a:r>
            <a:r>
              <a:rPr lang="uk-UA" dirty="0" smtClean="0"/>
              <a:t>.</a:t>
            </a:r>
          </a:p>
          <a:p>
            <a:pPr marL="45720" indent="0">
              <a:buNone/>
            </a:pPr>
            <a:r>
              <a:rPr lang="uk-UA" dirty="0"/>
              <a:t>Кредитна спілка надає такі види фінансових послуг:</a:t>
            </a:r>
          </a:p>
          <a:p>
            <a:r>
              <a:rPr lang="uk-UA" dirty="0"/>
              <a:t>1) на підставі стандартної ліцензії:</a:t>
            </a:r>
          </a:p>
          <a:p>
            <a:r>
              <a:rPr lang="uk-UA" dirty="0"/>
              <a:t>а) надання коштів та банківських металів у кредит;</a:t>
            </a:r>
          </a:p>
          <a:p>
            <a:r>
              <a:rPr lang="uk-UA" dirty="0"/>
              <a:t>б) залучення коштів та банківських металів, що підлягають поверненню;</a:t>
            </a:r>
          </a:p>
          <a:p>
            <a:r>
              <a:rPr lang="uk-UA" dirty="0"/>
              <a:t>2) на підставі спрощеної ліцензії - надання коштів та банківських металів у кредит.</a:t>
            </a:r>
          </a:p>
          <a:p>
            <a:endParaRPr lang="uk-UA" dirty="0" smtClean="0"/>
          </a:p>
        </p:txBody>
      </p:sp>
    </p:spTree>
    <p:extLst>
      <p:ext uri="{BB962C8B-B14F-4D97-AF65-F5344CB8AC3E}">
        <p14:creationId xmlns:p14="http://schemas.microsoft.com/office/powerpoint/2010/main" val="4079626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4294967295"/>
          </p:nvPr>
        </p:nvSpPr>
        <p:spPr>
          <a:xfrm>
            <a:off x="1389529" y="548680"/>
            <a:ext cx="9663953" cy="5544616"/>
          </a:xfrm>
          <a:prstGeom prst="rect">
            <a:avLst/>
          </a:prstGeom>
        </p:spPr>
        <p:txBody>
          <a:bodyPr>
            <a:normAutofit fontScale="92500" lnSpcReduction="20000"/>
          </a:bodyPr>
          <a:lstStyle/>
          <a:p>
            <a:pPr marL="45720" indent="0">
              <a:buNone/>
            </a:pPr>
            <a:r>
              <a:rPr lang="uk-UA" b="1" u="sng" dirty="0" smtClean="0"/>
              <a:t>Ломбард</a:t>
            </a:r>
            <a:r>
              <a:rPr lang="uk-UA" dirty="0" smtClean="0"/>
              <a:t> </a:t>
            </a:r>
            <a:r>
              <a:rPr lang="uk-UA" dirty="0"/>
              <a:t>- це фінансова установа, яка на підставі ліцензії на діяльність ломбарду має право надавати фізичним особам фінансові послуги з надання коштів та банківських металів у кредит у вигляді ломбардних кредитів.</a:t>
            </a:r>
          </a:p>
          <a:p>
            <a:pPr marL="45720" indent="0">
              <a:buNone/>
            </a:pPr>
            <a:r>
              <a:rPr lang="uk-UA" dirty="0" smtClean="0"/>
              <a:t>Ломбард </a:t>
            </a:r>
            <a:r>
              <a:rPr lang="uk-UA" dirty="0"/>
              <a:t>має право надавати фізичним особам також такі фінансові послуги:</a:t>
            </a:r>
          </a:p>
          <a:p>
            <a:r>
              <a:rPr lang="uk-UA" dirty="0"/>
              <a:t>1) фінансові платіжні послуги з переказу коштів без відкриття рахунку та/або із здійснення еквайрингу платіжних інструментів;</a:t>
            </a:r>
          </a:p>
          <a:p>
            <a:r>
              <a:rPr lang="uk-UA" dirty="0"/>
              <a:t>2) торгівля валютними цінностями в готівковій формі</a:t>
            </a:r>
            <a:r>
              <a:rPr lang="uk-UA" dirty="0" smtClean="0"/>
              <a:t>.</a:t>
            </a:r>
          </a:p>
          <a:p>
            <a:pPr marL="0" indent="0">
              <a:buNone/>
            </a:pPr>
            <a:r>
              <a:rPr lang="uk-UA" b="1" u="sng" dirty="0"/>
              <a:t>Лізингові компанії </a:t>
            </a:r>
            <a:r>
              <a:rPr lang="uk-UA" dirty="0"/>
              <a:t>– спеціалізовані господарські організації, які, як правило, створюються для надання лізингових послуг та є основними суб'єктами лізингової діяльності</a:t>
            </a:r>
            <a:r>
              <a:rPr lang="uk-UA" dirty="0" smtClean="0"/>
              <a:t>.</a:t>
            </a:r>
          </a:p>
          <a:p>
            <a:r>
              <a:rPr lang="ru-RU" dirty="0" err="1"/>
              <a:t>Об’єктом</a:t>
            </a:r>
            <a:r>
              <a:rPr lang="ru-RU" dirty="0"/>
              <a:t> </a:t>
            </a:r>
            <a:r>
              <a:rPr lang="ru-RU" dirty="0" err="1"/>
              <a:t>фінансового</a:t>
            </a:r>
            <a:r>
              <a:rPr lang="ru-RU" dirty="0"/>
              <a:t> </a:t>
            </a:r>
            <a:r>
              <a:rPr lang="ru-RU" dirty="0" err="1"/>
              <a:t>лізингу</a:t>
            </a:r>
            <a:r>
              <a:rPr lang="ru-RU" dirty="0"/>
              <a:t> </a:t>
            </a:r>
            <a:r>
              <a:rPr lang="ru-RU" dirty="0" err="1"/>
              <a:t>може</a:t>
            </a:r>
            <a:r>
              <a:rPr lang="ru-RU" dirty="0"/>
              <a:t> бути </a:t>
            </a:r>
            <a:r>
              <a:rPr lang="ru-RU" dirty="0" err="1"/>
              <a:t>майно</a:t>
            </a:r>
            <a:r>
              <a:rPr lang="ru-RU" dirty="0"/>
              <a:t>, </a:t>
            </a:r>
            <a:r>
              <a:rPr lang="ru-RU" dirty="0" err="1"/>
              <a:t>визначене</a:t>
            </a:r>
            <a:r>
              <a:rPr lang="ru-RU" dirty="0"/>
              <a:t> </a:t>
            </a:r>
            <a:r>
              <a:rPr lang="ru-RU" dirty="0" err="1"/>
              <a:t>індивідуальними</a:t>
            </a:r>
            <a:r>
              <a:rPr lang="ru-RU" dirty="0"/>
              <a:t> </a:t>
            </a:r>
            <a:r>
              <a:rPr lang="ru-RU" dirty="0" err="1"/>
              <a:t>ознаками</a:t>
            </a:r>
            <a:r>
              <a:rPr lang="ru-RU" dirty="0"/>
              <a:t>, </a:t>
            </a:r>
            <a:r>
              <a:rPr lang="ru-RU" dirty="0" err="1"/>
              <a:t>що</a:t>
            </a:r>
            <a:r>
              <a:rPr lang="ru-RU" dirty="0"/>
              <a:t> </a:t>
            </a:r>
            <a:r>
              <a:rPr lang="ru-RU" dirty="0" err="1"/>
              <a:t>відповідає</a:t>
            </a:r>
            <a:r>
              <a:rPr lang="ru-RU" dirty="0"/>
              <a:t> </a:t>
            </a:r>
            <a:r>
              <a:rPr lang="ru-RU" dirty="0" err="1"/>
              <a:t>критеріям</a:t>
            </a:r>
            <a:r>
              <a:rPr lang="ru-RU" dirty="0"/>
              <a:t> </a:t>
            </a:r>
            <a:r>
              <a:rPr lang="ru-RU" dirty="0" err="1"/>
              <a:t>основних</a:t>
            </a:r>
            <a:r>
              <a:rPr lang="ru-RU" dirty="0"/>
              <a:t> </a:t>
            </a:r>
            <a:r>
              <a:rPr lang="ru-RU" dirty="0" err="1"/>
              <a:t>засобів</a:t>
            </a:r>
            <a:r>
              <a:rPr lang="ru-RU" dirty="0"/>
              <a:t> </a:t>
            </a:r>
            <a:r>
              <a:rPr lang="ru-RU" dirty="0" err="1"/>
              <a:t>відповідно</a:t>
            </a:r>
            <a:r>
              <a:rPr lang="ru-RU" dirty="0"/>
              <a:t> до </a:t>
            </a:r>
            <a:r>
              <a:rPr lang="ru-RU" dirty="0" err="1"/>
              <a:t>законодавства</a:t>
            </a:r>
            <a:r>
              <a:rPr lang="ru-RU" dirty="0"/>
              <a:t>, не </a:t>
            </a:r>
            <a:r>
              <a:rPr lang="ru-RU" dirty="0" err="1"/>
              <a:t>заборонене</a:t>
            </a:r>
            <a:r>
              <a:rPr lang="ru-RU" dirty="0"/>
              <a:t> законом до </a:t>
            </a:r>
            <a:r>
              <a:rPr lang="ru-RU" dirty="0" err="1"/>
              <a:t>вільного</a:t>
            </a:r>
            <a:r>
              <a:rPr lang="ru-RU" dirty="0"/>
              <a:t> </a:t>
            </a:r>
            <a:r>
              <a:rPr lang="ru-RU" dirty="0" err="1"/>
              <a:t>обігу</a:t>
            </a:r>
            <a:r>
              <a:rPr lang="ru-RU" dirty="0"/>
              <a:t> на ринку і </a:t>
            </a:r>
            <a:r>
              <a:rPr lang="ru-RU" dirty="0" err="1"/>
              <a:t>щодо</a:t>
            </a:r>
            <a:r>
              <a:rPr lang="ru-RU" dirty="0"/>
              <a:t> </a:t>
            </a:r>
            <a:r>
              <a:rPr lang="ru-RU" dirty="0" err="1"/>
              <a:t>передачі</a:t>
            </a:r>
            <a:r>
              <a:rPr lang="ru-RU" dirty="0"/>
              <a:t> </a:t>
            </a:r>
            <a:r>
              <a:rPr lang="ru-RU" dirty="0" err="1"/>
              <a:t>якого</a:t>
            </a:r>
            <a:r>
              <a:rPr lang="ru-RU" dirty="0"/>
              <a:t> в </a:t>
            </a:r>
            <a:r>
              <a:rPr lang="ru-RU" dirty="0" err="1"/>
              <a:t>лізинг</a:t>
            </a:r>
            <a:r>
              <a:rPr lang="ru-RU" dirty="0"/>
              <a:t> законом не </a:t>
            </a:r>
            <a:r>
              <a:rPr lang="ru-RU" dirty="0" err="1"/>
              <a:t>встановлено</a:t>
            </a:r>
            <a:r>
              <a:rPr lang="ru-RU" dirty="0"/>
              <a:t> </a:t>
            </a:r>
            <a:r>
              <a:rPr lang="ru-RU" dirty="0" err="1"/>
              <a:t>обмежень</a:t>
            </a:r>
            <a:r>
              <a:rPr lang="ru-RU" dirty="0"/>
              <a:t>.</a:t>
            </a:r>
          </a:p>
          <a:p>
            <a:pPr marL="45720" indent="0">
              <a:buNone/>
            </a:pPr>
            <a:r>
              <a:rPr lang="ru-RU" dirty="0"/>
              <a:t>Не </a:t>
            </a:r>
            <a:r>
              <a:rPr lang="ru-RU" dirty="0" err="1"/>
              <a:t>можуть</a:t>
            </a:r>
            <a:r>
              <a:rPr lang="ru-RU" dirty="0"/>
              <a:t> бути </a:t>
            </a:r>
            <a:r>
              <a:rPr lang="ru-RU" dirty="0" err="1"/>
              <a:t>об’єктами</a:t>
            </a:r>
            <a:r>
              <a:rPr lang="ru-RU" dirty="0"/>
              <a:t> </a:t>
            </a:r>
            <a:r>
              <a:rPr lang="ru-RU" dirty="0" err="1"/>
              <a:t>фінансового</a:t>
            </a:r>
            <a:r>
              <a:rPr lang="ru-RU" dirty="0"/>
              <a:t> </a:t>
            </a:r>
            <a:r>
              <a:rPr lang="ru-RU" dirty="0" err="1"/>
              <a:t>лізингу</a:t>
            </a:r>
            <a:r>
              <a:rPr lang="ru-RU" dirty="0"/>
              <a:t> </a:t>
            </a:r>
            <a:r>
              <a:rPr lang="ru-RU" dirty="0" err="1"/>
              <a:t>земельні</a:t>
            </a:r>
            <a:r>
              <a:rPr lang="ru-RU" dirty="0"/>
              <a:t> </a:t>
            </a:r>
            <a:r>
              <a:rPr lang="ru-RU" dirty="0" err="1"/>
              <a:t>ділянки</a:t>
            </a:r>
            <a:r>
              <a:rPr lang="ru-RU" dirty="0"/>
              <a:t> та </a:t>
            </a:r>
            <a:r>
              <a:rPr lang="ru-RU" dirty="0" err="1"/>
              <a:t>інші</a:t>
            </a:r>
            <a:r>
              <a:rPr lang="ru-RU" dirty="0"/>
              <a:t> </a:t>
            </a:r>
            <a:r>
              <a:rPr lang="ru-RU" dirty="0" err="1"/>
              <a:t>природні</a:t>
            </a:r>
            <a:r>
              <a:rPr lang="ru-RU" dirty="0"/>
              <a:t> </a:t>
            </a:r>
            <a:r>
              <a:rPr lang="ru-RU" dirty="0" err="1"/>
              <a:t>об’єкти</a:t>
            </a:r>
            <a:r>
              <a:rPr lang="ru-RU" dirty="0"/>
              <a:t>.</a:t>
            </a:r>
          </a:p>
          <a:p>
            <a:pPr marL="0" indent="0">
              <a:buNone/>
            </a:pPr>
            <a:endParaRPr lang="uk-UA" dirty="0"/>
          </a:p>
          <a:p>
            <a:endParaRPr lang="uk-UA" dirty="0"/>
          </a:p>
        </p:txBody>
      </p:sp>
    </p:spTree>
    <p:extLst>
      <p:ext uri="{BB962C8B-B14F-4D97-AF65-F5344CB8AC3E}">
        <p14:creationId xmlns:p14="http://schemas.microsoft.com/office/powerpoint/2010/main" val="29774664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299881"/>
          </a:xfrm>
        </p:spPr>
        <p:txBody>
          <a:bodyPr anchor="t"/>
          <a:lstStyle/>
          <a:p>
            <a:r>
              <a:rPr lang="uk-UA" b="1" i="1" dirty="0"/>
              <a:t>Розподільча (</a:t>
            </a:r>
            <a:r>
              <a:rPr lang="uk-UA" b="1" i="1" dirty="0" err="1"/>
              <a:t>перерозподільча</a:t>
            </a:r>
            <a:r>
              <a:rPr lang="uk-UA" b="1" i="1" dirty="0"/>
              <a:t>) функція</a:t>
            </a:r>
            <a:r>
              <a:rPr lang="uk-UA" dirty="0"/>
              <a:t> забезпечує ефективний розподіл (перерозподіл) фінансових ресурсів для забезпечення розширеного відтворення та оптимального задоволення потреб суб’єктів фінансових відносин.</a:t>
            </a:r>
            <a:endParaRPr lang="ru-RU" dirty="0"/>
          </a:p>
          <a:p>
            <a:r>
              <a:rPr lang="uk-UA" dirty="0"/>
              <a:t>В процесі мобілізації тимчасово вільних коштів проявляється </a:t>
            </a:r>
            <a:r>
              <a:rPr lang="uk-UA" b="1" i="1" dirty="0" err="1"/>
              <a:t>акумулююча</a:t>
            </a:r>
            <a:r>
              <a:rPr lang="uk-UA" b="1" i="1" dirty="0"/>
              <a:t> функція.</a:t>
            </a:r>
            <a:r>
              <a:rPr lang="uk-UA" dirty="0"/>
              <a:t> </a:t>
            </a:r>
            <a:endParaRPr lang="ru-RU" dirty="0"/>
          </a:p>
          <a:p>
            <a:r>
              <a:rPr lang="uk-UA" b="1" i="1" dirty="0"/>
              <a:t>Ціноутворююча функція</a:t>
            </a:r>
            <a:r>
              <a:rPr lang="uk-UA" dirty="0"/>
              <a:t> полягає у визначенні реальної ціни на певні види фінансових активів, яка враховує попит та пропозицію на них.</a:t>
            </a:r>
            <a:endParaRPr lang="ru-RU" dirty="0"/>
          </a:p>
          <a:p>
            <a:r>
              <a:rPr lang="uk-UA" b="1" i="1" dirty="0"/>
              <a:t>Контролююча функція</a:t>
            </a:r>
            <a:r>
              <a:rPr lang="uk-UA" dirty="0"/>
              <a:t> дозволяє досягти максимально ефективного використання отриманих позичальниками (емітентами) коштів.</a:t>
            </a:r>
            <a:endParaRPr lang="ru-RU" dirty="0"/>
          </a:p>
          <a:p>
            <a:endParaRPr lang="ru-RU" dirty="0"/>
          </a:p>
        </p:txBody>
      </p:sp>
    </p:spTree>
    <p:extLst>
      <p:ext uri="{BB962C8B-B14F-4D97-AF65-F5344CB8AC3E}">
        <p14:creationId xmlns:p14="http://schemas.microsoft.com/office/powerpoint/2010/main" val="399762686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4294967295"/>
          </p:nvPr>
        </p:nvSpPr>
        <p:spPr>
          <a:xfrm>
            <a:off x="1398494" y="731520"/>
            <a:ext cx="9906000" cy="5289768"/>
          </a:xfrm>
          <a:prstGeom prst="rect">
            <a:avLst/>
          </a:prstGeom>
        </p:spPr>
        <p:txBody>
          <a:bodyPr>
            <a:normAutofit fontScale="92500" lnSpcReduction="10000"/>
          </a:bodyPr>
          <a:lstStyle/>
          <a:p>
            <a:r>
              <a:rPr lang="uk-UA" b="1" u="sng" dirty="0" smtClean="0"/>
              <a:t>Факторингові </a:t>
            </a:r>
            <a:r>
              <a:rPr lang="uk-UA" b="1" u="sng" dirty="0"/>
              <a:t>компанії </a:t>
            </a:r>
            <a:r>
              <a:rPr lang="uk-UA" dirty="0"/>
              <a:t>– це фінансові установи, які можуть викупити в іншої установи або банку право вимоги виконання зобов’язань у грошовій формі. Простіше кажучи, такі компанії купують чужі борги з метою отримання прибутку чи збереження реальної вартості фінансових активів. </a:t>
            </a:r>
            <a:endParaRPr lang="uk-UA" dirty="0" smtClean="0"/>
          </a:p>
          <a:p>
            <a:r>
              <a:rPr lang="uk-UA" b="1" u="sng" dirty="0" err="1"/>
              <a:t>Мікрофінансові</a:t>
            </a:r>
            <a:r>
              <a:rPr lang="uk-UA" b="1" u="sng" dirty="0"/>
              <a:t> організації </a:t>
            </a:r>
            <a:r>
              <a:rPr lang="uk-UA" dirty="0"/>
              <a:t>– це небанківські установи, що видають невеликі позики на короткий термін – так звані гроші до зарплати. Це справді зручний вид кредитування, який найчастіше дуже швидко та легко можна оформити онлайн. </a:t>
            </a:r>
            <a:r>
              <a:rPr lang="uk-UA" dirty="0" err="1"/>
              <a:t>Мікрокредити</a:t>
            </a:r>
            <a:r>
              <a:rPr lang="uk-UA" dirty="0"/>
              <a:t> здаються дешевими, але це зовсім не так. Оскільки такі кредити видаються швидко та легко, вони значно дорожчі від тих, які довго та з купою документів оформляються банками.</a:t>
            </a:r>
          </a:p>
          <a:p>
            <a:r>
              <a:rPr lang="uk-UA" b="1" dirty="0"/>
              <a:t>Страховик</a:t>
            </a:r>
            <a:r>
              <a:rPr lang="uk-UA" dirty="0"/>
              <a:t> – це фінансова установа, яка має відповідну ліцензію на здійснення діяльності із страхування за класами </a:t>
            </a:r>
            <a:r>
              <a:rPr lang="en-US" dirty="0"/>
              <a:t>life-</a:t>
            </a:r>
            <a:r>
              <a:rPr lang="uk-UA" dirty="0"/>
              <a:t>страхування або </a:t>
            </a:r>
            <a:r>
              <a:rPr lang="en-US" dirty="0"/>
              <a:t>non-life-</a:t>
            </a:r>
            <a:r>
              <a:rPr lang="uk-UA" dirty="0"/>
              <a:t>страхування. За фінансову винагороду (страхову премію) страхова компанія бере на себе зобов’язання перед клієнтом щодо здійснення страхової виплати (страхового відшкодування) в разі настання страхового випадку</a:t>
            </a:r>
            <a:r>
              <a:rPr lang="uk-UA" dirty="0" smtClean="0"/>
              <a:t>.</a:t>
            </a:r>
            <a:endParaRPr lang="ru-RU" dirty="0"/>
          </a:p>
          <a:p>
            <a:endParaRPr lang="uk-UA" dirty="0"/>
          </a:p>
        </p:txBody>
      </p:sp>
    </p:spTree>
    <p:extLst>
      <p:ext uri="{BB962C8B-B14F-4D97-AF65-F5344CB8AC3E}">
        <p14:creationId xmlns:p14="http://schemas.microsoft.com/office/powerpoint/2010/main" val="78672355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4294967295"/>
          </p:nvPr>
        </p:nvSpPr>
        <p:spPr>
          <a:xfrm>
            <a:off x="1389529" y="404664"/>
            <a:ext cx="10363200" cy="5793824"/>
          </a:xfrm>
          <a:prstGeom prst="rect">
            <a:avLst/>
          </a:prstGeom>
        </p:spPr>
        <p:txBody>
          <a:bodyPr>
            <a:normAutofit fontScale="92500" lnSpcReduction="20000"/>
          </a:bodyPr>
          <a:lstStyle/>
          <a:p>
            <a:r>
              <a:rPr lang="ru-RU" b="1" dirty="0" err="1"/>
              <a:t>Недержавний</a:t>
            </a:r>
            <a:r>
              <a:rPr lang="ru-RU" b="1" dirty="0"/>
              <a:t> </a:t>
            </a:r>
            <a:r>
              <a:rPr lang="ru-RU" b="1" dirty="0" err="1"/>
              <a:t>пенсійний</a:t>
            </a:r>
            <a:r>
              <a:rPr lang="ru-RU" b="1" dirty="0"/>
              <a:t> фонд </a:t>
            </a:r>
            <a:r>
              <a:rPr lang="ru-RU" dirty="0"/>
              <a:t>– </a:t>
            </a:r>
            <a:r>
              <a:rPr lang="ru-RU" dirty="0" err="1"/>
              <a:t>це</a:t>
            </a:r>
            <a:r>
              <a:rPr lang="ru-RU" dirty="0"/>
              <a:t> </a:t>
            </a:r>
            <a:r>
              <a:rPr lang="ru-RU" dirty="0" err="1"/>
              <a:t>фінансова</a:t>
            </a:r>
            <a:r>
              <a:rPr lang="ru-RU" dirty="0"/>
              <a:t> </a:t>
            </a:r>
            <a:r>
              <a:rPr lang="ru-RU" dirty="0" err="1"/>
              <a:t>установа</a:t>
            </a:r>
            <a:r>
              <a:rPr lang="ru-RU" dirty="0"/>
              <a:t>, яка </a:t>
            </a:r>
            <a:r>
              <a:rPr lang="ru-RU" dirty="0" err="1"/>
              <a:t>займається</a:t>
            </a:r>
            <a:r>
              <a:rPr lang="ru-RU" dirty="0"/>
              <a:t> </a:t>
            </a:r>
            <a:r>
              <a:rPr lang="ru-RU" dirty="0" err="1"/>
              <a:t>збором</a:t>
            </a:r>
            <a:r>
              <a:rPr lang="ru-RU" dirty="0"/>
              <a:t> </a:t>
            </a:r>
            <a:r>
              <a:rPr lang="ru-RU" dirty="0" err="1"/>
              <a:t>пенсійних</a:t>
            </a:r>
            <a:r>
              <a:rPr lang="ru-RU" dirty="0"/>
              <a:t> </a:t>
            </a:r>
            <a:r>
              <a:rPr lang="ru-RU" dirty="0" err="1"/>
              <a:t>внесків</a:t>
            </a:r>
            <a:r>
              <a:rPr lang="ru-RU" dirty="0"/>
              <a:t> з метою </a:t>
            </a:r>
            <a:r>
              <a:rPr lang="ru-RU" dirty="0" err="1"/>
              <a:t>їх</a:t>
            </a:r>
            <a:r>
              <a:rPr lang="ru-RU" dirty="0"/>
              <a:t> </a:t>
            </a:r>
            <a:r>
              <a:rPr lang="ru-RU" dirty="0" err="1"/>
              <a:t>збереження</a:t>
            </a:r>
            <a:r>
              <a:rPr lang="ru-RU" dirty="0"/>
              <a:t>, </a:t>
            </a:r>
            <a:r>
              <a:rPr lang="ru-RU" dirty="0" err="1"/>
              <a:t>накопичення</a:t>
            </a:r>
            <a:r>
              <a:rPr lang="ru-RU" dirty="0"/>
              <a:t> та </a:t>
            </a:r>
            <a:r>
              <a:rPr lang="ru-RU" dirty="0" err="1"/>
              <a:t>виплати</a:t>
            </a:r>
            <a:r>
              <a:rPr lang="ru-RU" dirty="0"/>
              <a:t>. </a:t>
            </a:r>
            <a:r>
              <a:rPr lang="ru-RU" dirty="0" err="1"/>
              <a:t>Кошти</a:t>
            </a:r>
            <a:r>
              <a:rPr lang="ru-RU" dirty="0"/>
              <a:t> </a:t>
            </a:r>
            <a:r>
              <a:rPr lang="ru-RU" dirty="0" err="1"/>
              <a:t>збираються</a:t>
            </a:r>
            <a:r>
              <a:rPr lang="ru-RU" dirty="0"/>
              <a:t> як </a:t>
            </a:r>
            <a:r>
              <a:rPr lang="ru-RU" dirty="0" err="1"/>
              <a:t>від</a:t>
            </a:r>
            <a:r>
              <a:rPr lang="ru-RU" dirty="0"/>
              <a:t> </a:t>
            </a:r>
            <a:r>
              <a:rPr lang="ru-RU" dirty="0" err="1"/>
              <a:t>приватних</a:t>
            </a:r>
            <a:r>
              <a:rPr lang="ru-RU" dirty="0"/>
              <a:t> </a:t>
            </a:r>
            <a:r>
              <a:rPr lang="ru-RU" dirty="0" err="1"/>
              <a:t>учасників</a:t>
            </a:r>
            <a:r>
              <a:rPr lang="ru-RU" dirty="0"/>
              <a:t>, так і </a:t>
            </a:r>
            <a:r>
              <a:rPr lang="ru-RU" dirty="0" err="1"/>
              <a:t>від</a:t>
            </a:r>
            <a:r>
              <a:rPr lang="ru-RU" dirty="0"/>
              <a:t> </a:t>
            </a:r>
            <a:r>
              <a:rPr lang="ru-RU" dirty="0" err="1"/>
              <a:t>роботодавців</a:t>
            </a:r>
            <a:r>
              <a:rPr lang="ru-RU" dirty="0"/>
              <a:t>.</a:t>
            </a:r>
          </a:p>
          <a:p>
            <a:pPr marL="45720" indent="0">
              <a:buNone/>
            </a:pPr>
            <a:r>
              <a:rPr lang="ru-RU" dirty="0" smtClean="0"/>
              <a:t>НПФ </a:t>
            </a:r>
            <a:r>
              <a:rPr lang="ru-RU" dirty="0" err="1"/>
              <a:t>бувають</a:t>
            </a:r>
            <a:r>
              <a:rPr lang="ru-RU" dirty="0"/>
              <a:t>:</a:t>
            </a:r>
          </a:p>
          <a:p>
            <a:r>
              <a:rPr lang="ru-RU" dirty="0" err="1"/>
              <a:t>Відкриті</a:t>
            </a:r>
            <a:r>
              <a:rPr lang="ru-RU" dirty="0"/>
              <a:t>. </a:t>
            </a:r>
            <a:r>
              <a:rPr lang="ru-RU" dirty="0" err="1"/>
              <a:t>Учасники</a:t>
            </a:r>
            <a:r>
              <a:rPr lang="ru-RU" dirty="0"/>
              <a:t> – будь-</a:t>
            </a:r>
            <a:r>
              <a:rPr lang="ru-RU" dirty="0" err="1"/>
              <a:t>які</a:t>
            </a:r>
            <a:r>
              <a:rPr lang="ru-RU" dirty="0"/>
              <a:t> </a:t>
            </a:r>
            <a:r>
              <a:rPr lang="ru-RU" dirty="0" err="1"/>
              <a:t>фізичні</a:t>
            </a:r>
            <a:r>
              <a:rPr lang="ru-RU" dirty="0"/>
              <a:t> особи, </a:t>
            </a:r>
            <a:r>
              <a:rPr lang="ru-RU" dirty="0" err="1"/>
              <a:t>які</a:t>
            </a:r>
            <a:r>
              <a:rPr lang="ru-RU" dirty="0"/>
              <a:t> </a:t>
            </a:r>
            <a:r>
              <a:rPr lang="ru-RU" dirty="0" err="1"/>
              <a:t>вносять</a:t>
            </a:r>
            <a:r>
              <a:rPr lang="ru-RU" dirty="0"/>
              <a:t> </a:t>
            </a:r>
            <a:r>
              <a:rPr lang="ru-RU" dirty="0" err="1"/>
              <a:t>кошти</a:t>
            </a:r>
            <a:r>
              <a:rPr lang="ru-RU" dirty="0"/>
              <a:t> </a:t>
            </a:r>
            <a:r>
              <a:rPr lang="ru-RU" dirty="0" err="1"/>
              <a:t>самостійно</a:t>
            </a:r>
            <a:r>
              <a:rPr lang="ru-RU" dirty="0"/>
              <a:t> </a:t>
            </a:r>
            <a:r>
              <a:rPr lang="ru-RU" dirty="0" err="1"/>
              <a:t>або</a:t>
            </a:r>
            <a:r>
              <a:rPr lang="ru-RU" dirty="0"/>
              <a:t> за них </a:t>
            </a:r>
            <a:r>
              <a:rPr lang="ru-RU" dirty="0" err="1"/>
              <a:t>це</a:t>
            </a:r>
            <a:r>
              <a:rPr lang="ru-RU" dirty="0"/>
              <a:t> </a:t>
            </a:r>
            <a:r>
              <a:rPr lang="ru-RU" dirty="0" err="1"/>
              <a:t>роблять</a:t>
            </a:r>
            <a:r>
              <a:rPr lang="ru-RU" dirty="0"/>
              <a:t> </a:t>
            </a:r>
            <a:r>
              <a:rPr lang="ru-RU" dirty="0" err="1"/>
              <a:t>юридичні</a:t>
            </a:r>
            <a:r>
              <a:rPr lang="ru-RU" dirty="0"/>
              <a:t> особи.</a:t>
            </a:r>
          </a:p>
          <a:p>
            <a:r>
              <a:rPr lang="ru-RU" dirty="0" err="1"/>
              <a:t>Корпоративні</a:t>
            </a:r>
            <a:r>
              <a:rPr lang="ru-RU" dirty="0"/>
              <a:t>. </a:t>
            </a:r>
            <a:r>
              <a:rPr lang="ru-RU" dirty="0" err="1"/>
              <a:t>Учасники</a:t>
            </a:r>
            <a:r>
              <a:rPr lang="ru-RU" dirty="0"/>
              <a:t> </a:t>
            </a:r>
            <a:r>
              <a:rPr lang="ru-RU" dirty="0" err="1"/>
              <a:t>подібних</a:t>
            </a:r>
            <a:r>
              <a:rPr lang="ru-RU" dirty="0"/>
              <a:t> </a:t>
            </a:r>
            <a:r>
              <a:rPr lang="ru-RU" dirty="0" err="1"/>
              <a:t>фондів</a:t>
            </a:r>
            <a:r>
              <a:rPr lang="ru-RU" dirty="0"/>
              <a:t> – </a:t>
            </a:r>
            <a:r>
              <a:rPr lang="ru-RU" dirty="0" err="1"/>
              <a:t>юридичні</a:t>
            </a:r>
            <a:r>
              <a:rPr lang="ru-RU" dirty="0"/>
              <a:t> особи-</a:t>
            </a:r>
            <a:r>
              <a:rPr lang="ru-RU" dirty="0" err="1"/>
              <a:t>роботодавці</a:t>
            </a:r>
            <a:r>
              <a:rPr lang="ru-RU" dirty="0"/>
              <a:t>.</a:t>
            </a:r>
          </a:p>
          <a:p>
            <a:r>
              <a:rPr lang="ru-RU" dirty="0" err="1"/>
              <a:t>Професійні</a:t>
            </a:r>
            <a:r>
              <a:rPr lang="ru-RU" dirty="0"/>
              <a:t>. В </a:t>
            </a:r>
            <a:r>
              <a:rPr lang="ru-RU" dirty="0" err="1"/>
              <a:t>якості</a:t>
            </a:r>
            <a:r>
              <a:rPr lang="ru-RU" dirty="0"/>
              <a:t> </a:t>
            </a:r>
            <a:r>
              <a:rPr lang="ru-RU" dirty="0" err="1"/>
              <a:t>учасників</a:t>
            </a:r>
            <a:r>
              <a:rPr lang="ru-RU" dirty="0"/>
              <a:t> </a:t>
            </a:r>
            <a:r>
              <a:rPr lang="ru-RU" dirty="0" err="1"/>
              <a:t>виступають</a:t>
            </a:r>
            <a:r>
              <a:rPr lang="ru-RU" dirty="0"/>
              <a:t> </a:t>
            </a:r>
            <a:r>
              <a:rPr lang="ru-RU" dirty="0" err="1"/>
              <a:t>роботодавці</a:t>
            </a:r>
            <a:r>
              <a:rPr lang="ru-RU" dirty="0"/>
              <a:t>, </a:t>
            </a:r>
            <a:r>
              <a:rPr lang="ru-RU" dirty="0" err="1"/>
              <a:t>профспілки</a:t>
            </a:r>
            <a:r>
              <a:rPr lang="ru-RU" dirty="0"/>
              <a:t>, а </a:t>
            </a:r>
            <a:r>
              <a:rPr lang="ru-RU" dirty="0" err="1"/>
              <a:t>також</a:t>
            </a:r>
            <a:r>
              <a:rPr lang="ru-RU" dirty="0"/>
              <a:t> </a:t>
            </a:r>
            <a:r>
              <a:rPr lang="ru-RU" dirty="0" err="1"/>
              <a:t>об’єднання</a:t>
            </a:r>
            <a:r>
              <a:rPr lang="ru-RU" dirty="0"/>
              <a:t> </a:t>
            </a:r>
            <a:r>
              <a:rPr lang="ru-RU" dirty="0" err="1"/>
              <a:t>громадян</a:t>
            </a:r>
            <a:r>
              <a:rPr lang="ru-RU" dirty="0" smtClean="0"/>
              <a:t>.</a:t>
            </a:r>
          </a:p>
          <a:p>
            <a:r>
              <a:rPr lang="uk-UA" b="1" i="1" dirty="0"/>
              <a:t>Інститути спільного інвестування (ІСІ) </a:t>
            </a:r>
            <a:r>
              <a:rPr lang="uk-UA" dirty="0"/>
              <a:t>- </a:t>
            </a:r>
            <a:r>
              <a:rPr lang="uk-UA" i="1" dirty="0"/>
              <a:t>це організаційно-правова форма діяльності, пов'язана з об'єднанням (залученням) грошових коштів інвесторів з метою отримання прибутку від вкладення їх у цінні папери інших емітентів, корпоративні права та нерухомість</a:t>
            </a:r>
            <a:r>
              <a:rPr lang="uk-UA" i="1" dirty="0" smtClean="0"/>
              <a:t>.</a:t>
            </a:r>
          </a:p>
          <a:p>
            <a:r>
              <a:rPr lang="ru-RU" b="1" u="sng" dirty="0" err="1"/>
              <a:t>Компанія</a:t>
            </a:r>
            <a:r>
              <a:rPr lang="ru-RU" b="1" u="sng" dirty="0"/>
              <a:t> з </a:t>
            </a:r>
            <a:r>
              <a:rPr lang="ru-RU" b="1" u="sng" dirty="0" err="1"/>
              <a:t>управління</a:t>
            </a:r>
            <a:r>
              <a:rPr lang="ru-RU" b="1" u="sng" dirty="0"/>
              <a:t> активами (КУА) </a:t>
            </a:r>
            <a:r>
              <a:rPr lang="ru-RU" dirty="0"/>
              <a:t>– </a:t>
            </a:r>
            <a:r>
              <a:rPr lang="ru-RU" dirty="0" err="1"/>
              <a:t>це</a:t>
            </a:r>
            <a:r>
              <a:rPr lang="ru-RU" dirty="0"/>
              <a:t> </a:t>
            </a:r>
            <a:r>
              <a:rPr lang="ru-RU" dirty="0" err="1"/>
              <a:t>фінансова</a:t>
            </a:r>
            <a:r>
              <a:rPr lang="ru-RU" dirty="0"/>
              <a:t> </a:t>
            </a:r>
            <a:r>
              <a:rPr lang="ru-RU" dirty="0" err="1"/>
              <a:t>установа</a:t>
            </a:r>
            <a:r>
              <a:rPr lang="ru-RU" dirty="0"/>
              <a:t>, </a:t>
            </a:r>
            <a:r>
              <a:rPr lang="ru-RU" dirty="0" err="1"/>
              <a:t>завданням</a:t>
            </a:r>
            <a:r>
              <a:rPr lang="ru-RU" dirty="0"/>
              <a:t> </a:t>
            </a:r>
            <a:r>
              <a:rPr lang="ru-RU" dirty="0" err="1"/>
              <a:t>якої</a:t>
            </a:r>
            <a:r>
              <a:rPr lang="ru-RU" dirty="0"/>
              <a:t> є </a:t>
            </a:r>
            <a:r>
              <a:rPr lang="ru-RU" dirty="0" err="1"/>
              <a:t>управління</a:t>
            </a:r>
            <a:r>
              <a:rPr lang="ru-RU" dirty="0"/>
              <a:t> активами </a:t>
            </a:r>
            <a:r>
              <a:rPr lang="ru-RU" dirty="0" err="1"/>
              <a:t>фондів</a:t>
            </a:r>
            <a:r>
              <a:rPr lang="ru-RU" dirty="0"/>
              <a:t> (</a:t>
            </a:r>
            <a:r>
              <a:rPr lang="ru-RU" dirty="0" err="1"/>
              <a:t>інститутів</a:t>
            </a:r>
            <a:r>
              <a:rPr lang="ru-RU" dirty="0"/>
              <a:t> </a:t>
            </a:r>
            <a:r>
              <a:rPr lang="ru-RU" dirty="0" err="1"/>
              <a:t>спільного</a:t>
            </a:r>
            <a:r>
              <a:rPr lang="ru-RU" dirty="0"/>
              <a:t> </a:t>
            </a:r>
            <a:r>
              <a:rPr lang="ru-RU" dirty="0" err="1"/>
              <a:t>інвестування</a:t>
            </a:r>
            <a:r>
              <a:rPr lang="ru-RU" dirty="0"/>
              <a:t> (ІСІ) та </a:t>
            </a:r>
            <a:r>
              <a:rPr lang="ru-RU" dirty="0" err="1"/>
              <a:t>недержавними</a:t>
            </a:r>
            <a:r>
              <a:rPr lang="ru-RU" dirty="0"/>
              <a:t> </a:t>
            </a:r>
            <a:r>
              <a:rPr lang="ru-RU" dirty="0" err="1"/>
              <a:t>пенсійними</a:t>
            </a:r>
            <a:r>
              <a:rPr lang="ru-RU" dirty="0"/>
              <a:t> фондами (</a:t>
            </a:r>
            <a:r>
              <a:rPr lang="ru-RU" dirty="0" err="1"/>
              <a:t>окремо</a:t>
            </a:r>
            <a:r>
              <a:rPr lang="ru-RU" dirty="0"/>
              <a:t> про них ми </a:t>
            </a:r>
            <a:r>
              <a:rPr lang="ru-RU" dirty="0" err="1"/>
              <a:t>поговоримо</a:t>
            </a:r>
            <a:r>
              <a:rPr lang="ru-RU" dirty="0"/>
              <a:t> в </a:t>
            </a:r>
            <a:r>
              <a:rPr lang="ru-RU" dirty="0" err="1"/>
              <a:t>наступній</a:t>
            </a:r>
            <a:r>
              <a:rPr lang="ru-RU" dirty="0"/>
              <a:t> </a:t>
            </a:r>
            <a:r>
              <a:rPr lang="ru-RU" dirty="0" err="1"/>
              <a:t>публікації</a:t>
            </a:r>
            <a:r>
              <a:rPr lang="ru-RU" dirty="0"/>
              <a:t>).</a:t>
            </a:r>
          </a:p>
          <a:p>
            <a:endParaRPr lang="uk-UA" i="1" dirty="0"/>
          </a:p>
          <a:p>
            <a:endParaRPr lang="ru-RU" dirty="0" smtClean="0"/>
          </a:p>
          <a:p>
            <a:endParaRPr lang="ru-RU" dirty="0"/>
          </a:p>
        </p:txBody>
      </p:sp>
    </p:spTree>
    <p:extLst>
      <p:ext uri="{BB962C8B-B14F-4D97-AF65-F5344CB8AC3E}">
        <p14:creationId xmlns:p14="http://schemas.microsoft.com/office/powerpoint/2010/main" val="321804353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4294967295"/>
          </p:nvPr>
        </p:nvSpPr>
        <p:spPr>
          <a:xfrm>
            <a:off x="2207568" y="548680"/>
            <a:ext cx="7920880" cy="5688632"/>
          </a:xfrm>
          <a:prstGeom prst="rect">
            <a:avLst/>
          </a:prstGeom>
        </p:spPr>
        <p:txBody>
          <a:bodyPr>
            <a:normAutofit fontScale="92500" lnSpcReduction="20000"/>
          </a:bodyPr>
          <a:lstStyle/>
          <a:p>
            <a:pPr marL="45720" indent="0" algn="just">
              <a:buNone/>
            </a:pPr>
            <a:r>
              <a:rPr lang="ru-RU" dirty="0" err="1" smtClean="0"/>
              <a:t>Інститути</a:t>
            </a:r>
            <a:r>
              <a:rPr lang="ru-RU" dirty="0" smtClean="0"/>
              <a:t> </a:t>
            </a:r>
            <a:r>
              <a:rPr lang="ru-RU" dirty="0" err="1" smtClean="0"/>
              <a:t>інфраструктури</a:t>
            </a:r>
            <a:r>
              <a:rPr lang="ru-RU" dirty="0" smtClean="0"/>
              <a:t> </a:t>
            </a:r>
            <a:r>
              <a:rPr lang="ru-RU" dirty="0" err="1" smtClean="0"/>
              <a:t>виконують</a:t>
            </a:r>
            <a:r>
              <a:rPr lang="ru-RU" dirty="0" smtClean="0"/>
              <a:t> </a:t>
            </a:r>
            <a:r>
              <a:rPr lang="ru-RU" dirty="0" err="1"/>
              <a:t>функції</a:t>
            </a:r>
            <a:r>
              <a:rPr lang="ru-RU" dirty="0"/>
              <a:t> </a:t>
            </a:r>
            <a:r>
              <a:rPr lang="uk-UA" dirty="0" smtClean="0"/>
              <a:t>обслуговування основних учасників чи окремих операцій на фінансовому ринку. До таких суб’єктів належать: </a:t>
            </a:r>
          </a:p>
          <a:p>
            <a:pPr algn="just"/>
            <a:r>
              <a:rPr lang="uk-UA" dirty="0" smtClean="0"/>
              <a:t>1) фондові та валютні біржі – це організаційно оформлені, постійно діючі ринки, де здійснюється торгівля цінними паперами і валютою. Вони створюють такі умови для торгівлі фінансовими активами, які дають змогу одержати прибутки учасникам біржової торгівлі; </a:t>
            </a:r>
          </a:p>
          <a:p>
            <a:pPr algn="just"/>
            <a:r>
              <a:rPr lang="uk-UA" dirty="0" smtClean="0"/>
              <a:t>2) брокери – фінансові посередники, що купують і продають фінансові інструменти за рахунок і за дорученням клієнта на основі договору комісії чи доручення; </a:t>
            </a:r>
          </a:p>
          <a:p>
            <a:pPr algn="just"/>
            <a:r>
              <a:rPr lang="uk-UA" dirty="0" smtClean="0"/>
              <a:t>3) дилери – учасники фінансового ринку, що займаються комерційною діяльністю з фінансовими активами за власний рахунок і на власний ризик; </a:t>
            </a:r>
          </a:p>
          <a:p>
            <a:pPr algn="just"/>
            <a:r>
              <a:rPr lang="uk-UA" dirty="0" smtClean="0"/>
              <a:t>4) андерайтери – фінансові посередники, які надають послуги емітенту щодо первинного розміщення цінних паперів;</a:t>
            </a:r>
            <a:endParaRPr lang="uk-UA" dirty="0"/>
          </a:p>
        </p:txBody>
      </p:sp>
    </p:spTree>
    <p:extLst>
      <p:ext uri="{BB962C8B-B14F-4D97-AF65-F5344CB8AC3E}">
        <p14:creationId xmlns:p14="http://schemas.microsoft.com/office/powerpoint/2010/main" val="17280402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4294967295"/>
          </p:nvPr>
        </p:nvSpPr>
        <p:spPr>
          <a:xfrm>
            <a:off x="2063552" y="332656"/>
            <a:ext cx="7920880" cy="5904656"/>
          </a:xfrm>
          <a:prstGeom prst="rect">
            <a:avLst/>
          </a:prstGeom>
        </p:spPr>
        <p:txBody>
          <a:bodyPr>
            <a:normAutofit fontScale="92500" lnSpcReduction="20000"/>
          </a:bodyPr>
          <a:lstStyle/>
          <a:p>
            <a:pPr algn="just"/>
            <a:r>
              <a:rPr lang="uk-UA" dirty="0" smtClean="0"/>
              <a:t>5) депозитарії – суб’єкти фінансового ринку, які спеціалізуються з надання послуг стосовно зберігання цінних паперів, обліку прав власності на них та їх обігу. У нашій державі функції депозитарію можуть виконувати лише юридичні особи, зокрема комерційні банки, торговці цінними паперами (брокери та дилери); </a:t>
            </a:r>
          </a:p>
          <a:p>
            <a:pPr algn="just"/>
            <a:r>
              <a:rPr lang="uk-UA" dirty="0" smtClean="0"/>
              <a:t>6) зберігачі – суб’єкти (юридичні особи), що мають дозвіл на зберігання та обслуговування обігу цінних паперів і операцій емітента з цінними паперами; </a:t>
            </a:r>
          </a:p>
          <a:p>
            <a:pPr algn="just"/>
            <a:r>
              <a:rPr lang="uk-UA" dirty="0" smtClean="0"/>
              <a:t>7) реєстратори – суб’єкти фінансового ринку, які на підставі одержаного у встановленому порядку дозволу здійснюють ведення реєстрів власників іменних цінних паперів. Реєстр власників – це список власників та номінальних утримувачів іменних цінних паперів, складений на конкретну дату. Ведення цього реєстру передбачає облік і зберігання впродовж певного строку інформації про власників іменних цінних паперів, а також про операції, в результаті яких виникає потреба у внесенні змін до реєстру. Зміни до реєстру</a:t>
            </a:r>
            <a:r>
              <a:rPr lang="ru-RU" dirty="0"/>
              <a:t> </a:t>
            </a:r>
            <a:r>
              <a:rPr lang="ru-RU" dirty="0" err="1"/>
              <a:t>вносяться</a:t>
            </a:r>
            <a:r>
              <a:rPr lang="ru-RU" dirty="0"/>
              <a:t> на </a:t>
            </a:r>
            <a:r>
              <a:rPr lang="ru-RU" dirty="0" err="1"/>
              <a:t>основі</a:t>
            </a:r>
            <a:r>
              <a:rPr lang="ru-RU" dirty="0"/>
              <a:t> </a:t>
            </a:r>
            <a:r>
              <a:rPr lang="ru-RU" dirty="0" err="1"/>
              <a:t>документів</a:t>
            </a:r>
            <a:r>
              <a:rPr lang="ru-RU" dirty="0"/>
              <a:t>, </a:t>
            </a:r>
            <a:r>
              <a:rPr lang="ru-RU" dirty="0" err="1"/>
              <a:t>відповідно</a:t>
            </a:r>
            <a:r>
              <a:rPr lang="ru-RU" dirty="0"/>
              <a:t> до </a:t>
            </a:r>
            <a:r>
              <a:rPr lang="ru-RU" dirty="0" err="1"/>
              <a:t>яких</a:t>
            </a:r>
            <a:r>
              <a:rPr lang="ru-RU" dirty="0"/>
              <a:t> право </a:t>
            </a:r>
            <a:r>
              <a:rPr lang="ru-RU" dirty="0" err="1"/>
              <a:t>власності</a:t>
            </a:r>
            <a:r>
              <a:rPr lang="ru-RU" dirty="0"/>
              <a:t> переходить на </a:t>
            </a:r>
            <a:r>
              <a:rPr lang="ru-RU" dirty="0" err="1"/>
              <a:t>відповідні</a:t>
            </a:r>
            <a:r>
              <a:rPr lang="ru-RU" dirty="0"/>
              <a:t> </a:t>
            </a:r>
            <a:r>
              <a:rPr lang="ru-RU" dirty="0" err="1"/>
              <a:t>іменні</a:t>
            </a:r>
            <a:r>
              <a:rPr lang="ru-RU" dirty="0"/>
              <a:t> </a:t>
            </a:r>
            <a:r>
              <a:rPr lang="ru-RU" dirty="0" err="1"/>
              <a:t>цінні</a:t>
            </a:r>
            <a:r>
              <a:rPr lang="ru-RU" dirty="0"/>
              <a:t> </a:t>
            </a:r>
            <a:r>
              <a:rPr lang="ru-RU" dirty="0" err="1"/>
              <a:t>папери</a:t>
            </a:r>
            <a:r>
              <a:rPr lang="ru-RU" dirty="0"/>
              <a:t>;</a:t>
            </a:r>
            <a:endParaRPr lang="uk-UA" dirty="0"/>
          </a:p>
        </p:txBody>
      </p:sp>
    </p:spTree>
    <p:extLst>
      <p:ext uri="{BB962C8B-B14F-4D97-AF65-F5344CB8AC3E}">
        <p14:creationId xmlns:p14="http://schemas.microsoft.com/office/powerpoint/2010/main" val="29969802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4294967295"/>
          </p:nvPr>
        </p:nvSpPr>
        <p:spPr>
          <a:xfrm>
            <a:off x="2207568" y="260648"/>
            <a:ext cx="7920880" cy="5976664"/>
          </a:xfrm>
          <a:prstGeom prst="rect">
            <a:avLst/>
          </a:prstGeom>
        </p:spPr>
        <p:txBody>
          <a:bodyPr>
            <a:normAutofit fontScale="85000" lnSpcReduction="20000"/>
          </a:bodyPr>
          <a:lstStyle/>
          <a:p>
            <a:pPr algn="just"/>
            <a:r>
              <a:rPr lang="uk-UA" dirty="0" smtClean="0"/>
              <a:t>8) розрахунково-клірингові установи – інститути, які спеціалізуються на виконанні таких функцій: проведення розрахунків, включаючи здійснення взаємозаліку за договорами купівлі-продажу цінних паперів; проведення перевірки наявності на рахунках учасників грошових коштів та цінних паперів; надання виписок з грошових рахунків клієнтів установи; повідомлення інформації установам, що ведуть книги реєстрації іменних цінних паперів. Найчастіше такою діяльністю займаються спеціальні клірингові підрозділи фондових бірж, а на позабіржовому ринку – спеціалізовані </a:t>
            </a:r>
            <a:r>
              <a:rPr lang="uk-UA" dirty="0" err="1" smtClean="0"/>
              <a:t>клірингово</a:t>
            </a:r>
            <a:r>
              <a:rPr lang="uk-UA" dirty="0" smtClean="0"/>
              <a:t>-розрахункові установи;</a:t>
            </a:r>
          </a:p>
          <a:p>
            <a:pPr algn="just"/>
            <a:r>
              <a:rPr lang="uk-UA" dirty="0" smtClean="0"/>
              <a:t> 9) інформаційно-аналітичні інститути, інформаційно-консультаційні центри – установи, які спеціалізуються з надання послуг своїм клієнтам з приводу опрацювання та поширення ринкової інформації про суб’єктів та інструменти фінансового ринку, поточні валютні курси, фондові індекси, а також на підготовці аналітичних оглядів подій і тенденцій на ринку фінансових послуг; </a:t>
            </a:r>
          </a:p>
          <a:p>
            <a:pPr algn="just"/>
            <a:r>
              <a:rPr lang="uk-UA" dirty="0" smtClean="0"/>
              <a:t>10) </a:t>
            </a:r>
            <a:r>
              <a:rPr lang="uk-UA" dirty="0" err="1" smtClean="0"/>
              <a:t>саморегулівні</a:t>
            </a:r>
            <a:r>
              <a:rPr lang="uk-UA" dirty="0" smtClean="0"/>
              <a:t> організації фінансового ринку – це добровільні об’єднання професійних учасників фондового ринку, які не мають на меті одержання прибутку, створені для захисту інтересів своїх членів, інтересів власників цінних паперів та інших учасників фондового ринку та зареєстровані Національною комісією з цінних паперів та фондового ринку.</a:t>
            </a:r>
            <a:endParaRPr lang="uk-UA" dirty="0"/>
          </a:p>
        </p:txBody>
      </p:sp>
    </p:spTree>
    <p:extLst>
      <p:ext uri="{BB962C8B-B14F-4D97-AF65-F5344CB8AC3E}">
        <p14:creationId xmlns:p14="http://schemas.microsoft.com/office/powerpoint/2010/main" val="28015847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299881"/>
          </a:xfrm>
        </p:spPr>
        <p:txBody>
          <a:bodyPr anchor="t"/>
          <a:lstStyle/>
          <a:p>
            <a:r>
              <a:rPr lang="uk-UA" dirty="0"/>
              <a:t>5</a:t>
            </a:r>
            <a:r>
              <a:rPr lang="uk-UA" dirty="0" smtClean="0"/>
              <a:t>. </a:t>
            </a:r>
            <a:r>
              <a:rPr lang="ru-RU" dirty="0" err="1"/>
              <a:t>Державне</a:t>
            </a:r>
            <a:r>
              <a:rPr lang="ru-RU" dirty="0"/>
              <a:t> </a:t>
            </a:r>
            <a:r>
              <a:rPr lang="ru-RU" dirty="0" err="1"/>
              <a:t>регулювання</a:t>
            </a:r>
            <a:r>
              <a:rPr lang="ru-RU" dirty="0"/>
              <a:t> </a:t>
            </a:r>
            <a:r>
              <a:rPr lang="ru-RU" dirty="0" err="1"/>
              <a:t>фінансового</a:t>
            </a:r>
            <a:r>
              <a:rPr lang="ru-RU" dirty="0"/>
              <a:t> ринку </a:t>
            </a:r>
            <a:r>
              <a:rPr lang="ru-RU" dirty="0" err="1"/>
              <a:t>України</a:t>
            </a:r>
            <a:endParaRPr lang="uk-UA" dirty="0" smtClean="0"/>
          </a:p>
          <a:p>
            <a:endParaRPr lang="uk-UA" sz="1800" dirty="0" smtClean="0"/>
          </a:p>
          <a:p>
            <a:r>
              <a:rPr lang="ru-RU" sz="1800" dirty="0"/>
              <a:t> </a:t>
            </a:r>
            <a:r>
              <a:rPr lang="ru-RU" sz="1800" dirty="0" err="1"/>
              <a:t>Регулювання</a:t>
            </a:r>
            <a:r>
              <a:rPr lang="ru-RU" sz="1800" dirty="0"/>
              <a:t> </a:t>
            </a:r>
            <a:r>
              <a:rPr lang="ru-RU" sz="1800" dirty="0" err="1"/>
              <a:t>ринків</a:t>
            </a:r>
            <a:r>
              <a:rPr lang="ru-RU" sz="1800" dirty="0"/>
              <a:t> </a:t>
            </a:r>
            <a:r>
              <a:rPr lang="ru-RU" sz="1800" dirty="0" err="1"/>
              <a:t>капіталу</a:t>
            </a:r>
            <a:r>
              <a:rPr lang="ru-RU" sz="1800" dirty="0"/>
              <a:t> </a:t>
            </a:r>
            <a:r>
              <a:rPr lang="ru-RU" sz="1800" dirty="0" err="1"/>
              <a:t>здійснюють</a:t>
            </a:r>
            <a:r>
              <a:rPr lang="ru-RU" sz="1800" dirty="0"/>
              <a:t> держава та </a:t>
            </a:r>
            <a:r>
              <a:rPr lang="ru-RU" sz="1800" dirty="0" err="1"/>
              <a:t>саморегулівні</a:t>
            </a:r>
            <a:r>
              <a:rPr lang="ru-RU" sz="1800" dirty="0"/>
              <a:t> </a:t>
            </a:r>
            <a:r>
              <a:rPr lang="ru-RU" sz="1800" dirty="0" err="1"/>
              <a:t>організації</a:t>
            </a:r>
            <a:r>
              <a:rPr lang="ru-RU" sz="1800" dirty="0"/>
              <a:t>.</a:t>
            </a:r>
          </a:p>
          <a:p>
            <a:r>
              <a:rPr lang="ru-RU" sz="1800" dirty="0"/>
              <a:t>2. </a:t>
            </a:r>
            <a:r>
              <a:rPr lang="ru-RU" sz="1800" dirty="0" err="1"/>
              <a:t>Державне</a:t>
            </a:r>
            <a:r>
              <a:rPr lang="ru-RU" sz="1800" dirty="0"/>
              <a:t> </a:t>
            </a:r>
            <a:r>
              <a:rPr lang="ru-RU" sz="1800" dirty="0" err="1"/>
              <a:t>регулювання</a:t>
            </a:r>
            <a:r>
              <a:rPr lang="ru-RU" sz="1800" dirty="0"/>
              <a:t> </a:t>
            </a:r>
            <a:r>
              <a:rPr lang="ru-RU" sz="1800" dirty="0" err="1"/>
              <a:t>ринків</a:t>
            </a:r>
            <a:r>
              <a:rPr lang="ru-RU" sz="1800" dirty="0"/>
              <a:t> </a:t>
            </a:r>
            <a:r>
              <a:rPr lang="ru-RU" sz="1800" dirty="0" err="1"/>
              <a:t>капіталу</a:t>
            </a:r>
            <a:r>
              <a:rPr lang="ru-RU" sz="1800" dirty="0"/>
              <a:t> </a:t>
            </a:r>
            <a:r>
              <a:rPr lang="ru-RU" sz="1800" dirty="0" err="1"/>
              <a:t>здійснюють</a:t>
            </a:r>
            <a:r>
              <a:rPr lang="ru-RU" sz="1800" dirty="0"/>
              <a:t> </a:t>
            </a:r>
            <a:r>
              <a:rPr lang="ru-RU" sz="1800" dirty="0" err="1"/>
              <a:t>Національна</a:t>
            </a:r>
            <a:r>
              <a:rPr lang="ru-RU" sz="1800" dirty="0"/>
              <a:t> </a:t>
            </a:r>
            <a:r>
              <a:rPr lang="ru-RU" sz="1800" dirty="0" err="1"/>
              <a:t>комісія</a:t>
            </a:r>
            <a:r>
              <a:rPr lang="ru-RU" sz="1800" dirty="0"/>
              <a:t> з </a:t>
            </a:r>
            <a:r>
              <a:rPr lang="ru-RU" sz="1800" dirty="0" err="1"/>
              <a:t>цінних</a:t>
            </a:r>
            <a:r>
              <a:rPr lang="ru-RU" sz="1800" dirty="0"/>
              <a:t> </a:t>
            </a:r>
            <a:r>
              <a:rPr lang="ru-RU" sz="1800" dirty="0" err="1"/>
              <a:t>паперів</a:t>
            </a:r>
            <a:r>
              <a:rPr lang="ru-RU" sz="1800" dirty="0"/>
              <a:t> та фондового ринку, а </a:t>
            </a:r>
            <a:r>
              <a:rPr lang="ru-RU" sz="1800" dirty="0" err="1"/>
              <a:t>також</a:t>
            </a:r>
            <a:r>
              <a:rPr lang="ru-RU" sz="1800" dirty="0"/>
              <a:t> </a:t>
            </a:r>
            <a:r>
              <a:rPr lang="ru-RU" sz="1800" dirty="0" err="1"/>
              <a:t>інші</a:t>
            </a:r>
            <a:r>
              <a:rPr lang="ru-RU" sz="1800" dirty="0"/>
              <a:t> </a:t>
            </a:r>
            <a:r>
              <a:rPr lang="ru-RU" sz="1800" dirty="0" err="1"/>
              <a:t>державні</a:t>
            </a:r>
            <a:r>
              <a:rPr lang="ru-RU" sz="1800" dirty="0"/>
              <a:t> </a:t>
            </a:r>
            <a:r>
              <a:rPr lang="ru-RU" sz="1800" dirty="0" err="1"/>
              <a:t>органи</a:t>
            </a:r>
            <a:r>
              <a:rPr lang="ru-RU" sz="1800" dirty="0"/>
              <a:t> у межах </a:t>
            </a:r>
            <a:r>
              <a:rPr lang="ru-RU" sz="1800" dirty="0" err="1"/>
              <a:t>повноважень</a:t>
            </a:r>
            <a:r>
              <a:rPr lang="ru-RU" sz="1800" dirty="0"/>
              <a:t>, </a:t>
            </a:r>
            <a:r>
              <a:rPr lang="ru-RU" sz="1800" dirty="0" err="1"/>
              <a:t>визначених</a:t>
            </a:r>
            <a:r>
              <a:rPr lang="ru-RU" sz="1800" dirty="0"/>
              <a:t> законом.</a:t>
            </a:r>
          </a:p>
          <a:p>
            <a:r>
              <a:rPr lang="ru-RU" sz="1800" dirty="0"/>
              <a:t>3. </a:t>
            </a:r>
            <a:r>
              <a:rPr lang="ru-RU" sz="1800" dirty="0" err="1"/>
              <a:t>Державне</a:t>
            </a:r>
            <a:r>
              <a:rPr lang="ru-RU" sz="1800" dirty="0"/>
              <a:t> </a:t>
            </a:r>
            <a:r>
              <a:rPr lang="ru-RU" sz="1800" dirty="0" err="1"/>
              <a:t>регулювання</a:t>
            </a:r>
            <a:r>
              <a:rPr lang="ru-RU" sz="1800" dirty="0"/>
              <a:t> </a:t>
            </a:r>
            <a:r>
              <a:rPr lang="ru-RU" sz="1800" dirty="0" err="1"/>
              <a:t>регульованих</a:t>
            </a:r>
            <a:r>
              <a:rPr lang="ru-RU" sz="1800" dirty="0"/>
              <a:t> </a:t>
            </a:r>
            <a:r>
              <a:rPr lang="ru-RU" sz="1800" dirty="0" err="1"/>
              <a:t>грошових</a:t>
            </a:r>
            <a:r>
              <a:rPr lang="ru-RU" sz="1800" dirty="0"/>
              <a:t> </a:t>
            </a:r>
            <a:r>
              <a:rPr lang="ru-RU" sz="1800" dirty="0" err="1"/>
              <a:t>ринків</a:t>
            </a:r>
            <a:r>
              <a:rPr lang="ru-RU" sz="1800" dirty="0"/>
              <a:t> </a:t>
            </a:r>
            <a:r>
              <a:rPr lang="ru-RU" sz="1800" dirty="0" err="1"/>
              <a:t>здійснюється</a:t>
            </a:r>
            <a:r>
              <a:rPr lang="ru-RU" sz="1800" dirty="0"/>
              <a:t>:</a:t>
            </a:r>
          </a:p>
          <a:p>
            <a:r>
              <a:rPr lang="ru-RU" sz="1800" dirty="0"/>
              <a:t>1) </a:t>
            </a:r>
            <a:r>
              <a:rPr lang="ru-RU" sz="1800" dirty="0" err="1"/>
              <a:t>Національною</a:t>
            </a:r>
            <a:r>
              <a:rPr lang="ru-RU" sz="1800" dirty="0"/>
              <a:t> </a:t>
            </a:r>
            <a:r>
              <a:rPr lang="ru-RU" sz="1800" dirty="0" err="1"/>
              <a:t>комісією</a:t>
            </a:r>
            <a:r>
              <a:rPr lang="ru-RU" sz="1800" dirty="0"/>
              <a:t> з </a:t>
            </a:r>
            <a:r>
              <a:rPr lang="ru-RU" sz="1800" dirty="0" err="1"/>
              <a:t>цінних</a:t>
            </a:r>
            <a:r>
              <a:rPr lang="ru-RU" sz="1800" dirty="0"/>
              <a:t> </a:t>
            </a:r>
            <a:r>
              <a:rPr lang="ru-RU" sz="1800" dirty="0" err="1"/>
              <a:t>паперів</a:t>
            </a:r>
            <a:r>
              <a:rPr lang="ru-RU" sz="1800" dirty="0"/>
              <a:t> та фондового ринку - </a:t>
            </a:r>
            <a:r>
              <a:rPr lang="ru-RU" sz="1800" dirty="0" err="1"/>
              <a:t>щодо</a:t>
            </a:r>
            <a:r>
              <a:rPr lang="ru-RU" sz="1800" dirty="0"/>
              <a:t> правил </a:t>
            </a:r>
            <a:r>
              <a:rPr lang="ru-RU" sz="1800" dirty="0" err="1"/>
              <a:t>функціонування</a:t>
            </a:r>
            <a:r>
              <a:rPr lang="ru-RU" sz="1800" dirty="0"/>
              <a:t> </a:t>
            </a:r>
            <a:r>
              <a:rPr lang="ru-RU" sz="1800" dirty="0" err="1"/>
              <a:t>регульованого</a:t>
            </a:r>
            <a:r>
              <a:rPr lang="ru-RU" sz="1800" dirty="0"/>
              <a:t> ринку, </a:t>
            </a:r>
            <a:r>
              <a:rPr lang="ru-RU" sz="1800" dirty="0" err="1"/>
              <a:t>клірингу</a:t>
            </a:r>
            <a:r>
              <a:rPr lang="ru-RU" sz="1800" dirty="0"/>
              <a:t> </a:t>
            </a:r>
            <a:r>
              <a:rPr lang="ru-RU" sz="1800" dirty="0" err="1"/>
              <a:t>зобов’язань</a:t>
            </a:r>
            <a:r>
              <a:rPr lang="ru-RU" sz="1800" dirty="0"/>
              <a:t> за договорами, </a:t>
            </a:r>
            <a:r>
              <a:rPr lang="ru-RU" sz="1800" dirty="0" err="1"/>
              <a:t>укладеними</a:t>
            </a:r>
            <a:r>
              <a:rPr lang="ru-RU" sz="1800" dirty="0"/>
              <a:t> на такому ринку, а </a:t>
            </a:r>
            <a:r>
              <a:rPr lang="ru-RU" sz="1800" dirty="0" err="1"/>
              <a:t>також</a:t>
            </a:r>
            <a:r>
              <a:rPr lang="ru-RU" sz="1800" dirty="0"/>
              <a:t> </a:t>
            </a:r>
            <a:r>
              <a:rPr lang="ru-RU" sz="1800" dirty="0" err="1"/>
              <a:t>протидії</a:t>
            </a:r>
            <a:r>
              <a:rPr lang="ru-RU" sz="1800" dirty="0"/>
              <a:t> </a:t>
            </a:r>
            <a:r>
              <a:rPr lang="ru-RU" sz="1800" dirty="0" err="1"/>
              <a:t>маніпулюванню</a:t>
            </a:r>
            <a:r>
              <a:rPr lang="ru-RU" sz="1800" dirty="0"/>
              <a:t> та </a:t>
            </a:r>
            <a:r>
              <a:rPr lang="ru-RU" sz="1800" dirty="0" err="1"/>
              <a:t>іншим</a:t>
            </a:r>
            <a:r>
              <a:rPr lang="ru-RU" sz="1800" dirty="0"/>
              <a:t> </a:t>
            </a:r>
            <a:r>
              <a:rPr lang="ru-RU" sz="1800" dirty="0" err="1"/>
              <a:t>зловживанням</a:t>
            </a:r>
            <a:r>
              <a:rPr lang="ru-RU" sz="1800" dirty="0"/>
              <a:t> на такому </a:t>
            </a:r>
            <a:r>
              <a:rPr lang="ru-RU" sz="1800" dirty="0" err="1"/>
              <a:t>регульованому</a:t>
            </a:r>
            <a:r>
              <a:rPr lang="ru-RU" sz="1800" dirty="0"/>
              <a:t> грошовому ринку;</a:t>
            </a:r>
          </a:p>
          <a:p>
            <a:r>
              <a:rPr lang="ru-RU" sz="1800" dirty="0"/>
              <a:t>2) </a:t>
            </a:r>
            <a:r>
              <a:rPr lang="ru-RU" sz="1800" dirty="0" err="1"/>
              <a:t>Національним</a:t>
            </a:r>
            <a:r>
              <a:rPr lang="ru-RU" sz="1800" dirty="0"/>
              <a:t> банком </a:t>
            </a:r>
            <a:r>
              <a:rPr lang="ru-RU" sz="1800" dirty="0" err="1"/>
              <a:t>України</a:t>
            </a:r>
            <a:r>
              <a:rPr lang="ru-RU" sz="1800" dirty="0"/>
              <a:t> - </a:t>
            </a:r>
            <a:r>
              <a:rPr lang="ru-RU" sz="1800" dirty="0" err="1"/>
              <a:t>щодо</a:t>
            </a:r>
            <a:r>
              <a:rPr lang="ru-RU" sz="1800" dirty="0"/>
              <a:t> правил поставки </a:t>
            </a:r>
            <a:r>
              <a:rPr lang="ru-RU" sz="1800" dirty="0" err="1"/>
              <a:t>інструментів</a:t>
            </a:r>
            <a:r>
              <a:rPr lang="ru-RU" sz="1800" dirty="0"/>
              <a:t> грошового ринку (</a:t>
            </a:r>
            <a:r>
              <a:rPr lang="ru-RU" sz="1800" dirty="0" err="1"/>
              <a:t>крім</a:t>
            </a:r>
            <a:r>
              <a:rPr lang="ru-RU" sz="1800" dirty="0"/>
              <a:t> </a:t>
            </a:r>
            <a:r>
              <a:rPr lang="ru-RU" sz="1800" dirty="0" err="1"/>
              <a:t>цінних</a:t>
            </a:r>
            <a:r>
              <a:rPr lang="ru-RU" sz="1800" dirty="0"/>
              <a:t> </a:t>
            </a:r>
            <a:r>
              <a:rPr lang="ru-RU" sz="1800" dirty="0" err="1"/>
              <a:t>паперів</a:t>
            </a:r>
            <a:r>
              <a:rPr lang="ru-RU" sz="1800" dirty="0"/>
              <a:t>) та </a:t>
            </a:r>
            <a:r>
              <a:rPr lang="ru-RU" sz="1800" dirty="0" err="1"/>
              <a:t>валютних</a:t>
            </a:r>
            <a:r>
              <a:rPr lang="ru-RU" sz="1800" dirty="0"/>
              <a:t> </a:t>
            </a:r>
            <a:r>
              <a:rPr lang="ru-RU" sz="1800" dirty="0" err="1"/>
              <a:t>цінностей</a:t>
            </a:r>
            <a:r>
              <a:rPr lang="ru-RU" sz="1800" dirty="0"/>
              <a:t>, </a:t>
            </a:r>
            <a:r>
              <a:rPr lang="ru-RU" sz="1800" dirty="0" err="1"/>
              <a:t>допущених</a:t>
            </a:r>
            <a:r>
              <a:rPr lang="ru-RU" sz="1800" dirty="0"/>
              <a:t> до </a:t>
            </a:r>
            <a:r>
              <a:rPr lang="ru-RU" sz="1800" dirty="0" err="1"/>
              <a:t>торгів</a:t>
            </a:r>
            <a:r>
              <a:rPr lang="ru-RU" sz="1800" dirty="0"/>
              <a:t> на такому ринку.</a:t>
            </a:r>
          </a:p>
          <a:p>
            <a:endParaRPr lang="ru-RU" sz="1800" dirty="0"/>
          </a:p>
          <a:p>
            <a:endParaRPr lang="ru-RU" dirty="0"/>
          </a:p>
        </p:txBody>
      </p:sp>
    </p:spTree>
    <p:extLst>
      <p:ext uri="{BB962C8B-B14F-4D97-AF65-F5344CB8AC3E}">
        <p14:creationId xmlns:p14="http://schemas.microsoft.com/office/powerpoint/2010/main" val="169799479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299881"/>
          </a:xfrm>
        </p:spPr>
        <p:txBody>
          <a:bodyPr>
            <a:normAutofit fontScale="85000" lnSpcReduction="10000"/>
          </a:bodyPr>
          <a:lstStyle/>
          <a:p>
            <a:pPr indent="457200" algn="just">
              <a:lnSpc>
                <a:spcPct val="120000"/>
              </a:lnSpc>
            </a:pPr>
            <a:r>
              <a:rPr lang="ru-RU" dirty="0" err="1"/>
              <a:t>Національний</a:t>
            </a:r>
            <a:r>
              <a:rPr lang="ru-RU" dirty="0"/>
              <a:t> банк </a:t>
            </a:r>
            <a:r>
              <a:rPr lang="ru-RU" dirty="0" err="1"/>
              <a:t>здійснює</a:t>
            </a:r>
            <a:r>
              <a:rPr lang="ru-RU" dirty="0"/>
              <a:t> </a:t>
            </a:r>
            <a:r>
              <a:rPr lang="ru-RU" dirty="0" err="1"/>
              <a:t>нагляд</a:t>
            </a:r>
            <a:r>
              <a:rPr lang="ru-RU" dirty="0"/>
              <a:t> і </a:t>
            </a:r>
            <a:r>
              <a:rPr lang="ru-RU" dirty="0" err="1"/>
              <a:t>регулювання</a:t>
            </a:r>
            <a:r>
              <a:rPr lang="ru-RU" dirty="0"/>
              <a:t> </a:t>
            </a:r>
            <a:r>
              <a:rPr lang="ru-RU" dirty="0" err="1"/>
              <a:t>банків</a:t>
            </a:r>
            <a:r>
              <a:rPr lang="ru-RU" dirty="0"/>
              <a:t> для </a:t>
            </a:r>
            <a:r>
              <a:rPr lang="ru-RU" dirty="0" err="1"/>
              <a:t>сприяння</a:t>
            </a:r>
            <a:r>
              <a:rPr lang="ru-RU" dirty="0"/>
              <a:t> </a:t>
            </a:r>
            <a:r>
              <a:rPr lang="ru-RU" dirty="0" err="1"/>
              <a:t>безпеці</a:t>
            </a:r>
            <a:r>
              <a:rPr lang="ru-RU" dirty="0"/>
              <a:t> та </a:t>
            </a:r>
            <a:r>
              <a:rPr lang="ru-RU" dirty="0" err="1"/>
              <a:t>фінансовій</a:t>
            </a:r>
            <a:r>
              <a:rPr lang="ru-RU" dirty="0"/>
              <a:t> </a:t>
            </a:r>
            <a:r>
              <a:rPr lang="ru-RU" dirty="0" err="1"/>
              <a:t>стабільності</a:t>
            </a:r>
            <a:r>
              <a:rPr lang="ru-RU" dirty="0"/>
              <a:t> </a:t>
            </a:r>
            <a:r>
              <a:rPr lang="ru-RU" dirty="0" err="1"/>
              <a:t>банківської</a:t>
            </a:r>
            <a:r>
              <a:rPr lang="ru-RU" dirty="0"/>
              <a:t> </a:t>
            </a:r>
            <a:r>
              <a:rPr lang="ru-RU" dirty="0" err="1"/>
              <a:t>системи</a:t>
            </a:r>
            <a:r>
              <a:rPr lang="ru-RU" dirty="0"/>
              <a:t> </a:t>
            </a:r>
            <a:r>
              <a:rPr lang="ru-RU" dirty="0" err="1"/>
              <a:t>України</a:t>
            </a:r>
            <a:r>
              <a:rPr lang="ru-RU" dirty="0"/>
              <a:t>. </a:t>
            </a:r>
            <a:r>
              <a:rPr lang="ru-RU" dirty="0" err="1"/>
              <a:t>Банківський</a:t>
            </a:r>
            <a:r>
              <a:rPr lang="ru-RU" dirty="0"/>
              <a:t> </a:t>
            </a:r>
            <a:r>
              <a:rPr lang="ru-RU" dirty="0" err="1"/>
              <a:t>нагляд</a:t>
            </a:r>
            <a:r>
              <a:rPr lang="ru-RU" dirty="0"/>
              <a:t> </a:t>
            </a:r>
            <a:r>
              <a:rPr lang="ru-RU" dirty="0" err="1"/>
              <a:t>надає</a:t>
            </a:r>
            <a:r>
              <a:rPr lang="ru-RU" dirty="0"/>
              <a:t> </a:t>
            </a:r>
            <a:r>
              <a:rPr lang="ru-RU" dirty="0" err="1"/>
              <a:t>клієнтам</a:t>
            </a:r>
            <a:r>
              <a:rPr lang="ru-RU" dirty="0"/>
              <a:t>, </a:t>
            </a:r>
            <a:r>
              <a:rPr lang="ru-RU" dirty="0" err="1"/>
              <a:t>вкладникам</a:t>
            </a:r>
            <a:r>
              <a:rPr lang="ru-RU" dirty="0"/>
              <a:t>, кредиторам і </a:t>
            </a:r>
            <a:r>
              <a:rPr lang="ru-RU" dirty="0" err="1"/>
              <a:t>позичальникам</a:t>
            </a:r>
            <a:r>
              <a:rPr lang="ru-RU" dirty="0"/>
              <a:t> </a:t>
            </a:r>
            <a:r>
              <a:rPr lang="ru-RU" dirty="0" err="1"/>
              <a:t>упевненість</a:t>
            </a:r>
            <a:r>
              <a:rPr lang="ru-RU" dirty="0"/>
              <a:t> у тому, </a:t>
            </a:r>
            <a:r>
              <a:rPr lang="ru-RU" dirty="0" err="1"/>
              <a:t>що</a:t>
            </a:r>
            <a:r>
              <a:rPr lang="ru-RU" dirty="0"/>
              <a:t> банки </a:t>
            </a:r>
            <a:r>
              <a:rPr lang="ru-RU" dirty="0" err="1"/>
              <a:t>стабільно</a:t>
            </a:r>
            <a:r>
              <a:rPr lang="ru-RU" dirty="0"/>
              <a:t> </a:t>
            </a:r>
            <a:r>
              <a:rPr lang="ru-RU" dirty="0" err="1"/>
              <a:t>працюють</a:t>
            </a:r>
            <a:r>
              <a:rPr lang="ru-RU" dirty="0"/>
              <a:t>, </a:t>
            </a:r>
            <a:r>
              <a:rPr lang="ru-RU" dirty="0" err="1"/>
              <a:t>своєчасно</a:t>
            </a:r>
            <a:r>
              <a:rPr lang="ru-RU" dirty="0"/>
              <a:t> та </a:t>
            </a:r>
            <a:r>
              <a:rPr lang="ru-RU" dirty="0" err="1"/>
              <a:t>повністю</a:t>
            </a:r>
            <a:r>
              <a:rPr lang="ru-RU" dirty="0"/>
              <a:t> </a:t>
            </a:r>
            <a:r>
              <a:rPr lang="ru-RU" dirty="0" err="1"/>
              <a:t>виконують</a:t>
            </a:r>
            <a:r>
              <a:rPr lang="ru-RU" dirty="0"/>
              <a:t> </a:t>
            </a:r>
            <a:r>
              <a:rPr lang="ru-RU" dirty="0" err="1"/>
              <a:t>зобов’язання</a:t>
            </a:r>
            <a:r>
              <a:rPr lang="ru-RU" dirty="0" smtClean="0"/>
              <a:t>.</a:t>
            </a:r>
          </a:p>
          <a:p>
            <a:pPr indent="457200" algn="just">
              <a:lnSpc>
                <a:spcPct val="120000"/>
              </a:lnSpc>
            </a:pPr>
            <a:r>
              <a:rPr lang="ru-RU" dirty="0" err="1" smtClean="0"/>
              <a:t>Нагляд</a:t>
            </a:r>
            <a:r>
              <a:rPr lang="ru-RU" dirty="0" smtClean="0"/>
              <a:t>. </a:t>
            </a:r>
            <a:r>
              <a:rPr lang="ru-RU" dirty="0" err="1" smtClean="0"/>
              <a:t>Національний</a:t>
            </a:r>
            <a:r>
              <a:rPr lang="ru-RU" dirty="0" smtClean="0"/>
              <a:t> </a:t>
            </a:r>
            <a:r>
              <a:rPr lang="ru-RU" dirty="0"/>
              <a:t>банк </a:t>
            </a:r>
            <a:r>
              <a:rPr lang="ru-RU" dirty="0" err="1"/>
              <a:t>вивчає</a:t>
            </a:r>
            <a:r>
              <a:rPr lang="ru-RU" dirty="0"/>
              <a:t> </a:t>
            </a:r>
            <a:r>
              <a:rPr lang="ru-RU" dirty="0" err="1"/>
              <a:t>діяльність</a:t>
            </a:r>
            <a:r>
              <a:rPr lang="ru-RU" dirty="0"/>
              <a:t> і </a:t>
            </a:r>
            <a:r>
              <a:rPr lang="ru-RU" dirty="0" err="1"/>
              <a:t>аналізує</a:t>
            </a:r>
            <a:r>
              <a:rPr lang="ru-RU" dirty="0"/>
              <a:t> </a:t>
            </a:r>
            <a:r>
              <a:rPr lang="ru-RU" dirty="0" err="1"/>
              <a:t>ризики</a:t>
            </a:r>
            <a:r>
              <a:rPr lang="ru-RU" dirty="0"/>
              <a:t> і </a:t>
            </a:r>
            <a:r>
              <a:rPr lang="ru-RU" dirty="0" err="1"/>
              <a:t>перспективи</a:t>
            </a:r>
            <a:r>
              <a:rPr lang="ru-RU" dirty="0"/>
              <a:t> кожного банку та </a:t>
            </a:r>
            <a:r>
              <a:rPr lang="ru-RU" dirty="0" err="1"/>
              <a:t>банківської</a:t>
            </a:r>
            <a:r>
              <a:rPr lang="ru-RU" dirty="0"/>
              <a:t> </a:t>
            </a:r>
            <a:r>
              <a:rPr lang="ru-RU" dirty="0" err="1"/>
              <a:t>системи</a:t>
            </a:r>
            <a:r>
              <a:rPr lang="ru-RU" dirty="0" smtClean="0"/>
              <a:t>.</a:t>
            </a:r>
          </a:p>
          <a:p>
            <a:pPr fontAlgn="base"/>
            <a:r>
              <a:rPr lang="ru-RU" dirty="0" err="1"/>
              <a:t>Регулювання</a:t>
            </a:r>
            <a:endParaRPr lang="ru-RU" dirty="0"/>
          </a:p>
          <a:p>
            <a:pPr fontAlgn="base"/>
            <a:r>
              <a:rPr lang="ru-RU" dirty="0" err="1"/>
              <a:t>Національний</a:t>
            </a:r>
            <a:r>
              <a:rPr lang="ru-RU" dirty="0"/>
              <a:t> банк </a:t>
            </a:r>
            <a:r>
              <a:rPr lang="ru-RU" dirty="0" err="1"/>
              <a:t>створює</a:t>
            </a:r>
            <a:r>
              <a:rPr lang="ru-RU" dirty="0"/>
              <a:t> </a:t>
            </a:r>
            <a:r>
              <a:rPr lang="ru-RU" dirty="0" err="1"/>
              <a:t>правове</a:t>
            </a:r>
            <a:r>
              <a:rPr lang="ru-RU" dirty="0"/>
              <a:t> поле </a:t>
            </a:r>
            <a:r>
              <a:rPr lang="ru-RU" dirty="0" err="1"/>
              <a:t>банківської</a:t>
            </a:r>
            <a:r>
              <a:rPr lang="ru-RU" dirty="0"/>
              <a:t> </a:t>
            </a:r>
            <a:r>
              <a:rPr lang="ru-RU" dirty="0" err="1"/>
              <a:t>діяльності</a:t>
            </a:r>
            <a:r>
              <a:rPr lang="ru-RU" dirty="0"/>
              <a:t>. </a:t>
            </a:r>
            <a:r>
              <a:rPr lang="ru-RU" dirty="0" smtClean="0"/>
              <a:t>НБУ </a:t>
            </a:r>
            <a:r>
              <a:rPr lang="ru-RU" dirty="0" err="1" smtClean="0"/>
              <a:t>видає</a:t>
            </a:r>
            <a:r>
              <a:rPr lang="ru-RU" dirty="0" smtClean="0"/>
              <a:t> </a:t>
            </a:r>
            <a:r>
              <a:rPr lang="ru-RU" dirty="0" err="1" smtClean="0"/>
              <a:t>нормативні</a:t>
            </a:r>
            <a:r>
              <a:rPr lang="ru-RU" dirty="0" smtClean="0"/>
              <a:t> </a:t>
            </a:r>
            <a:r>
              <a:rPr lang="ru-RU" dirty="0" err="1"/>
              <a:t>документи</a:t>
            </a:r>
            <a:r>
              <a:rPr lang="ru-RU" dirty="0"/>
              <a:t>, </a:t>
            </a:r>
            <a:r>
              <a:rPr lang="ru-RU" dirty="0" err="1"/>
              <a:t>які</a:t>
            </a:r>
            <a:r>
              <a:rPr lang="ru-RU" dirty="0"/>
              <a:t> </a:t>
            </a:r>
            <a:r>
              <a:rPr lang="ru-RU" dirty="0" err="1"/>
              <a:t>регламентують</a:t>
            </a:r>
            <a:r>
              <a:rPr lang="ru-RU" dirty="0"/>
              <a:t> </a:t>
            </a:r>
            <a:r>
              <a:rPr lang="ru-RU" dirty="0" err="1"/>
              <a:t>створення</a:t>
            </a:r>
            <a:r>
              <a:rPr lang="ru-RU" dirty="0"/>
              <a:t> та </a:t>
            </a:r>
            <a:r>
              <a:rPr lang="ru-RU" dirty="0" err="1"/>
              <a:t>діяльність</a:t>
            </a:r>
            <a:r>
              <a:rPr lang="ru-RU" dirty="0"/>
              <a:t> </a:t>
            </a:r>
            <a:r>
              <a:rPr lang="ru-RU" dirty="0" err="1"/>
              <a:t>банків</a:t>
            </a:r>
            <a:r>
              <a:rPr lang="ru-RU" dirty="0"/>
              <a:t>, </a:t>
            </a:r>
            <a:r>
              <a:rPr lang="ru-RU" dirty="0" err="1"/>
              <a:t>їхні</a:t>
            </a:r>
            <a:r>
              <a:rPr lang="ru-RU" dirty="0"/>
              <a:t> </a:t>
            </a:r>
            <a:r>
              <a:rPr lang="ru-RU" dirty="0" err="1"/>
              <a:t>взаємовідносини</a:t>
            </a:r>
            <a:r>
              <a:rPr lang="ru-RU" dirty="0"/>
              <a:t> з </a:t>
            </a:r>
            <a:r>
              <a:rPr lang="ru-RU" dirty="0" err="1"/>
              <a:t>вкладниками</a:t>
            </a:r>
            <a:r>
              <a:rPr lang="ru-RU" dirty="0"/>
              <a:t> та кредиторами та </a:t>
            </a:r>
            <a:r>
              <a:rPr lang="ru-RU" dirty="0" err="1"/>
              <a:t>відповідальність</a:t>
            </a:r>
            <a:r>
              <a:rPr lang="ru-RU" dirty="0"/>
              <a:t> перед державою та </a:t>
            </a:r>
            <a:r>
              <a:rPr lang="ru-RU" dirty="0" err="1"/>
              <a:t>клієнтами</a:t>
            </a:r>
            <a:r>
              <a:rPr lang="ru-RU" dirty="0"/>
              <a:t>. Так </a:t>
            </a:r>
            <a:r>
              <a:rPr lang="ru-RU" dirty="0" err="1" smtClean="0"/>
              <a:t>він</a:t>
            </a:r>
            <a:r>
              <a:rPr lang="ru-RU" dirty="0" smtClean="0"/>
              <a:t> </a:t>
            </a:r>
            <a:r>
              <a:rPr lang="ru-RU" dirty="0" err="1" smtClean="0"/>
              <a:t>забезпечує</a:t>
            </a:r>
            <a:r>
              <a:rPr lang="ru-RU" dirty="0" smtClean="0"/>
              <a:t> </a:t>
            </a:r>
            <a:r>
              <a:rPr lang="ru-RU" dirty="0" err="1"/>
              <a:t>конкурентне</a:t>
            </a:r>
            <a:r>
              <a:rPr lang="ru-RU" dirty="0"/>
              <a:t> </a:t>
            </a:r>
            <a:r>
              <a:rPr lang="ru-RU" dirty="0" err="1"/>
              <a:t>середовище</a:t>
            </a:r>
            <a:r>
              <a:rPr lang="ru-RU" dirty="0"/>
              <a:t> в </a:t>
            </a:r>
            <a:r>
              <a:rPr lang="ru-RU" dirty="0" err="1"/>
              <a:t>банківському</a:t>
            </a:r>
            <a:r>
              <a:rPr lang="ru-RU" dirty="0"/>
              <a:t> </a:t>
            </a:r>
            <a:r>
              <a:rPr lang="ru-RU" dirty="0" err="1"/>
              <a:t>секторі</a:t>
            </a:r>
            <a:r>
              <a:rPr lang="ru-RU" dirty="0"/>
              <a:t>.</a:t>
            </a:r>
          </a:p>
          <a:p>
            <a:pPr fontAlgn="base"/>
            <a:r>
              <a:rPr lang="ru-RU" dirty="0"/>
              <a:t>   </a:t>
            </a:r>
            <a:r>
              <a:rPr lang="ru-RU" dirty="0" err="1"/>
              <a:t>Орієнтиром</a:t>
            </a:r>
            <a:r>
              <a:rPr lang="ru-RU" dirty="0"/>
              <a:t> для </a:t>
            </a:r>
            <a:r>
              <a:rPr lang="ru-RU" dirty="0" smtClean="0"/>
              <a:t>НБУ </a:t>
            </a:r>
            <a:r>
              <a:rPr lang="ru-RU" dirty="0"/>
              <a:t>є </a:t>
            </a:r>
            <a:r>
              <a:rPr lang="ru-RU" dirty="0" err="1"/>
              <a:t>міжнародні</a:t>
            </a:r>
            <a:r>
              <a:rPr lang="ru-RU" dirty="0"/>
              <a:t> </a:t>
            </a:r>
            <a:r>
              <a:rPr lang="ru-RU" dirty="0" err="1"/>
              <a:t>стандарти</a:t>
            </a:r>
            <a:r>
              <a:rPr lang="ru-RU" dirty="0"/>
              <a:t> та </a:t>
            </a:r>
            <a:r>
              <a:rPr lang="ru-RU" dirty="0" err="1"/>
              <a:t>рекомендації</a:t>
            </a:r>
            <a:r>
              <a:rPr lang="ru-RU" dirty="0"/>
              <a:t> </a:t>
            </a:r>
            <a:r>
              <a:rPr lang="ru-RU" dirty="0" err="1"/>
              <a:t>Європейського</a:t>
            </a:r>
            <a:r>
              <a:rPr lang="ru-RU" dirty="0"/>
              <a:t> органу з </a:t>
            </a:r>
            <a:r>
              <a:rPr lang="ru-RU" dirty="0" err="1"/>
              <a:t>банківського</a:t>
            </a:r>
            <a:r>
              <a:rPr lang="ru-RU" dirty="0"/>
              <a:t> </a:t>
            </a:r>
            <a:r>
              <a:rPr lang="ru-RU" dirty="0" err="1"/>
              <a:t>нагляду</a:t>
            </a:r>
            <a:r>
              <a:rPr lang="ru-RU" dirty="0"/>
              <a:t> та </a:t>
            </a:r>
            <a:r>
              <a:rPr lang="ru-RU" dirty="0" err="1"/>
              <a:t>Базельського</a:t>
            </a:r>
            <a:r>
              <a:rPr lang="ru-RU" dirty="0"/>
              <a:t> </a:t>
            </a:r>
            <a:r>
              <a:rPr lang="ru-RU" dirty="0" err="1"/>
              <a:t>комітету</a:t>
            </a:r>
            <a:r>
              <a:rPr lang="ru-RU" dirty="0"/>
              <a:t> з </a:t>
            </a:r>
            <a:r>
              <a:rPr lang="ru-RU" dirty="0" err="1"/>
              <a:t>банківського</a:t>
            </a:r>
            <a:r>
              <a:rPr lang="ru-RU" dirty="0"/>
              <a:t> </a:t>
            </a:r>
            <a:r>
              <a:rPr lang="ru-RU" dirty="0" err="1"/>
              <a:t>нагляду</a:t>
            </a:r>
            <a:r>
              <a:rPr lang="ru-RU" dirty="0"/>
              <a:t>. Зараз </a:t>
            </a:r>
            <a:r>
              <a:rPr lang="ru-RU" dirty="0" err="1"/>
              <a:t>Національний</a:t>
            </a:r>
            <a:r>
              <a:rPr lang="ru-RU" dirty="0"/>
              <a:t> банк </a:t>
            </a:r>
            <a:r>
              <a:rPr lang="ru-RU" dirty="0" err="1"/>
              <a:t>переглядає</a:t>
            </a:r>
            <a:r>
              <a:rPr lang="ru-RU" dirty="0"/>
              <a:t> </a:t>
            </a:r>
            <a:r>
              <a:rPr lang="ru-RU" dirty="0" err="1"/>
              <a:t>нормативні</a:t>
            </a:r>
            <a:r>
              <a:rPr lang="ru-RU" dirty="0"/>
              <a:t> </a:t>
            </a:r>
            <a:r>
              <a:rPr lang="ru-RU" dirty="0" err="1"/>
              <a:t>документи</a:t>
            </a:r>
            <a:r>
              <a:rPr lang="ru-RU" dirty="0"/>
              <a:t>, </a:t>
            </a:r>
            <a:r>
              <a:rPr lang="ru-RU" dirty="0" err="1"/>
              <a:t>щоб</a:t>
            </a:r>
            <a:r>
              <a:rPr lang="ru-RU" dirty="0"/>
              <a:t> </a:t>
            </a:r>
            <a:r>
              <a:rPr lang="ru-RU" dirty="0" err="1"/>
              <a:t>наблизити</a:t>
            </a:r>
            <a:r>
              <a:rPr lang="ru-RU" dirty="0"/>
              <a:t> </a:t>
            </a:r>
            <a:r>
              <a:rPr lang="ru-RU" dirty="0" err="1"/>
              <a:t>їх</a:t>
            </a:r>
            <a:r>
              <a:rPr lang="ru-RU" dirty="0"/>
              <a:t> до директив </a:t>
            </a:r>
            <a:r>
              <a:rPr lang="ru-RU" dirty="0" err="1"/>
              <a:t>Європейського</a:t>
            </a:r>
            <a:r>
              <a:rPr lang="ru-RU" dirty="0"/>
              <a:t> Союзу на </a:t>
            </a:r>
            <a:r>
              <a:rPr lang="ru-RU" dirty="0" err="1"/>
              <a:t>виконання</a:t>
            </a:r>
            <a:r>
              <a:rPr lang="ru-RU" dirty="0"/>
              <a:t> Угоди про </a:t>
            </a:r>
            <a:r>
              <a:rPr lang="ru-RU" dirty="0" err="1"/>
              <a:t>асоціацію</a:t>
            </a:r>
            <a:r>
              <a:rPr lang="ru-RU" dirty="0"/>
              <a:t> </a:t>
            </a:r>
            <a:r>
              <a:rPr lang="ru-RU" dirty="0" err="1"/>
              <a:t>між</a:t>
            </a:r>
            <a:r>
              <a:rPr lang="ru-RU" dirty="0"/>
              <a:t> </a:t>
            </a:r>
            <a:r>
              <a:rPr lang="ru-RU" dirty="0" err="1"/>
              <a:t>Україною</a:t>
            </a:r>
            <a:r>
              <a:rPr lang="ru-RU" dirty="0"/>
              <a:t> та ЄС.</a:t>
            </a:r>
          </a:p>
          <a:p>
            <a:pPr indent="457200" algn="just">
              <a:lnSpc>
                <a:spcPct val="120000"/>
              </a:lnSpc>
            </a:pPr>
            <a:endParaRPr lang="ru-RU"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5044843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341195"/>
            <a:ext cx="10018713" cy="5991366"/>
          </a:xfrm>
        </p:spPr>
        <p:txBody>
          <a:bodyPr>
            <a:normAutofit/>
          </a:bodyPr>
          <a:lstStyle/>
          <a:p>
            <a:r>
              <a:rPr lang="ru-RU" dirty="0" err="1"/>
              <a:t>Національний</a:t>
            </a:r>
            <a:r>
              <a:rPr lang="ru-RU" dirty="0"/>
              <a:t> банк </a:t>
            </a:r>
            <a:r>
              <a:rPr lang="ru-RU" dirty="0" err="1"/>
              <a:t>регулює</a:t>
            </a:r>
            <a:r>
              <a:rPr lang="ru-RU" dirty="0"/>
              <a:t> </a:t>
            </a:r>
            <a:r>
              <a:rPr lang="ru-RU" dirty="0" err="1"/>
              <a:t>діяльність</a:t>
            </a:r>
            <a:r>
              <a:rPr lang="ru-RU" dirty="0"/>
              <a:t> </a:t>
            </a:r>
            <a:r>
              <a:rPr lang="ru-RU" dirty="0" err="1"/>
              <a:t>учасників</a:t>
            </a:r>
            <a:r>
              <a:rPr lang="ru-RU" dirty="0"/>
              <a:t> ринку </a:t>
            </a:r>
            <a:r>
              <a:rPr lang="ru-RU" dirty="0" err="1"/>
              <a:t>небанківських</a:t>
            </a:r>
            <a:r>
              <a:rPr lang="ru-RU" dirty="0"/>
              <a:t> </a:t>
            </a:r>
            <a:r>
              <a:rPr lang="ru-RU" dirty="0" err="1"/>
              <a:t>фінансових</a:t>
            </a:r>
            <a:r>
              <a:rPr lang="ru-RU" dirty="0"/>
              <a:t> </a:t>
            </a:r>
            <a:r>
              <a:rPr lang="ru-RU" dirty="0" err="1"/>
              <a:t>послуг</a:t>
            </a:r>
            <a:r>
              <a:rPr lang="ru-RU" dirty="0"/>
              <a:t>: </a:t>
            </a:r>
            <a:r>
              <a:rPr lang="ru-RU" dirty="0" err="1"/>
              <a:t>страховиків</a:t>
            </a:r>
            <a:r>
              <a:rPr lang="ru-RU" dirty="0"/>
              <a:t>, </a:t>
            </a:r>
            <a:r>
              <a:rPr lang="ru-RU" dirty="0" err="1"/>
              <a:t>кредитних</a:t>
            </a:r>
            <a:r>
              <a:rPr lang="ru-RU" dirty="0"/>
              <a:t> </a:t>
            </a:r>
            <a:r>
              <a:rPr lang="ru-RU" dirty="0" err="1"/>
              <a:t>спілок</a:t>
            </a:r>
            <a:r>
              <a:rPr lang="ru-RU" dirty="0"/>
              <a:t>, </a:t>
            </a:r>
            <a:r>
              <a:rPr lang="ru-RU" dirty="0" err="1"/>
              <a:t>фінансових</a:t>
            </a:r>
            <a:r>
              <a:rPr lang="ru-RU" dirty="0"/>
              <a:t> </a:t>
            </a:r>
            <a:r>
              <a:rPr lang="ru-RU" dirty="0" err="1"/>
              <a:t>компаній</a:t>
            </a:r>
            <a:r>
              <a:rPr lang="ru-RU" dirty="0"/>
              <a:t> та </a:t>
            </a:r>
            <a:r>
              <a:rPr lang="ru-RU" dirty="0" err="1"/>
              <a:t>лізингодавців</a:t>
            </a:r>
            <a:r>
              <a:rPr lang="ru-RU" dirty="0"/>
              <a:t>. </a:t>
            </a:r>
            <a:r>
              <a:rPr lang="ru-RU" dirty="0" err="1"/>
              <a:t>Регулювання</a:t>
            </a:r>
            <a:r>
              <a:rPr lang="ru-RU" dirty="0"/>
              <a:t> ринку </a:t>
            </a:r>
            <a:r>
              <a:rPr lang="ru-RU" dirty="0" err="1"/>
              <a:t>небанківських</a:t>
            </a:r>
            <a:r>
              <a:rPr lang="ru-RU" dirty="0"/>
              <a:t> </a:t>
            </a:r>
            <a:r>
              <a:rPr lang="ru-RU" dirty="0" err="1"/>
              <a:t>фінансових</a:t>
            </a:r>
            <a:r>
              <a:rPr lang="ru-RU" dirty="0"/>
              <a:t> </a:t>
            </a:r>
            <a:r>
              <a:rPr lang="ru-RU" dirty="0" err="1"/>
              <a:t>послуг</a:t>
            </a:r>
            <a:r>
              <a:rPr lang="ru-RU" dirty="0"/>
              <a:t> </a:t>
            </a:r>
            <a:r>
              <a:rPr lang="ru-RU" dirty="0" err="1"/>
              <a:t>здійснюється</a:t>
            </a:r>
            <a:r>
              <a:rPr lang="ru-RU" dirty="0"/>
              <a:t> з метою </a:t>
            </a:r>
            <a:r>
              <a:rPr lang="ru-RU" dirty="0" err="1"/>
              <a:t>дотримання</a:t>
            </a:r>
            <a:r>
              <a:rPr lang="ru-RU" dirty="0"/>
              <a:t> </a:t>
            </a:r>
            <a:r>
              <a:rPr lang="ru-RU" dirty="0" err="1"/>
              <a:t>учасниками</a:t>
            </a:r>
            <a:r>
              <a:rPr lang="ru-RU" dirty="0"/>
              <a:t> ринку </a:t>
            </a:r>
            <a:r>
              <a:rPr lang="ru-RU" dirty="0" err="1"/>
              <a:t>фінансових</a:t>
            </a:r>
            <a:r>
              <a:rPr lang="ru-RU" dirty="0"/>
              <a:t> </a:t>
            </a:r>
            <a:r>
              <a:rPr lang="ru-RU" dirty="0" err="1"/>
              <a:t>послуг</a:t>
            </a:r>
            <a:r>
              <a:rPr lang="ru-RU" dirty="0"/>
              <a:t> </a:t>
            </a:r>
            <a:r>
              <a:rPr lang="ru-RU" dirty="0" err="1"/>
              <a:t>вимог</a:t>
            </a:r>
            <a:r>
              <a:rPr lang="ru-RU" dirty="0"/>
              <a:t> </a:t>
            </a:r>
            <a:r>
              <a:rPr lang="ru-RU" dirty="0" err="1"/>
              <a:t>законодавства</a:t>
            </a:r>
            <a:r>
              <a:rPr lang="ru-RU" dirty="0"/>
              <a:t>, </a:t>
            </a:r>
            <a:r>
              <a:rPr lang="ru-RU" dirty="0" err="1"/>
              <a:t>забезпечення</a:t>
            </a:r>
            <a:r>
              <a:rPr lang="ru-RU" dirty="0"/>
              <a:t> </a:t>
            </a:r>
            <a:r>
              <a:rPr lang="ru-RU" dirty="0" err="1"/>
              <a:t>рівного</a:t>
            </a:r>
            <a:r>
              <a:rPr lang="ru-RU" dirty="0"/>
              <a:t> доступу до </a:t>
            </a:r>
            <a:r>
              <a:rPr lang="ru-RU" dirty="0" err="1"/>
              <a:t>фінансових</a:t>
            </a:r>
            <a:r>
              <a:rPr lang="ru-RU" dirty="0"/>
              <a:t> </a:t>
            </a:r>
            <a:r>
              <a:rPr lang="ru-RU" dirty="0" err="1"/>
              <a:t>послуг</a:t>
            </a:r>
            <a:r>
              <a:rPr lang="ru-RU" dirty="0"/>
              <a:t>, </a:t>
            </a:r>
            <a:r>
              <a:rPr lang="ru-RU" dirty="0" err="1"/>
              <a:t>захисту</a:t>
            </a:r>
            <a:r>
              <a:rPr lang="ru-RU" dirty="0"/>
              <a:t> прав та </a:t>
            </a:r>
            <a:r>
              <a:rPr lang="ru-RU" dirty="0" err="1"/>
              <a:t>інтересів</a:t>
            </a:r>
            <a:r>
              <a:rPr lang="ru-RU" dirty="0"/>
              <a:t> </a:t>
            </a:r>
            <a:r>
              <a:rPr lang="ru-RU" dirty="0" err="1"/>
              <a:t>клієнтів</a:t>
            </a:r>
            <a:r>
              <a:rPr lang="ru-RU" dirty="0"/>
              <a:t>, контролю за </a:t>
            </a:r>
            <a:r>
              <a:rPr lang="ru-RU" dirty="0" err="1"/>
              <a:t>прозорістю</a:t>
            </a:r>
            <a:r>
              <a:rPr lang="ru-RU" dirty="0"/>
              <a:t> та </a:t>
            </a:r>
            <a:r>
              <a:rPr lang="ru-RU" dirty="0" err="1"/>
              <a:t>відкритістю</a:t>
            </a:r>
            <a:r>
              <a:rPr lang="ru-RU" dirty="0"/>
              <a:t> ринку. </a:t>
            </a:r>
            <a:r>
              <a:rPr lang="ru-RU" dirty="0" err="1"/>
              <a:t>Національний</a:t>
            </a:r>
            <a:r>
              <a:rPr lang="ru-RU" dirty="0"/>
              <a:t> банк </a:t>
            </a:r>
            <a:r>
              <a:rPr lang="ru-RU" dirty="0" err="1"/>
              <a:t>розробляє</a:t>
            </a:r>
            <a:r>
              <a:rPr lang="ru-RU" dirty="0"/>
              <a:t> та </a:t>
            </a:r>
            <a:r>
              <a:rPr lang="ru-RU" dirty="0" err="1"/>
              <a:t>впроваджує</a:t>
            </a:r>
            <a:r>
              <a:rPr lang="ru-RU" dirty="0"/>
              <a:t> </a:t>
            </a:r>
            <a:r>
              <a:rPr lang="ru-RU" dirty="0" err="1"/>
              <a:t>нові</a:t>
            </a:r>
            <a:r>
              <a:rPr lang="ru-RU" dirty="0"/>
              <a:t> </a:t>
            </a:r>
            <a:r>
              <a:rPr lang="ru-RU" dirty="0" err="1"/>
              <a:t>регуляції</a:t>
            </a:r>
            <a:r>
              <a:rPr lang="ru-RU" dirty="0"/>
              <a:t>, </a:t>
            </a:r>
            <a:r>
              <a:rPr lang="ru-RU" dirty="0" err="1"/>
              <a:t>зважаючи</a:t>
            </a:r>
            <a:r>
              <a:rPr lang="ru-RU" dirty="0"/>
              <a:t> на </a:t>
            </a:r>
            <a:r>
              <a:rPr lang="ru-RU" dirty="0" err="1"/>
              <a:t>кращі</a:t>
            </a:r>
            <a:r>
              <a:rPr lang="ru-RU" dirty="0"/>
              <a:t> </a:t>
            </a:r>
            <a:r>
              <a:rPr lang="ru-RU" dirty="0" err="1"/>
              <a:t>міжнародні</a:t>
            </a:r>
            <a:r>
              <a:rPr lang="ru-RU" dirty="0"/>
              <a:t> </a:t>
            </a:r>
            <a:r>
              <a:rPr lang="ru-RU" dirty="0" err="1"/>
              <a:t>стандарти</a:t>
            </a:r>
            <a:r>
              <a:rPr lang="ru-RU" dirty="0"/>
              <a:t> та практики.</a:t>
            </a:r>
          </a:p>
        </p:txBody>
      </p:sp>
    </p:spTree>
    <p:extLst>
      <p:ext uri="{BB962C8B-B14F-4D97-AF65-F5344CB8AC3E}">
        <p14:creationId xmlns:p14="http://schemas.microsoft.com/office/powerpoint/2010/main" val="2288099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245660"/>
            <a:ext cx="10018713" cy="6045957"/>
          </a:xfrm>
        </p:spPr>
        <p:txBody>
          <a:bodyPr>
            <a:normAutofit fontScale="85000" lnSpcReduction="10000"/>
          </a:bodyPr>
          <a:lstStyle/>
          <a:p>
            <a:pPr algn="just">
              <a:lnSpc>
                <a:spcPct val="120000"/>
              </a:lnSpc>
              <a:tabLst>
                <a:tab pos="3547110" algn="ctr"/>
              </a:tabLst>
            </a:pPr>
            <a:r>
              <a:rPr lang="ru-RU" b="1" dirty="0" err="1"/>
              <a:t>Національна</a:t>
            </a:r>
            <a:r>
              <a:rPr lang="ru-RU" b="1" dirty="0"/>
              <a:t> </a:t>
            </a:r>
            <a:r>
              <a:rPr lang="ru-RU" b="1" dirty="0" err="1"/>
              <a:t>комісія</a:t>
            </a:r>
            <a:r>
              <a:rPr lang="ru-RU" b="1" dirty="0"/>
              <a:t> з </a:t>
            </a:r>
            <a:r>
              <a:rPr lang="ru-RU" b="1" dirty="0" err="1"/>
              <a:t>цінних</a:t>
            </a:r>
            <a:r>
              <a:rPr lang="ru-RU" b="1" dirty="0"/>
              <a:t> </a:t>
            </a:r>
            <a:r>
              <a:rPr lang="ru-RU" b="1" dirty="0" err="1"/>
              <a:t>паперів</a:t>
            </a:r>
            <a:r>
              <a:rPr lang="ru-RU" b="1" dirty="0"/>
              <a:t> та фондового ринку </a:t>
            </a:r>
            <a:r>
              <a:rPr lang="ru-RU" dirty="0"/>
              <a:t>є </a:t>
            </a:r>
            <a:r>
              <a:rPr lang="ru-RU" dirty="0" err="1"/>
              <a:t>державним</a:t>
            </a:r>
            <a:r>
              <a:rPr lang="ru-RU" dirty="0"/>
              <a:t> </a:t>
            </a:r>
            <a:r>
              <a:rPr lang="ru-RU" dirty="0" err="1"/>
              <a:t>колегіальним</a:t>
            </a:r>
            <a:r>
              <a:rPr lang="ru-RU" dirty="0"/>
              <a:t> органом, </a:t>
            </a:r>
            <a:r>
              <a:rPr lang="ru-RU" dirty="0" err="1"/>
              <a:t>підпорядкованим</a:t>
            </a:r>
            <a:r>
              <a:rPr lang="ru-RU" dirty="0"/>
              <a:t> Президенту </a:t>
            </a:r>
            <a:r>
              <a:rPr lang="ru-RU" dirty="0" err="1"/>
              <a:t>України</a:t>
            </a:r>
            <a:r>
              <a:rPr lang="ru-RU" dirty="0"/>
              <a:t> та </a:t>
            </a:r>
            <a:r>
              <a:rPr lang="ru-RU" dirty="0" err="1"/>
              <a:t>підзвітним</a:t>
            </a:r>
            <a:r>
              <a:rPr lang="ru-RU" dirty="0"/>
              <a:t> </a:t>
            </a:r>
            <a:r>
              <a:rPr lang="ru-RU" dirty="0" err="1"/>
              <a:t>Верховній</a:t>
            </a:r>
            <a:r>
              <a:rPr lang="ru-RU" dirty="0"/>
              <a:t> </a:t>
            </a:r>
            <a:r>
              <a:rPr lang="ru-RU" dirty="0" err="1"/>
              <a:t>Раді</a:t>
            </a:r>
            <a:r>
              <a:rPr lang="ru-RU" dirty="0"/>
              <a:t> </a:t>
            </a:r>
            <a:r>
              <a:rPr lang="ru-RU" dirty="0" err="1"/>
              <a:t>України</a:t>
            </a:r>
            <a:r>
              <a:rPr lang="ru-RU" dirty="0"/>
              <a:t>. </a:t>
            </a:r>
            <a:endParaRPr lang="ru-RU" dirty="0" smtClean="0"/>
          </a:p>
          <a:p>
            <a:pPr algn="just">
              <a:lnSpc>
                <a:spcPct val="120000"/>
              </a:lnSpc>
              <a:tabLst>
                <a:tab pos="3547110" algn="ctr"/>
              </a:tabLst>
            </a:pPr>
            <a:r>
              <a:rPr lang="ru-RU" dirty="0" smtClean="0"/>
              <a:t>НКЦПФР </a:t>
            </a:r>
            <a:r>
              <a:rPr lang="ru-RU" dirty="0" err="1"/>
              <a:t>розробляє</a:t>
            </a:r>
            <a:r>
              <a:rPr lang="ru-RU" dirty="0"/>
              <a:t> і </a:t>
            </a:r>
            <a:r>
              <a:rPr lang="ru-RU" dirty="0" err="1"/>
              <a:t>затверджує</a:t>
            </a:r>
            <a:r>
              <a:rPr lang="ru-RU" dirty="0"/>
              <a:t> </a:t>
            </a:r>
            <a:r>
              <a:rPr lang="ru-RU" dirty="0" err="1"/>
              <a:t>нормативні</a:t>
            </a:r>
            <a:r>
              <a:rPr lang="ru-RU" dirty="0"/>
              <a:t> </a:t>
            </a:r>
            <a:r>
              <a:rPr lang="ru-RU" dirty="0" err="1"/>
              <a:t>акти</a:t>
            </a:r>
            <a:r>
              <a:rPr lang="ru-RU" dirty="0"/>
              <a:t> та </a:t>
            </a:r>
            <a:r>
              <a:rPr lang="ru-RU" dirty="0" err="1"/>
              <a:t>акти</a:t>
            </a:r>
            <a:r>
              <a:rPr lang="ru-RU" dirty="0"/>
              <a:t> </a:t>
            </a:r>
            <a:r>
              <a:rPr lang="ru-RU" dirty="0" err="1"/>
              <a:t>законодавства</a:t>
            </a:r>
            <a:r>
              <a:rPr lang="ru-RU" dirty="0"/>
              <a:t>, </a:t>
            </a:r>
            <a:r>
              <a:rPr lang="ru-RU" dirty="0" err="1"/>
              <a:t>обов’язкові</a:t>
            </a:r>
            <a:r>
              <a:rPr lang="ru-RU" dirty="0"/>
              <a:t> для </a:t>
            </a:r>
            <a:r>
              <a:rPr lang="ru-RU" dirty="0" err="1"/>
              <a:t>виконання</a:t>
            </a:r>
            <a:r>
              <a:rPr lang="ru-RU" dirty="0"/>
              <a:t> </a:t>
            </a:r>
            <a:r>
              <a:rPr lang="ru-RU" dirty="0" err="1"/>
              <a:t>центральними</a:t>
            </a:r>
            <a:r>
              <a:rPr lang="ru-RU" dirty="0"/>
              <a:t> та </a:t>
            </a:r>
            <a:r>
              <a:rPr lang="ru-RU" dirty="0" err="1"/>
              <a:t>місцевими</a:t>
            </a:r>
            <a:r>
              <a:rPr lang="ru-RU" dirty="0"/>
              <a:t> органами </a:t>
            </a:r>
            <a:r>
              <a:rPr lang="ru-RU" dirty="0" err="1"/>
              <a:t>виконавчої</a:t>
            </a:r>
            <a:r>
              <a:rPr lang="ru-RU" dirty="0"/>
              <a:t> </a:t>
            </a:r>
            <a:r>
              <a:rPr lang="ru-RU" dirty="0" err="1"/>
              <a:t>влади</a:t>
            </a:r>
            <a:r>
              <a:rPr lang="ru-RU" dirty="0"/>
              <a:t>, органами </a:t>
            </a:r>
            <a:r>
              <a:rPr lang="ru-RU" dirty="0" err="1"/>
              <a:t>місцевого</a:t>
            </a:r>
            <a:r>
              <a:rPr lang="ru-RU" dirty="0"/>
              <a:t> </a:t>
            </a:r>
            <a:r>
              <a:rPr lang="ru-RU" dirty="0" err="1"/>
              <a:t>самоврядування</a:t>
            </a:r>
            <a:r>
              <a:rPr lang="ru-RU" dirty="0"/>
              <a:t>, </a:t>
            </a:r>
            <a:r>
              <a:rPr lang="ru-RU" dirty="0" err="1"/>
              <a:t>учасниками</a:t>
            </a:r>
            <a:r>
              <a:rPr lang="ru-RU" dirty="0"/>
              <a:t> ринку </a:t>
            </a:r>
            <a:r>
              <a:rPr lang="ru-RU" dirty="0" err="1"/>
              <a:t>цінних</a:t>
            </a:r>
            <a:r>
              <a:rPr lang="ru-RU" dirty="0"/>
              <a:t> </a:t>
            </a:r>
            <a:r>
              <a:rPr lang="ru-RU" dirty="0" err="1"/>
              <a:t>паперів</a:t>
            </a:r>
            <a:r>
              <a:rPr lang="ru-RU" dirty="0"/>
              <a:t>, </a:t>
            </a:r>
            <a:r>
              <a:rPr lang="ru-RU" dirty="0" err="1"/>
              <a:t>їх</a:t>
            </a:r>
            <a:r>
              <a:rPr lang="ru-RU" dirty="0"/>
              <a:t> </a:t>
            </a:r>
            <a:r>
              <a:rPr lang="ru-RU" dirty="0" err="1"/>
              <a:t>об’єднаннями</a:t>
            </a:r>
            <a:r>
              <a:rPr lang="ru-RU" dirty="0"/>
              <a:t> та </a:t>
            </a:r>
            <a:r>
              <a:rPr lang="ru-RU" dirty="0" err="1"/>
              <a:t>контролює</a:t>
            </a:r>
            <a:r>
              <a:rPr lang="ru-RU" dirty="0"/>
              <a:t> </a:t>
            </a:r>
            <a:r>
              <a:rPr lang="ru-RU" dirty="0" err="1"/>
              <a:t>їх</a:t>
            </a:r>
            <a:r>
              <a:rPr lang="ru-RU" dirty="0"/>
              <a:t> </a:t>
            </a:r>
            <a:r>
              <a:rPr lang="ru-RU" dirty="0" err="1"/>
              <a:t>виконання</a:t>
            </a:r>
            <a:r>
              <a:rPr lang="ru-RU" dirty="0"/>
              <a:t> з </a:t>
            </a:r>
            <a:r>
              <a:rPr lang="ru-RU" dirty="0" err="1"/>
              <a:t>питань</a:t>
            </a:r>
            <a:r>
              <a:rPr lang="ru-RU" dirty="0"/>
              <a:t>, </a:t>
            </a:r>
            <a:r>
              <a:rPr lang="ru-RU" dirty="0" err="1"/>
              <a:t>що</a:t>
            </a:r>
            <a:r>
              <a:rPr lang="ru-RU" dirty="0"/>
              <a:t> належать до </a:t>
            </a:r>
            <a:r>
              <a:rPr lang="ru-RU" dirty="0" err="1"/>
              <a:t>її</a:t>
            </a:r>
            <a:r>
              <a:rPr lang="ru-RU" dirty="0"/>
              <a:t> </a:t>
            </a:r>
            <a:r>
              <a:rPr lang="ru-RU" dirty="0" err="1"/>
              <a:t>компетенції</a:t>
            </a:r>
            <a:r>
              <a:rPr lang="ru-RU" dirty="0"/>
              <a:t>. </a:t>
            </a:r>
            <a:endParaRPr lang="ru-RU" dirty="0" smtClean="0"/>
          </a:p>
          <a:p>
            <a:pPr algn="just">
              <a:lnSpc>
                <a:spcPct val="120000"/>
              </a:lnSpc>
              <a:tabLst>
                <a:tab pos="3547110" algn="ctr"/>
              </a:tabLst>
            </a:pPr>
            <a:r>
              <a:rPr lang="ru-RU" b="1" dirty="0" smtClean="0"/>
              <a:t>Метою </a:t>
            </a:r>
            <a:r>
              <a:rPr lang="ru-RU" b="1" dirty="0" err="1"/>
              <a:t>діяльності</a:t>
            </a:r>
            <a:r>
              <a:rPr lang="ru-RU" b="1" dirty="0"/>
              <a:t> НКЦПФР є </a:t>
            </a:r>
            <a:r>
              <a:rPr lang="ru-RU" b="1" dirty="0" err="1"/>
              <a:t>с</a:t>
            </a:r>
            <a:r>
              <a:rPr lang="ru-RU" dirty="0" err="1"/>
              <a:t>творення</a:t>
            </a:r>
            <a:r>
              <a:rPr lang="ru-RU" dirty="0"/>
              <a:t>, шляхом </a:t>
            </a:r>
            <a:r>
              <a:rPr lang="ru-RU" dirty="0" err="1"/>
              <a:t>своїх</a:t>
            </a:r>
            <a:r>
              <a:rPr lang="ru-RU" dirty="0"/>
              <a:t> </a:t>
            </a:r>
            <a:r>
              <a:rPr lang="ru-RU" dirty="0" err="1"/>
              <a:t>регуляторних</a:t>
            </a:r>
            <a:r>
              <a:rPr lang="ru-RU" dirty="0"/>
              <a:t> і </a:t>
            </a:r>
            <a:r>
              <a:rPr lang="ru-RU" dirty="0" err="1"/>
              <a:t>наглядових</a:t>
            </a:r>
            <a:r>
              <a:rPr lang="ru-RU" dirty="0"/>
              <a:t> </a:t>
            </a:r>
            <a:r>
              <a:rPr lang="ru-RU" dirty="0" err="1"/>
              <a:t>функцій</a:t>
            </a:r>
            <a:r>
              <a:rPr lang="ru-RU" dirty="0"/>
              <a:t>, умов для </a:t>
            </a:r>
            <a:r>
              <a:rPr lang="ru-RU" dirty="0" err="1"/>
              <a:t>належного</a:t>
            </a:r>
            <a:r>
              <a:rPr lang="ru-RU" dirty="0"/>
              <a:t> та </a:t>
            </a:r>
            <a:r>
              <a:rPr lang="ru-RU" dirty="0" err="1"/>
              <a:t>ефективного</a:t>
            </a:r>
            <a:r>
              <a:rPr lang="ru-RU" dirty="0"/>
              <a:t> </a:t>
            </a:r>
            <a:r>
              <a:rPr lang="ru-RU" dirty="0" err="1"/>
              <a:t>функціонування</a:t>
            </a:r>
            <a:r>
              <a:rPr lang="ru-RU" dirty="0"/>
              <a:t> ринку </a:t>
            </a:r>
            <a:r>
              <a:rPr lang="ru-RU" dirty="0" err="1"/>
              <a:t>цінних</a:t>
            </a:r>
            <a:r>
              <a:rPr lang="ru-RU" dirty="0"/>
              <a:t> </a:t>
            </a:r>
            <a:r>
              <a:rPr lang="ru-RU" dirty="0" err="1"/>
              <a:t>паперів</a:t>
            </a:r>
            <a:r>
              <a:rPr lang="ru-RU" dirty="0"/>
              <a:t>, </a:t>
            </a:r>
            <a:r>
              <a:rPr lang="ru-RU" dirty="0" err="1"/>
              <a:t>забезпечення</a:t>
            </a:r>
            <a:r>
              <a:rPr lang="ru-RU" dirty="0"/>
              <a:t> </a:t>
            </a:r>
            <a:r>
              <a:rPr lang="ru-RU" dirty="0" err="1"/>
              <a:t>грошовим</a:t>
            </a:r>
            <a:r>
              <a:rPr lang="ru-RU" dirty="0"/>
              <a:t> </a:t>
            </a:r>
            <a:r>
              <a:rPr lang="ru-RU" dirty="0" err="1"/>
              <a:t>капіталом</a:t>
            </a:r>
            <a:r>
              <a:rPr lang="ru-RU" dirty="0"/>
              <a:t> потреб </a:t>
            </a:r>
            <a:r>
              <a:rPr lang="ru-RU" dirty="0" err="1"/>
              <a:t>економіки</a:t>
            </a:r>
            <a:r>
              <a:rPr lang="ru-RU" dirty="0"/>
              <a:t> </a:t>
            </a:r>
            <a:r>
              <a:rPr lang="ru-RU" dirty="0" err="1"/>
              <a:t>країни</a:t>
            </a:r>
            <a:r>
              <a:rPr lang="ru-RU" dirty="0"/>
              <a:t> шляхом </a:t>
            </a:r>
            <a:r>
              <a:rPr lang="ru-RU" dirty="0" err="1"/>
              <a:t>створення</a:t>
            </a:r>
            <a:r>
              <a:rPr lang="ru-RU" dirty="0"/>
              <a:t> </a:t>
            </a:r>
            <a:r>
              <a:rPr lang="ru-RU" dirty="0" err="1"/>
              <a:t>механізму</a:t>
            </a:r>
            <a:r>
              <a:rPr lang="ru-RU" dirty="0"/>
              <a:t> </a:t>
            </a:r>
            <a:r>
              <a:rPr lang="ru-RU" dirty="0" err="1"/>
              <a:t>акумулювання</a:t>
            </a:r>
            <a:r>
              <a:rPr lang="ru-RU" dirty="0"/>
              <a:t>, </a:t>
            </a:r>
            <a:r>
              <a:rPr lang="ru-RU" dirty="0" err="1"/>
              <a:t>розподілу</a:t>
            </a:r>
            <a:r>
              <a:rPr lang="ru-RU" dirty="0"/>
              <a:t> та </a:t>
            </a:r>
            <a:r>
              <a:rPr lang="ru-RU" dirty="0" err="1"/>
              <a:t>перерозподілу</a:t>
            </a:r>
            <a:r>
              <a:rPr lang="ru-RU" dirty="0"/>
              <a:t> </a:t>
            </a:r>
            <a:r>
              <a:rPr lang="ru-RU" dirty="0" err="1"/>
              <a:t>фондів</a:t>
            </a:r>
            <a:r>
              <a:rPr lang="ru-RU" dirty="0"/>
              <a:t> </a:t>
            </a:r>
            <a:r>
              <a:rPr lang="ru-RU" dirty="0" err="1"/>
              <a:t>коштів</a:t>
            </a:r>
            <a:r>
              <a:rPr lang="ru-RU" dirty="0"/>
              <a:t> </a:t>
            </a:r>
            <a:r>
              <a:rPr lang="ru-RU" dirty="0" err="1"/>
              <a:t>від</a:t>
            </a:r>
            <a:r>
              <a:rPr lang="ru-RU" dirty="0"/>
              <a:t> особи, яка </a:t>
            </a:r>
            <a:r>
              <a:rPr lang="ru-RU" dirty="0" err="1"/>
              <a:t>володіє</a:t>
            </a:r>
            <a:r>
              <a:rPr lang="ru-RU" dirty="0"/>
              <a:t> </a:t>
            </a:r>
            <a:r>
              <a:rPr lang="ru-RU" dirty="0" err="1"/>
              <a:t>вільними</a:t>
            </a:r>
            <a:r>
              <a:rPr lang="ru-RU" dirty="0"/>
              <a:t> </a:t>
            </a:r>
            <a:r>
              <a:rPr lang="ru-RU" dirty="0" err="1"/>
              <a:t>інвестиційними</a:t>
            </a:r>
            <a:r>
              <a:rPr lang="ru-RU" dirty="0"/>
              <a:t> ресурсами до особи, </a:t>
            </a:r>
            <a:r>
              <a:rPr lang="ru-RU" dirty="0" err="1"/>
              <a:t>якій</a:t>
            </a:r>
            <a:r>
              <a:rPr lang="ru-RU" dirty="0"/>
              <a:t> </a:t>
            </a:r>
            <a:r>
              <a:rPr lang="ru-RU" dirty="0" err="1"/>
              <a:t>необхідні</a:t>
            </a:r>
            <a:r>
              <a:rPr lang="ru-RU" dirty="0"/>
              <a:t> </a:t>
            </a:r>
            <a:r>
              <a:rPr lang="ru-RU" dirty="0" err="1"/>
              <a:t>такі</a:t>
            </a:r>
            <a:r>
              <a:rPr lang="ru-RU" dirty="0"/>
              <a:t> </a:t>
            </a:r>
            <a:r>
              <a:rPr lang="ru-RU" dirty="0" err="1"/>
              <a:t>ресурси</a:t>
            </a:r>
            <a:r>
              <a:rPr lang="ru-RU" dirty="0"/>
              <a:t> для </a:t>
            </a:r>
            <a:r>
              <a:rPr lang="ru-RU" dirty="0" err="1"/>
              <a:t>розвитку</a:t>
            </a:r>
            <a:r>
              <a:rPr lang="ru-RU" dirty="0"/>
              <a:t>, </a:t>
            </a:r>
            <a:r>
              <a:rPr lang="ru-RU" dirty="0" err="1"/>
              <a:t>створення</a:t>
            </a:r>
            <a:r>
              <a:rPr lang="ru-RU" dirty="0"/>
              <a:t> умов для </a:t>
            </a:r>
            <a:r>
              <a:rPr lang="ru-RU" dirty="0" err="1"/>
              <a:t>становлення</a:t>
            </a:r>
            <a:r>
              <a:rPr lang="ru-RU" dirty="0"/>
              <a:t> </a:t>
            </a:r>
            <a:r>
              <a:rPr lang="ru-RU" dirty="0" err="1"/>
              <a:t>потужних</a:t>
            </a:r>
            <a:r>
              <a:rPr lang="ru-RU" dirty="0"/>
              <a:t> </a:t>
            </a:r>
            <a:r>
              <a:rPr lang="ru-RU" dirty="0" err="1"/>
              <a:t>внутрішніх</a:t>
            </a:r>
            <a:r>
              <a:rPr lang="ru-RU" dirty="0"/>
              <a:t> </a:t>
            </a:r>
            <a:r>
              <a:rPr lang="ru-RU" dirty="0" err="1"/>
              <a:t>інвесторів</a:t>
            </a:r>
            <a:r>
              <a:rPr lang="ru-RU" dirty="0"/>
              <a:t> та </a:t>
            </a:r>
            <a:r>
              <a:rPr lang="ru-RU" dirty="0" err="1"/>
              <a:t>забезпечення</a:t>
            </a:r>
            <a:r>
              <a:rPr lang="ru-RU" dirty="0"/>
              <a:t> </a:t>
            </a:r>
            <a:r>
              <a:rPr lang="ru-RU" dirty="0" err="1"/>
              <a:t>захисту</a:t>
            </a:r>
            <a:r>
              <a:rPr lang="ru-RU" dirty="0"/>
              <a:t> прав </a:t>
            </a:r>
            <a:r>
              <a:rPr lang="ru-RU" dirty="0" err="1"/>
              <a:t>інвесторів</a:t>
            </a:r>
            <a:r>
              <a:rPr lang="ru-RU" dirty="0"/>
              <a:t>. У </a:t>
            </a:r>
            <a:r>
              <a:rPr lang="ru-RU" dirty="0" err="1"/>
              <a:t>своїй</a:t>
            </a:r>
            <a:r>
              <a:rPr lang="ru-RU" dirty="0"/>
              <a:t> </a:t>
            </a:r>
            <a:r>
              <a:rPr lang="ru-RU" dirty="0" err="1"/>
              <a:t>діяльності</a:t>
            </a:r>
            <a:r>
              <a:rPr lang="ru-RU" dirty="0"/>
              <a:t> </a:t>
            </a:r>
            <a:r>
              <a:rPr lang="ru-RU" dirty="0" err="1"/>
              <a:t>Комісія</a:t>
            </a:r>
            <a:r>
              <a:rPr lang="ru-RU" dirty="0"/>
              <a:t> </a:t>
            </a:r>
            <a:r>
              <a:rPr lang="ru-RU" dirty="0" err="1"/>
              <a:t>керується</a:t>
            </a:r>
            <a:r>
              <a:rPr lang="ru-RU" dirty="0"/>
              <a:t> </a:t>
            </a:r>
            <a:r>
              <a:rPr lang="ru-RU" dirty="0" err="1"/>
              <a:t>Конституцією</a:t>
            </a:r>
            <a:r>
              <a:rPr lang="ru-RU" dirty="0"/>
              <a:t> та законами </a:t>
            </a:r>
            <a:r>
              <a:rPr lang="ru-RU" dirty="0" err="1"/>
              <a:t>України</a:t>
            </a:r>
            <a:r>
              <a:rPr lang="ru-RU" dirty="0"/>
              <a:t>, постановами </a:t>
            </a:r>
            <a:r>
              <a:rPr lang="ru-RU" dirty="0" err="1"/>
              <a:t>Верховної</a:t>
            </a:r>
            <a:r>
              <a:rPr lang="ru-RU" dirty="0"/>
              <a:t> Ради, указами і </a:t>
            </a:r>
            <a:r>
              <a:rPr lang="ru-RU" dirty="0" err="1"/>
              <a:t>розпорядженнями</a:t>
            </a:r>
            <a:r>
              <a:rPr lang="ru-RU" dirty="0"/>
              <a:t> Президента </a:t>
            </a:r>
            <a:r>
              <a:rPr lang="ru-RU" dirty="0" err="1"/>
              <a:t>України</a:t>
            </a:r>
            <a:r>
              <a:rPr lang="ru-RU" dirty="0"/>
              <a:t>, актами </a:t>
            </a:r>
            <a:r>
              <a:rPr lang="ru-RU" dirty="0" err="1"/>
              <a:t>Кабінету</a:t>
            </a:r>
            <a:r>
              <a:rPr lang="ru-RU" dirty="0"/>
              <a:t> </a:t>
            </a:r>
            <a:r>
              <a:rPr lang="ru-RU" dirty="0" err="1"/>
              <a:t>Міністрів</a:t>
            </a:r>
            <a:r>
              <a:rPr lang="ru-RU" dirty="0"/>
              <a:t> </a:t>
            </a:r>
            <a:r>
              <a:rPr lang="ru-RU" dirty="0" err="1"/>
              <a:t>України</a:t>
            </a:r>
            <a:r>
              <a:rPr lang="ru-RU" dirty="0"/>
              <a:t>, </a:t>
            </a:r>
            <a:r>
              <a:rPr lang="ru-RU" dirty="0" err="1"/>
              <a:t>міжнародними</a:t>
            </a:r>
            <a:r>
              <a:rPr lang="ru-RU" dirty="0"/>
              <a:t> договорами </a:t>
            </a:r>
            <a:r>
              <a:rPr lang="ru-RU" dirty="0" err="1"/>
              <a:t>України</a:t>
            </a:r>
            <a:r>
              <a:rPr lang="ru-RU" dirty="0"/>
              <a:t>.</a:t>
            </a:r>
          </a:p>
        </p:txBody>
      </p:sp>
    </p:spTree>
    <p:extLst>
      <p:ext uri="{BB962C8B-B14F-4D97-AF65-F5344CB8AC3E}">
        <p14:creationId xmlns:p14="http://schemas.microsoft.com/office/powerpoint/2010/main" val="124133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299881"/>
          </a:xfrm>
        </p:spPr>
        <p:txBody>
          <a:bodyPr>
            <a:normAutofit/>
          </a:bodyPr>
          <a:lstStyle/>
          <a:p>
            <a:pPr marL="0" lvl="0" indent="0">
              <a:spcBef>
                <a:spcPts val="0"/>
              </a:spcBef>
              <a:spcAft>
                <a:spcPts val="0"/>
              </a:spcAft>
              <a:buClr>
                <a:srgbClr val="F496CB">
                  <a:lumMod val="75000"/>
                </a:srgbClr>
              </a:buClr>
              <a:buSzPct val="80000"/>
              <a:buNone/>
            </a:pPr>
            <a:r>
              <a:rPr lang="uk-UA" sz="1800" dirty="0">
                <a:solidFill>
                  <a:prstClr val="black">
                    <a:lumMod val="75000"/>
                    <a:lumOff val="25000"/>
                  </a:prstClr>
                </a:solidFill>
                <a:latin typeface="Trebuchet MS"/>
              </a:rPr>
              <a:t>Матеріали презентації укладено за:</a:t>
            </a:r>
            <a:endParaRPr lang="ru-RU" sz="1800" dirty="0">
              <a:solidFill>
                <a:prstClr val="black">
                  <a:lumMod val="75000"/>
                  <a:lumOff val="25000"/>
                </a:prstClr>
              </a:solidFill>
              <a:latin typeface="Trebuchet MS"/>
            </a:endParaRPr>
          </a:p>
          <a:p>
            <a:pPr marL="0" lvl="0" indent="0">
              <a:spcBef>
                <a:spcPts val="0"/>
              </a:spcBef>
              <a:spcAft>
                <a:spcPts val="0"/>
              </a:spcAft>
              <a:buClr>
                <a:srgbClr val="F496CB">
                  <a:lumMod val="75000"/>
                </a:srgbClr>
              </a:buClr>
              <a:buSzPct val="80000"/>
              <a:buNone/>
            </a:pPr>
            <a:r>
              <a:rPr lang="ru-RU" sz="1800" dirty="0">
                <a:solidFill>
                  <a:prstClr val="black">
                    <a:lumMod val="75000"/>
                    <a:lumOff val="25000"/>
                  </a:prstClr>
                </a:solidFill>
                <a:latin typeface="Trebuchet MS"/>
              </a:rPr>
              <a:t>1. </a:t>
            </a:r>
            <a:r>
              <a:rPr lang="ru-RU" sz="1800" dirty="0" smtClean="0">
                <a:solidFill>
                  <a:prstClr val="black">
                    <a:lumMod val="75000"/>
                    <a:lumOff val="25000"/>
                  </a:prstClr>
                </a:solidFill>
                <a:latin typeface="Trebuchet MS"/>
              </a:rPr>
              <a:t>Глущенко </a:t>
            </a:r>
            <a:r>
              <a:rPr lang="ru-RU" sz="1800" dirty="0">
                <a:solidFill>
                  <a:prstClr val="black">
                    <a:lumMod val="75000"/>
                    <a:lumOff val="25000"/>
                  </a:prstClr>
                </a:solidFill>
                <a:latin typeface="Trebuchet MS"/>
              </a:rPr>
              <a:t>А.С. </a:t>
            </a:r>
            <a:r>
              <a:rPr lang="ru-RU" sz="1800" dirty="0" err="1">
                <a:solidFill>
                  <a:prstClr val="black">
                    <a:lumMod val="75000"/>
                    <a:lumOff val="25000"/>
                  </a:prstClr>
                </a:solidFill>
                <a:latin typeface="Trebuchet MS"/>
              </a:rPr>
              <a:t>Фінанси</a:t>
            </a:r>
            <a:r>
              <a:rPr lang="ru-RU" sz="1800" dirty="0">
                <a:solidFill>
                  <a:prstClr val="black">
                    <a:lumMod val="75000"/>
                    <a:lumOff val="25000"/>
                  </a:prstClr>
                </a:solidFill>
                <a:latin typeface="Trebuchet MS"/>
              </a:rPr>
              <a:t>: </a:t>
            </a:r>
            <a:r>
              <a:rPr lang="ru-RU" sz="1800" dirty="0" err="1">
                <a:solidFill>
                  <a:prstClr val="black">
                    <a:lumMod val="75000"/>
                    <a:lumOff val="25000"/>
                  </a:prstClr>
                </a:solidFill>
                <a:latin typeface="Trebuchet MS"/>
              </a:rPr>
              <a:t>Навч</a:t>
            </a:r>
            <a:r>
              <a:rPr lang="ru-RU" sz="1800" dirty="0">
                <a:solidFill>
                  <a:prstClr val="black">
                    <a:lumMod val="75000"/>
                    <a:lumOff val="25000"/>
                  </a:prstClr>
                </a:solidFill>
                <a:latin typeface="Trebuchet MS"/>
              </a:rPr>
              <a:t>. </a:t>
            </a:r>
            <a:r>
              <a:rPr lang="ru-RU" sz="1800" dirty="0" err="1">
                <a:solidFill>
                  <a:prstClr val="black">
                    <a:lumMod val="75000"/>
                    <a:lumOff val="25000"/>
                  </a:prstClr>
                </a:solidFill>
                <a:latin typeface="Trebuchet MS"/>
              </a:rPr>
              <a:t>посіб</a:t>
            </a:r>
            <a:r>
              <a:rPr lang="ru-RU" sz="1800" dirty="0">
                <a:solidFill>
                  <a:prstClr val="black">
                    <a:lumMod val="75000"/>
                    <a:lumOff val="25000"/>
                  </a:prstClr>
                </a:solidFill>
                <a:latin typeface="Trebuchet MS"/>
              </a:rPr>
              <a:t>. /А.С. Глущенко/, </a:t>
            </a:r>
            <a:r>
              <a:rPr lang="ru-RU" sz="1800" dirty="0" err="1">
                <a:solidFill>
                  <a:prstClr val="black">
                    <a:lumMod val="75000"/>
                    <a:lumOff val="25000"/>
                  </a:prstClr>
                </a:solidFill>
                <a:latin typeface="Trebuchet MS"/>
              </a:rPr>
              <a:t>Львів</a:t>
            </a:r>
            <a:r>
              <a:rPr lang="ru-RU" sz="1800" dirty="0">
                <a:solidFill>
                  <a:prstClr val="black">
                    <a:lumMod val="75000"/>
                    <a:lumOff val="25000"/>
                  </a:prstClr>
                </a:solidFill>
                <a:latin typeface="Trebuchet MS"/>
              </a:rPr>
              <a:t> «</a:t>
            </a:r>
            <a:r>
              <a:rPr lang="ru-RU" sz="1800" dirty="0" err="1">
                <a:solidFill>
                  <a:prstClr val="black">
                    <a:lumMod val="75000"/>
                    <a:lumOff val="25000"/>
                  </a:prstClr>
                </a:solidFill>
                <a:latin typeface="Trebuchet MS"/>
              </a:rPr>
              <a:t>Магнолія</a:t>
            </a:r>
            <a:r>
              <a:rPr lang="ru-RU" sz="1800" dirty="0">
                <a:solidFill>
                  <a:prstClr val="black">
                    <a:lumMod val="75000"/>
                    <a:lumOff val="25000"/>
                  </a:prstClr>
                </a:solidFill>
                <a:latin typeface="Trebuchet MS"/>
              </a:rPr>
              <a:t> 2006», 2014, – 440с.</a:t>
            </a:r>
          </a:p>
          <a:p>
            <a:pPr marL="0" lvl="0" indent="0">
              <a:spcBef>
                <a:spcPts val="0"/>
              </a:spcBef>
              <a:spcAft>
                <a:spcPts val="0"/>
              </a:spcAft>
              <a:buClr>
                <a:srgbClr val="F496CB">
                  <a:lumMod val="75000"/>
                </a:srgbClr>
              </a:buClr>
              <a:buSzPct val="80000"/>
              <a:buNone/>
            </a:pPr>
            <a:r>
              <a:rPr lang="ru-RU" sz="1800" dirty="0" smtClean="0">
                <a:solidFill>
                  <a:prstClr val="black">
                    <a:lumMod val="75000"/>
                    <a:lumOff val="25000"/>
                  </a:prstClr>
                </a:solidFill>
                <a:latin typeface="Trebuchet MS"/>
              </a:rPr>
              <a:t>2. </a:t>
            </a:r>
            <a:r>
              <a:rPr lang="ru-RU" sz="1800" dirty="0">
                <a:solidFill>
                  <a:prstClr val="black">
                    <a:lumMod val="75000"/>
                    <a:lumOff val="25000"/>
                  </a:prstClr>
                </a:solidFill>
                <a:latin typeface="Trebuchet MS"/>
              </a:rPr>
              <a:t>Стойко О. Я., Дема Д. І. </a:t>
            </a:r>
            <a:r>
              <a:rPr lang="ru-RU" sz="1800" dirty="0" err="1">
                <a:solidFill>
                  <a:prstClr val="black">
                    <a:lumMod val="75000"/>
                    <a:lumOff val="25000"/>
                  </a:prstClr>
                </a:solidFill>
                <a:latin typeface="Trebuchet MS"/>
              </a:rPr>
              <a:t>Фінанси</a:t>
            </a:r>
            <a:r>
              <a:rPr lang="ru-RU" sz="1800" dirty="0">
                <a:solidFill>
                  <a:prstClr val="black">
                    <a:lumMod val="75000"/>
                    <a:lumOff val="25000"/>
                  </a:prstClr>
                </a:solidFill>
                <a:latin typeface="Trebuchet MS"/>
              </a:rPr>
              <a:t> : </a:t>
            </a:r>
            <a:r>
              <a:rPr lang="ru-RU" sz="1800" dirty="0" err="1">
                <a:solidFill>
                  <a:prstClr val="black">
                    <a:lumMod val="75000"/>
                    <a:lumOff val="25000"/>
                  </a:prstClr>
                </a:solidFill>
                <a:latin typeface="Trebuchet MS"/>
              </a:rPr>
              <a:t>підручник</a:t>
            </a:r>
            <a:r>
              <a:rPr lang="ru-RU" sz="1800" dirty="0">
                <a:solidFill>
                  <a:prstClr val="black">
                    <a:lumMod val="75000"/>
                    <a:lumOff val="25000"/>
                  </a:prstClr>
                </a:solidFill>
                <a:latin typeface="Trebuchet MS"/>
              </a:rPr>
              <a:t> / за ред. О. Я. Стойка. 2-ге вид. </a:t>
            </a:r>
            <a:r>
              <a:rPr lang="ru-RU" sz="1800" dirty="0" err="1">
                <a:solidFill>
                  <a:prstClr val="black">
                    <a:lumMod val="75000"/>
                    <a:lumOff val="25000"/>
                  </a:prstClr>
                </a:solidFill>
                <a:latin typeface="Trebuchet MS"/>
              </a:rPr>
              <a:t>перероб</a:t>
            </a:r>
            <a:r>
              <a:rPr lang="ru-RU" sz="1800" dirty="0">
                <a:solidFill>
                  <a:prstClr val="black">
                    <a:lumMod val="75000"/>
                    <a:lumOff val="25000"/>
                  </a:prstClr>
                </a:solidFill>
                <a:latin typeface="Trebuchet MS"/>
              </a:rPr>
              <a:t>. і доп. Житомир : </a:t>
            </a:r>
            <a:r>
              <a:rPr lang="ru-RU" sz="1800" dirty="0" err="1">
                <a:solidFill>
                  <a:prstClr val="black">
                    <a:lumMod val="75000"/>
                    <a:lumOff val="25000"/>
                  </a:prstClr>
                </a:solidFill>
                <a:latin typeface="Trebuchet MS"/>
              </a:rPr>
              <a:t>Поліський</a:t>
            </a:r>
            <a:r>
              <a:rPr lang="ru-RU" sz="1800" dirty="0">
                <a:solidFill>
                  <a:prstClr val="black">
                    <a:lumMod val="75000"/>
                    <a:lumOff val="25000"/>
                  </a:prstClr>
                </a:solidFill>
                <a:latin typeface="Trebuchet MS"/>
              </a:rPr>
              <a:t> </a:t>
            </a:r>
            <a:r>
              <a:rPr lang="ru-RU" sz="1800" dirty="0" err="1">
                <a:solidFill>
                  <a:prstClr val="black">
                    <a:lumMod val="75000"/>
                    <a:lumOff val="25000"/>
                  </a:prstClr>
                </a:solidFill>
                <a:latin typeface="Trebuchet MS"/>
              </a:rPr>
              <a:t>університет</a:t>
            </a:r>
            <a:r>
              <a:rPr lang="ru-RU" sz="1800" dirty="0">
                <a:solidFill>
                  <a:prstClr val="black">
                    <a:lumMod val="75000"/>
                    <a:lumOff val="25000"/>
                  </a:prstClr>
                </a:solidFill>
                <a:latin typeface="Trebuchet MS"/>
              </a:rPr>
              <a:t>, 2024. 317 с.</a:t>
            </a:r>
          </a:p>
          <a:p>
            <a:pPr marL="0" lvl="0" indent="0">
              <a:spcBef>
                <a:spcPts val="0"/>
              </a:spcBef>
              <a:spcAft>
                <a:spcPts val="0"/>
              </a:spcAft>
              <a:buClr>
                <a:srgbClr val="F496CB">
                  <a:lumMod val="75000"/>
                </a:srgbClr>
              </a:buClr>
              <a:buSzPct val="80000"/>
              <a:buNone/>
            </a:pPr>
            <a:r>
              <a:rPr lang="ru-RU" sz="1800" dirty="0" smtClean="0">
                <a:solidFill>
                  <a:prstClr val="black">
                    <a:lumMod val="75000"/>
                    <a:lumOff val="25000"/>
                  </a:prstClr>
                </a:solidFill>
                <a:latin typeface="Trebuchet MS"/>
              </a:rPr>
              <a:t>3. </a:t>
            </a:r>
            <a:r>
              <a:rPr lang="ru-RU" sz="1800" dirty="0">
                <a:solidFill>
                  <a:prstClr val="black">
                    <a:lumMod val="75000"/>
                    <a:lumOff val="25000"/>
                  </a:prstClr>
                </a:solidFill>
                <a:latin typeface="Trebuchet MS"/>
              </a:rPr>
              <a:t>Романенко О. Р. </a:t>
            </a:r>
            <a:r>
              <a:rPr lang="ru-RU" sz="1800" dirty="0" err="1">
                <a:solidFill>
                  <a:prstClr val="black">
                    <a:lumMod val="75000"/>
                    <a:lumOff val="25000"/>
                  </a:prstClr>
                </a:solidFill>
                <a:latin typeface="Trebuchet MS"/>
              </a:rPr>
              <a:t>Фінанси</a:t>
            </a:r>
            <a:r>
              <a:rPr lang="ru-RU" sz="1800" dirty="0">
                <a:solidFill>
                  <a:prstClr val="black">
                    <a:lumMod val="75000"/>
                    <a:lumOff val="25000"/>
                  </a:prstClr>
                </a:solidFill>
                <a:latin typeface="Trebuchet MS"/>
              </a:rPr>
              <a:t> : </a:t>
            </a:r>
            <a:r>
              <a:rPr lang="ru-RU" sz="1800" dirty="0" err="1">
                <a:solidFill>
                  <a:prstClr val="black">
                    <a:lumMod val="75000"/>
                    <a:lumOff val="25000"/>
                  </a:prstClr>
                </a:solidFill>
                <a:latin typeface="Trebuchet MS"/>
              </a:rPr>
              <a:t>підручник</a:t>
            </a:r>
            <a:r>
              <a:rPr lang="ru-RU" sz="1800" dirty="0">
                <a:solidFill>
                  <a:prstClr val="black">
                    <a:lumMod val="75000"/>
                    <a:lumOff val="25000"/>
                  </a:prstClr>
                </a:solidFill>
                <a:latin typeface="Trebuchet MS"/>
              </a:rPr>
              <a:t> для ВНЗ. </a:t>
            </a:r>
            <a:r>
              <a:rPr lang="ru-RU" sz="1800" dirty="0" err="1">
                <a:solidFill>
                  <a:prstClr val="black">
                    <a:lumMod val="75000"/>
                    <a:lumOff val="25000"/>
                  </a:prstClr>
                </a:solidFill>
                <a:latin typeface="Trebuchet MS"/>
              </a:rPr>
              <a:t>Київ</a:t>
            </a:r>
            <a:r>
              <a:rPr lang="ru-RU" sz="1800" dirty="0">
                <a:solidFill>
                  <a:prstClr val="black">
                    <a:lumMod val="75000"/>
                    <a:lumOff val="25000"/>
                  </a:prstClr>
                </a:solidFill>
                <a:latin typeface="Trebuchet MS"/>
              </a:rPr>
              <a:t> : Центр </a:t>
            </a:r>
            <a:r>
              <a:rPr lang="ru-RU" sz="1800" dirty="0" err="1">
                <a:solidFill>
                  <a:prstClr val="black">
                    <a:lumMod val="75000"/>
                    <a:lumOff val="25000"/>
                  </a:prstClr>
                </a:solidFill>
                <a:latin typeface="Trebuchet MS"/>
              </a:rPr>
              <a:t>навчальної</a:t>
            </a:r>
            <a:endParaRPr lang="ru-RU" sz="1800" dirty="0">
              <a:solidFill>
                <a:prstClr val="black">
                  <a:lumMod val="75000"/>
                  <a:lumOff val="25000"/>
                </a:prstClr>
              </a:solidFill>
              <a:latin typeface="Trebuchet MS"/>
            </a:endParaRPr>
          </a:p>
          <a:p>
            <a:pPr marL="0" lvl="0" indent="0">
              <a:spcBef>
                <a:spcPts val="0"/>
              </a:spcBef>
              <a:spcAft>
                <a:spcPts val="0"/>
              </a:spcAft>
              <a:buClr>
                <a:srgbClr val="F496CB">
                  <a:lumMod val="75000"/>
                </a:srgbClr>
              </a:buClr>
              <a:buSzPct val="80000"/>
              <a:buNone/>
            </a:pPr>
            <a:r>
              <a:rPr lang="ru-RU" sz="1800" dirty="0" err="1">
                <a:solidFill>
                  <a:prstClr val="black">
                    <a:lumMod val="75000"/>
                    <a:lumOff val="25000"/>
                  </a:prstClr>
                </a:solidFill>
                <a:latin typeface="Trebuchet MS"/>
              </a:rPr>
              <a:t>літератури</a:t>
            </a:r>
            <a:r>
              <a:rPr lang="ru-RU" sz="1800" dirty="0">
                <a:solidFill>
                  <a:prstClr val="black">
                    <a:lumMod val="75000"/>
                    <a:lumOff val="25000"/>
                  </a:prstClr>
                </a:solidFill>
                <a:latin typeface="Trebuchet MS"/>
              </a:rPr>
              <a:t>, 2016. 310 с.</a:t>
            </a:r>
          </a:p>
          <a:p>
            <a:pPr marL="0" lvl="0" indent="0">
              <a:spcBef>
                <a:spcPts val="0"/>
              </a:spcBef>
              <a:spcAft>
                <a:spcPts val="0"/>
              </a:spcAft>
              <a:buClr>
                <a:srgbClr val="F496CB">
                  <a:lumMod val="75000"/>
                </a:srgbClr>
              </a:buClr>
              <a:buSzPct val="80000"/>
              <a:buNone/>
            </a:pPr>
            <a:r>
              <a:rPr lang="ru-RU" sz="1800" dirty="0" smtClean="0">
                <a:solidFill>
                  <a:prstClr val="black">
                    <a:lumMod val="75000"/>
                    <a:lumOff val="25000"/>
                  </a:prstClr>
                </a:solidFill>
                <a:latin typeface="Trebuchet MS"/>
              </a:rPr>
              <a:t>4. </a:t>
            </a:r>
            <a:r>
              <a:rPr lang="ru-RU" sz="1800" dirty="0" err="1">
                <a:solidFill>
                  <a:prstClr val="black">
                    <a:lumMod val="75000"/>
                    <a:lumOff val="25000"/>
                  </a:prstClr>
                </a:solidFill>
                <a:latin typeface="Trebuchet MS"/>
              </a:rPr>
              <a:t>Фінанси</a:t>
            </a:r>
            <a:r>
              <a:rPr lang="ru-RU" sz="1800" dirty="0">
                <a:solidFill>
                  <a:prstClr val="black">
                    <a:lumMod val="75000"/>
                    <a:lumOff val="25000"/>
                  </a:prstClr>
                </a:solidFill>
                <a:latin typeface="Trebuchet MS"/>
              </a:rPr>
              <a:t> : </a:t>
            </a:r>
            <a:r>
              <a:rPr lang="ru-RU" sz="1800" dirty="0" err="1">
                <a:solidFill>
                  <a:prstClr val="black">
                    <a:lumMod val="75000"/>
                    <a:lumOff val="25000"/>
                  </a:prstClr>
                </a:solidFill>
                <a:latin typeface="Trebuchet MS"/>
              </a:rPr>
              <a:t>навчальний</a:t>
            </a:r>
            <a:r>
              <a:rPr lang="ru-RU" sz="1800" dirty="0">
                <a:solidFill>
                  <a:prstClr val="black">
                    <a:lumMod val="75000"/>
                    <a:lumOff val="25000"/>
                  </a:prstClr>
                </a:solidFill>
                <a:latin typeface="Trebuchet MS"/>
              </a:rPr>
              <a:t> </a:t>
            </a:r>
            <a:r>
              <a:rPr lang="ru-RU" sz="1800" dirty="0" err="1">
                <a:solidFill>
                  <a:prstClr val="black">
                    <a:lumMod val="75000"/>
                    <a:lumOff val="25000"/>
                  </a:prstClr>
                </a:solidFill>
                <a:latin typeface="Trebuchet MS"/>
              </a:rPr>
              <a:t>посібник</a:t>
            </a:r>
            <a:r>
              <a:rPr lang="ru-RU" sz="1800" dirty="0">
                <a:solidFill>
                  <a:prstClr val="black">
                    <a:lumMod val="75000"/>
                    <a:lumOff val="25000"/>
                  </a:prstClr>
                </a:solidFill>
                <a:latin typeface="Trebuchet MS"/>
              </a:rPr>
              <a:t> [</a:t>
            </a:r>
            <a:r>
              <a:rPr lang="ru-RU" sz="1800" dirty="0" err="1">
                <a:solidFill>
                  <a:prstClr val="black">
                    <a:lumMod val="75000"/>
                    <a:lumOff val="25000"/>
                  </a:prstClr>
                </a:solidFill>
                <a:latin typeface="Trebuchet MS"/>
              </a:rPr>
              <a:t>Електронний</a:t>
            </a:r>
            <a:r>
              <a:rPr lang="ru-RU" sz="1800" dirty="0">
                <a:solidFill>
                  <a:prstClr val="black">
                    <a:lumMod val="75000"/>
                    <a:lumOff val="25000"/>
                  </a:prstClr>
                </a:solidFill>
                <a:latin typeface="Trebuchet MS"/>
              </a:rPr>
              <a:t> ресурс] / І. В. </a:t>
            </a:r>
            <a:r>
              <a:rPr lang="ru-RU" sz="1800" dirty="0" err="1">
                <a:solidFill>
                  <a:prstClr val="black">
                    <a:lumMod val="75000"/>
                    <a:lumOff val="25000"/>
                  </a:prstClr>
                </a:solidFill>
                <a:latin typeface="Trebuchet MS"/>
              </a:rPr>
              <a:t>Журавльова</a:t>
            </a:r>
            <a:r>
              <a:rPr lang="ru-RU" sz="1800" dirty="0">
                <a:solidFill>
                  <a:prstClr val="black">
                    <a:lumMod val="75000"/>
                    <a:lumOff val="25000"/>
                  </a:prstClr>
                </a:solidFill>
                <a:latin typeface="Trebuchet MS"/>
              </a:rPr>
              <a:t>, О. В. </a:t>
            </a:r>
            <a:r>
              <a:rPr lang="ru-RU" sz="1800" dirty="0" err="1">
                <a:solidFill>
                  <a:prstClr val="black">
                    <a:lumMod val="75000"/>
                    <a:lumOff val="25000"/>
                  </a:prstClr>
                </a:solidFill>
                <a:latin typeface="Trebuchet MS"/>
              </a:rPr>
              <a:t>Гаврильченко</a:t>
            </a:r>
            <a:r>
              <a:rPr lang="ru-RU" sz="1800" dirty="0">
                <a:solidFill>
                  <a:prstClr val="black">
                    <a:lumMod val="75000"/>
                    <a:lumOff val="25000"/>
                  </a:prstClr>
                </a:solidFill>
                <a:latin typeface="Trebuchet MS"/>
              </a:rPr>
              <a:t>, О. П. </a:t>
            </a:r>
            <a:r>
              <a:rPr lang="ru-RU" sz="1800" dirty="0" err="1">
                <a:solidFill>
                  <a:prstClr val="black">
                    <a:lumMod val="75000"/>
                    <a:lumOff val="25000"/>
                  </a:prstClr>
                </a:solidFill>
                <a:latin typeface="Trebuchet MS"/>
              </a:rPr>
              <a:t>Полтініна</a:t>
            </a:r>
            <a:r>
              <a:rPr lang="ru-RU" sz="1800" dirty="0">
                <a:solidFill>
                  <a:prstClr val="black">
                    <a:lumMod val="75000"/>
                    <a:lumOff val="25000"/>
                  </a:prstClr>
                </a:solidFill>
                <a:latin typeface="Trebuchet MS"/>
              </a:rPr>
              <a:t> та </a:t>
            </a:r>
            <a:r>
              <a:rPr lang="ru-RU" sz="1800" dirty="0" err="1">
                <a:solidFill>
                  <a:prstClr val="black">
                    <a:lumMod val="75000"/>
                    <a:lumOff val="25000"/>
                  </a:prstClr>
                </a:solidFill>
                <a:latin typeface="Trebuchet MS"/>
              </a:rPr>
              <a:t>ін</a:t>
            </a:r>
            <a:r>
              <a:rPr lang="ru-RU" sz="1800" dirty="0">
                <a:solidFill>
                  <a:prstClr val="black">
                    <a:lumMod val="75000"/>
                    <a:lumOff val="25000"/>
                  </a:prstClr>
                </a:solidFill>
                <a:latin typeface="Trebuchet MS"/>
              </a:rPr>
              <a:t>. ; за </a:t>
            </a:r>
            <a:r>
              <a:rPr lang="ru-RU" sz="1800" dirty="0" err="1">
                <a:solidFill>
                  <a:prstClr val="black">
                    <a:lumMod val="75000"/>
                    <a:lumOff val="25000"/>
                  </a:prstClr>
                </a:solidFill>
                <a:latin typeface="Trebuchet MS"/>
              </a:rPr>
              <a:t>заг</a:t>
            </a:r>
            <a:r>
              <a:rPr lang="ru-RU" sz="1800" dirty="0">
                <a:solidFill>
                  <a:prstClr val="black">
                    <a:lumMod val="75000"/>
                    <a:lumOff val="25000"/>
                  </a:prstClr>
                </a:solidFill>
                <a:latin typeface="Trebuchet MS"/>
              </a:rPr>
              <a:t>. ред. д-ра </a:t>
            </a:r>
            <a:r>
              <a:rPr lang="ru-RU" sz="1800" dirty="0" err="1">
                <a:solidFill>
                  <a:prstClr val="black">
                    <a:lumMod val="75000"/>
                    <a:lumOff val="25000"/>
                  </a:prstClr>
                </a:solidFill>
                <a:latin typeface="Trebuchet MS"/>
              </a:rPr>
              <a:t>екон</a:t>
            </a:r>
            <a:r>
              <a:rPr lang="ru-RU" sz="1800" dirty="0">
                <a:solidFill>
                  <a:prstClr val="black">
                    <a:lumMod val="75000"/>
                    <a:lumOff val="25000"/>
                  </a:prstClr>
                </a:solidFill>
                <a:latin typeface="Trebuchet MS"/>
              </a:rPr>
              <a:t>. наук, </a:t>
            </a:r>
            <a:r>
              <a:rPr lang="ru-RU" sz="1800" dirty="0" err="1">
                <a:solidFill>
                  <a:prstClr val="black">
                    <a:lumMod val="75000"/>
                    <a:lumOff val="25000"/>
                  </a:prstClr>
                </a:solidFill>
                <a:latin typeface="Trebuchet MS"/>
              </a:rPr>
              <a:t>професора</a:t>
            </a:r>
            <a:r>
              <a:rPr lang="ru-RU" sz="1800" dirty="0">
                <a:solidFill>
                  <a:prstClr val="black">
                    <a:lumMod val="75000"/>
                    <a:lumOff val="25000"/>
                  </a:prstClr>
                </a:solidFill>
                <a:latin typeface="Trebuchet MS"/>
              </a:rPr>
              <a:t> І. В. </a:t>
            </a:r>
            <a:r>
              <a:rPr lang="ru-RU" sz="1800" dirty="0" err="1">
                <a:solidFill>
                  <a:prstClr val="black">
                    <a:lumMod val="75000"/>
                    <a:lumOff val="25000"/>
                  </a:prstClr>
                </a:solidFill>
                <a:latin typeface="Trebuchet MS"/>
              </a:rPr>
              <a:t>Журавльової</a:t>
            </a:r>
            <a:r>
              <a:rPr lang="ru-RU" sz="1800" dirty="0">
                <a:solidFill>
                  <a:prstClr val="black">
                    <a:lumMod val="75000"/>
                    <a:lumOff val="25000"/>
                  </a:prstClr>
                </a:solidFill>
                <a:latin typeface="Trebuchet MS"/>
              </a:rPr>
              <a:t>. – </a:t>
            </a:r>
            <a:r>
              <a:rPr lang="ru-RU" sz="1800" dirty="0" err="1">
                <a:solidFill>
                  <a:prstClr val="black">
                    <a:lumMod val="75000"/>
                    <a:lumOff val="25000"/>
                  </a:prstClr>
                </a:solidFill>
                <a:latin typeface="Trebuchet MS"/>
              </a:rPr>
              <a:t>Харків</a:t>
            </a:r>
            <a:r>
              <a:rPr lang="ru-RU" sz="1800" dirty="0">
                <a:solidFill>
                  <a:prstClr val="black">
                    <a:lumMod val="75000"/>
                    <a:lumOff val="25000"/>
                  </a:prstClr>
                </a:solidFill>
                <a:latin typeface="Trebuchet MS"/>
              </a:rPr>
              <a:t> : </a:t>
            </a:r>
            <a:r>
              <a:rPr lang="ru-RU" sz="1800" dirty="0" err="1">
                <a:solidFill>
                  <a:prstClr val="black">
                    <a:lumMod val="75000"/>
                    <a:lumOff val="25000"/>
                  </a:prstClr>
                </a:solidFill>
                <a:latin typeface="Trebuchet MS"/>
              </a:rPr>
              <a:t>ХНЕУім</a:t>
            </a:r>
            <a:r>
              <a:rPr lang="ru-RU" sz="1800" dirty="0">
                <a:solidFill>
                  <a:prstClr val="black">
                    <a:lumMod val="75000"/>
                    <a:lumOff val="25000"/>
                  </a:prstClr>
                </a:solidFill>
                <a:latin typeface="Trebuchet MS"/>
              </a:rPr>
              <a:t>. С. </a:t>
            </a:r>
            <a:r>
              <a:rPr lang="ru-RU" sz="1800" dirty="0" err="1">
                <a:solidFill>
                  <a:prstClr val="black">
                    <a:lumMod val="75000"/>
                    <a:lumOff val="25000"/>
                  </a:prstClr>
                </a:solidFill>
                <a:latin typeface="Trebuchet MS"/>
              </a:rPr>
              <a:t>Кузнеця</a:t>
            </a:r>
            <a:r>
              <a:rPr lang="ru-RU" sz="1800" dirty="0">
                <a:solidFill>
                  <a:prstClr val="black">
                    <a:lumMod val="75000"/>
                    <a:lumOff val="25000"/>
                  </a:prstClr>
                </a:solidFill>
                <a:latin typeface="Trebuchet MS"/>
              </a:rPr>
              <a:t>, 2017. – 330 с</a:t>
            </a:r>
            <a:r>
              <a:rPr lang="ru-RU" sz="1800" dirty="0" smtClean="0">
                <a:solidFill>
                  <a:prstClr val="black">
                    <a:lumMod val="75000"/>
                    <a:lumOff val="25000"/>
                  </a:prstClr>
                </a:solidFill>
                <a:latin typeface="Trebuchet MS"/>
              </a:rPr>
              <a:t>.</a:t>
            </a:r>
          </a:p>
          <a:p>
            <a:pPr marL="0" lvl="0" indent="0">
              <a:spcBef>
                <a:spcPts val="0"/>
              </a:spcBef>
              <a:spcAft>
                <a:spcPts val="0"/>
              </a:spcAft>
              <a:buClr>
                <a:srgbClr val="F496CB">
                  <a:lumMod val="75000"/>
                </a:srgbClr>
              </a:buClr>
              <a:buSzPct val="80000"/>
              <a:buNone/>
            </a:pPr>
            <a:r>
              <a:rPr lang="uk-UA" sz="1800" dirty="0" smtClean="0">
                <a:solidFill>
                  <a:prstClr val="black">
                    <a:lumMod val="75000"/>
                    <a:lumOff val="25000"/>
                  </a:prstClr>
                </a:solidFill>
                <a:latin typeface="Trebuchet MS"/>
              </a:rPr>
              <a:t>5. </a:t>
            </a:r>
            <a:r>
              <a:rPr lang="ru-RU" sz="1800" dirty="0" err="1">
                <a:solidFill>
                  <a:prstClr val="black">
                    <a:lumMod val="75000"/>
                    <a:lumOff val="25000"/>
                  </a:prstClr>
                </a:solidFill>
                <a:latin typeface="Trebuchet MS"/>
              </a:rPr>
              <a:t>Еш</a:t>
            </a:r>
            <a:r>
              <a:rPr lang="ru-RU" sz="1800" dirty="0">
                <a:solidFill>
                  <a:prstClr val="black">
                    <a:lumMod val="75000"/>
                    <a:lumOff val="25000"/>
                  </a:prstClr>
                </a:solidFill>
                <a:latin typeface="Trebuchet MS"/>
              </a:rPr>
              <a:t> С.М. </a:t>
            </a:r>
            <a:r>
              <a:rPr lang="ru-RU" sz="1800" dirty="0" err="1">
                <a:solidFill>
                  <a:prstClr val="black">
                    <a:lumMod val="75000"/>
                    <a:lumOff val="25000"/>
                  </a:prstClr>
                </a:solidFill>
                <a:latin typeface="Trebuchet MS"/>
              </a:rPr>
              <a:t>Ринок</a:t>
            </a:r>
            <a:r>
              <a:rPr lang="ru-RU" sz="1800" dirty="0">
                <a:solidFill>
                  <a:prstClr val="black">
                    <a:lumMod val="75000"/>
                    <a:lumOff val="25000"/>
                  </a:prstClr>
                </a:solidFill>
                <a:latin typeface="Trebuchet MS"/>
              </a:rPr>
              <a:t> </a:t>
            </a:r>
            <a:r>
              <a:rPr lang="ru-RU" sz="1800" dirty="0" err="1">
                <a:solidFill>
                  <a:prstClr val="black">
                    <a:lumMod val="75000"/>
                    <a:lumOff val="25000"/>
                  </a:prstClr>
                </a:solidFill>
                <a:latin typeface="Trebuchet MS"/>
              </a:rPr>
              <a:t>фінансових</a:t>
            </a:r>
            <a:r>
              <a:rPr lang="ru-RU" sz="1800" dirty="0">
                <a:solidFill>
                  <a:prstClr val="black">
                    <a:lumMod val="75000"/>
                    <a:lumOff val="25000"/>
                  </a:prstClr>
                </a:solidFill>
                <a:latin typeface="Trebuchet MS"/>
              </a:rPr>
              <a:t> </a:t>
            </a:r>
            <a:r>
              <a:rPr lang="ru-RU" sz="1800" dirty="0" err="1">
                <a:solidFill>
                  <a:prstClr val="black">
                    <a:lumMod val="75000"/>
                    <a:lumOff val="25000"/>
                  </a:prstClr>
                </a:solidFill>
                <a:latin typeface="Trebuchet MS"/>
              </a:rPr>
              <a:t>послуг</a:t>
            </a:r>
            <a:r>
              <a:rPr lang="ru-RU" sz="1800" dirty="0">
                <a:solidFill>
                  <a:prstClr val="black">
                    <a:lumMod val="75000"/>
                    <a:lumOff val="25000"/>
                  </a:prstClr>
                </a:solidFill>
                <a:latin typeface="Trebuchet MS"/>
              </a:rPr>
              <a:t>: </a:t>
            </a:r>
            <a:r>
              <a:rPr lang="ru-RU" sz="1800" dirty="0" err="1">
                <a:solidFill>
                  <a:prstClr val="black">
                    <a:lumMod val="75000"/>
                    <a:lumOff val="25000"/>
                  </a:prstClr>
                </a:solidFill>
                <a:latin typeface="Trebuchet MS"/>
              </a:rPr>
              <a:t>навчальний</a:t>
            </a:r>
            <a:r>
              <a:rPr lang="ru-RU" sz="1800" dirty="0">
                <a:solidFill>
                  <a:prstClr val="black">
                    <a:lumMod val="75000"/>
                    <a:lumOff val="25000"/>
                  </a:prstClr>
                </a:solidFill>
                <a:latin typeface="Trebuchet MS"/>
              </a:rPr>
              <a:t> </a:t>
            </a:r>
            <a:r>
              <a:rPr lang="ru-RU" sz="1800" dirty="0" err="1">
                <a:solidFill>
                  <a:prstClr val="black">
                    <a:lumMod val="75000"/>
                    <a:lumOff val="25000"/>
                  </a:prstClr>
                </a:solidFill>
                <a:latin typeface="Trebuchet MS"/>
              </a:rPr>
              <a:t>посібник</a:t>
            </a:r>
            <a:r>
              <a:rPr lang="ru-RU" sz="1800" dirty="0">
                <a:solidFill>
                  <a:prstClr val="black">
                    <a:lumMod val="75000"/>
                    <a:lumOff val="25000"/>
                  </a:prstClr>
                </a:solidFill>
                <a:latin typeface="Trebuchet MS"/>
              </a:rPr>
              <a:t> / </a:t>
            </a:r>
            <a:r>
              <a:rPr lang="ru-RU" sz="1800" dirty="0" err="1">
                <a:solidFill>
                  <a:prstClr val="black">
                    <a:lumMod val="75000"/>
                    <a:lumOff val="25000"/>
                  </a:prstClr>
                </a:solidFill>
                <a:latin typeface="Trebuchet MS"/>
              </a:rPr>
              <a:t>Київ</a:t>
            </a:r>
            <a:r>
              <a:rPr lang="ru-RU" sz="1800" dirty="0">
                <a:solidFill>
                  <a:prstClr val="black">
                    <a:lumMod val="75000"/>
                    <a:lumOff val="25000"/>
                  </a:prstClr>
                </a:solidFill>
                <a:latin typeface="Trebuchet MS"/>
              </a:rPr>
              <a:t>. «Центр </a:t>
            </a:r>
            <a:r>
              <a:rPr lang="ru-RU" sz="1800" dirty="0" err="1" smtClean="0">
                <a:solidFill>
                  <a:prstClr val="black">
                    <a:lumMod val="75000"/>
                    <a:lumOff val="25000"/>
                  </a:prstClr>
                </a:solidFill>
                <a:latin typeface="Trebuchet MS"/>
              </a:rPr>
              <a:t>навчальної</a:t>
            </a:r>
            <a:r>
              <a:rPr lang="ru-RU" sz="1800" dirty="0" smtClean="0">
                <a:solidFill>
                  <a:prstClr val="black">
                    <a:lumMod val="75000"/>
                    <a:lumOff val="25000"/>
                  </a:prstClr>
                </a:solidFill>
                <a:latin typeface="Trebuchet MS"/>
              </a:rPr>
              <a:t> </a:t>
            </a:r>
            <a:r>
              <a:rPr lang="ru-RU" sz="1800" dirty="0" err="1">
                <a:solidFill>
                  <a:prstClr val="black">
                    <a:lumMod val="75000"/>
                    <a:lumOff val="25000"/>
                  </a:prstClr>
                </a:solidFill>
                <a:latin typeface="Trebuchet MS"/>
              </a:rPr>
              <a:t>літератури</a:t>
            </a:r>
            <a:r>
              <a:rPr lang="ru-RU" sz="1800" dirty="0">
                <a:solidFill>
                  <a:prstClr val="black">
                    <a:lumMod val="75000"/>
                    <a:lumOff val="25000"/>
                  </a:prstClr>
                </a:solidFill>
                <a:latin typeface="Trebuchet MS"/>
              </a:rPr>
              <a:t>» , </a:t>
            </a:r>
            <a:r>
              <a:rPr lang="ru-RU" sz="1800" dirty="0" smtClean="0">
                <a:solidFill>
                  <a:prstClr val="black">
                    <a:lumMod val="75000"/>
                    <a:lumOff val="25000"/>
                  </a:prstClr>
                </a:solidFill>
                <a:latin typeface="Trebuchet MS"/>
              </a:rPr>
              <a:t>2019. </a:t>
            </a:r>
            <a:r>
              <a:rPr lang="ru-RU" sz="1800" dirty="0">
                <a:solidFill>
                  <a:prstClr val="black">
                    <a:lumMod val="75000"/>
                    <a:lumOff val="25000"/>
                  </a:prstClr>
                </a:solidFill>
                <a:latin typeface="Trebuchet MS"/>
              </a:rPr>
              <a:t>400 с</a:t>
            </a:r>
            <a:r>
              <a:rPr lang="ru-RU" sz="1800" dirty="0" smtClean="0">
                <a:solidFill>
                  <a:prstClr val="black">
                    <a:lumMod val="75000"/>
                    <a:lumOff val="25000"/>
                  </a:prstClr>
                </a:solidFill>
                <a:latin typeface="Trebuchet MS"/>
              </a:rPr>
              <a:t>.</a:t>
            </a:r>
          </a:p>
          <a:p>
            <a:pPr marL="0" lvl="0" indent="0">
              <a:spcBef>
                <a:spcPts val="0"/>
              </a:spcBef>
              <a:spcAft>
                <a:spcPts val="0"/>
              </a:spcAft>
              <a:buClr>
                <a:srgbClr val="F496CB">
                  <a:lumMod val="75000"/>
                </a:srgbClr>
              </a:buClr>
              <a:buSzPct val="80000"/>
              <a:buNone/>
            </a:pPr>
            <a:r>
              <a:rPr lang="uk-UA" sz="1800" dirty="0" smtClean="0">
                <a:solidFill>
                  <a:prstClr val="black">
                    <a:lumMod val="75000"/>
                    <a:lumOff val="25000"/>
                  </a:prstClr>
                </a:solidFill>
                <a:latin typeface="Trebuchet MS"/>
              </a:rPr>
              <a:t>6. </a:t>
            </a:r>
            <a:r>
              <a:rPr lang="ru-RU" sz="1800" dirty="0">
                <a:solidFill>
                  <a:prstClr val="black">
                    <a:lumMod val="75000"/>
                    <a:lumOff val="25000"/>
                  </a:prstClr>
                </a:solidFill>
                <a:latin typeface="Trebuchet MS"/>
              </a:rPr>
              <a:t>Про ринки </a:t>
            </a:r>
            <a:r>
              <a:rPr lang="ru-RU" sz="1800" dirty="0" err="1">
                <a:solidFill>
                  <a:prstClr val="black">
                    <a:lumMod val="75000"/>
                    <a:lumOff val="25000"/>
                  </a:prstClr>
                </a:solidFill>
                <a:latin typeface="Trebuchet MS"/>
              </a:rPr>
              <a:t>капіталу</a:t>
            </a:r>
            <a:r>
              <a:rPr lang="ru-RU" sz="1800" dirty="0">
                <a:solidFill>
                  <a:prstClr val="black">
                    <a:lumMod val="75000"/>
                    <a:lumOff val="25000"/>
                  </a:prstClr>
                </a:solidFill>
                <a:latin typeface="Trebuchet MS"/>
              </a:rPr>
              <a:t> та </a:t>
            </a:r>
            <a:r>
              <a:rPr lang="ru-RU" sz="1800" dirty="0" err="1">
                <a:solidFill>
                  <a:prstClr val="black">
                    <a:lumMod val="75000"/>
                    <a:lumOff val="25000"/>
                  </a:prstClr>
                </a:solidFill>
                <a:latin typeface="Trebuchet MS"/>
              </a:rPr>
              <a:t>організовані</a:t>
            </a:r>
            <a:r>
              <a:rPr lang="ru-RU" sz="1800" dirty="0">
                <a:solidFill>
                  <a:prstClr val="black">
                    <a:lumMod val="75000"/>
                    <a:lumOff val="25000"/>
                  </a:prstClr>
                </a:solidFill>
                <a:latin typeface="Trebuchet MS"/>
              </a:rPr>
              <a:t> </a:t>
            </a:r>
            <a:r>
              <a:rPr lang="ru-RU" sz="1800" dirty="0" err="1">
                <a:solidFill>
                  <a:prstClr val="black">
                    <a:lumMod val="75000"/>
                    <a:lumOff val="25000"/>
                  </a:prstClr>
                </a:solidFill>
                <a:latin typeface="Trebuchet MS"/>
              </a:rPr>
              <a:t>товарні</a:t>
            </a:r>
            <a:r>
              <a:rPr lang="ru-RU" sz="1800" dirty="0">
                <a:solidFill>
                  <a:prstClr val="black">
                    <a:lumMod val="75000"/>
                    <a:lumOff val="25000"/>
                  </a:prstClr>
                </a:solidFill>
                <a:latin typeface="Trebuchet MS"/>
              </a:rPr>
              <a:t> ринки : Закон </a:t>
            </a:r>
            <a:r>
              <a:rPr lang="ru-RU" sz="1800" dirty="0" err="1">
                <a:solidFill>
                  <a:prstClr val="black">
                    <a:lumMod val="75000"/>
                    <a:lumOff val="25000"/>
                  </a:prstClr>
                </a:solidFill>
                <a:latin typeface="Trebuchet MS"/>
              </a:rPr>
              <a:t>України</a:t>
            </a:r>
            <a:r>
              <a:rPr lang="ru-RU" sz="1800" dirty="0">
                <a:solidFill>
                  <a:prstClr val="black">
                    <a:lumMod val="75000"/>
                    <a:lumOff val="25000"/>
                  </a:prstClr>
                </a:solidFill>
                <a:latin typeface="Trebuchet MS"/>
              </a:rPr>
              <a:t> </a:t>
            </a:r>
            <a:r>
              <a:rPr lang="ru-RU" sz="1800" dirty="0" err="1">
                <a:solidFill>
                  <a:prstClr val="black">
                    <a:lumMod val="75000"/>
                    <a:lumOff val="25000"/>
                  </a:prstClr>
                </a:solidFill>
                <a:latin typeface="Trebuchet MS"/>
              </a:rPr>
              <a:t>від</a:t>
            </a:r>
            <a:r>
              <a:rPr lang="ru-RU" sz="1800" dirty="0">
                <a:solidFill>
                  <a:prstClr val="black">
                    <a:lumMod val="75000"/>
                    <a:lumOff val="25000"/>
                  </a:prstClr>
                </a:solidFill>
                <a:latin typeface="Trebuchet MS"/>
              </a:rPr>
              <a:t> 23.02.2006 № 3480-IV. URL: </a:t>
            </a:r>
            <a:r>
              <a:rPr lang="ru-RU" sz="1800" dirty="0">
                <a:solidFill>
                  <a:prstClr val="black">
                    <a:lumMod val="75000"/>
                    <a:lumOff val="25000"/>
                  </a:prstClr>
                </a:solidFill>
                <a:latin typeface="Trebuchet MS"/>
                <a:hlinkClick r:id="rId2"/>
              </a:rPr>
              <a:t>https://</a:t>
            </a:r>
            <a:r>
              <a:rPr lang="ru-RU" sz="1800" dirty="0" smtClean="0">
                <a:solidFill>
                  <a:prstClr val="black">
                    <a:lumMod val="75000"/>
                    <a:lumOff val="25000"/>
                  </a:prstClr>
                </a:solidFill>
                <a:latin typeface="Trebuchet MS"/>
                <a:hlinkClick r:id="rId2"/>
              </a:rPr>
              <a:t>zakon.rada.gov.ua/laws/show/3480-15#Text</a:t>
            </a:r>
            <a:r>
              <a:rPr lang="ru-RU" sz="1800" dirty="0" smtClean="0">
                <a:solidFill>
                  <a:prstClr val="black">
                    <a:lumMod val="75000"/>
                    <a:lumOff val="25000"/>
                  </a:prstClr>
                </a:solidFill>
                <a:latin typeface="Trebuchet MS"/>
              </a:rPr>
              <a:t> (</a:t>
            </a:r>
            <a:r>
              <a:rPr lang="ru-RU" sz="1800" dirty="0" err="1" smtClean="0">
                <a:solidFill>
                  <a:prstClr val="black">
                    <a:lumMod val="75000"/>
                    <a:lumOff val="25000"/>
                  </a:prstClr>
                </a:solidFill>
                <a:latin typeface="Trebuchet MS"/>
              </a:rPr>
              <a:t>зі</a:t>
            </a:r>
            <a:r>
              <a:rPr lang="ru-RU" sz="1800" dirty="0" smtClean="0">
                <a:solidFill>
                  <a:prstClr val="black">
                    <a:lumMod val="75000"/>
                    <a:lumOff val="25000"/>
                  </a:prstClr>
                </a:solidFill>
                <a:latin typeface="Trebuchet MS"/>
              </a:rPr>
              <a:t> </a:t>
            </a:r>
            <a:r>
              <a:rPr lang="ru-RU" sz="1800" dirty="0" err="1" smtClean="0">
                <a:solidFill>
                  <a:prstClr val="black">
                    <a:lumMod val="75000"/>
                    <a:lumOff val="25000"/>
                  </a:prstClr>
                </a:solidFill>
                <a:latin typeface="Trebuchet MS"/>
              </a:rPr>
              <a:t>змінами</a:t>
            </a:r>
            <a:r>
              <a:rPr lang="ru-RU" sz="1800" dirty="0" smtClean="0">
                <a:solidFill>
                  <a:prstClr val="black">
                    <a:lumMod val="75000"/>
                    <a:lumOff val="25000"/>
                  </a:prstClr>
                </a:solidFill>
                <a:latin typeface="Trebuchet MS"/>
              </a:rPr>
              <a:t>)</a:t>
            </a:r>
          </a:p>
          <a:p>
            <a:pPr marL="0" lvl="0" indent="0">
              <a:spcBef>
                <a:spcPts val="0"/>
              </a:spcBef>
              <a:spcAft>
                <a:spcPts val="0"/>
              </a:spcAft>
              <a:buClr>
                <a:srgbClr val="F496CB">
                  <a:lumMod val="75000"/>
                </a:srgbClr>
              </a:buClr>
              <a:buSzPct val="80000"/>
              <a:buNone/>
            </a:pPr>
            <a:r>
              <a:rPr lang="uk-UA" sz="1800" dirty="0">
                <a:solidFill>
                  <a:prstClr val="black">
                    <a:lumMod val="75000"/>
                    <a:lumOff val="25000"/>
                  </a:prstClr>
                </a:solidFill>
                <a:latin typeface="Trebuchet MS"/>
              </a:rPr>
              <a:t>7. </a:t>
            </a:r>
            <a:r>
              <a:rPr lang="uk-UA" sz="1800" dirty="0" smtClean="0">
                <a:solidFill>
                  <a:prstClr val="black">
                    <a:lumMod val="75000"/>
                    <a:lumOff val="25000"/>
                  </a:prstClr>
                </a:solidFill>
                <a:latin typeface="Trebuchet MS"/>
              </a:rPr>
              <a:t>Офіційний сайт Національного </a:t>
            </a:r>
            <a:r>
              <a:rPr lang="uk-UA" sz="1800" dirty="0">
                <a:solidFill>
                  <a:prstClr val="black">
                    <a:lumMod val="75000"/>
                    <a:lumOff val="25000"/>
                  </a:prstClr>
                </a:solidFill>
                <a:latin typeface="Trebuchet MS"/>
              </a:rPr>
              <a:t>банку України (</a:t>
            </a:r>
            <a:r>
              <a:rPr lang="en-US" sz="1800" dirty="0">
                <a:solidFill>
                  <a:prstClr val="black">
                    <a:lumMod val="75000"/>
                    <a:lumOff val="25000"/>
                  </a:prstClr>
                </a:solidFill>
                <a:latin typeface="Trebuchet MS"/>
                <a:hlinkClick r:id="rId3"/>
              </a:rPr>
              <a:t>www.bank.gov.ua</a:t>
            </a:r>
            <a:r>
              <a:rPr lang="en-US" sz="1800" dirty="0" smtClean="0">
                <a:solidFill>
                  <a:prstClr val="black">
                    <a:lumMod val="75000"/>
                    <a:lumOff val="25000"/>
                  </a:prstClr>
                </a:solidFill>
                <a:latin typeface="Trebuchet MS"/>
              </a:rPr>
              <a:t>)</a:t>
            </a:r>
            <a:endParaRPr lang="uk-UA" sz="1800" dirty="0" smtClean="0">
              <a:solidFill>
                <a:prstClr val="black">
                  <a:lumMod val="75000"/>
                  <a:lumOff val="25000"/>
                </a:prstClr>
              </a:solidFill>
              <a:latin typeface="Trebuchet MS"/>
            </a:endParaRPr>
          </a:p>
          <a:p>
            <a:pPr marL="0" lvl="0" indent="0">
              <a:spcBef>
                <a:spcPts val="0"/>
              </a:spcBef>
              <a:spcAft>
                <a:spcPts val="0"/>
              </a:spcAft>
              <a:buClr>
                <a:srgbClr val="F496CB">
                  <a:lumMod val="75000"/>
                </a:srgbClr>
              </a:buClr>
              <a:buSzPct val="80000"/>
              <a:buNone/>
            </a:pPr>
            <a:r>
              <a:rPr lang="uk-UA" sz="1800" dirty="0" smtClean="0">
                <a:solidFill>
                  <a:prstClr val="black">
                    <a:lumMod val="75000"/>
                    <a:lumOff val="25000"/>
                  </a:prstClr>
                </a:solidFill>
                <a:latin typeface="Trebuchet MS"/>
              </a:rPr>
              <a:t>8. </a:t>
            </a:r>
            <a:r>
              <a:rPr lang="uk-UA" sz="1800" dirty="0">
                <a:solidFill>
                  <a:prstClr val="black">
                    <a:lumMod val="75000"/>
                    <a:lumOff val="25000"/>
                  </a:prstClr>
                </a:solidFill>
                <a:latin typeface="Trebuchet MS"/>
              </a:rPr>
              <a:t>Офіційний </a:t>
            </a:r>
            <a:r>
              <a:rPr lang="uk-UA" sz="1800" dirty="0" smtClean="0">
                <a:solidFill>
                  <a:prstClr val="black">
                    <a:lumMod val="75000"/>
                    <a:lumOff val="25000"/>
                  </a:prstClr>
                </a:solidFill>
                <a:latin typeface="Trebuchet MS"/>
              </a:rPr>
              <a:t>сайт </a:t>
            </a:r>
            <a:r>
              <a:rPr lang="ru-RU" sz="1800" dirty="0" err="1" smtClean="0">
                <a:solidFill>
                  <a:prstClr val="black">
                    <a:lumMod val="75000"/>
                    <a:lumOff val="25000"/>
                  </a:prstClr>
                </a:solidFill>
                <a:latin typeface="Trebuchet MS"/>
              </a:rPr>
              <a:t>Національної</a:t>
            </a:r>
            <a:r>
              <a:rPr lang="ru-RU" sz="1800" dirty="0" smtClean="0">
                <a:solidFill>
                  <a:prstClr val="black">
                    <a:lumMod val="75000"/>
                    <a:lumOff val="25000"/>
                  </a:prstClr>
                </a:solidFill>
                <a:latin typeface="Trebuchet MS"/>
              </a:rPr>
              <a:t> </a:t>
            </a:r>
            <a:r>
              <a:rPr lang="ru-RU" sz="1800" dirty="0" err="1" smtClean="0">
                <a:solidFill>
                  <a:prstClr val="black">
                    <a:lumMod val="75000"/>
                    <a:lumOff val="25000"/>
                  </a:prstClr>
                </a:solidFill>
                <a:latin typeface="Trebuchet MS"/>
              </a:rPr>
              <a:t>комісії</a:t>
            </a:r>
            <a:r>
              <a:rPr lang="ru-RU" sz="1800" dirty="0" smtClean="0">
                <a:solidFill>
                  <a:prstClr val="black">
                    <a:lumMod val="75000"/>
                    <a:lumOff val="25000"/>
                  </a:prstClr>
                </a:solidFill>
                <a:latin typeface="Trebuchet MS"/>
              </a:rPr>
              <a:t> </a:t>
            </a:r>
            <a:r>
              <a:rPr lang="ru-RU" sz="1800" dirty="0">
                <a:solidFill>
                  <a:prstClr val="black">
                    <a:lumMod val="75000"/>
                    <a:lumOff val="25000"/>
                  </a:prstClr>
                </a:solidFill>
                <a:latin typeface="Trebuchet MS"/>
              </a:rPr>
              <a:t>з </a:t>
            </a:r>
            <a:r>
              <a:rPr lang="ru-RU" sz="1800" dirty="0" err="1">
                <a:solidFill>
                  <a:prstClr val="black">
                    <a:lumMod val="75000"/>
                    <a:lumOff val="25000"/>
                  </a:prstClr>
                </a:solidFill>
                <a:latin typeface="Trebuchet MS"/>
              </a:rPr>
              <a:t>цінних</a:t>
            </a:r>
            <a:r>
              <a:rPr lang="ru-RU" sz="1800" dirty="0">
                <a:solidFill>
                  <a:prstClr val="black">
                    <a:lumMod val="75000"/>
                    <a:lumOff val="25000"/>
                  </a:prstClr>
                </a:solidFill>
                <a:latin typeface="Trebuchet MS"/>
              </a:rPr>
              <a:t> </a:t>
            </a:r>
            <a:r>
              <a:rPr lang="ru-RU" sz="1800" dirty="0" err="1">
                <a:solidFill>
                  <a:prstClr val="black">
                    <a:lumMod val="75000"/>
                    <a:lumOff val="25000"/>
                  </a:prstClr>
                </a:solidFill>
                <a:latin typeface="Trebuchet MS"/>
              </a:rPr>
              <a:t>паперів</a:t>
            </a:r>
            <a:r>
              <a:rPr lang="ru-RU" sz="1800" dirty="0">
                <a:solidFill>
                  <a:prstClr val="black">
                    <a:lumMod val="75000"/>
                    <a:lumOff val="25000"/>
                  </a:prstClr>
                </a:solidFill>
                <a:latin typeface="Trebuchet MS"/>
              </a:rPr>
              <a:t> та фондового </a:t>
            </a:r>
            <a:r>
              <a:rPr lang="ru-RU" sz="1800" dirty="0" smtClean="0">
                <a:solidFill>
                  <a:prstClr val="black">
                    <a:lumMod val="75000"/>
                    <a:lumOff val="25000"/>
                  </a:prstClr>
                </a:solidFill>
                <a:latin typeface="Trebuchet MS"/>
              </a:rPr>
              <a:t>ринку (</a:t>
            </a:r>
            <a:r>
              <a:rPr lang="en-US" sz="1800" dirty="0">
                <a:solidFill>
                  <a:prstClr val="black">
                    <a:lumMod val="75000"/>
                    <a:lumOff val="25000"/>
                  </a:prstClr>
                </a:solidFill>
                <a:latin typeface="Trebuchet MS"/>
              </a:rPr>
              <a:t>https://www.nssmc.gov.ua/about-us/about-us/</a:t>
            </a:r>
            <a:r>
              <a:rPr lang="ru-RU" sz="1800" dirty="0" smtClean="0">
                <a:solidFill>
                  <a:prstClr val="black">
                    <a:lumMod val="75000"/>
                    <a:lumOff val="25000"/>
                  </a:prstClr>
                </a:solidFill>
                <a:latin typeface="Trebuchet MS"/>
              </a:rPr>
              <a:t>)</a:t>
            </a:r>
            <a:endParaRPr lang="ru-RU" sz="1800" dirty="0">
              <a:solidFill>
                <a:prstClr val="black">
                  <a:lumMod val="75000"/>
                  <a:lumOff val="25000"/>
                </a:prstClr>
              </a:solidFill>
              <a:latin typeface="Trebuchet MS"/>
            </a:endParaRPr>
          </a:p>
        </p:txBody>
      </p:sp>
    </p:spTree>
    <p:extLst>
      <p:ext uri="{BB962C8B-B14F-4D97-AF65-F5344CB8AC3E}">
        <p14:creationId xmlns:p14="http://schemas.microsoft.com/office/powerpoint/2010/main" val="109206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idx="1"/>
          </p:nvPr>
        </p:nvPicPr>
        <p:blipFill>
          <a:blip r:embed="rId2"/>
          <a:stretch>
            <a:fillRect/>
          </a:stretch>
        </p:blipFill>
        <p:spPr>
          <a:xfrm>
            <a:off x="2644726" y="83890"/>
            <a:ext cx="7877907" cy="6256938"/>
          </a:xfrm>
          <a:prstGeom prst="rect">
            <a:avLst/>
          </a:prstGeom>
        </p:spPr>
      </p:pic>
    </p:spTree>
    <p:extLst>
      <p:ext uri="{BB962C8B-B14F-4D97-AF65-F5344CB8AC3E}">
        <p14:creationId xmlns:p14="http://schemas.microsoft.com/office/powerpoint/2010/main" val="39268705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299881"/>
          </a:xfrm>
        </p:spPr>
        <p:txBody>
          <a:bodyPr/>
          <a:lstStyle/>
          <a:p>
            <a:endParaRPr lang="ru-RU" dirty="0"/>
          </a:p>
        </p:txBody>
      </p:sp>
    </p:spTree>
    <p:extLst>
      <p:ext uri="{BB962C8B-B14F-4D97-AF65-F5344CB8AC3E}">
        <p14:creationId xmlns:p14="http://schemas.microsoft.com/office/powerpoint/2010/main" val="1138894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299881"/>
          </a:xfrm>
        </p:spPr>
        <p:txBody>
          <a:bodyPr anchor="t"/>
          <a:lstStyle/>
          <a:p>
            <a:r>
              <a:rPr lang="uk-UA" dirty="0" smtClean="0"/>
              <a:t>Структура фінансового ринку</a:t>
            </a:r>
          </a:p>
          <a:p>
            <a:endParaRPr lang="ru-RU" sz="1800" dirty="0" smtClean="0"/>
          </a:p>
          <a:p>
            <a:endParaRPr lang="ru-RU" dirty="0"/>
          </a:p>
        </p:txBody>
      </p:sp>
      <p:pic>
        <p:nvPicPr>
          <p:cNvPr id="2" name="Рисунок 1"/>
          <p:cNvPicPr>
            <a:picLocks noChangeAspect="1"/>
          </p:cNvPicPr>
          <p:nvPr/>
        </p:nvPicPr>
        <p:blipFill>
          <a:blip r:embed="rId2"/>
          <a:stretch>
            <a:fillRect/>
          </a:stretch>
        </p:blipFill>
        <p:spPr>
          <a:xfrm>
            <a:off x="1476769" y="1009934"/>
            <a:ext cx="9473806" cy="4781266"/>
          </a:xfrm>
          <a:prstGeom prst="rect">
            <a:avLst/>
          </a:prstGeom>
        </p:spPr>
      </p:pic>
    </p:spTree>
    <p:extLst>
      <p:ext uri="{BB962C8B-B14F-4D97-AF65-F5344CB8AC3E}">
        <p14:creationId xmlns:p14="http://schemas.microsoft.com/office/powerpoint/2010/main" val="2431934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327547"/>
            <a:ext cx="10018713" cy="6155140"/>
          </a:xfrm>
        </p:spPr>
        <p:txBody>
          <a:bodyPr>
            <a:normAutofit fontScale="85000" lnSpcReduction="20000"/>
          </a:bodyPr>
          <a:lstStyle/>
          <a:p>
            <a:r>
              <a:rPr lang="uk-UA" b="1" dirty="0"/>
              <a:t>Ринок грошей</a:t>
            </a:r>
            <a:r>
              <a:rPr lang="uk-UA" dirty="0"/>
              <a:t> охоплює рух залучених фінансових ресурсів, залучених на тимчасовій основі (як правило до одного року). Платою за залучення таких фінансових ресурсів є відсоток. Для </a:t>
            </a:r>
            <a:r>
              <a:rPr lang="uk-UA" b="1" dirty="0"/>
              <a:t>ринку капіталу</a:t>
            </a:r>
            <a:r>
              <a:rPr lang="uk-UA" dirty="0"/>
              <a:t> характерним є тривале або постійне використання залучених ресурсів (більше одного року), в результаті чого </a:t>
            </a:r>
            <a:r>
              <a:rPr lang="uk-UA" dirty="0" err="1"/>
              <a:t>заощаджувачі</a:t>
            </a:r>
            <a:r>
              <a:rPr lang="uk-UA" dirty="0"/>
              <a:t> отримують відсоток або дивіденд.</a:t>
            </a:r>
            <a:endParaRPr lang="ru-RU" dirty="0"/>
          </a:p>
          <a:p>
            <a:r>
              <a:rPr lang="uk-UA" dirty="0"/>
              <a:t>Відносини між </a:t>
            </a:r>
            <a:r>
              <a:rPr lang="uk-UA" dirty="0" err="1"/>
              <a:t>заощаджувачем</a:t>
            </a:r>
            <a:r>
              <a:rPr lang="uk-UA" dirty="0"/>
              <a:t> і позичальником (емітентом), оформлені на підставі кредитних угод характеризують </a:t>
            </a:r>
            <a:r>
              <a:rPr lang="uk-UA" b="1" dirty="0"/>
              <a:t>кредитний ринок</a:t>
            </a:r>
            <a:r>
              <a:rPr lang="uk-UA" dirty="0"/>
              <a:t>, у разі ж випуску (емісії) цінних паперів для забезпечення руху фінансових ресурсів має місце </a:t>
            </a:r>
            <a:r>
              <a:rPr lang="uk-UA" b="1" dirty="0"/>
              <a:t>ринок цінних паперів</a:t>
            </a:r>
            <a:r>
              <a:rPr lang="uk-UA" dirty="0"/>
              <a:t>. Основним фінансовим інструментом </a:t>
            </a:r>
            <a:r>
              <a:rPr lang="uk-UA" dirty="0" err="1"/>
              <a:t>риноку</a:t>
            </a:r>
            <a:r>
              <a:rPr lang="uk-UA" dirty="0"/>
              <a:t> довго- та середньострокових боргових зобов’язань є облігації підприємств, держави, а на фондовому ринку – акції.</a:t>
            </a:r>
            <a:endParaRPr lang="ru-RU" dirty="0"/>
          </a:p>
          <a:p>
            <a:r>
              <a:rPr lang="uk-UA" dirty="0"/>
              <a:t>Залежно від кількості учасників ринку та встановленими правилами торгівлі фінансовий ринок поділяють на:</a:t>
            </a:r>
            <a:endParaRPr lang="ru-RU" dirty="0"/>
          </a:p>
          <a:p>
            <a:r>
              <a:rPr lang="uk-UA" dirty="0"/>
              <a:t>1)	</a:t>
            </a:r>
            <a:r>
              <a:rPr lang="uk-UA" b="1" dirty="0"/>
              <a:t>біржовий ринок</a:t>
            </a:r>
            <a:r>
              <a:rPr lang="uk-UA" dirty="0"/>
              <a:t> – ринок з обмеженим колом відомих учасників, для яких установлені правила допуску до торгівлі, правила здійснення біржових угод та процедури вирішення спірних питань. До таких бірж відноситься ПФТС, UX.</a:t>
            </a:r>
            <a:endParaRPr lang="ru-RU" dirty="0"/>
          </a:p>
          <a:p>
            <a:r>
              <a:rPr lang="uk-UA" dirty="0"/>
              <a:t>2)	</a:t>
            </a:r>
            <a:r>
              <a:rPr lang="uk-UA" b="1" dirty="0"/>
              <a:t>позабіржовий ринок</a:t>
            </a:r>
            <a:r>
              <a:rPr lang="uk-UA" dirty="0"/>
              <a:t> – ринок з необмеженою кількістю учасників, де правила здійснення угод та вирішення спірних питань регулюються чинним законодавством України.</a:t>
            </a:r>
            <a:endParaRPr lang="ru-RU" dirty="0"/>
          </a:p>
          <a:p>
            <a:r>
              <a:rPr lang="uk-UA" dirty="0"/>
              <a:t>Також виділяють </a:t>
            </a:r>
            <a:r>
              <a:rPr lang="uk-UA" b="1" dirty="0"/>
              <a:t>первинні </a:t>
            </a:r>
            <a:r>
              <a:rPr lang="uk-UA" dirty="0"/>
              <a:t>та </a:t>
            </a:r>
            <a:r>
              <a:rPr lang="uk-UA" b="1" dirty="0"/>
              <a:t>вторинні фінансові ринки</a:t>
            </a:r>
            <a:r>
              <a:rPr lang="uk-UA" dirty="0"/>
              <a:t> – перший охоплює відносини, пов’язані з першим розміщенням цінних паперів або боргових зобов’язань, другий охоплює їх подальший обіг.</a:t>
            </a:r>
          </a:p>
        </p:txBody>
      </p:sp>
    </p:spTree>
    <p:extLst>
      <p:ext uri="{BB962C8B-B14F-4D97-AF65-F5344CB8AC3E}">
        <p14:creationId xmlns:p14="http://schemas.microsoft.com/office/powerpoint/2010/main" val="3350260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299881"/>
          </a:xfrm>
        </p:spPr>
        <p:txBody>
          <a:bodyPr anchor="t">
            <a:normAutofit fontScale="85000" lnSpcReduction="10000"/>
          </a:bodyPr>
          <a:lstStyle/>
          <a:p>
            <a:pPr marL="0" indent="0">
              <a:buNone/>
            </a:pPr>
            <a:r>
              <a:rPr lang="uk-UA" dirty="0" smtClean="0"/>
              <a:t>Відповідно до ЗУ «</a:t>
            </a:r>
            <a:r>
              <a:rPr lang="ru-RU" b="1" dirty="0"/>
              <a:t>Про ринки </a:t>
            </a:r>
            <a:r>
              <a:rPr lang="ru-RU" b="1" dirty="0" err="1"/>
              <a:t>капіталу</a:t>
            </a:r>
            <a:r>
              <a:rPr lang="ru-RU" b="1" dirty="0"/>
              <a:t> та </a:t>
            </a:r>
            <a:r>
              <a:rPr lang="ru-RU" b="1" dirty="0" err="1"/>
              <a:t>організовані</a:t>
            </a:r>
            <a:r>
              <a:rPr lang="ru-RU" b="1" dirty="0"/>
              <a:t> </a:t>
            </a:r>
            <a:r>
              <a:rPr lang="ru-RU" b="1" dirty="0" err="1"/>
              <a:t>товарні</a:t>
            </a:r>
            <a:r>
              <a:rPr lang="ru-RU" b="1" dirty="0"/>
              <a:t> ринки</a:t>
            </a:r>
            <a:r>
              <a:rPr lang="uk-UA" dirty="0" smtClean="0"/>
              <a:t>» виділяють такі поняття:</a:t>
            </a:r>
          </a:p>
          <a:p>
            <a:r>
              <a:rPr lang="ru-RU" b="1" dirty="0"/>
              <a:t>Ринки </a:t>
            </a:r>
            <a:r>
              <a:rPr lang="ru-RU" b="1" dirty="0" err="1"/>
              <a:t>капіталу</a:t>
            </a:r>
            <a:r>
              <a:rPr lang="ru-RU" b="1" dirty="0"/>
              <a:t> </a:t>
            </a:r>
            <a:r>
              <a:rPr lang="ru-RU" dirty="0"/>
              <a:t>- </a:t>
            </a:r>
            <a:r>
              <a:rPr lang="ru-RU" dirty="0" err="1"/>
              <a:t>це</a:t>
            </a:r>
            <a:r>
              <a:rPr lang="ru-RU" dirty="0"/>
              <a:t> </a:t>
            </a:r>
            <a:r>
              <a:rPr lang="ru-RU" dirty="0" err="1"/>
              <a:t>фондовий</a:t>
            </a:r>
            <a:r>
              <a:rPr lang="ru-RU" dirty="0"/>
              <a:t> </a:t>
            </a:r>
            <a:r>
              <a:rPr lang="ru-RU" dirty="0" err="1"/>
              <a:t>ринок</a:t>
            </a:r>
            <a:r>
              <a:rPr lang="ru-RU" dirty="0"/>
              <a:t>, </a:t>
            </a:r>
            <a:r>
              <a:rPr lang="ru-RU" dirty="0" err="1"/>
              <a:t>ринок</a:t>
            </a:r>
            <a:r>
              <a:rPr lang="ru-RU" dirty="0"/>
              <a:t> </a:t>
            </a:r>
            <a:r>
              <a:rPr lang="ru-RU" dirty="0" err="1"/>
              <a:t>деривативних</a:t>
            </a:r>
            <a:r>
              <a:rPr lang="ru-RU" dirty="0"/>
              <a:t> </a:t>
            </a:r>
            <a:r>
              <a:rPr lang="ru-RU" dirty="0" err="1"/>
              <a:t>фінансових</a:t>
            </a:r>
            <a:r>
              <a:rPr lang="ru-RU" dirty="0"/>
              <a:t> </a:t>
            </a:r>
            <a:r>
              <a:rPr lang="ru-RU" dirty="0" err="1"/>
              <a:t>інструментів</a:t>
            </a:r>
            <a:r>
              <a:rPr lang="ru-RU" dirty="0"/>
              <a:t> та </a:t>
            </a:r>
            <a:r>
              <a:rPr lang="ru-RU" dirty="0" err="1"/>
              <a:t>грошовий</a:t>
            </a:r>
            <a:r>
              <a:rPr lang="ru-RU" dirty="0"/>
              <a:t> </a:t>
            </a:r>
            <a:r>
              <a:rPr lang="ru-RU" dirty="0" err="1"/>
              <a:t>ринок</a:t>
            </a:r>
            <a:r>
              <a:rPr lang="ru-RU" dirty="0"/>
              <a:t>.</a:t>
            </a:r>
          </a:p>
          <a:p>
            <a:r>
              <a:rPr lang="ru-RU" b="1" dirty="0" err="1"/>
              <a:t>Фондовий</a:t>
            </a:r>
            <a:r>
              <a:rPr lang="ru-RU" b="1" dirty="0"/>
              <a:t> </a:t>
            </a:r>
            <a:r>
              <a:rPr lang="ru-RU" b="1" dirty="0" err="1"/>
              <a:t>ринок</a:t>
            </a:r>
            <a:r>
              <a:rPr lang="ru-RU" b="1" dirty="0"/>
              <a:t> (</a:t>
            </a:r>
            <a:r>
              <a:rPr lang="ru-RU" b="1" dirty="0" err="1"/>
              <a:t>ринок</a:t>
            </a:r>
            <a:r>
              <a:rPr lang="ru-RU" b="1" dirty="0"/>
              <a:t> </a:t>
            </a:r>
            <a:r>
              <a:rPr lang="ru-RU" b="1" dirty="0" err="1"/>
              <a:t>цінних</a:t>
            </a:r>
            <a:r>
              <a:rPr lang="ru-RU" b="1" dirty="0"/>
              <a:t> </a:t>
            </a:r>
            <a:r>
              <a:rPr lang="ru-RU" b="1" dirty="0" err="1"/>
              <a:t>паперів</a:t>
            </a:r>
            <a:r>
              <a:rPr lang="ru-RU" b="1" dirty="0"/>
              <a:t>) </a:t>
            </a:r>
            <a:r>
              <a:rPr lang="ru-RU" dirty="0"/>
              <a:t>- </a:t>
            </a:r>
            <a:r>
              <a:rPr lang="ru-RU" dirty="0" err="1"/>
              <a:t>це</a:t>
            </a:r>
            <a:r>
              <a:rPr lang="ru-RU" dirty="0"/>
              <a:t> </a:t>
            </a:r>
            <a:r>
              <a:rPr lang="ru-RU" dirty="0" err="1"/>
              <a:t>сукупність</a:t>
            </a:r>
            <a:r>
              <a:rPr lang="ru-RU" dirty="0"/>
              <a:t> </a:t>
            </a:r>
            <a:r>
              <a:rPr lang="ru-RU" dirty="0" err="1"/>
              <a:t>учасників</a:t>
            </a:r>
            <a:r>
              <a:rPr lang="ru-RU" dirty="0"/>
              <a:t> фондового ринку та </a:t>
            </a:r>
            <a:r>
              <a:rPr lang="ru-RU" dirty="0" err="1"/>
              <a:t>правовідносин</a:t>
            </a:r>
            <a:r>
              <a:rPr lang="ru-RU" dirty="0"/>
              <a:t> </a:t>
            </a:r>
            <a:r>
              <a:rPr lang="ru-RU" dirty="0" err="1"/>
              <a:t>між</a:t>
            </a:r>
            <a:r>
              <a:rPr lang="ru-RU" dirty="0"/>
              <a:t> ними </a:t>
            </a:r>
            <a:r>
              <a:rPr lang="ru-RU" dirty="0" err="1"/>
              <a:t>щодо</a:t>
            </a:r>
            <a:r>
              <a:rPr lang="ru-RU" dirty="0"/>
              <a:t> </a:t>
            </a:r>
            <a:r>
              <a:rPr lang="ru-RU" dirty="0" err="1"/>
              <a:t>емісії</a:t>
            </a:r>
            <a:r>
              <a:rPr lang="ru-RU" dirty="0"/>
              <a:t> (</a:t>
            </a:r>
            <a:r>
              <a:rPr lang="ru-RU" dirty="0" err="1"/>
              <a:t>видачі</a:t>
            </a:r>
            <a:r>
              <a:rPr lang="ru-RU" dirty="0"/>
              <a:t>), </a:t>
            </a:r>
            <a:r>
              <a:rPr lang="ru-RU" dirty="0" err="1"/>
              <a:t>обігу</a:t>
            </a:r>
            <a:r>
              <a:rPr lang="ru-RU" dirty="0"/>
              <a:t>, </a:t>
            </a:r>
            <a:r>
              <a:rPr lang="ru-RU" dirty="0" err="1"/>
              <a:t>виконання</a:t>
            </a:r>
            <a:r>
              <a:rPr lang="ru-RU" dirty="0"/>
              <a:t> </a:t>
            </a:r>
            <a:r>
              <a:rPr lang="ru-RU" dirty="0" err="1"/>
              <a:t>зобов’язань</a:t>
            </a:r>
            <a:r>
              <a:rPr lang="ru-RU" dirty="0"/>
              <a:t>, </a:t>
            </a:r>
            <a:r>
              <a:rPr lang="ru-RU" dirty="0" err="1"/>
              <a:t>викупу</a:t>
            </a:r>
            <a:r>
              <a:rPr lang="ru-RU" dirty="0"/>
              <a:t> та </a:t>
            </a:r>
            <a:r>
              <a:rPr lang="ru-RU" dirty="0" err="1"/>
              <a:t>обліку</a:t>
            </a:r>
            <a:r>
              <a:rPr lang="ru-RU" dirty="0"/>
              <a:t> </a:t>
            </a:r>
            <a:r>
              <a:rPr lang="ru-RU" dirty="0" err="1"/>
              <a:t>цінних</a:t>
            </a:r>
            <a:r>
              <a:rPr lang="ru-RU" dirty="0"/>
              <a:t> </a:t>
            </a:r>
            <a:r>
              <a:rPr lang="ru-RU" dirty="0" err="1"/>
              <a:t>паперів</a:t>
            </a:r>
            <a:r>
              <a:rPr lang="ru-RU" dirty="0"/>
              <a:t> (у тому </a:t>
            </a:r>
            <a:r>
              <a:rPr lang="ru-RU" dirty="0" err="1"/>
              <a:t>числі</a:t>
            </a:r>
            <a:r>
              <a:rPr lang="ru-RU" dirty="0"/>
              <a:t> </a:t>
            </a:r>
            <a:r>
              <a:rPr lang="ru-RU" dirty="0" err="1"/>
              <a:t>деривативних</a:t>
            </a:r>
            <a:r>
              <a:rPr lang="ru-RU" dirty="0"/>
              <a:t> </a:t>
            </a:r>
            <a:r>
              <a:rPr lang="ru-RU" dirty="0" err="1"/>
              <a:t>цінних</a:t>
            </a:r>
            <a:r>
              <a:rPr lang="ru-RU" dirty="0"/>
              <a:t> </a:t>
            </a:r>
            <a:r>
              <a:rPr lang="ru-RU" dirty="0" err="1"/>
              <a:t>паперів</a:t>
            </a:r>
            <a:r>
              <a:rPr lang="ru-RU" dirty="0"/>
              <a:t>).</a:t>
            </a:r>
          </a:p>
          <a:p>
            <a:r>
              <a:rPr lang="ru-RU" b="1" dirty="0" err="1"/>
              <a:t>Ринок</a:t>
            </a:r>
            <a:r>
              <a:rPr lang="ru-RU" b="1" dirty="0"/>
              <a:t> </a:t>
            </a:r>
            <a:r>
              <a:rPr lang="ru-RU" b="1" dirty="0" err="1"/>
              <a:t>деривативних</a:t>
            </a:r>
            <a:r>
              <a:rPr lang="ru-RU" b="1" dirty="0"/>
              <a:t> </a:t>
            </a:r>
            <a:r>
              <a:rPr lang="ru-RU" b="1" dirty="0" err="1"/>
              <a:t>фінансових</a:t>
            </a:r>
            <a:r>
              <a:rPr lang="ru-RU" b="1" dirty="0"/>
              <a:t> </a:t>
            </a:r>
            <a:r>
              <a:rPr lang="ru-RU" b="1" dirty="0" err="1"/>
              <a:t>інструментів</a:t>
            </a:r>
            <a:r>
              <a:rPr lang="ru-RU" b="1" dirty="0"/>
              <a:t> </a:t>
            </a:r>
            <a:r>
              <a:rPr lang="ru-RU" dirty="0"/>
              <a:t>- </a:t>
            </a:r>
            <a:r>
              <a:rPr lang="ru-RU" dirty="0" err="1"/>
              <a:t>це</a:t>
            </a:r>
            <a:r>
              <a:rPr lang="ru-RU" dirty="0"/>
              <a:t> </a:t>
            </a:r>
            <a:r>
              <a:rPr lang="ru-RU" dirty="0" err="1"/>
              <a:t>сукупність</a:t>
            </a:r>
            <a:r>
              <a:rPr lang="ru-RU" dirty="0"/>
              <a:t> </a:t>
            </a:r>
            <a:r>
              <a:rPr lang="ru-RU" dirty="0" err="1"/>
              <a:t>учасників</a:t>
            </a:r>
            <a:r>
              <a:rPr lang="ru-RU" dirty="0"/>
              <a:t> ринку </a:t>
            </a:r>
            <a:r>
              <a:rPr lang="ru-RU" dirty="0" err="1"/>
              <a:t>деривативних</a:t>
            </a:r>
            <a:r>
              <a:rPr lang="ru-RU" dirty="0"/>
              <a:t> </a:t>
            </a:r>
            <a:r>
              <a:rPr lang="ru-RU" dirty="0" err="1"/>
              <a:t>фінансових</a:t>
            </a:r>
            <a:r>
              <a:rPr lang="ru-RU" dirty="0"/>
              <a:t> </a:t>
            </a:r>
            <a:r>
              <a:rPr lang="ru-RU" dirty="0" err="1"/>
              <a:t>інструментів</a:t>
            </a:r>
            <a:r>
              <a:rPr lang="ru-RU" dirty="0"/>
              <a:t> та </a:t>
            </a:r>
            <a:r>
              <a:rPr lang="ru-RU" dirty="0" err="1"/>
              <a:t>правовідносин</a:t>
            </a:r>
            <a:r>
              <a:rPr lang="ru-RU" dirty="0"/>
              <a:t> </a:t>
            </a:r>
            <a:r>
              <a:rPr lang="ru-RU" dirty="0" err="1"/>
              <a:t>між</a:t>
            </a:r>
            <a:r>
              <a:rPr lang="ru-RU" dirty="0"/>
              <a:t> ними, </a:t>
            </a:r>
            <a:r>
              <a:rPr lang="ru-RU" dirty="0" err="1"/>
              <a:t>що</a:t>
            </a:r>
            <a:r>
              <a:rPr lang="ru-RU" dirty="0"/>
              <a:t> </a:t>
            </a:r>
            <a:r>
              <a:rPr lang="ru-RU" dirty="0" err="1"/>
              <a:t>виникають</a:t>
            </a:r>
            <a:r>
              <a:rPr lang="ru-RU" dirty="0"/>
              <a:t> </a:t>
            </a:r>
            <a:r>
              <a:rPr lang="ru-RU" dirty="0" err="1"/>
              <a:t>під</a:t>
            </a:r>
            <a:r>
              <a:rPr lang="ru-RU" dirty="0"/>
              <a:t> час </a:t>
            </a:r>
            <a:r>
              <a:rPr lang="ru-RU" dirty="0" err="1"/>
              <a:t>емісії</a:t>
            </a:r>
            <a:r>
              <a:rPr lang="ru-RU" dirty="0"/>
              <a:t> </a:t>
            </a:r>
            <a:r>
              <a:rPr lang="ru-RU" dirty="0" err="1"/>
              <a:t>деривативних</a:t>
            </a:r>
            <a:r>
              <a:rPr lang="ru-RU" dirty="0"/>
              <a:t> </a:t>
            </a:r>
            <a:r>
              <a:rPr lang="ru-RU" dirty="0" err="1"/>
              <a:t>цінних</a:t>
            </a:r>
            <a:r>
              <a:rPr lang="ru-RU" dirty="0"/>
              <a:t> </a:t>
            </a:r>
            <a:r>
              <a:rPr lang="ru-RU" dirty="0" err="1"/>
              <a:t>паперів</a:t>
            </a:r>
            <a:r>
              <a:rPr lang="ru-RU" dirty="0"/>
              <a:t>, </a:t>
            </a:r>
            <a:r>
              <a:rPr lang="ru-RU" dirty="0" err="1"/>
              <a:t>укладення</a:t>
            </a:r>
            <a:r>
              <a:rPr lang="ru-RU" dirty="0"/>
              <a:t> </a:t>
            </a:r>
            <a:r>
              <a:rPr lang="ru-RU" dirty="0" err="1"/>
              <a:t>деривативних</a:t>
            </a:r>
            <a:r>
              <a:rPr lang="ru-RU" dirty="0"/>
              <a:t> </a:t>
            </a:r>
            <a:r>
              <a:rPr lang="ru-RU" dirty="0" err="1"/>
              <a:t>контрактів</a:t>
            </a:r>
            <a:r>
              <a:rPr lang="ru-RU" dirty="0"/>
              <a:t>, </a:t>
            </a:r>
            <a:r>
              <a:rPr lang="ru-RU" dirty="0" err="1"/>
              <a:t>вчинення</a:t>
            </a:r>
            <a:r>
              <a:rPr lang="ru-RU" dirty="0"/>
              <a:t> та </a:t>
            </a:r>
            <a:r>
              <a:rPr lang="ru-RU" dirty="0" err="1"/>
              <a:t>виконання</a:t>
            </a:r>
            <a:r>
              <a:rPr lang="ru-RU" dirty="0"/>
              <a:t> </a:t>
            </a:r>
            <a:r>
              <a:rPr lang="ru-RU" dirty="0" err="1"/>
              <a:t>правочинів</a:t>
            </a:r>
            <a:r>
              <a:rPr lang="ru-RU" dirty="0"/>
              <a:t> </a:t>
            </a:r>
            <a:r>
              <a:rPr lang="ru-RU" dirty="0" err="1"/>
              <a:t>щодо</a:t>
            </a:r>
            <a:r>
              <a:rPr lang="ru-RU" dirty="0"/>
              <a:t> </a:t>
            </a:r>
            <a:r>
              <a:rPr lang="ru-RU" dirty="0" err="1"/>
              <a:t>деривативних</a:t>
            </a:r>
            <a:r>
              <a:rPr lang="ru-RU" dirty="0"/>
              <a:t> </a:t>
            </a:r>
            <a:r>
              <a:rPr lang="ru-RU" dirty="0" err="1"/>
              <a:t>цінних</a:t>
            </a:r>
            <a:r>
              <a:rPr lang="ru-RU" dirty="0"/>
              <a:t> </a:t>
            </a:r>
            <a:r>
              <a:rPr lang="ru-RU" dirty="0" err="1"/>
              <a:t>паперів</a:t>
            </a:r>
            <a:r>
              <a:rPr lang="ru-RU" dirty="0"/>
              <a:t>, </a:t>
            </a:r>
            <a:r>
              <a:rPr lang="ru-RU" dirty="0" err="1"/>
              <a:t>укладення</a:t>
            </a:r>
            <a:r>
              <a:rPr lang="ru-RU" dirty="0"/>
              <a:t> та </a:t>
            </a:r>
            <a:r>
              <a:rPr lang="ru-RU" dirty="0" err="1"/>
              <a:t>виконання</a:t>
            </a:r>
            <a:r>
              <a:rPr lang="ru-RU" dirty="0"/>
              <a:t> </a:t>
            </a:r>
            <a:r>
              <a:rPr lang="ru-RU" dirty="0" err="1"/>
              <a:t>договорів</a:t>
            </a:r>
            <a:r>
              <a:rPr lang="ru-RU" dirty="0"/>
              <a:t> про </a:t>
            </a:r>
            <a:r>
              <a:rPr lang="ru-RU" dirty="0" err="1"/>
              <a:t>заміну</a:t>
            </a:r>
            <a:r>
              <a:rPr lang="ru-RU" dirty="0"/>
              <a:t> </a:t>
            </a:r>
            <a:r>
              <a:rPr lang="ru-RU" dirty="0" err="1"/>
              <a:t>сторони</a:t>
            </a:r>
            <a:r>
              <a:rPr lang="ru-RU" dirty="0"/>
              <a:t> </a:t>
            </a:r>
            <a:r>
              <a:rPr lang="ru-RU" dirty="0" err="1"/>
              <a:t>деривативних</a:t>
            </a:r>
            <a:r>
              <a:rPr lang="ru-RU" dirty="0"/>
              <a:t> </a:t>
            </a:r>
            <a:r>
              <a:rPr lang="ru-RU" dirty="0" err="1"/>
              <a:t>контрактів</a:t>
            </a:r>
            <a:r>
              <a:rPr lang="ru-RU" dirty="0"/>
              <a:t>, </a:t>
            </a:r>
            <a:r>
              <a:rPr lang="ru-RU" dirty="0" err="1"/>
              <a:t>виконання</a:t>
            </a:r>
            <a:r>
              <a:rPr lang="ru-RU" dirty="0"/>
              <a:t> </a:t>
            </a:r>
            <a:r>
              <a:rPr lang="ru-RU" dirty="0" err="1"/>
              <a:t>зобов’язань</a:t>
            </a:r>
            <a:r>
              <a:rPr lang="ru-RU" dirty="0"/>
              <a:t> за </a:t>
            </a:r>
            <a:r>
              <a:rPr lang="ru-RU" dirty="0" err="1"/>
              <a:t>деривативними</a:t>
            </a:r>
            <a:r>
              <a:rPr lang="ru-RU" dirty="0"/>
              <a:t> </a:t>
            </a:r>
            <a:r>
              <a:rPr lang="ru-RU" dirty="0" err="1"/>
              <a:t>фінансовими</a:t>
            </a:r>
            <a:r>
              <a:rPr lang="ru-RU" dirty="0"/>
              <a:t> </a:t>
            </a:r>
            <a:r>
              <a:rPr lang="ru-RU" dirty="0" err="1"/>
              <a:t>інструментами</a:t>
            </a:r>
            <a:r>
              <a:rPr lang="ru-RU" dirty="0" smtClean="0"/>
              <a:t>.(</a:t>
            </a:r>
            <a:r>
              <a:rPr lang="uk-UA" dirty="0" smtClean="0"/>
              <a:t>ф'ючерси</a:t>
            </a:r>
            <a:r>
              <a:rPr lang="ru-RU" dirty="0" smtClean="0"/>
              <a:t>, </a:t>
            </a:r>
            <a:r>
              <a:rPr lang="ru-RU" dirty="0" err="1" smtClean="0"/>
              <a:t>форварди</a:t>
            </a:r>
            <a:r>
              <a:rPr lang="ru-RU" dirty="0" smtClean="0"/>
              <a:t>, </a:t>
            </a:r>
            <a:r>
              <a:rPr lang="ru-RU" dirty="0" err="1" smtClean="0"/>
              <a:t>опціони</a:t>
            </a:r>
            <a:r>
              <a:rPr lang="ru-RU" dirty="0" smtClean="0"/>
              <a:t>, </a:t>
            </a:r>
            <a:r>
              <a:rPr lang="ru-RU" dirty="0" err="1" smtClean="0"/>
              <a:t>свопи</a:t>
            </a:r>
            <a:r>
              <a:rPr lang="ru-RU" dirty="0" smtClean="0"/>
              <a:t>)</a:t>
            </a:r>
            <a:endParaRPr lang="ru-RU" dirty="0"/>
          </a:p>
          <a:p>
            <a:r>
              <a:rPr lang="ru-RU" b="1" dirty="0" err="1"/>
              <a:t>Грошовий</a:t>
            </a:r>
            <a:r>
              <a:rPr lang="ru-RU" b="1" dirty="0"/>
              <a:t> </a:t>
            </a:r>
            <a:r>
              <a:rPr lang="ru-RU" b="1" dirty="0" err="1"/>
              <a:t>ринок</a:t>
            </a:r>
            <a:r>
              <a:rPr lang="ru-RU" b="1" dirty="0"/>
              <a:t> </a:t>
            </a:r>
            <a:r>
              <a:rPr lang="ru-RU" dirty="0"/>
              <a:t>- </a:t>
            </a:r>
            <a:r>
              <a:rPr lang="ru-RU" dirty="0" err="1"/>
              <a:t>це</a:t>
            </a:r>
            <a:r>
              <a:rPr lang="ru-RU" dirty="0"/>
              <a:t> </a:t>
            </a:r>
            <a:r>
              <a:rPr lang="ru-RU" dirty="0" err="1"/>
              <a:t>сукупність</a:t>
            </a:r>
            <a:r>
              <a:rPr lang="ru-RU" dirty="0"/>
              <a:t> </a:t>
            </a:r>
            <a:r>
              <a:rPr lang="ru-RU" dirty="0" err="1"/>
              <a:t>учасників</a:t>
            </a:r>
            <a:r>
              <a:rPr lang="ru-RU" dirty="0"/>
              <a:t> грошового ринку та </a:t>
            </a:r>
            <a:r>
              <a:rPr lang="ru-RU" dirty="0" err="1"/>
              <a:t>правовідносин</a:t>
            </a:r>
            <a:r>
              <a:rPr lang="ru-RU" dirty="0"/>
              <a:t> </a:t>
            </a:r>
            <a:r>
              <a:rPr lang="ru-RU" dirty="0" err="1"/>
              <a:t>між</a:t>
            </a:r>
            <a:r>
              <a:rPr lang="ru-RU" dirty="0"/>
              <a:t> ними, </a:t>
            </a:r>
            <a:r>
              <a:rPr lang="ru-RU" dirty="0" err="1"/>
              <a:t>що</a:t>
            </a:r>
            <a:r>
              <a:rPr lang="ru-RU" dirty="0"/>
              <a:t> </a:t>
            </a:r>
            <a:r>
              <a:rPr lang="ru-RU" dirty="0" err="1"/>
              <a:t>виникають</a:t>
            </a:r>
            <a:r>
              <a:rPr lang="ru-RU" dirty="0"/>
              <a:t> </a:t>
            </a:r>
            <a:r>
              <a:rPr lang="ru-RU" dirty="0" err="1"/>
              <a:t>під</a:t>
            </a:r>
            <a:r>
              <a:rPr lang="ru-RU" dirty="0"/>
              <a:t> час </a:t>
            </a:r>
            <a:r>
              <a:rPr lang="ru-RU" dirty="0" err="1"/>
              <a:t>вчинення</a:t>
            </a:r>
            <a:r>
              <a:rPr lang="ru-RU" dirty="0"/>
              <a:t> </a:t>
            </a:r>
            <a:r>
              <a:rPr lang="ru-RU" dirty="0" err="1"/>
              <a:t>правочинів</a:t>
            </a:r>
            <a:r>
              <a:rPr lang="ru-RU" dirty="0"/>
              <a:t> </a:t>
            </a:r>
            <a:r>
              <a:rPr lang="ru-RU" dirty="0" err="1"/>
              <a:t>щодо</a:t>
            </a:r>
            <a:r>
              <a:rPr lang="ru-RU" dirty="0"/>
              <a:t> </a:t>
            </a:r>
            <a:r>
              <a:rPr lang="ru-RU" dirty="0" err="1"/>
              <a:t>інструментів</a:t>
            </a:r>
            <a:r>
              <a:rPr lang="ru-RU" dirty="0"/>
              <a:t> грошового ринку та </a:t>
            </a:r>
            <a:r>
              <a:rPr lang="ru-RU" dirty="0" err="1"/>
              <a:t>валютних</a:t>
            </a:r>
            <a:r>
              <a:rPr lang="ru-RU" dirty="0"/>
              <a:t> </a:t>
            </a:r>
            <a:r>
              <a:rPr lang="ru-RU" dirty="0" err="1"/>
              <a:t>цінностей</a:t>
            </a:r>
            <a:r>
              <a:rPr lang="ru-RU" dirty="0"/>
              <a:t>.</a:t>
            </a:r>
          </a:p>
          <a:p>
            <a:endParaRPr lang="uk-UA" dirty="0" smtClean="0"/>
          </a:p>
          <a:p>
            <a:endParaRPr lang="ru-RU" dirty="0"/>
          </a:p>
        </p:txBody>
      </p:sp>
    </p:spTree>
    <p:extLst>
      <p:ext uri="{BB962C8B-B14F-4D97-AF65-F5344CB8AC3E}">
        <p14:creationId xmlns:p14="http://schemas.microsoft.com/office/powerpoint/2010/main" val="1581070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484310" y="491319"/>
            <a:ext cx="10018713" cy="5299881"/>
          </a:xfrm>
        </p:spPr>
        <p:txBody>
          <a:bodyPr anchor="t">
            <a:normAutofit fontScale="77500" lnSpcReduction="20000"/>
          </a:bodyPr>
          <a:lstStyle/>
          <a:p>
            <a:pPr marL="0" indent="0">
              <a:buNone/>
            </a:pPr>
            <a:r>
              <a:rPr lang="uk-UA" b="1" dirty="0" smtClean="0"/>
              <a:t>Учасники ринків капіталу</a:t>
            </a:r>
            <a:endParaRPr lang="ru-RU" b="1" dirty="0" smtClean="0"/>
          </a:p>
          <a:p>
            <a:pPr marL="0" indent="0">
              <a:buNone/>
            </a:pPr>
            <a:r>
              <a:rPr lang="ru-RU" b="1" dirty="0" err="1" smtClean="0"/>
              <a:t>Учасники</a:t>
            </a:r>
            <a:r>
              <a:rPr lang="ru-RU" b="1" dirty="0" smtClean="0"/>
              <a:t> </a:t>
            </a:r>
            <a:r>
              <a:rPr lang="ru-RU" b="1" dirty="0" err="1"/>
              <a:t>ринків</a:t>
            </a:r>
            <a:r>
              <a:rPr lang="ru-RU" b="1" dirty="0"/>
              <a:t> </a:t>
            </a:r>
            <a:r>
              <a:rPr lang="ru-RU" b="1" dirty="0" err="1"/>
              <a:t>капіталу</a:t>
            </a:r>
            <a:r>
              <a:rPr lang="ru-RU" b="1" dirty="0"/>
              <a:t> </a:t>
            </a:r>
            <a:r>
              <a:rPr lang="ru-RU" dirty="0"/>
              <a:t>- </a:t>
            </a:r>
            <a:r>
              <a:rPr lang="ru-RU" dirty="0" err="1"/>
              <a:t>це</a:t>
            </a:r>
            <a:r>
              <a:rPr lang="ru-RU" dirty="0"/>
              <a:t> </a:t>
            </a:r>
            <a:r>
              <a:rPr lang="ru-RU" dirty="0" err="1"/>
              <a:t>учасники</a:t>
            </a:r>
            <a:r>
              <a:rPr lang="ru-RU" dirty="0"/>
              <a:t> фондового ринку, </a:t>
            </a:r>
            <a:r>
              <a:rPr lang="ru-RU" dirty="0" err="1"/>
              <a:t>учасники</a:t>
            </a:r>
            <a:r>
              <a:rPr lang="ru-RU" dirty="0"/>
              <a:t> ринку </a:t>
            </a:r>
            <a:r>
              <a:rPr lang="ru-RU" dirty="0" err="1"/>
              <a:t>деривативних</a:t>
            </a:r>
            <a:r>
              <a:rPr lang="ru-RU" dirty="0"/>
              <a:t> </a:t>
            </a:r>
            <a:r>
              <a:rPr lang="ru-RU" dirty="0" err="1"/>
              <a:t>фінансових</a:t>
            </a:r>
            <a:r>
              <a:rPr lang="ru-RU" dirty="0"/>
              <a:t> </a:t>
            </a:r>
            <a:r>
              <a:rPr lang="ru-RU" dirty="0" err="1"/>
              <a:t>інструментів</a:t>
            </a:r>
            <a:r>
              <a:rPr lang="ru-RU" dirty="0"/>
              <a:t> та </a:t>
            </a:r>
            <a:r>
              <a:rPr lang="ru-RU" dirty="0" err="1"/>
              <a:t>учасники</a:t>
            </a:r>
            <a:r>
              <a:rPr lang="ru-RU" dirty="0"/>
              <a:t> грошового ринку.</a:t>
            </a:r>
          </a:p>
          <a:p>
            <a:r>
              <a:rPr lang="ru-RU" b="1" dirty="0" err="1"/>
              <a:t>Учасники</a:t>
            </a:r>
            <a:r>
              <a:rPr lang="ru-RU" b="1" dirty="0"/>
              <a:t> фондового ринку </a:t>
            </a:r>
            <a:r>
              <a:rPr lang="ru-RU" dirty="0"/>
              <a:t>- </a:t>
            </a:r>
            <a:r>
              <a:rPr lang="ru-RU" dirty="0" err="1"/>
              <a:t>це</a:t>
            </a:r>
            <a:r>
              <a:rPr lang="ru-RU" dirty="0"/>
              <a:t> </a:t>
            </a:r>
            <a:r>
              <a:rPr lang="ru-RU" dirty="0" err="1"/>
              <a:t>емітенти</a:t>
            </a:r>
            <a:r>
              <a:rPr lang="ru-RU" dirty="0"/>
              <a:t>, у тому </a:t>
            </a:r>
            <a:r>
              <a:rPr lang="ru-RU" dirty="0" err="1"/>
              <a:t>числі</a:t>
            </a:r>
            <a:r>
              <a:rPr lang="ru-RU" dirty="0"/>
              <a:t> </a:t>
            </a:r>
            <a:r>
              <a:rPr lang="ru-RU" dirty="0" err="1"/>
              <a:t>іноземні</a:t>
            </a:r>
            <a:r>
              <a:rPr lang="ru-RU" dirty="0"/>
              <a:t>, </a:t>
            </a:r>
            <a:r>
              <a:rPr lang="ru-RU" dirty="0" err="1"/>
              <a:t>або</a:t>
            </a:r>
            <a:r>
              <a:rPr lang="ru-RU" dirty="0"/>
              <a:t> особи, </a:t>
            </a:r>
            <a:r>
              <a:rPr lang="ru-RU" dirty="0" err="1"/>
              <a:t>які</a:t>
            </a:r>
            <a:r>
              <a:rPr lang="ru-RU" dirty="0"/>
              <a:t> видали </a:t>
            </a:r>
            <a:r>
              <a:rPr lang="ru-RU" dirty="0" err="1"/>
              <a:t>неемісійні</a:t>
            </a:r>
            <a:r>
              <a:rPr lang="ru-RU" dirty="0"/>
              <a:t> </a:t>
            </a:r>
            <a:r>
              <a:rPr lang="ru-RU" dirty="0" err="1"/>
              <a:t>цінні</a:t>
            </a:r>
            <a:r>
              <a:rPr lang="ru-RU" dirty="0"/>
              <a:t> </a:t>
            </a:r>
            <a:r>
              <a:rPr lang="ru-RU" dirty="0" err="1"/>
              <a:t>папери</a:t>
            </a:r>
            <a:r>
              <a:rPr lang="ru-RU" dirty="0"/>
              <a:t>, особи, </a:t>
            </a:r>
            <a:r>
              <a:rPr lang="ru-RU" dirty="0" err="1"/>
              <a:t>які</a:t>
            </a:r>
            <a:r>
              <a:rPr lang="ru-RU" dirty="0"/>
              <a:t> </a:t>
            </a:r>
            <a:r>
              <a:rPr lang="ru-RU" dirty="0" err="1"/>
              <a:t>надають</a:t>
            </a:r>
            <a:r>
              <a:rPr lang="ru-RU" dirty="0"/>
              <a:t> </a:t>
            </a:r>
            <a:r>
              <a:rPr lang="ru-RU" dirty="0" err="1"/>
              <a:t>забезпечення</a:t>
            </a:r>
            <a:r>
              <a:rPr lang="ru-RU" dirty="0"/>
              <a:t>, </a:t>
            </a:r>
            <a:r>
              <a:rPr lang="ru-RU" dirty="0" err="1"/>
              <a:t>інвестори</a:t>
            </a:r>
            <a:r>
              <a:rPr lang="ru-RU" dirty="0"/>
              <a:t> у </a:t>
            </a:r>
            <a:r>
              <a:rPr lang="ru-RU" dirty="0" err="1"/>
              <a:t>фінансові</a:t>
            </a:r>
            <a:r>
              <a:rPr lang="ru-RU" dirty="0"/>
              <a:t> </a:t>
            </a:r>
            <a:r>
              <a:rPr lang="ru-RU" dirty="0" err="1"/>
              <a:t>інструменти</a:t>
            </a:r>
            <a:r>
              <a:rPr lang="ru-RU" dirty="0"/>
              <a:t>, </a:t>
            </a:r>
            <a:r>
              <a:rPr lang="ru-RU" dirty="0" err="1"/>
              <a:t>які</a:t>
            </a:r>
            <a:r>
              <a:rPr lang="ru-RU" dirty="0"/>
              <a:t> </a:t>
            </a:r>
            <a:r>
              <a:rPr lang="ru-RU" dirty="0" err="1"/>
              <a:t>набули</a:t>
            </a:r>
            <a:r>
              <a:rPr lang="ru-RU" dirty="0"/>
              <a:t> права </a:t>
            </a:r>
            <a:r>
              <a:rPr lang="ru-RU" dirty="0" err="1"/>
              <a:t>власності</a:t>
            </a:r>
            <a:r>
              <a:rPr lang="ru-RU" dirty="0"/>
              <a:t> на </a:t>
            </a:r>
            <a:r>
              <a:rPr lang="ru-RU" dirty="0" err="1"/>
              <a:t>цінні</a:t>
            </a:r>
            <a:r>
              <a:rPr lang="ru-RU" dirty="0"/>
              <a:t> </a:t>
            </a:r>
            <a:r>
              <a:rPr lang="ru-RU" dirty="0" err="1"/>
              <a:t>папери</a:t>
            </a:r>
            <a:r>
              <a:rPr lang="ru-RU" dirty="0"/>
              <a:t>, </a:t>
            </a:r>
            <a:r>
              <a:rPr lang="ru-RU" dirty="0" err="1"/>
              <a:t>адміністратори</a:t>
            </a:r>
            <a:r>
              <a:rPr lang="ru-RU" dirty="0"/>
              <a:t>, </a:t>
            </a:r>
            <a:r>
              <a:rPr lang="ru-RU" dirty="0" err="1"/>
              <a:t>професійні</a:t>
            </a:r>
            <a:r>
              <a:rPr lang="ru-RU" dirty="0"/>
              <a:t> </a:t>
            </a:r>
            <a:r>
              <a:rPr lang="ru-RU" dirty="0" err="1"/>
              <a:t>учасники</a:t>
            </a:r>
            <a:r>
              <a:rPr lang="ru-RU" dirty="0"/>
              <a:t> </a:t>
            </a:r>
            <a:r>
              <a:rPr lang="ru-RU" dirty="0" err="1"/>
              <a:t>ринків</a:t>
            </a:r>
            <a:r>
              <a:rPr lang="ru-RU" dirty="0"/>
              <a:t> </a:t>
            </a:r>
            <a:r>
              <a:rPr lang="ru-RU" dirty="0" err="1"/>
              <a:t>капіталу</a:t>
            </a:r>
            <a:r>
              <a:rPr lang="ru-RU" dirty="0"/>
              <a:t>, особи, </a:t>
            </a:r>
            <a:r>
              <a:rPr lang="ru-RU" dirty="0" err="1"/>
              <a:t>які</a:t>
            </a:r>
            <a:r>
              <a:rPr lang="ru-RU" dirty="0"/>
              <a:t> </a:t>
            </a:r>
            <a:r>
              <a:rPr lang="ru-RU" dirty="0" err="1"/>
              <a:t>провадять</a:t>
            </a:r>
            <a:r>
              <a:rPr lang="ru-RU" dirty="0"/>
              <a:t> </a:t>
            </a:r>
            <a:r>
              <a:rPr lang="ru-RU" dirty="0" err="1"/>
              <a:t>діяльність</a:t>
            </a:r>
            <a:r>
              <a:rPr lang="ru-RU" dirty="0"/>
              <a:t>, </a:t>
            </a:r>
            <a:r>
              <a:rPr lang="ru-RU" dirty="0" err="1"/>
              <a:t>пов’язану</a:t>
            </a:r>
            <a:r>
              <a:rPr lang="ru-RU" dirty="0"/>
              <a:t> з ринками </a:t>
            </a:r>
            <a:r>
              <a:rPr lang="ru-RU" dirty="0" err="1"/>
              <a:t>капіталу</a:t>
            </a:r>
            <a:r>
              <a:rPr lang="ru-RU" dirty="0"/>
              <a:t> та </a:t>
            </a:r>
            <a:r>
              <a:rPr lang="ru-RU" dirty="0" err="1"/>
              <a:t>організованими</a:t>
            </a:r>
            <a:r>
              <a:rPr lang="ru-RU" dirty="0"/>
              <a:t> </a:t>
            </a:r>
            <a:r>
              <a:rPr lang="ru-RU" dirty="0" err="1"/>
              <a:t>товарними</a:t>
            </a:r>
            <a:r>
              <a:rPr lang="ru-RU" dirty="0"/>
              <a:t> ринками, </a:t>
            </a:r>
            <a:r>
              <a:rPr lang="ru-RU" dirty="0" err="1"/>
              <a:t>об’єднання</a:t>
            </a:r>
            <a:r>
              <a:rPr lang="ru-RU" dirty="0"/>
              <a:t> </a:t>
            </a:r>
            <a:r>
              <a:rPr lang="ru-RU" dirty="0" err="1"/>
              <a:t>професійних</a:t>
            </a:r>
            <a:r>
              <a:rPr lang="ru-RU" dirty="0"/>
              <a:t> </a:t>
            </a:r>
            <a:r>
              <a:rPr lang="ru-RU" dirty="0" err="1"/>
              <a:t>учасників</a:t>
            </a:r>
            <a:r>
              <a:rPr lang="ru-RU" dirty="0"/>
              <a:t> </a:t>
            </a:r>
            <a:r>
              <a:rPr lang="ru-RU" dirty="0" err="1"/>
              <a:t>ринків</a:t>
            </a:r>
            <a:r>
              <a:rPr lang="ru-RU" dirty="0"/>
              <a:t> </a:t>
            </a:r>
            <a:r>
              <a:rPr lang="ru-RU" dirty="0" err="1"/>
              <a:t>капіталу</a:t>
            </a:r>
            <a:r>
              <a:rPr lang="ru-RU" dirty="0"/>
              <a:t>.</a:t>
            </a:r>
          </a:p>
          <a:p>
            <a:r>
              <a:rPr lang="ru-RU" b="1" dirty="0" err="1"/>
              <a:t>Учасники</a:t>
            </a:r>
            <a:r>
              <a:rPr lang="ru-RU" b="1" dirty="0"/>
              <a:t> ринку </a:t>
            </a:r>
            <a:r>
              <a:rPr lang="ru-RU" b="1" dirty="0" err="1"/>
              <a:t>деривативних</a:t>
            </a:r>
            <a:r>
              <a:rPr lang="ru-RU" b="1" dirty="0"/>
              <a:t> </a:t>
            </a:r>
            <a:r>
              <a:rPr lang="ru-RU" b="1" dirty="0" err="1"/>
              <a:t>фінансових</a:t>
            </a:r>
            <a:r>
              <a:rPr lang="ru-RU" b="1" dirty="0"/>
              <a:t> </a:t>
            </a:r>
            <a:r>
              <a:rPr lang="ru-RU" b="1" dirty="0" err="1"/>
              <a:t>інструментів</a:t>
            </a:r>
            <a:r>
              <a:rPr lang="ru-RU" b="1" dirty="0"/>
              <a:t> </a:t>
            </a:r>
            <a:r>
              <a:rPr lang="ru-RU" dirty="0"/>
              <a:t>- </a:t>
            </a:r>
            <a:r>
              <a:rPr lang="ru-RU" dirty="0" err="1"/>
              <a:t>це</a:t>
            </a:r>
            <a:r>
              <a:rPr lang="ru-RU" dirty="0"/>
              <a:t> </a:t>
            </a:r>
            <a:r>
              <a:rPr lang="ru-RU" dirty="0" err="1"/>
              <a:t>емітенти</a:t>
            </a:r>
            <a:r>
              <a:rPr lang="ru-RU" dirty="0"/>
              <a:t> </a:t>
            </a:r>
            <a:r>
              <a:rPr lang="ru-RU" dirty="0" err="1"/>
              <a:t>деривативних</a:t>
            </a:r>
            <a:r>
              <a:rPr lang="ru-RU" dirty="0"/>
              <a:t> </a:t>
            </a:r>
            <a:r>
              <a:rPr lang="ru-RU" dirty="0" err="1"/>
              <a:t>цінних</a:t>
            </a:r>
            <a:r>
              <a:rPr lang="ru-RU" dirty="0"/>
              <a:t> </a:t>
            </a:r>
            <a:r>
              <a:rPr lang="ru-RU" dirty="0" err="1"/>
              <a:t>паперів</a:t>
            </a:r>
            <a:r>
              <a:rPr lang="ru-RU" dirty="0"/>
              <a:t>, </a:t>
            </a:r>
            <a:r>
              <a:rPr lang="ru-RU" dirty="0" err="1"/>
              <a:t>інвестори</a:t>
            </a:r>
            <a:r>
              <a:rPr lang="ru-RU" dirty="0"/>
              <a:t> у </a:t>
            </a:r>
            <a:r>
              <a:rPr lang="ru-RU" dirty="0" err="1"/>
              <a:t>фінансові</a:t>
            </a:r>
            <a:r>
              <a:rPr lang="ru-RU" dirty="0"/>
              <a:t> </a:t>
            </a:r>
            <a:r>
              <a:rPr lang="ru-RU" dirty="0" err="1"/>
              <a:t>інструменти</a:t>
            </a:r>
            <a:r>
              <a:rPr lang="ru-RU" dirty="0"/>
              <a:t>, </a:t>
            </a:r>
            <a:r>
              <a:rPr lang="ru-RU" dirty="0" err="1"/>
              <a:t>які</a:t>
            </a:r>
            <a:r>
              <a:rPr lang="ru-RU" dirty="0"/>
              <a:t> є сторонами </a:t>
            </a:r>
            <a:r>
              <a:rPr lang="ru-RU" dirty="0" err="1"/>
              <a:t>деривативних</a:t>
            </a:r>
            <a:r>
              <a:rPr lang="ru-RU" dirty="0"/>
              <a:t> </a:t>
            </a:r>
            <a:r>
              <a:rPr lang="ru-RU" dirty="0" err="1"/>
              <a:t>контрактів</a:t>
            </a:r>
            <a:r>
              <a:rPr lang="ru-RU" dirty="0"/>
              <a:t>, </a:t>
            </a:r>
            <a:r>
              <a:rPr lang="ru-RU" dirty="0" err="1"/>
              <a:t>інвестори</a:t>
            </a:r>
            <a:r>
              <a:rPr lang="ru-RU" dirty="0"/>
              <a:t> у </a:t>
            </a:r>
            <a:r>
              <a:rPr lang="ru-RU" dirty="0" err="1"/>
              <a:t>фінансові</a:t>
            </a:r>
            <a:r>
              <a:rPr lang="ru-RU" dirty="0"/>
              <a:t> </a:t>
            </a:r>
            <a:r>
              <a:rPr lang="ru-RU" dirty="0" err="1"/>
              <a:t>інструменти</a:t>
            </a:r>
            <a:r>
              <a:rPr lang="ru-RU" dirty="0"/>
              <a:t>, </a:t>
            </a:r>
            <a:r>
              <a:rPr lang="ru-RU" dirty="0" err="1"/>
              <a:t>які</a:t>
            </a:r>
            <a:r>
              <a:rPr lang="ru-RU" dirty="0"/>
              <a:t> </a:t>
            </a:r>
            <a:r>
              <a:rPr lang="ru-RU" dirty="0" err="1"/>
              <a:t>набули</a:t>
            </a:r>
            <a:r>
              <a:rPr lang="ru-RU" dirty="0"/>
              <a:t> права </a:t>
            </a:r>
            <a:r>
              <a:rPr lang="ru-RU" dirty="0" err="1"/>
              <a:t>власності</a:t>
            </a:r>
            <a:r>
              <a:rPr lang="ru-RU" dirty="0"/>
              <a:t> на </a:t>
            </a:r>
            <a:r>
              <a:rPr lang="ru-RU" dirty="0" err="1"/>
              <a:t>деривативні</a:t>
            </a:r>
            <a:r>
              <a:rPr lang="ru-RU" dirty="0"/>
              <a:t> </a:t>
            </a:r>
            <a:r>
              <a:rPr lang="ru-RU" dirty="0" err="1"/>
              <a:t>цінні</a:t>
            </a:r>
            <a:r>
              <a:rPr lang="ru-RU" dirty="0"/>
              <a:t> </a:t>
            </a:r>
            <a:r>
              <a:rPr lang="ru-RU" dirty="0" err="1"/>
              <a:t>папери</a:t>
            </a:r>
            <a:r>
              <a:rPr lang="ru-RU" dirty="0"/>
              <a:t>, </a:t>
            </a:r>
            <a:r>
              <a:rPr lang="ru-RU" dirty="0" err="1"/>
              <a:t>професійні</a:t>
            </a:r>
            <a:r>
              <a:rPr lang="ru-RU" dirty="0"/>
              <a:t> </a:t>
            </a:r>
            <a:r>
              <a:rPr lang="ru-RU" dirty="0" err="1"/>
              <a:t>учасники</a:t>
            </a:r>
            <a:r>
              <a:rPr lang="ru-RU" dirty="0"/>
              <a:t> </a:t>
            </a:r>
            <a:r>
              <a:rPr lang="ru-RU" dirty="0" err="1"/>
              <a:t>ринків</a:t>
            </a:r>
            <a:r>
              <a:rPr lang="ru-RU" dirty="0"/>
              <a:t> </a:t>
            </a:r>
            <a:r>
              <a:rPr lang="ru-RU" dirty="0" err="1"/>
              <a:t>капіталу</a:t>
            </a:r>
            <a:r>
              <a:rPr lang="ru-RU" dirty="0"/>
              <a:t>, особи, </a:t>
            </a:r>
            <a:r>
              <a:rPr lang="ru-RU" dirty="0" err="1"/>
              <a:t>які</a:t>
            </a:r>
            <a:r>
              <a:rPr lang="ru-RU" dirty="0"/>
              <a:t> </a:t>
            </a:r>
            <a:r>
              <a:rPr lang="ru-RU" dirty="0" err="1"/>
              <a:t>провадять</a:t>
            </a:r>
            <a:r>
              <a:rPr lang="ru-RU" dirty="0"/>
              <a:t> </a:t>
            </a:r>
            <a:r>
              <a:rPr lang="ru-RU" dirty="0" err="1"/>
              <a:t>діяльність</a:t>
            </a:r>
            <a:r>
              <a:rPr lang="ru-RU" dirty="0"/>
              <a:t>, </a:t>
            </a:r>
            <a:r>
              <a:rPr lang="ru-RU" dirty="0" err="1"/>
              <a:t>пов’язану</a:t>
            </a:r>
            <a:r>
              <a:rPr lang="ru-RU" dirty="0"/>
              <a:t> з ринками </a:t>
            </a:r>
            <a:r>
              <a:rPr lang="ru-RU" dirty="0" err="1"/>
              <a:t>капіталу</a:t>
            </a:r>
            <a:r>
              <a:rPr lang="ru-RU" dirty="0"/>
              <a:t> та </a:t>
            </a:r>
            <a:r>
              <a:rPr lang="ru-RU" dirty="0" err="1"/>
              <a:t>організованими</a:t>
            </a:r>
            <a:r>
              <a:rPr lang="ru-RU" dirty="0"/>
              <a:t> </a:t>
            </a:r>
            <a:r>
              <a:rPr lang="ru-RU" dirty="0" err="1"/>
              <a:t>товарними</a:t>
            </a:r>
            <a:r>
              <a:rPr lang="ru-RU" dirty="0"/>
              <a:t> ринками, </a:t>
            </a:r>
            <a:r>
              <a:rPr lang="ru-RU" dirty="0" err="1"/>
              <a:t>об’єднання</a:t>
            </a:r>
            <a:r>
              <a:rPr lang="ru-RU" dirty="0"/>
              <a:t> </a:t>
            </a:r>
            <a:r>
              <a:rPr lang="ru-RU" dirty="0" err="1"/>
              <a:t>професійних</a:t>
            </a:r>
            <a:r>
              <a:rPr lang="ru-RU" dirty="0"/>
              <a:t> </a:t>
            </a:r>
            <a:r>
              <a:rPr lang="ru-RU" dirty="0" err="1"/>
              <a:t>учасників</a:t>
            </a:r>
            <a:r>
              <a:rPr lang="ru-RU" dirty="0"/>
              <a:t> </a:t>
            </a:r>
            <a:r>
              <a:rPr lang="ru-RU" dirty="0" err="1"/>
              <a:t>ринків</a:t>
            </a:r>
            <a:r>
              <a:rPr lang="ru-RU" dirty="0"/>
              <a:t> </a:t>
            </a:r>
            <a:r>
              <a:rPr lang="ru-RU" dirty="0" err="1"/>
              <a:t>капіталу</a:t>
            </a:r>
            <a:r>
              <a:rPr lang="ru-RU" dirty="0"/>
              <a:t>, а </a:t>
            </a:r>
            <a:r>
              <a:rPr lang="ru-RU" dirty="0" err="1"/>
              <a:t>також</a:t>
            </a:r>
            <a:r>
              <a:rPr lang="ru-RU" dirty="0"/>
              <a:t> </a:t>
            </a:r>
            <a:r>
              <a:rPr lang="ru-RU" dirty="0" err="1"/>
              <a:t>юридичні</a:t>
            </a:r>
            <a:r>
              <a:rPr lang="ru-RU" dirty="0"/>
              <a:t> особи, </a:t>
            </a:r>
            <a:r>
              <a:rPr lang="ru-RU" dirty="0" err="1"/>
              <a:t>які</a:t>
            </a:r>
            <a:r>
              <a:rPr lang="ru-RU" dirty="0"/>
              <a:t> </a:t>
            </a:r>
            <a:r>
              <a:rPr lang="ru-RU" dirty="0" err="1"/>
              <a:t>провадять</a:t>
            </a:r>
            <a:r>
              <a:rPr lang="ru-RU" dirty="0"/>
              <a:t> </a:t>
            </a:r>
            <a:r>
              <a:rPr lang="ru-RU" dirty="0" err="1" smtClean="0"/>
              <a:t>діяльність</a:t>
            </a:r>
            <a:r>
              <a:rPr lang="ru-RU" dirty="0" smtClean="0"/>
              <a:t>.</a:t>
            </a:r>
            <a:endParaRPr lang="ru-RU" dirty="0"/>
          </a:p>
          <a:p>
            <a:r>
              <a:rPr lang="ru-RU" b="1" dirty="0" err="1" smtClean="0"/>
              <a:t>Учасники</a:t>
            </a:r>
            <a:r>
              <a:rPr lang="ru-RU" b="1" dirty="0" smtClean="0"/>
              <a:t> грошового ринку </a:t>
            </a:r>
            <a:r>
              <a:rPr lang="ru-RU" dirty="0" smtClean="0"/>
              <a:t>- </a:t>
            </a:r>
            <a:r>
              <a:rPr lang="ru-RU" dirty="0" err="1"/>
              <a:t>це</a:t>
            </a:r>
            <a:r>
              <a:rPr lang="ru-RU" dirty="0"/>
              <a:t> </a:t>
            </a:r>
            <a:r>
              <a:rPr lang="ru-RU" dirty="0" err="1"/>
              <a:t>емітенти</a:t>
            </a:r>
            <a:r>
              <a:rPr lang="ru-RU" dirty="0"/>
              <a:t> </a:t>
            </a:r>
            <a:r>
              <a:rPr lang="ru-RU" dirty="0" err="1"/>
              <a:t>інструментів</a:t>
            </a:r>
            <a:r>
              <a:rPr lang="ru-RU" dirty="0"/>
              <a:t> грошового ринку, особи, </a:t>
            </a:r>
            <a:r>
              <a:rPr lang="ru-RU" dirty="0" err="1"/>
              <a:t>які</a:t>
            </a:r>
            <a:r>
              <a:rPr lang="ru-RU" dirty="0"/>
              <a:t> видали </a:t>
            </a:r>
            <a:r>
              <a:rPr lang="ru-RU" dirty="0" err="1"/>
              <a:t>неемісійні</a:t>
            </a:r>
            <a:r>
              <a:rPr lang="ru-RU" dirty="0"/>
              <a:t> </a:t>
            </a:r>
            <a:r>
              <a:rPr lang="ru-RU" dirty="0" err="1"/>
              <a:t>інструменти</a:t>
            </a:r>
            <a:r>
              <a:rPr lang="ru-RU" dirty="0"/>
              <a:t> </a:t>
            </a:r>
            <a:r>
              <a:rPr lang="ru-RU" dirty="0" smtClean="0"/>
              <a:t>грошового </a:t>
            </a:r>
            <a:r>
              <a:rPr lang="ru-RU" dirty="0"/>
              <a:t>ринку, особи, </a:t>
            </a:r>
            <a:r>
              <a:rPr lang="ru-RU" dirty="0" err="1"/>
              <a:t>які</a:t>
            </a:r>
            <a:r>
              <a:rPr lang="ru-RU" dirty="0"/>
              <a:t> </a:t>
            </a:r>
            <a:r>
              <a:rPr lang="ru-RU" dirty="0" err="1"/>
              <a:t>надають</a:t>
            </a:r>
            <a:r>
              <a:rPr lang="ru-RU" dirty="0"/>
              <a:t> </a:t>
            </a:r>
            <a:r>
              <a:rPr lang="ru-RU" dirty="0" err="1"/>
              <a:t>забезпечення</a:t>
            </a:r>
            <a:r>
              <a:rPr lang="ru-RU" dirty="0"/>
              <a:t>, </a:t>
            </a:r>
            <a:r>
              <a:rPr lang="ru-RU" dirty="0" err="1"/>
              <a:t>інвестори</a:t>
            </a:r>
            <a:r>
              <a:rPr lang="ru-RU" dirty="0"/>
              <a:t> у </a:t>
            </a:r>
            <a:r>
              <a:rPr lang="ru-RU" dirty="0" err="1"/>
              <a:t>фінансові</a:t>
            </a:r>
            <a:r>
              <a:rPr lang="ru-RU" dirty="0"/>
              <a:t> </a:t>
            </a:r>
            <a:r>
              <a:rPr lang="ru-RU" dirty="0" err="1"/>
              <a:t>інструменти</a:t>
            </a:r>
            <a:r>
              <a:rPr lang="ru-RU" dirty="0"/>
              <a:t>, </a:t>
            </a:r>
            <a:r>
              <a:rPr lang="ru-RU" dirty="0" err="1"/>
              <a:t>які</a:t>
            </a:r>
            <a:r>
              <a:rPr lang="ru-RU" dirty="0"/>
              <a:t> </a:t>
            </a:r>
            <a:r>
              <a:rPr lang="ru-RU" dirty="0" err="1"/>
              <a:t>набули</a:t>
            </a:r>
            <a:r>
              <a:rPr lang="ru-RU" dirty="0"/>
              <a:t> права </a:t>
            </a:r>
            <a:r>
              <a:rPr lang="ru-RU" dirty="0" err="1"/>
              <a:t>власності</a:t>
            </a:r>
            <a:r>
              <a:rPr lang="ru-RU" dirty="0"/>
              <a:t> на </a:t>
            </a:r>
            <a:r>
              <a:rPr lang="ru-RU" dirty="0" err="1"/>
              <a:t>інструменти</a:t>
            </a:r>
            <a:r>
              <a:rPr lang="ru-RU" dirty="0"/>
              <a:t> грошового ринку, </a:t>
            </a:r>
            <a:r>
              <a:rPr lang="ru-RU" dirty="0" err="1"/>
              <a:t>професійні</a:t>
            </a:r>
            <a:r>
              <a:rPr lang="ru-RU" dirty="0"/>
              <a:t> </a:t>
            </a:r>
            <a:r>
              <a:rPr lang="ru-RU" dirty="0" err="1"/>
              <a:t>учасники</a:t>
            </a:r>
            <a:r>
              <a:rPr lang="ru-RU" dirty="0"/>
              <a:t> </a:t>
            </a:r>
            <a:r>
              <a:rPr lang="ru-RU" dirty="0" err="1"/>
              <a:t>ринків</a:t>
            </a:r>
            <a:r>
              <a:rPr lang="ru-RU" dirty="0"/>
              <a:t> </a:t>
            </a:r>
            <a:r>
              <a:rPr lang="ru-RU" dirty="0" err="1"/>
              <a:t>капіталу</a:t>
            </a:r>
            <a:r>
              <a:rPr lang="ru-RU" dirty="0"/>
              <a:t> та особи, </a:t>
            </a:r>
            <a:r>
              <a:rPr lang="ru-RU" dirty="0" err="1"/>
              <a:t>які</a:t>
            </a:r>
            <a:r>
              <a:rPr lang="ru-RU" dirty="0"/>
              <a:t> </a:t>
            </a:r>
            <a:r>
              <a:rPr lang="ru-RU" dirty="0" err="1"/>
              <a:t>провадять</a:t>
            </a:r>
            <a:r>
              <a:rPr lang="ru-RU" dirty="0"/>
              <a:t> </a:t>
            </a:r>
            <a:r>
              <a:rPr lang="ru-RU" dirty="0" err="1"/>
              <a:t>діяльність</a:t>
            </a:r>
            <a:r>
              <a:rPr lang="ru-RU" dirty="0"/>
              <a:t>, </a:t>
            </a:r>
            <a:r>
              <a:rPr lang="ru-RU" dirty="0" err="1"/>
              <a:t>пов’язану</a:t>
            </a:r>
            <a:r>
              <a:rPr lang="ru-RU" dirty="0"/>
              <a:t> з ринками </a:t>
            </a:r>
            <a:r>
              <a:rPr lang="ru-RU" dirty="0" err="1"/>
              <a:t>капіталу</a:t>
            </a:r>
            <a:r>
              <a:rPr lang="ru-RU" dirty="0"/>
              <a:t> та </a:t>
            </a:r>
            <a:r>
              <a:rPr lang="ru-RU" dirty="0" err="1"/>
              <a:t>організованими</a:t>
            </a:r>
            <a:r>
              <a:rPr lang="ru-RU" dirty="0"/>
              <a:t> </a:t>
            </a:r>
            <a:r>
              <a:rPr lang="ru-RU" dirty="0" err="1"/>
              <a:t>товарними</a:t>
            </a:r>
            <a:r>
              <a:rPr lang="ru-RU" dirty="0"/>
              <a:t> ринками.</a:t>
            </a:r>
          </a:p>
          <a:p>
            <a:endParaRPr lang="ru-RU" dirty="0"/>
          </a:p>
        </p:txBody>
      </p:sp>
    </p:spTree>
    <p:extLst>
      <p:ext uri="{BB962C8B-B14F-4D97-AF65-F5344CB8AC3E}">
        <p14:creationId xmlns:p14="http://schemas.microsoft.com/office/powerpoint/2010/main" val="6693849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255594" y="354842"/>
            <a:ext cx="10247429" cy="5991367"/>
          </a:xfrm>
        </p:spPr>
        <p:txBody>
          <a:bodyPr anchor="t">
            <a:normAutofit fontScale="70000" lnSpcReduction="20000"/>
          </a:bodyPr>
          <a:lstStyle/>
          <a:p>
            <a:pPr marL="0" indent="0">
              <a:buNone/>
            </a:pPr>
            <a:r>
              <a:rPr lang="ru-RU" b="1" dirty="0"/>
              <a:t>2. </a:t>
            </a:r>
            <a:r>
              <a:rPr lang="ru-RU" b="1" dirty="0" err="1"/>
              <a:t>Ринок</a:t>
            </a:r>
            <a:r>
              <a:rPr lang="ru-RU" b="1" dirty="0"/>
              <a:t> </a:t>
            </a:r>
            <a:r>
              <a:rPr lang="ru-RU" b="1" dirty="0" err="1"/>
              <a:t>цінних</a:t>
            </a:r>
            <a:r>
              <a:rPr lang="ru-RU" b="1" dirty="0"/>
              <a:t> </a:t>
            </a:r>
            <a:r>
              <a:rPr lang="ru-RU" b="1" dirty="0" err="1"/>
              <a:t>паперів</a:t>
            </a:r>
            <a:r>
              <a:rPr lang="ru-RU" b="1" dirty="0"/>
              <a:t> (</a:t>
            </a:r>
            <a:r>
              <a:rPr lang="ru-RU" b="1" dirty="0" err="1"/>
              <a:t>фондовий</a:t>
            </a:r>
            <a:r>
              <a:rPr lang="ru-RU" b="1" dirty="0"/>
              <a:t> </a:t>
            </a:r>
            <a:r>
              <a:rPr lang="ru-RU" b="1" dirty="0" err="1"/>
              <a:t>ринок</a:t>
            </a:r>
            <a:r>
              <a:rPr lang="ru-RU" b="1" dirty="0"/>
              <a:t>). </a:t>
            </a:r>
          </a:p>
          <a:p>
            <a:r>
              <a:rPr lang="ru-RU" b="1" dirty="0" err="1" smtClean="0"/>
              <a:t>Емітент</a:t>
            </a:r>
            <a:r>
              <a:rPr lang="ru-RU" dirty="0" smtClean="0"/>
              <a:t> </a:t>
            </a:r>
            <a:r>
              <a:rPr lang="ru-RU" dirty="0"/>
              <a:t>- </a:t>
            </a:r>
            <a:r>
              <a:rPr lang="ru-RU" dirty="0" err="1"/>
              <a:t>це</a:t>
            </a:r>
            <a:r>
              <a:rPr lang="ru-RU" dirty="0"/>
              <a:t> </a:t>
            </a:r>
            <a:r>
              <a:rPr lang="ru-RU" dirty="0" err="1"/>
              <a:t>юридична</a:t>
            </a:r>
            <a:r>
              <a:rPr lang="ru-RU" dirty="0"/>
              <a:t> особа, </a:t>
            </a:r>
            <a:r>
              <a:rPr lang="ru-RU" dirty="0" err="1"/>
              <a:t>територіальна</a:t>
            </a:r>
            <a:r>
              <a:rPr lang="ru-RU" dirty="0"/>
              <a:t> громада в </a:t>
            </a:r>
            <a:r>
              <a:rPr lang="ru-RU" dirty="0" err="1"/>
              <a:t>особі</a:t>
            </a:r>
            <a:r>
              <a:rPr lang="ru-RU" dirty="0"/>
              <a:t> </a:t>
            </a:r>
            <a:r>
              <a:rPr lang="ru-RU" dirty="0" err="1"/>
              <a:t>представницького</a:t>
            </a:r>
            <a:r>
              <a:rPr lang="ru-RU" dirty="0"/>
              <a:t> органу </a:t>
            </a:r>
            <a:r>
              <a:rPr lang="ru-RU" dirty="0" err="1"/>
              <a:t>місцевого</a:t>
            </a:r>
            <a:r>
              <a:rPr lang="ru-RU" dirty="0"/>
              <a:t> </a:t>
            </a:r>
            <a:r>
              <a:rPr lang="ru-RU" dirty="0" err="1"/>
              <a:t>самоврядування</a:t>
            </a:r>
            <a:r>
              <a:rPr lang="ru-RU" dirty="0"/>
              <a:t>, держава в </a:t>
            </a:r>
            <a:r>
              <a:rPr lang="ru-RU" dirty="0" err="1"/>
              <a:t>особі</a:t>
            </a:r>
            <a:r>
              <a:rPr lang="ru-RU" dirty="0"/>
              <a:t> </a:t>
            </a:r>
            <a:r>
              <a:rPr lang="ru-RU" dirty="0" err="1"/>
              <a:t>уповноважених</a:t>
            </a:r>
            <a:r>
              <a:rPr lang="ru-RU" dirty="0"/>
              <a:t> нею </a:t>
            </a:r>
            <a:r>
              <a:rPr lang="ru-RU" dirty="0" err="1"/>
              <a:t>органів</a:t>
            </a:r>
            <a:r>
              <a:rPr lang="ru-RU" dirty="0"/>
              <a:t> </a:t>
            </a:r>
            <a:r>
              <a:rPr lang="ru-RU" dirty="0" err="1"/>
              <a:t>державної</a:t>
            </a:r>
            <a:r>
              <a:rPr lang="ru-RU" dirty="0"/>
              <a:t> </a:t>
            </a:r>
            <a:r>
              <a:rPr lang="ru-RU" dirty="0" err="1"/>
              <a:t>влади</a:t>
            </a:r>
            <a:r>
              <a:rPr lang="ru-RU" dirty="0"/>
              <a:t>, </a:t>
            </a:r>
            <a:r>
              <a:rPr lang="ru-RU" dirty="0" err="1"/>
              <a:t>міжнародна</a:t>
            </a:r>
            <a:r>
              <a:rPr lang="ru-RU" dirty="0"/>
              <a:t> </a:t>
            </a:r>
            <a:r>
              <a:rPr lang="ru-RU" dirty="0" err="1"/>
              <a:t>фінансова</a:t>
            </a:r>
            <a:r>
              <a:rPr lang="ru-RU" dirty="0"/>
              <a:t> </a:t>
            </a:r>
            <a:r>
              <a:rPr lang="ru-RU" dirty="0" err="1"/>
              <a:t>організація</a:t>
            </a:r>
            <a:r>
              <a:rPr lang="ru-RU" dirty="0"/>
              <a:t>, </a:t>
            </a:r>
            <a:r>
              <a:rPr lang="ru-RU" dirty="0" err="1"/>
              <a:t>які</a:t>
            </a:r>
            <a:r>
              <a:rPr lang="ru-RU" dirty="0"/>
              <a:t> </a:t>
            </a:r>
            <a:r>
              <a:rPr lang="ru-RU" dirty="0" err="1"/>
              <a:t>від</a:t>
            </a:r>
            <a:r>
              <a:rPr lang="ru-RU" dirty="0"/>
              <a:t> </a:t>
            </a:r>
            <a:r>
              <a:rPr lang="ru-RU" dirty="0" err="1"/>
              <a:t>свого</a:t>
            </a:r>
            <a:r>
              <a:rPr lang="ru-RU" dirty="0"/>
              <a:t> </a:t>
            </a:r>
            <a:r>
              <a:rPr lang="ru-RU" dirty="0" err="1"/>
              <a:t>імені</a:t>
            </a:r>
            <a:r>
              <a:rPr lang="ru-RU" dirty="0"/>
              <a:t> </a:t>
            </a:r>
            <a:r>
              <a:rPr lang="ru-RU" dirty="0" err="1"/>
              <a:t>розміщують</a:t>
            </a:r>
            <a:r>
              <a:rPr lang="ru-RU" dirty="0"/>
              <a:t> </a:t>
            </a:r>
            <a:r>
              <a:rPr lang="ru-RU" dirty="0" err="1"/>
              <a:t>емісійні</a:t>
            </a:r>
            <a:r>
              <a:rPr lang="ru-RU" dirty="0"/>
              <a:t> </a:t>
            </a:r>
            <a:r>
              <a:rPr lang="ru-RU" dirty="0" err="1"/>
              <a:t>цінні</a:t>
            </a:r>
            <a:r>
              <a:rPr lang="ru-RU" dirty="0"/>
              <a:t> </a:t>
            </a:r>
            <a:r>
              <a:rPr lang="ru-RU" dirty="0" err="1"/>
              <a:t>папери</a:t>
            </a:r>
            <a:r>
              <a:rPr lang="ru-RU" dirty="0"/>
              <a:t> та </a:t>
            </a:r>
            <a:r>
              <a:rPr lang="ru-RU" dirty="0" err="1"/>
              <a:t>беруть</a:t>
            </a:r>
            <a:r>
              <a:rPr lang="ru-RU" dirty="0"/>
              <a:t> на себе </a:t>
            </a:r>
            <a:r>
              <a:rPr lang="ru-RU" dirty="0" err="1"/>
              <a:t>зобов’язання</a:t>
            </a:r>
            <a:r>
              <a:rPr lang="ru-RU" dirty="0"/>
              <a:t> за такими </a:t>
            </a:r>
            <a:r>
              <a:rPr lang="ru-RU" dirty="0" err="1"/>
              <a:t>цінними</a:t>
            </a:r>
            <a:r>
              <a:rPr lang="ru-RU" dirty="0"/>
              <a:t> </a:t>
            </a:r>
            <a:r>
              <a:rPr lang="ru-RU" dirty="0" err="1"/>
              <a:t>паперами</a:t>
            </a:r>
            <a:r>
              <a:rPr lang="ru-RU" dirty="0"/>
              <a:t> перед </a:t>
            </a:r>
            <a:r>
              <a:rPr lang="ru-RU" dirty="0" err="1"/>
              <a:t>їх</a:t>
            </a:r>
            <a:r>
              <a:rPr lang="ru-RU" dirty="0"/>
              <a:t> </a:t>
            </a:r>
            <a:r>
              <a:rPr lang="ru-RU" dirty="0" err="1"/>
              <a:t>власниками</a:t>
            </a:r>
            <a:r>
              <a:rPr lang="ru-RU" dirty="0"/>
              <a:t>.</a:t>
            </a:r>
          </a:p>
          <a:p>
            <a:r>
              <a:rPr lang="ru-RU" b="1" dirty="0" err="1"/>
              <a:t>Іноземний</a:t>
            </a:r>
            <a:r>
              <a:rPr lang="ru-RU" b="1" dirty="0"/>
              <a:t> </a:t>
            </a:r>
            <a:r>
              <a:rPr lang="ru-RU" b="1" dirty="0" err="1"/>
              <a:t>емітент</a:t>
            </a:r>
            <a:r>
              <a:rPr lang="ru-RU" b="1" dirty="0"/>
              <a:t> </a:t>
            </a:r>
            <a:r>
              <a:rPr lang="ru-RU" dirty="0"/>
              <a:t>- </a:t>
            </a:r>
            <a:r>
              <a:rPr lang="ru-RU" dirty="0" err="1"/>
              <a:t>це</a:t>
            </a:r>
            <a:r>
              <a:rPr lang="ru-RU" dirty="0"/>
              <a:t> створена </a:t>
            </a:r>
            <a:r>
              <a:rPr lang="ru-RU" dirty="0" err="1"/>
              <a:t>відповідно</a:t>
            </a:r>
            <a:r>
              <a:rPr lang="ru-RU" dirty="0"/>
              <a:t> до </a:t>
            </a:r>
            <a:r>
              <a:rPr lang="ru-RU" dirty="0" err="1"/>
              <a:t>законодавства</a:t>
            </a:r>
            <a:r>
              <a:rPr lang="ru-RU" dirty="0"/>
              <a:t> </a:t>
            </a:r>
            <a:r>
              <a:rPr lang="ru-RU" dirty="0" err="1"/>
              <a:t>іншої</a:t>
            </a:r>
            <a:r>
              <a:rPr lang="ru-RU" dirty="0"/>
              <a:t> </a:t>
            </a:r>
            <a:r>
              <a:rPr lang="ru-RU" dirty="0" err="1"/>
              <a:t>держави</a:t>
            </a:r>
            <a:r>
              <a:rPr lang="ru-RU" dirty="0"/>
              <a:t> </a:t>
            </a:r>
            <a:r>
              <a:rPr lang="ru-RU" dirty="0" err="1"/>
              <a:t>юридична</a:t>
            </a:r>
            <a:r>
              <a:rPr lang="ru-RU" dirty="0"/>
              <a:t> особа, </a:t>
            </a:r>
            <a:r>
              <a:rPr lang="ru-RU" dirty="0" err="1"/>
              <a:t>що</a:t>
            </a:r>
            <a:r>
              <a:rPr lang="ru-RU" dirty="0"/>
              <a:t> </a:t>
            </a:r>
            <a:r>
              <a:rPr lang="ru-RU" dirty="0" err="1"/>
              <a:t>здійснює</a:t>
            </a:r>
            <a:r>
              <a:rPr lang="ru-RU" dirty="0"/>
              <a:t> </a:t>
            </a:r>
            <a:r>
              <a:rPr lang="ru-RU" dirty="0" err="1"/>
              <a:t>емісію</a:t>
            </a:r>
            <a:r>
              <a:rPr lang="ru-RU" dirty="0"/>
              <a:t> </a:t>
            </a:r>
            <a:r>
              <a:rPr lang="ru-RU" dirty="0" err="1"/>
              <a:t>цінних</a:t>
            </a:r>
            <a:r>
              <a:rPr lang="ru-RU" dirty="0"/>
              <a:t> </a:t>
            </a:r>
            <a:r>
              <a:rPr lang="ru-RU" dirty="0" err="1"/>
              <a:t>паперів</a:t>
            </a:r>
            <a:r>
              <a:rPr lang="ru-RU" dirty="0"/>
              <a:t> на </a:t>
            </a:r>
            <a:r>
              <a:rPr lang="ru-RU" dirty="0" err="1"/>
              <a:t>території</a:t>
            </a:r>
            <a:r>
              <a:rPr lang="ru-RU" dirty="0"/>
              <a:t> </a:t>
            </a:r>
            <a:r>
              <a:rPr lang="ru-RU" dirty="0" err="1"/>
              <a:t>України</a:t>
            </a:r>
            <a:r>
              <a:rPr lang="ru-RU" dirty="0"/>
              <a:t>, </a:t>
            </a:r>
            <a:r>
              <a:rPr lang="ru-RU" dirty="0" err="1"/>
              <a:t>або</a:t>
            </a:r>
            <a:r>
              <a:rPr lang="ru-RU" dirty="0"/>
              <a:t> </a:t>
            </a:r>
            <a:r>
              <a:rPr lang="ru-RU" dirty="0" err="1"/>
              <a:t>юридична</a:t>
            </a:r>
            <a:r>
              <a:rPr lang="ru-RU" dirty="0"/>
              <a:t> особа, </a:t>
            </a:r>
            <a:r>
              <a:rPr lang="ru-RU" dirty="0" err="1"/>
              <a:t>цінні</a:t>
            </a:r>
            <a:r>
              <a:rPr lang="ru-RU" dirty="0"/>
              <a:t> </a:t>
            </a:r>
            <a:r>
              <a:rPr lang="ru-RU" dirty="0" err="1"/>
              <a:t>папери</a:t>
            </a:r>
            <a:r>
              <a:rPr lang="ru-RU" dirty="0"/>
              <a:t> </a:t>
            </a:r>
            <a:r>
              <a:rPr lang="ru-RU" dirty="0" err="1"/>
              <a:t>якої</a:t>
            </a:r>
            <a:r>
              <a:rPr lang="ru-RU" dirty="0"/>
              <a:t> </a:t>
            </a:r>
            <a:r>
              <a:rPr lang="ru-RU" dirty="0" err="1"/>
              <a:t>зареєстровані</a:t>
            </a:r>
            <a:r>
              <a:rPr lang="ru-RU" dirty="0"/>
              <a:t> </a:t>
            </a:r>
            <a:r>
              <a:rPr lang="ru-RU" dirty="0" err="1"/>
              <a:t>відповідно</a:t>
            </a:r>
            <a:r>
              <a:rPr lang="ru-RU" dirty="0"/>
              <a:t> до </a:t>
            </a:r>
            <a:r>
              <a:rPr lang="ru-RU" dirty="0" err="1"/>
              <a:t>законодавства</a:t>
            </a:r>
            <a:r>
              <a:rPr lang="ru-RU" dirty="0"/>
              <a:t> </a:t>
            </a:r>
            <a:r>
              <a:rPr lang="ru-RU" dirty="0" err="1"/>
              <a:t>іншої</a:t>
            </a:r>
            <a:r>
              <a:rPr lang="ru-RU" dirty="0"/>
              <a:t> </a:t>
            </a:r>
            <a:r>
              <a:rPr lang="ru-RU" dirty="0" err="1"/>
              <a:t>держави</a:t>
            </a:r>
            <a:r>
              <a:rPr lang="ru-RU" dirty="0"/>
              <a:t> та допуск до </a:t>
            </a:r>
            <a:r>
              <a:rPr lang="ru-RU" dirty="0" err="1"/>
              <a:t>обігу</a:t>
            </a:r>
            <a:r>
              <a:rPr lang="ru-RU" dirty="0"/>
              <a:t> на </a:t>
            </a:r>
            <a:r>
              <a:rPr lang="ru-RU" dirty="0" err="1"/>
              <a:t>території</a:t>
            </a:r>
            <a:r>
              <a:rPr lang="ru-RU" dirty="0"/>
              <a:t> </a:t>
            </a:r>
            <a:r>
              <a:rPr lang="ru-RU" dirty="0" err="1"/>
              <a:t>України</a:t>
            </a:r>
            <a:r>
              <a:rPr lang="ru-RU" dirty="0"/>
              <a:t> </a:t>
            </a:r>
            <a:r>
              <a:rPr lang="ru-RU" dirty="0" err="1"/>
              <a:t>яких</a:t>
            </a:r>
            <a:r>
              <a:rPr lang="ru-RU" dirty="0"/>
              <a:t> </a:t>
            </a:r>
            <a:r>
              <a:rPr lang="ru-RU" dirty="0" err="1"/>
              <a:t>надано</a:t>
            </a:r>
            <a:r>
              <a:rPr lang="ru-RU" dirty="0"/>
              <a:t> </a:t>
            </a:r>
            <a:r>
              <a:rPr lang="ru-RU" dirty="0" err="1"/>
              <a:t>Національною</a:t>
            </a:r>
            <a:r>
              <a:rPr lang="ru-RU" dirty="0"/>
              <a:t> </a:t>
            </a:r>
            <a:r>
              <a:rPr lang="ru-RU" dirty="0" err="1"/>
              <a:t>комісією</a:t>
            </a:r>
            <a:r>
              <a:rPr lang="ru-RU" dirty="0"/>
              <a:t> з </a:t>
            </a:r>
            <a:r>
              <a:rPr lang="ru-RU" dirty="0" err="1"/>
              <a:t>цінних</a:t>
            </a:r>
            <a:r>
              <a:rPr lang="ru-RU" dirty="0"/>
              <a:t> </a:t>
            </a:r>
            <a:r>
              <a:rPr lang="ru-RU" dirty="0" err="1"/>
              <a:t>паперів</a:t>
            </a:r>
            <a:r>
              <a:rPr lang="ru-RU" dirty="0"/>
              <a:t> та фондового ринку.</a:t>
            </a:r>
          </a:p>
          <a:p>
            <a:r>
              <a:rPr lang="ru-RU" b="1" dirty="0"/>
              <a:t>Особа, яка видала </a:t>
            </a:r>
            <a:r>
              <a:rPr lang="ru-RU" b="1" dirty="0" err="1"/>
              <a:t>неемісійний</a:t>
            </a:r>
            <a:r>
              <a:rPr lang="ru-RU" b="1" dirty="0"/>
              <a:t> </a:t>
            </a:r>
            <a:r>
              <a:rPr lang="ru-RU" b="1" dirty="0" err="1"/>
              <a:t>цінний</a:t>
            </a:r>
            <a:r>
              <a:rPr lang="ru-RU" b="1" dirty="0"/>
              <a:t> </a:t>
            </a:r>
            <a:r>
              <a:rPr lang="ru-RU" b="1" dirty="0" err="1"/>
              <a:t>папір</a:t>
            </a:r>
            <a:r>
              <a:rPr lang="ru-RU" dirty="0"/>
              <a:t>, - </a:t>
            </a:r>
            <a:r>
              <a:rPr lang="ru-RU" dirty="0" err="1"/>
              <a:t>це</a:t>
            </a:r>
            <a:r>
              <a:rPr lang="ru-RU" dirty="0"/>
              <a:t> </a:t>
            </a:r>
            <a:r>
              <a:rPr lang="ru-RU" dirty="0" err="1"/>
              <a:t>фізична</a:t>
            </a:r>
            <a:r>
              <a:rPr lang="ru-RU" dirty="0"/>
              <a:t> особа, у тому </a:t>
            </a:r>
            <a:r>
              <a:rPr lang="ru-RU" dirty="0" err="1"/>
              <a:t>числі</a:t>
            </a:r>
            <a:r>
              <a:rPr lang="ru-RU" dirty="0"/>
              <a:t> </a:t>
            </a:r>
            <a:r>
              <a:rPr lang="ru-RU" dirty="0" err="1"/>
              <a:t>фізична</a:t>
            </a:r>
            <a:r>
              <a:rPr lang="ru-RU" dirty="0"/>
              <a:t> особа - </a:t>
            </a:r>
            <a:r>
              <a:rPr lang="ru-RU" dirty="0" err="1"/>
              <a:t>іноземець</a:t>
            </a:r>
            <a:r>
              <a:rPr lang="ru-RU" dirty="0"/>
              <a:t>, </a:t>
            </a:r>
            <a:r>
              <a:rPr lang="ru-RU" dirty="0" err="1"/>
              <a:t>або</a:t>
            </a:r>
            <a:r>
              <a:rPr lang="ru-RU" dirty="0"/>
              <a:t> </a:t>
            </a:r>
            <a:r>
              <a:rPr lang="ru-RU" dirty="0" err="1"/>
              <a:t>юридична</a:t>
            </a:r>
            <a:r>
              <a:rPr lang="ru-RU" dirty="0"/>
              <a:t> особа, у тому </a:t>
            </a:r>
            <a:r>
              <a:rPr lang="ru-RU" dirty="0" err="1"/>
              <a:t>числі</a:t>
            </a:r>
            <a:r>
              <a:rPr lang="ru-RU" dirty="0"/>
              <a:t> </a:t>
            </a:r>
            <a:r>
              <a:rPr lang="ru-RU" dirty="0" err="1"/>
              <a:t>іноземна</a:t>
            </a:r>
            <a:r>
              <a:rPr lang="ru-RU" dirty="0"/>
              <a:t> </a:t>
            </a:r>
            <a:r>
              <a:rPr lang="ru-RU" dirty="0" err="1"/>
              <a:t>юридична</a:t>
            </a:r>
            <a:r>
              <a:rPr lang="ru-RU" dirty="0"/>
              <a:t> особа, яка </a:t>
            </a:r>
            <a:r>
              <a:rPr lang="ru-RU" dirty="0" err="1"/>
              <a:t>від</a:t>
            </a:r>
            <a:r>
              <a:rPr lang="ru-RU" dirty="0"/>
              <a:t> </a:t>
            </a:r>
            <a:r>
              <a:rPr lang="ru-RU" dirty="0" err="1"/>
              <a:t>свого</a:t>
            </a:r>
            <a:r>
              <a:rPr lang="ru-RU" dirty="0"/>
              <a:t> </a:t>
            </a:r>
            <a:r>
              <a:rPr lang="ru-RU" dirty="0" err="1"/>
              <a:t>імені</a:t>
            </a:r>
            <a:r>
              <a:rPr lang="ru-RU" dirty="0"/>
              <a:t> </a:t>
            </a:r>
            <a:r>
              <a:rPr lang="ru-RU" dirty="0" err="1"/>
              <a:t>видає</a:t>
            </a:r>
            <a:r>
              <a:rPr lang="ru-RU" dirty="0"/>
              <a:t> (</a:t>
            </a:r>
            <a:r>
              <a:rPr lang="ru-RU" dirty="0" err="1"/>
              <a:t>заповнює</a:t>
            </a:r>
            <a:r>
              <a:rPr lang="ru-RU" dirty="0"/>
              <a:t>) </a:t>
            </a:r>
            <a:r>
              <a:rPr lang="ru-RU" dirty="0" err="1"/>
              <a:t>сертифікат</a:t>
            </a:r>
            <a:r>
              <a:rPr lang="ru-RU" dirty="0"/>
              <a:t> (бланк) </a:t>
            </a:r>
            <a:r>
              <a:rPr lang="ru-RU" dirty="0" err="1"/>
              <a:t>неемісійного</a:t>
            </a:r>
            <a:r>
              <a:rPr lang="ru-RU" dirty="0"/>
              <a:t> </a:t>
            </a:r>
            <a:r>
              <a:rPr lang="ru-RU" dirty="0" err="1"/>
              <a:t>цінного</a:t>
            </a:r>
            <a:r>
              <a:rPr lang="ru-RU" dirty="0"/>
              <a:t> </a:t>
            </a:r>
            <a:r>
              <a:rPr lang="ru-RU" dirty="0" err="1"/>
              <a:t>паперу</a:t>
            </a:r>
            <a:r>
              <a:rPr lang="ru-RU" dirty="0"/>
              <a:t> та </a:t>
            </a:r>
            <a:r>
              <a:rPr lang="ru-RU" dirty="0" err="1"/>
              <a:t>бере</a:t>
            </a:r>
            <a:r>
              <a:rPr lang="ru-RU" dirty="0"/>
              <a:t> на себе </a:t>
            </a:r>
            <a:r>
              <a:rPr lang="ru-RU" dirty="0" err="1"/>
              <a:t>зобов’язання</a:t>
            </a:r>
            <a:r>
              <a:rPr lang="ru-RU" dirty="0"/>
              <a:t> за таким </a:t>
            </a:r>
            <a:r>
              <a:rPr lang="ru-RU" dirty="0" err="1"/>
              <a:t>цінним</a:t>
            </a:r>
            <a:r>
              <a:rPr lang="ru-RU" dirty="0"/>
              <a:t> </a:t>
            </a:r>
            <a:r>
              <a:rPr lang="ru-RU" dirty="0" err="1"/>
              <a:t>папером</a:t>
            </a:r>
            <a:r>
              <a:rPr lang="ru-RU" dirty="0"/>
              <a:t> перед </a:t>
            </a:r>
            <a:r>
              <a:rPr lang="ru-RU" dirty="0" err="1"/>
              <a:t>його</a:t>
            </a:r>
            <a:r>
              <a:rPr lang="ru-RU" dirty="0"/>
              <a:t> </a:t>
            </a:r>
            <a:r>
              <a:rPr lang="ru-RU" dirty="0" err="1"/>
              <a:t>власником</a:t>
            </a:r>
            <a:r>
              <a:rPr lang="ru-RU" dirty="0"/>
              <a:t>.</a:t>
            </a:r>
          </a:p>
          <a:p>
            <a:r>
              <a:rPr lang="ru-RU" b="1" dirty="0" err="1"/>
              <a:t>Інвестори</a:t>
            </a:r>
            <a:r>
              <a:rPr lang="ru-RU" b="1" dirty="0"/>
              <a:t> у </a:t>
            </a:r>
            <a:r>
              <a:rPr lang="ru-RU" b="1" dirty="0" err="1"/>
              <a:t>фінансові</a:t>
            </a:r>
            <a:r>
              <a:rPr lang="ru-RU" b="1" dirty="0"/>
              <a:t> </a:t>
            </a:r>
            <a:r>
              <a:rPr lang="ru-RU" b="1" dirty="0" err="1"/>
              <a:t>інструменти</a:t>
            </a:r>
            <a:r>
              <a:rPr lang="ru-RU" b="1" dirty="0"/>
              <a:t> </a:t>
            </a:r>
            <a:r>
              <a:rPr lang="ru-RU" dirty="0"/>
              <a:t>- </a:t>
            </a:r>
            <a:r>
              <a:rPr lang="ru-RU" dirty="0" err="1"/>
              <a:t>це</a:t>
            </a:r>
            <a:r>
              <a:rPr lang="ru-RU" dirty="0"/>
              <a:t> </a:t>
            </a:r>
            <a:r>
              <a:rPr lang="ru-RU" dirty="0" err="1"/>
              <a:t>фізичні</a:t>
            </a:r>
            <a:r>
              <a:rPr lang="ru-RU" dirty="0"/>
              <a:t> та </a:t>
            </a:r>
            <a:r>
              <a:rPr lang="ru-RU" dirty="0" err="1"/>
              <a:t>юридичні</a:t>
            </a:r>
            <a:r>
              <a:rPr lang="ru-RU" dirty="0"/>
              <a:t> особи, у тому </a:t>
            </a:r>
            <a:r>
              <a:rPr lang="ru-RU" dirty="0" err="1"/>
              <a:t>числі</a:t>
            </a:r>
            <a:r>
              <a:rPr lang="ru-RU" dirty="0"/>
              <a:t> </a:t>
            </a:r>
            <a:r>
              <a:rPr lang="ru-RU" dirty="0" err="1"/>
              <a:t>фізичні</a:t>
            </a:r>
            <a:r>
              <a:rPr lang="ru-RU" dirty="0"/>
              <a:t> особи - </a:t>
            </a:r>
            <a:r>
              <a:rPr lang="ru-RU" dirty="0" err="1"/>
              <a:t>іноземці</a:t>
            </a:r>
            <a:r>
              <a:rPr lang="ru-RU" dirty="0"/>
              <a:t> та </a:t>
            </a:r>
            <a:r>
              <a:rPr lang="ru-RU" dirty="0" err="1"/>
              <a:t>іноземні</a:t>
            </a:r>
            <a:r>
              <a:rPr lang="ru-RU" dirty="0"/>
              <a:t> </a:t>
            </a:r>
            <a:r>
              <a:rPr lang="ru-RU" dirty="0" err="1"/>
              <a:t>юридичні</a:t>
            </a:r>
            <a:r>
              <a:rPr lang="ru-RU" dirty="0"/>
              <a:t> особи, </a:t>
            </a:r>
            <a:r>
              <a:rPr lang="ru-RU" dirty="0" err="1"/>
              <a:t>які</a:t>
            </a:r>
            <a:r>
              <a:rPr lang="ru-RU" dirty="0"/>
              <a:t> </a:t>
            </a:r>
            <a:r>
              <a:rPr lang="ru-RU" dirty="0" err="1"/>
              <a:t>набули</a:t>
            </a:r>
            <a:r>
              <a:rPr lang="ru-RU" dirty="0"/>
              <a:t> права </a:t>
            </a:r>
            <a:r>
              <a:rPr lang="ru-RU" dirty="0" err="1"/>
              <a:t>власності</a:t>
            </a:r>
            <a:r>
              <a:rPr lang="ru-RU" dirty="0"/>
              <a:t> на </a:t>
            </a:r>
            <a:r>
              <a:rPr lang="ru-RU" dirty="0" err="1"/>
              <a:t>фінансові</a:t>
            </a:r>
            <a:r>
              <a:rPr lang="ru-RU" dirty="0"/>
              <a:t> </a:t>
            </a:r>
            <a:r>
              <a:rPr lang="ru-RU" dirty="0" err="1"/>
              <a:t>інструменти</a:t>
            </a:r>
            <a:r>
              <a:rPr lang="ru-RU" dirty="0"/>
              <a:t> з метою </a:t>
            </a:r>
            <a:r>
              <a:rPr lang="ru-RU" dirty="0" err="1"/>
              <a:t>отримання</a:t>
            </a:r>
            <a:r>
              <a:rPr lang="ru-RU" dirty="0"/>
              <a:t> доходу </a:t>
            </a:r>
            <a:r>
              <a:rPr lang="ru-RU" dirty="0" err="1"/>
              <a:t>від</a:t>
            </a:r>
            <a:r>
              <a:rPr lang="ru-RU" dirty="0"/>
              <a:t> </a:t>
            </a:r>
            <a:r>
              <a:rPr lang="ru-RU" dirty="0" err="1"/>
              <a:t>вкладених</a:t>
            </a:r>
            <a:r>
              <a:rPr lang="ru-RU" dirty="0"/>
              <a:t> </a:t>
            </a:r>
            <a:r>
              <a:rPr lang="ru-RU" dirty="0" err="1"/>
              <a:t>коштів</a:t>
            </a:r>
            <a:r>
              <a:rPr lang="ru-RU" dirty="0"/>
              <a:t> та/</a:t>
            </a:r>
            <a:r>
              <a:rPr lang="ru-RU" dirty="0" err="1"/>
              <a:t>або</a:t>
            </a:r>
            <a:r>
              <a:rPr lang="ru-RU" dirty="0"/>
              <a:t> </a:t>
            </a:r>
            <a:r>
              <a:rPr lang="ru-RU" dirty="0" err="1"/>
              <a:t>збереження</a:t>
            </a:r>
            <a:r>
              <a:rPr lang="ru-RU" dirty="0"/>
              <a:t> </a:t>
            </a:r>
            <a:r>
              <a:rPr lang="ru-RU" dirty="0" err="1"/>
              <a:t>вартості</a:t>
            </a:r>
            <a:r>
              <a:rPr lang="ru-RU" dirty="0"/>
              <a:t> </a:t>
            </a:r>
            <a:r>
              <a:rPr lang="ru-RU" dirty="0" err="1"/>
              <a:t>вкладених</a:t>
            </a:r>
            <a:r>
              <a:rPr lang="ru-RU" dirty="0"/>
              <a:t> </a:t>
            </a:r>
            <a:r>
              <a:rPr lang="ru-RU" dirty="0" err="1"/>
              <a:t>активів</a:t>
            </a:r>
            <a:r>
              <a:rPr lang="ru-RU" dirty="0"/>
              <a:t>, та/</a:t>
            </a:r>
            <a:r>
              <a:rPr lang="ru-RU" dirty="0" err="1"/>
              <a:t>або</a:t>
            </a:r>
            <a:r>
              <a:rPr lang="ru-RU" dirty="0"/>
              <a:t> </a:t>
            </a:r>
            <a:r>
              <a:rPr lang="ru-RU" dirty="0" err="1"/>
              <a:t>набуття</a:t>
            </a:r>
            <a:r>
              <a:rPr lang="ru-RU" dirty="0"/>
              <a:t> </a:t>
            </a:r>
            <a:r>
              <a:rPr lang="ru-RU" dirty="0" err="1"/>
              <a:t>відповідних</a:t>
            </a:r>
            <a:r>
              <a:rPr lang="ru-RU" dirty="0"/>
              <a:t> прав, </a:t>
            </a:r>
            <a:r>
              <a:rPr lang="ru-RU" dirty="0" err="1"/>
              <a:t>що</a:t>
            </a:r>
            <a:r>
              <a:rPr lang="ru-RU" dirty="0"/>
              <a:t> </a:t>
            </a:r>
            <a:r>
              <a:rPr lang="ru-RU" dirty="0" err="1"/>
              <a:t>надаються</a:t>
            </a:r>
            <a:r>
              <a:rPr lang="ru-RU" dirty="0"/>
              <a:t> </a:t>
            </a:r>
            <a:r>
              <a:rPr lang="ru-RU" dirty="0" err="1"/>
              <a:t>власнику</a:t>
            </a:r>
            <a:r>
              <a:rPr lang="ru-RU" dirty="0"/>
              <a:t> </a:t>
            </a:r>
            <a:r>
              <a:rPr lang="ru-RU" dirty="0" err="1"/>
              <a:t>фінансових</a:t>
            </a:r>
            <a:r>
              <a:rPr lang="ru-RU" dirty="0"/>
              <a:t> </a:t>
            </a:r>
            <a:r>
              <a:rPr lang="ru-RU" dirty="0" err="1"/>
              <a:t>інструментів</a:t>
            </a:r>
            <a:r>
              <a:rPr lang="ru-RU" dirty="0"/>
              <a:t> </a:t>
            </a:r>
            <a:r>
              <a:rPr lang="ru-RU" dirty="0" err="1"/>
              <a:t>відповідно</a:t>
            </a:r>
            <a:r>
              <a:rPr lang="ru-RU" dirty="0"/>
              <a:t> до </a:t>
            </a:r>
            <a:r>
              <a:rPr lang="ru-RU" dirty="0" err="1"/>
              <a:t>законодавства</a:t>
            </a:r>
            <a:r>
              <a:rPr lang="ru-RU" dirty="0"/>
              <a:t>, </a:t>
            </a:r>
            <a:r>
              <a:rPr lang="ru-RU" dirty="0" err="1"/>
              <a:t>або</a:t>
            </a:r>
            <a:r>
              <a:rPr lang="ru-RU" dirty="0"/>
              <a:t> в межах </a:t>
            </a:r>
            <a:r>
              <a:rPr lang="ru-RU" dirty="0" err="1"/>
              <a:t>виконання</a:t>
            </a:r>
            <a:r>
              <a:rPr lang="ru-RU" dirty="0"/>
              <a:t> </a:t>
            </a:r>
            <a:r>
              <a:rPr lang="ru-RU" dirty="0" err="1"/>
              <a:t>повноважень</a:t>
            </a:r>
            <a:r>
              <a:rPr lang="ru-RU" dirty="0"/>
              <a:t> </a:t>
            </a:r>
            <a:r>
              <a:rPr lang="ru-RU" dirty="0" err="1"/>
              <a:t>щодо</a:t>
            </a:r>
            <a:r>
              <a:rPr lang="ru-RU" dirty="0"/>
              <a:t> державного </a:t>
            </a:r>
            <a:r>
              <a:rPr lang="ru-RU" dirty="0" err="1"/>
              <a:t>управління</a:t>
            </a:r>
            <a:r>
              <a:rPr lang="ru-RU" dirty="0"/>
              <a:t> у </a:t>
            </a:r>
            <a:r>
              <a:rPr lang="ru-RU" dirty="0" err="1"/>
              <a:t>відповідній</a:t>
            </a:r>
            <a:r>
              <a:rPr lang="ru-RU" dirty="0"/>
              <a:t> </a:t>
            </a:r>
            <a:r>
              <a:rPr lang="ru-RU" dirty="0" err="1"/>
              <a:t>сфері</a:t>
            </a:r>
            <a:r>
              <a:rPr lang="ru-RU" dirty="0"/>
              <a:t>, </a:t>
            </a:r>
            <a:r>
              <a:rPr lang="ru-RU" dirty="0" err="1"/>
              <a:t>або</a:t>
            </a:r>
            <a:r>
              <a:rPr lang="ru-RU" dirty="0"/>
              <a:t> </a:t>
            </a:r>
            <a:r>
              <a:rPr lang="ru-RU" dirty="0" err="1"/>
              <a:t>які</a:t>
            </a:r>
            <a:r>
              <a:rPr lang="ru-RU" dirty="0"/>
              <a:t> є сторонами </a:t>
            </a:r>
            <a:r>
              <a:rPr lang="ru-RU" dirty="0" err="1"/>
              <a:t>деривативних</a:t>
            </a:r>
            <a:r>
              <a:rPr lang="ru-RU" dirty="0"/>
              <a:t> </a:t>
            </a:r>
            <a:r>
              <a:rPr lang="ru-RU" dirty="0" err="1"/>
              <a:t>контрактів</a:t>
            </a:r>
            <a:r>
              <a:rPr lang="ru-RU" dirty="0"/>
              <a:t>.</a:t>
            </a:r>
          </a:p>
          <a:p>
            <a:r>
              <a:rPr lang="ru-RU" b="1" dirty="0" err="1"/>
              <a:t>Інституційні</a:t>
            </a:r>
            <a:r>
              <a:rPr lang="ru-RU" b="1" dirty="0"/>
              <a:t> </a:t>
            </a:r>
            <a:r>
              <a:rPr lang="ru-RU" b="1" dirty="0" err="1"/>
              <a:t>інвестори</a:t>
            </a:r>
            <a:r>
              <a:rPr lang="ru-RU" b="1" dirty="0"/>
              <a:t> </a:t>
            </a:r>
            <a:r>
              <a:rPr lang="ru-RU" dirty="0"/>
              <a:t>- </a:t>
            </a:r>
            <a:r>
              <a:rPr lang="ru-RU" dirty="0" err="1"/>
              <a:t>це</a:t>
            </a:r>
            <a:r>
              <a:rPr lang="ru-RU" dirty="0"/>
              <a:t> </a:t>
            </a:r>
            <a:r>
              <a:rPr lang="ru-RU" dirty="0" err="1"/>
              <a:t>інвестори</a:t>
            </a:r>
            <a:r>
              <a:rPr lang="ru-RU" dirty="0"/>
              <a:t> у </a:t>
            </a:r>
            <a:r>
              <a:rPr lang="ru-RU" dirty="0" err="1"/>
              <a:t>фінансові</a:t>
            </a:r>
            <a:r>
              <a:rPr lang="ru-RU" dirty="0"/>
              <a:t> </a:t>
            </a:r>
            <a:r>
              <a:rPr lang="ru-RU" dirty="0" err="1"/>
              <a:t>інструменти</a:t>
            </a:r>
            <a:r>
              <a:rPr lang="ru-RU" dirty="0"/>
              <a:t>, </a:t>
            </a:r>
            <a:r>
              <a:rPr lang="ru-RU" dirty="0" err="1"/>
              <a:t>які</a:t>
            </a:r>
            <a:r>
              <a:rPr lang="ru-RU" dirty="0"/>
              <a:t> є </a:t>
            </a:r>
            <a:r>
              <a:rPr lang="ru-RU" dirty="0" err="1"/>
              <a:t>інститутами</a:t>
            </a:r>
            <a:r>
              <a:rPr lang="ru-RU" dirty="0"/>
              <a:t> </a:t>
            </a:r>
            <a:r>
              <a:rPr lang="ru-RU" dirty="0" err="1"/>
              <a:t>спільного</a:t>
            </a:r>
            <a:r>
              <a:rPr lang="ru-RU" dirty="0"/>
              <a:t> </a:t>
            </a:r>
            <a:r>
              <a:rPr lang="ru-RU" dirty="0" err="1"/>
              <a:t>інвестування</a:t>
            </a:r>
            <a:r>
              <a:rPr lang="ru-RU" dirty="0"/>
              <a:t> (</a:t>
            </a:r>
            <a:r>
              <a:rPr lang="ru-RU" dirty="0" err="1"/>
              <a:t>пайовими</a:t>
            </a:r>
            <a:r>
              <a:rPr lang="ru-RU" dirty="0"/>
              <a:t> та </a:t>
            </a:r>
            <a:r>
              <a:rPr lang="ru-RU" dirty="0" err="1"/>
              <a:t>корпоративними</a:t>
            </a:r>
            <a:r>
              <a:rPr lang="ru-RU" dirty="0"/>
              <a:t> </a:t>
            </a:r>
            <a:r>
              <a:rPr lang="ru-RU" dirty="0" err="1"/>
              <a:t>інвестиційними</a:t>
            </a:r>
            <a:r>
              <a:rPr lang="ru-RU" dirty="0"/>
              <a:t> фондами), </a:t>
            </a:r>
            <a:r>
              <a:rPr lang="ru-RU" dirty="0" err="1"/>
              <a:t>інвестиційними</a:t>
            </a:r>
            <a:r>
              <a:rPr lang="ru-RU" dirty="0"/>
              <a:t> фондами, </a:t>
            </a:r>
            <a:r>
              <a:rPr lang="ru-RU" dirty="0" err="1"/>
              <a:t>взаємними</a:t>
            </a:r>
            <a:r>
              <a:rPr lang="ru-RU" dirty="0"/>
              <a:t> фондами </a:t>
            </a:r>
            <a:r>
              <a:rPr lang="ru-RU" dirty="0" err="1"/>
              <a:t>інвестиційних</a:t>
            </a:r>
            <a:r>
              <a:rPr lang="ru-RU" dirty="0"/>
              <a:t> </a:t>
            </a:r>
            <a:r>
              <a:rPr lang="ru-RU" dirty="0" err="1"/>
              <a:t>компаній</a:t>
            </a:r>
            <a:r>
              <a:rPr lang="ru-RU" dirty="0"/>
              <a:t>, </a:t>
            </a:r>
            <a:r>
              <a:rPr lang="ru-RU" dirty="0" err="1"/>
              <a:t>недержавними</a:t>
            </a:r>
            <a:r>
              <a:rPr lang="ru-RU" dirty="0"/>
              <a:t> </a:t>
            </a:r>
            <a:r>
              <a:rPr lang="ru-RU" dirty="0" err="1"/>
              <a:t>пенсійними</a:t>
            </a:r>
            <a:r>
              <a:rPr lang="ru-RU" dirty="0"/>
              <a:t> фондами, фондами </a:t>
            </a:r>
            <a:r>
              <a:rPr lang="ru-RU" dirty="0" err="1"/>
              <a:t>банківського</a:t>
            </a:r>
            <a:r>
              <a:rPr lang="ru-RU" dirty="0"/>
              <a:t> </a:t>
            </a:r>
            <a:r>
              <a:rPr lang="ru-RU" dirty="0" err="1"/>
              <a:t>управління</a:t>
            </a:r>
            <a:r>
              <a:rPr lang="ru-RU" dirty="0"/>
              <a:t>, </a:t>
            </a:r>
            <a:r>
              <a:rPr lang="ru-RU" dirty="0" err="1"/>
              <a:t>страховими</a:t>
            </a:r>
            <a:r>
              <a:rPr lang="ru-RU" dirty="0"/>
              <a:t> </a:t>
            </a:r>
            <a:r>
              <a:rPr lang="ru-RU" dirty="0" err="1"/>
              <a:t>компаніями</a:t>
            </a:r>
            <a:r>
              <a:rPr lang="ru-RU" dirty="0"/>
              <a:t>, </a:t>
            </a:r>
            <a:r>
              <a:rPr lang="ru-RU" dirty="0" err="1"/>
              <a:t>іншими</a:t>
            </a:r>
            <a:r>
              <a:rPr lang="ru-RU" dirty="0"/>
              <a:t> </a:t>
            </a:r>
            <a:r>
              <a:rPr lang="ru-RU" dirty="0" err="1"/>
              <a:t>фінансовими</a:t>
            </a:r>
            <a:r>
              <a:rPr lang="ru-RU" dirty="0"/>
              <a:t> </a:t>
            </a:r>
            <a:r>
              <a:rPr lang="ru-RU" dirty="0" err="1"/>
              <a:t>установами</a:t>
            </a:r>
            <a:r>
              <a:rPr lang="ru-RU" dirty="0"/>
              <a:t>, </a:t>
            </a:r>
            <a:r>
              <a:rPr lang="ru-RU" dirty="0" err="1"/>
              <a:t>що</a:t>
            </a:r>
            <a:r>
              <a:rPr lang="ru-RU" dirty="0"/>
              <a:t> </a:t>
            </a:r>
            <a:r>
              <a:rPr lang="ru-RU" dirty="0" err="1"/>
              <a:t>здійснюють</a:t>
            </a:r>
            <a:r>
              <a:rPr lang="ru-RU" dirty="0"/>
              <a:t> </a:t>
            </a:r>
            <a:r>
              <a:rPr lang="ru-RU" dirty="0" err="1"/>
              <a:t>операції</a:t>
            </a:r>
            <a:r>
              <a:rPr lang="ru-RU" dirty="0"/>
              <a:t> з </a:t>
            </a:r>
            <a:r>
              <a:rPr lang="ru-RU" dirty="0" err="1"/>
              <a:t>фінансовими</a:t>
            </a:r>
            <a:r>
              <a:rPr lang="ru-RU" dirty="0"/>
              <a:t> активами в </a:t>
            </a:r>
            <a:r>
              <a:rPr lang="ru-RU" dirty="0" err="1"/>
              <a:t>інтересах</a:t>
            </a:r>
            <a:r>
              <a:rPr lang="ru-RU" dirty="0"/>
              <a:t> </a:t>
            </a:r>
            <a:r>
              <a:rPr lang="ru-RU" dirty="0" err="1"/>
              <a:t>третіх</a:t>
            </a:r>
            <a:r>
              <a:rPr lang="ru-RU" dirty="0"/>
              <a:t> </a:t>
            </a:r>
            <a:r>
              <a:rPr lang="ru-RU" dirty="0" err="1"/>
              <a:t>осіб</a:t>
            </a:r>
            <a:r>
              <a:rPr lang="ru-RU" dirty="0"/>
              <a:t> за </a:t>
            </a:r>
            <a:r>
              <a:rPr lang="ru-RU" dirty="0" err="1"/>
              <a:t>власний</a:t>
            </a:r>
            <a:r>
              <a:rPr lang="ru-RU" dirty="0"/>
              <a:t> </a:t>
            </a:r>
            <a:r>
              <a:rPr lang="ru-RU" dirty="0" err="1"/>
              <a:t>рахунок</a:t>
            </a:r>
            <a:r>
              <a:rPr lang="ru-RU" dirty="0"/>
              <a:t> </a:t>
            </a:r>
            <a:r>
              <a:rPr lang="ru-RU" dirty="0" err="1"/>
              <a:t>чи</a:t>
            </a:r>
            <a:r>
              <a:rPr lang="ru-RU" dirty="0"/>
              <a:t> за </a:t>
            </a:r>
            <a:r>
              <a:rPr lang="ru-RU" dirty="0" err="1"/>
              <a:t>рахунок</a:t>
            </a:r>
            <a:r>
              <a:rPr lang="ru-RU" dirty="0"/>
              <a:t> таких </a:t>
            </a:r>
            <a:r>
              <a:rPr lang="ru-RU" dirty="0" err="1"/>
              <a:t>осіб</a:t>
            </a:r>
            <a:r>
              <a:rPr lang="ru-RU" dirty="0"/>
              <a:t>, а у </a:t>
            </a:r>
            <a:r>
              <a:rPr lang="ru-RU" dirty="0" err="1"/>
              <a:t>випадках</a:t>
            </a:r>
            <a:r>
              <a:rPr lang="ru-RU" dirty="0"/>
              <a:t>, </a:t>
            </a:r>
            <a:r>
              <a:rPr lang="ru-RU" dirty="0" err="1"/>
              <a:t>передбачених</a:t>
            </a:r>
            <a:r>
              <a:rPr lang="ru-RU" dirty="0"/>
              <a:t> </a:t>
            </a:r>
            <a:r>
              <a:rPr lang="ru-RU" dirty="0" err="1"/>
              <a:t>законодавством</a:t>
            </a:r>
            <a:r>
              <a:rPr lang="ru-RU" dirty="0"/>
              <a:t>, - </a:t>
            </a:r>
            <a:r>
              <a:rPr lang="ru-RU" dirty="0" err="1"/>
              <a:t>також</a:t>
            </a:r>
            <a:r>
              <a:rPr lang="ru-RU" dirty="0"/>
              <a:t> за </a:t>
            </a:r>
            <a:r>
              <a:rPr lang="ru-RU" dirty="0" err="1"/>
              <a:t>рахунок</a:t>
            </a:r>
            <a:r>
              <a:rPr lang="ru-RU" dirty="0"/>
              <a:t> </a:t>
            </a:r>
            <a:r>
              <a:rPr lang="ru-RU" dirty="0" err="1"/>
              <a:t>залучених</a:t>
            </a:r>
            <a:r>
              <a:rPr lang="ru-RU" dirty="0"/>
              <a:t> </a:t>
            </a:r>
            <a:r>
              <a:rPr lang="ru-RU" dirty="0" err="1"/>
              <a:t>від</a:t>
            </a:r>
            <a:r>
              <a:rPr lang="ru-RU" dirty="0"/>
              <a:t> </a:t>
            </a:r>
            <a:r>
              <a:rPr lang="ru-RU" dirty="0" err="1"/>
              <a:t>інших</a:t>
            </a:r>
            <a:r>
              <a:rPr lang="ru-RU" dirty="0"/>
              <a:t> </a:t>
            </a:r>
            <a:r>
              <a:rPr lang="ru-RU" dirty="0" err="1"/>
              <a:t>осіб</a:t>
            </a:r>
            <a:r>
              <a:rPr lang="ru-RU" dirty="0"/>
              <a:t> </a:t>
            </a:r>
            <a:r>
              <a:rPr lang="ru-RU" dirty="0" err="1"/>
              <a:t>фінансових</a:t>
            </a:r>
            <a:r>
              <a:rPr lang="ru-RU" dirty="0"/>
              <a:t> </a:t>
            </a:r>
            <a:r>
              <a:rPr lang="ru-RU" dirty="0" err="1"/>
              <a:t>активів</a:t>
            </a:r>
            <a:r>
              <a:rPr lang="ru-RU" dirty="0" smtClean="0"/>
              <a:t>.</a:t>
            </a:r>
            <a:endParaRPr lang="ru-RU" dirty="0"/>
          </a:p>
        </p:txBody>
      </p:sp>
    </p:spTree>
    <p:extLst>
      <p:ext uri="{BB962C8B-B14F-4D97-AF65-F5344CB8AC3E}">
        <p14:creationId xmlns:p14="http://schemas.microsoft.com/office/powerpoint/2010/main" val="22469405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лакс">
  <a:themeElements>
    <a:clrScheme name="Параллакс">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Параллакс">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Параллакс</Template>
  <TotalTime>472</TotalTime>
  <Words>4625</Words>
  <Application>Microsoft Office PowerPoint</Application>
  <PresentationFormat>Широкоэкранный</PresentationFormat>
  <Paragraphs>233</Paragraphs>
  <Slides>40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40</vt:i4>
      </vt:variant>
    </vt:vector>
  </HeadingPairs>
  <TitlesOfParts>
    <vt:vector size="46" baseType="lpstr">
      <vt:lpstr>Arial</vt:lpstr>
      <vt:lpstr>Calibri</vt:lpstr>
      <vt:lpstr>Corbel</vt:lpstr>
      <vt:lpstr>Times New Roman</vt:lpstr>
      <vt:lpstr>Trebuchet MS</vt:lpstr>
      <vt:lpstr>Параллакс</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Оксана</dc:creator>
  <cp:lastModifiedBy>Dell</cp:lastModifiedBy>
  <cp:revision>27</cp:revision>
  <dcterms:created xsi:type="dcterms:W3CDTF">2021-10-28T11:53:33Z</dcterms:created>
  <dcterms:modified xsi:type="dcterms:W3CDTF">2026-02-25T20:07:37Z</dcterms:modified>
</cp:coreProperties>
</file>