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7" r:id="rId20"/>
    <p:sldId id="278" r:id="rId21"/>
    <p:sldId id="279" r:id="rId22"/>
    <p:sldId id="280" r:id="rId23"/>
    <p:sldId id="283" r:id="rId24"/>
    <p:sldId id="284" r:id="rId25"/>
    <p:sldId id="281" r:id="rId26"/>
    <p:sldId id="282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88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559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572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794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8541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757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2693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675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402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6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948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655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99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012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15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748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378A5-085B-4A40-BE91-B617E3AE5A2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8780A0A-812F-459C-86BF-A412051641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844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984_011#Text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academy.gov.ua/NMKD/library_nadu/Encycloped_vydanniy/902a288d-d8fc-42de-b917-9ebd85e716cb.pdf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zakon3.rada.gov.ua/laws/show/2456-17" TargetMode="External"/><Relationship Id="rId2" Type="http://schemas.openxmlformats.org/officeDocument/2006/relationships/hyperlink" Target="https://conf.ztu.edu.ua/wp-content/uploads/2021/01/241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zakon.rada.gov.ua/laws/show/310-2018-%D1%80#Text" TargetMode="External"/><Relationship Id="rId4" Type="http://schemas.openxmlformats.org/officeDocument/2006/relationships/hyperlink" Target="https://zakon.rada.gov.ua/laws/show/2939-12#Text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900753"/>
            <a:ext cx="7766936" cy="4246980"/>
          </a:xfrm>
        </p:spPr>
        <p:txBody>
          <a:bodyPr/>
          <a:lstStyle/>
          <a:p>
            <a:pPr indent="450215" algn="l">
              <a:lnSpc>
                <a:spcPct val="115000"/>
              </a:lnSpc>
            </a:pP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10. Фінансовий </a:t>
            </a: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</a:p>
          <a:p>
            <a:pPr indent="450215" algn="l">
              <a:lnSpc>
                <a:spcPct val="115000"/>
              </a:lnSpc>
            </a:pP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 fontAlgn="base">
              <a:lnSpc>
                <a:spcPct val="115000"/>
              </a:lnSpc>
              <a:buFont typeface="+mj-lt"/>
              <a:buAutoNum type="arabicPeriod"/>
              <a:tabLst>
                <a:tab pos="914400" algn="l"/>
                <a:tab pos="1348105" algn="l"/>
              </a:tabLst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Поняття фінансового контролю, його виникнення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 fontAlgn="base">
              <a:lnSpc>
                <a:spcPct val="115000"/>
              </a:lnSpc>
              <a:buFont typeface="+mj-lt"/>
              <a:buAutoNum type="arabicPeriod"/>
              <a:tabLst>
                <a:tab pos="914400" algn="l"/>
                <a:tab pos="1348105" algn="l"/>
              </a:tabLst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 та види фінансового контролю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 fontAlgn="base">
              <a:lnSpc>
                <a:spcPct val="115000"/>
              </a:lnSpc>
              <a:buFont typeface="+mj-lt"/>
              <a:buAutoNum type="arabicPeriod"/>
              <a:tabLst>
                <a:tab pos="914400" algn="l"/>
                <a:tab pos="1348105" algn="l"/>
              </a:tabLst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Державний фінансовий контроль, його зміст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 fontAlgn="base">
              <a:lnSpc>
                <a:spcPct val="115000"/>
              </a:lnSpc>
              <a:buFont typeface="+mj-lt"/>
              <a:buAutoNum type="arabicPeriod"/>
              <a:tabLst>
                <a:tab pos="914400" algn="l"/>
                <a:tab pos="1348105" algn="l"/>
              </a:tabLst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Недержавний фінансовий контроль, його характеристика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 fontAlgn="base">
              <a:lnSpc>
                <a:spcPct val="115000"/>
              </a:lnSpc>
              <a:buFont typeface="+mj-lt"/>
              <a:buAutoNum type="arabicPeriod"/>
              <a:tabLst>
                <a:tab pos="914400" algn="l"/>
                <a:tab pos="1348105" algn="l"/>
              </a:tabLst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Особливості та тенденції розвитку фінансового контролю в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Україні (Д/з)</a:t>
            </a:r>
            <a:endParaRPr lang="ru-RU" sz="14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7445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13899"/>
            <a:ext cx="10118045" cy="6059605"/>
          </a:xfrm>
        </p:spPr>
        <p:txBody>
          <a:bodyPr/>
          <a:lstStyle/>
          <a:p>
            <a:pPr marL="0" indent="0">
              <a:buNone/>
            </a:pPr>
            <a:r>
              <a:rPr lang="uk-UA" sz="2200" dirty="0"/>
              <a:t>За </a:t>
            </a:r>
            <a:r>
              <a:rPr lang="uk-UA" sz="2200" b="1" dirty="0"/>
              <a:t>терміном проведення</a:t>
            </a:r>
            <a:r>
              <a:rPr lang="uk-UA" sz="2200" dirty="0"/>
              <a:t> фінансовий контроль поділяється на:</a:t>
            </a:r>
            <a:endParaRPr lang="ru-RU" sz="2200" dirty="0"/>
          </a:p>
          <a:p>
            <a:r>
              <a:rPr lang="uk-UA" sz="2200" dirty="0"/>
              <a:t>•	</a:t>
            </a:r>
            <a:r>
              <a:rPr lang="uk-UA" sz="2200" i="1" dirty="0"/>
              <a:t>попередній фінансовий контроль</a:t>
            </a:r>
            <a:r>
              <a:rPr lang="uk-UA" sz="2200" dirty="0"/>
              <a:t> – проводиться до здійснення фінансових і господарських операцій, має велике значення для попередження порушень та економічних прорахунків; передбачає оцінку обґрунтованості фінансових програм, прогнозів, обґрунтованості розподілу ВВП, а на мікрорівні – обґрунтованості розподілу виручки й прибутку;</a:t>
            </a:r>
            <a:endParaRPr lang="ru-RU" sz="2200" dirty="0"/>
          </a:p>
          <a:p>
            <a:r>
              <a:rPr lang="uk-UA" sz="2200" dirty="0"/>
              <a:t>•	</a:t>
            </a:r>
            <a:r>
              <a:rPr lang="uk-UA" sz="2200" i="1" dirty="0"/>
              <a:t>поточний (оперативний) фінансовий контроль</a:t>
            </a:r>
            <a:r>
              <a:rPr lang="uk-UA" sz="2200" dirty="0"/>
              <a:t> – проводиться в момент здійснення фінансових операцій; попереджує можливі зловживання при отриманні і використанні коштів, сприяє дотриманню фінансової дисципліни і своєчасності проведення фінансових розрахунків;</a:t>
            </a:r>
            <a:endParaRPr lang="ru-RU" sz="2200" dirty="0"/>
          </a:p>
          <a:p>
            <a:r>
              <a:rPr lang="uk-UA" sz="2200" dirty="0"/>
              <a:t>•	</a:t>
            </a:r>
            <a:r>
              <a:rPr lang="uk-UA" sz="2200" i="1" dirty="0"/>
              <a:t>наступний фінансовий контроль</a:t>
            </a:r>
            <a:r>
              <a:rPr lang="uk-UA" sz="2200" dirty="0"/>
              <a:t> – проводиться шляхом аналізу й ревізії бухгалтерської і фінансової звітності, призначений для оцінки результатів господарської діяльності й оцінки ефективності фінансової стратегії.</a:t>
            </a:r>
            <a:endParaRPr lang="ru-RU" sz="2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674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13899"/>
            <a:ext cx="10118045" cy="6059605"/>
          </a:xfrm>
        </p:spPr>
        <p:txBody>
          <a:bodyPr>
            <a:normAutofit/>
          </a:bodyPr>
          <a:lstStyle/>
          <a:p>
            <a:r>
              <a:rPr lang="uk-UA" sz="2000" dirty="0"/>
              <a:t>Для реалізації функцій фінансового контролю в Україні сформувався відповідний методичний підхід, який виражає загальні підходи до об’єкта контролю. В основі такого підходу лежить поєднання загальнонаукових і методичних прийомів пізнання, що дають можливість комплексно вивчити законність, достовірність, доцільність та економічну ефективність господарських та фінансових операцій і процесів на основі використання облікової, звітної, нормативної та іншої економічної інформації в поєднанні з дослідженням фактичного стану об’єкта контролю.</a:t>
            </a:r>
            <a:endParaRPr lang="ru-RU" sz="2000" dirty="0"/>
          </a:p>
          <a:p>
            <a:r>
              <a:rPr lang="uk-UA" sz="2000" dirty="0"/>
              <a:t>Відповідно </a:t>
            </a:r>
            <a:r>
              <a:rPr lang="uk-UA" sz="2000" b="1" dirty="0"/>
              <a:t>методикою фінансового контролю</a:t>
            </a:r>
            <a:r>
              <a:rPr lang="uk-UA" sz="2000" dirty="0"/>
              <a:t> є сукупність методів, які дають змогу всебічно, повно та об’єктивно дослідити комплекс фінансово-господарських операцій господарюючого суб’єкта, установи, організації, незалежно від форми та часу їх здійснення з метою виявлення й усунення, а також попередження недоліків та порушень у використанні фінансових ресурсів.</a:t>
            </a:r>
            <a:endParaRPr lang="ru-RU" sz="2000" dirty="0"/>
          </a:p>
          <a:p>
            <a:r>
              <a:rPr lang="uk-UA" sz="2000" dirty="0"/>
              <a:t>В загальному вигляді методи проведення фінансового контролю представлені на </a:t>
            </a:r>
            <a:r>
              <a:rPr lang="uk-UA" sz="2000" dirty="0" smtClean="0"/>
              <a:t>рисунку: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63878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230" y="871517"/>
            <a:ext cx="9048465" cy="4783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56646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13899"/>
            <a:ext cx="10118045" cy="6059605"/>
          </a:xfrm>
        </p:spPr>
        <p:txBody>
          <a:bodyPr/>
          <a:lstStyle/>
          <a:p>
            <a:r>
              <a:rPr lang="uk-UA" b="1" dirty="0"/>
              <a:t>Перевірка</a:t>
            </a:r>
            <a:r>
              <a:rPr lang="uk-UA" dirty="0"/>
              <a:t> - це обстеження і вивчення окремих ділянок фінансово-господарської діяльності.</a:t>
            </a:r>
            <a:endParaRPr lang="ru-RU" dirty="0"/>
          </a:p>
          <a:p>
            <a:r>
              <a:rPr lang="uk-UA" b="1" dirty="0"/>
              <a:t>Обстеження</a:t>
            </a:r>
            <a:r>
              <a:rPr lang="uk-UA" dirty="0"/>
              <a:t> – це процес отримання якісних та кількісних показників щодо предмету контролю шляхом обмірів, спостережень, опитувань, інспекцій тощо</a:t>
            </a:r>
            <a:endParaRPr lang="ru-RU" dirty="0"/>
          </a:p>
          <a:p>
            <a:r>
              <a:rPr lang="uk-UA" b="1" dirty="0"/>
              <a:t>Нагляд</a:t>
            </a:r>
            <a:r>
              <a:rPr lang="uk-UA" dirty="0"/>
              <a:t> проводиться контролюючими органами за суб'єктами, що отримали ліцензію на певний вид фінансової діяльності (страхової, банківської) і передбачає контроль за дотриманням встановлених правил та нормативів, порушення яких викликає анулювання або припинення дії ліцензії;</a:t>
            </a:r>
            <a:endParaRPr lang="ru-RU" dirty="0"/>
          </a:p>
          <a:p>
            <a:r>
              <a:rPr lang="uk-UA" b="1" dirty="0"/>
              <a:t>Економічний аналіз</a:t>
            </a:r>
            <a:r>
              <a:rPr lang="uk-UA" dirty="0"/>
              <a:t> –детально вивчає оперативну або річну фінансову звітність з метою загальної оцінки результатів господарської діяльності, фінансового стану, обґрунтування можливостей їх ефективного використання;</a:t>
            </a:r>
            <a:endParaRPr lang="ru-RU" dirty="0"/>
          </a:p>
          <a:p>
            <a:r>
              <a:rPr lang="uk-UA" b="1" dirty="0"/>
              <a:t>Ревізія </a:t>
            </a:r>
            <a:r>
              <a:rPr lang="uk-UA" dirty="0"/>
              <a:t>– найбільш поширений метод проведення фінансового контролю; охоплює комплекс взаємозв’язаних перевірок фінансово-господарської діяльності суб’єкту; здійснюється за допомогою певних прийомів фактичного й документального контролю; в свою чергу поділяється на: повну, часткову, комплексну, тематичну, суцільну, вибіркову, комбіновану.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6014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13899"/>
            <a:ext cx="10118045" cy="6059605"/>
          </a:xfrm>
        </p:spPr>
        <p:txBody>
          <a:bodyPr/>
          <a:lstStyle/>
          <a:p>
            <a:r>
              <a:rPr lang="ru-RU" b="1" u="sng" dirty="0" smtClean="0"/>
              <a:t>3. </a:t>
            </a:r>
            <a:r>
              <a:rPr lang="ru-RU" b="1" u="sng" dirty="0" err="1" smtClean="0"/>
              <a:t>Державний</a:t>
            </a:r>
            <a:r>
              <a:rPr lang="ru-RU" b="1" u="sng" dirty="0" smtClean="0"/>
              <a:t> </a:t>
            </a:r>
            <a:r>
              <a:rPr lang="ru-RU" b="1" u="sng" dirty="0" err="1"/>
              <a:t>фінансовий</a:t>
            </a:r>
            <a:r>
              <a:rPr lang="ru-RU" b="1" u="sng" dirty="0"/>
              <a:t> контроль, </a:t>
            </a:r>
            <a:r>
              <a:rPr lang="ru-RU" b="1" u="sng" dirty="0" err="1"/>
              <a:t>його</a:t>
            </a:r>
            <a:r>
              <a:rPr lang="ru-RU" b="1" u="sng" dirty="0"/>
              <a:t> </a:t>
            </a:r>
            <a:r>
              <a:rPr lang="ru-RU" b="1" u="sng" dirty="0" err="1"/>
              <a:t>зміст</a:t>
            </a:r>
            <a:endParaRPr lang="ru-RU" b="1" u="sng" dirty="0"/>
          </a:p>
          <a:p>
            <a:endParaRPr lang="uk-UA" dirty="0" smtClean="0"/>
          </a:p>
          <a:p>
            <a:r>
              <a:rPr lang="uk-UA" dirty="0" smtClean="0"/>
              <a:t>У загальному вигляді ключовими компонентами фінансового контролю за управлінням державними (місцевими) ресурсами та їх використанням є </a:t>
            </a:r>
            <a:r>
              <a:rPr lang="uk-UA" u="sng" dirty="0" smtClean="0"/>
              <a:t>державний фінансовий контроль</a:t>
            </a:r>
            <a:r>
              <a:rPr lang="uk-UA" dirty="0" smtClean="0"/>
              <a:t>, який </a:t>
            </a:r>
            <a:r>
              <a:rPr lang="uk-UA" u="sng" dirty="0" smtClean="0"/>
              <a:t>здійснюють органи </a:t>
            </a:r>
            <a:r>
              <a:rPr lang="uk-UA" u="sng" dirty="0" err="1" smtClean="0"/>
              <a:t>Держаудитслужби</a:t>
            </a:r>
            <a:r>
              <a:rPr lang="uk-UA" dirty="0" smtClean="0"/>
              <a:t>, уповноважені Кабінетом Міністрів України </a:t>
            </a:r>
            <a:r>
              <a:rPr lang="uk-UA" u="sng" dirty="0" smtClean="0"/>
              <a:t>(урядовий контроль), державний зовнішній фінансовий контроль (аудит), який здійснює Рахункова палата</a:t>
            </a:r>
            <a:r>
              <a:rPr lang="uk-UA" dirty="0" smtClean="0"/>
              <a:t> від імені Верховної Ради України (</a:t>
            </a:r>
            <a:r>
              <a:rPr lang="uk-UA" u="sng" dirty="0" smtClean="0"/>
              <a:t>парламентський контроль</a:t>
            </a:r>
            <a:r>
              <a:rPr lang="uk-UA" dirty="0" smtClean="0"/>
              <a:t>), та </a:t>
            </a:r>
            <a:r>
              <a:rPr lang="uk-UA" u="sng" dirty="0" smtClean="0"/>
              <a:t>державний внутрішній фінансовий контроль</a:t>
            </a:r>
            <a:r>
              <a:rPr lang="uk-UA" dirty="0" smtClean="0"/>
              <a:t>, зокрема внутрішній контроль та внутрішній аудит, </a:t>
            </a:r>
            <a:r>
              <a:rPr lang="uk-UA" u="sng" dirty="0" smtClean="0"/>
              <a:t>який забезпечується відповідно розпорядниками бюджетних коштів та підрозділом внутрішнього аудиту в бюджетній установі</a:t>
            </a:r>
            <a:r>
              <a:rPr lang="uk-UA" dirty="0" smtClean="0"/>
              <a:t>.</a:t>
            </a:r>
          </a:p>
          <a:p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/>
              <a:t>побудова</a:t>
            </a:r>
            <a:r>
              <a:rPr lang="ru-RU" dirty="0"/>
              <a:t> та </a:t>
            </a:r>
            <a:r>
              <a:rPr lang="ru-RU" dirty="0" err="1"/>
              <a:t>класифікація</a:t>
            </a:r>
            <a:r>
              <a:rPr lang="ru-RU" dirty="0"/>
              <a:t> </a:t>
            </a:r>
            <a:r>
              <a:rPr lang="ru-RU" dirty="0" err="1"/>
              <a:t>вітчизняної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контролю </a:t>
            </a:r>
            <a:r>
              <a:rPr lang="ru-RU" dirty="0" err="1"/>
              <a:t>забезпечить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надійної</a:t>
            </a:r>
            <a:r>
              <a:rPr lang="ru-RU" dirty="0"/>
              <a:t> </a:t>
            </a:r>
            <a:r>
              <a:rPr lang="ru-RU" dirty="0" err="1"/>
              <a:t>платформи</a:t>
            </a:r>
            <a:r>
              <a:rPr lang="ru-RU" dirty="0"/>
              <a:t> для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правового поля, </a:t>
            </a:r>
            <a:r>
              <a:rPr lang="ru-RU" dirty="0" err="1"/>
              <a:t>унормування</a:t>
            </a:r>
            <a:r>
              <a:rPr lang="ru-RU" dirty="0"/>
              <a:t> </a:t>
            </a:r>
            <a:r>
              <a:rPr lang="ru-RU" dirty="0" err="1"/>
              <a:t>понятійного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, </a:t>
            </a:r>
            <a:r>
              <a:rPr lang="ru-RU" dirty="0" err="1"/>
              <a:t>уніфікацію</a:t>
            </a:r>
            <a:r>
              <a:rPr lang="ru-RU" dirty="0"/>
              <a:t> </a:t>
            </a:r>
            <a:r>
              <a:rPr lang="ru-RU" dirty="0" err="1"/>
              <a:t>чітких</a:t>
            </a:r>
            <a:r>
              <a:rPr lang="ru-RU" dirty="0"/>
              <a:t> і </a:t>
            </a:r>
            <a:r>
              <a:rPr lang="ru-RU" dirty="0" err="1"/>
              <a:t>прозорих</a:t>
            </a:r>
            <a:r>
              <a:rPr lang="ru-RU" dirty="0"/>
              <a:t> правил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контролю, </a:t>
            </a:r>
            <a:r>
              <a:rPr lang="ru-RU" dirty="0" err="1"/>
              <a:t>удосконалення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співпраці</a:t>
            </a:r>
            <a:r>
              <a:rPr lang="ru-RU" dirty="0"/>
              <a:t> та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ними, </a:t>
            </a:r>
            <a:r>
              <a:rPr lang="ru-RU" dirty="0" err="1"/>
              <a:t>ідентифікацію</a:t>
            </a:r>
            <a:r>
              <a:rPr lang="ru-RU" dirty="0"/>
              <a:t> статусу і </a:t>
            </a:r>
            <a:r>
              <a:rPr lang="ru-RU" dirty="0" err="1"/>
              <a:t>місії</a:t>
            </a:r>
            <a:r>
              <a:rPr lang="ru-RU" dirty="0"/>
              <a:t> кожного з них,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сприятиме</a:t>
            </a:r>
            <a:r>
              <a:rPr lang="ru-RU" dirty="0"/>
              <a:t> максимальному </a:t>
            </a:r>
            <a:r>
              <a:rPr lang="ru-RU" dirty="0" err="1"/>
              <a:t>наближенню</a:t>
            </a:r>
            <a:r>
              <a:rPr lang="ru-RU" dirty="0"/>
              <a:t> до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стандартів</a:t>
            </a:r>
            <a:r>
              <a:rPr lang="ru-RU" dirty="0"/>
              <a:t> та </a:t>
            </a:r>
            <a:r>
              <a:rPr lang="ru-RU" dirty="0" err="1"/>
              <a:t>кращої</a:t>
            </a:r>
            <a:r>
              <a:rPr lang="ru-RU" dirty="0"/>
              <a:t> практики ЄС. </a:t>
            </a:r>
            <a:r>
              <a:rPr lang="ru-RU" dirty="0" err="1"/>
              <a:t>Адже</a:t>
            </a:r>
            <a:r>
              <a:rPr lang="ru-RU" dirty="0"/>
              <a:t> основною метою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є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контролю за </a:t>
            </a:r>
            <a:r>
              <a:rPr lang="ru-RU" dirty="0" err="1"/>
              <a:t>управлінням</a:t>
            </a:r>
            <a:r>
              <a:rPr lang="ru-RU" dirty="0"/>
              <a:t> та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(</a:t>
            </a:r>
            <a:r>
              <a:rPr lang="ru-RU" dirty="0" err="1"/>
              <a:t>місцевих</a:t>
            </a:r>
            <a:r>
              <a:rPr lang="ru-RU" dirty="0"/>
              <a:t>) </a:t>
            </a:r>
            <a:r>
              <a:rPr lang="ru-RU" dirty="0" err="1"/>
              <a:t>ресурсів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381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13899"/>
            <a:ext cx="10118045" cy="6059605"/>
          </a:xfrm>
        </p:spPr>
        <p:txBody>
          <a:bodyPr/>
          <a:lstStyle/>
          <a:p>
            <a:r>
              <a:rPr lang="ru-RU" dirty="0"/>
              <a:t>Система державного контролю за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впродовж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в </a:t>
            </a:r>
            <a:r>
              <a:rPr lang="ru-RU" dirty="0" err="1"/>
              <a:t>стані</a:t>
            </a:r>
            <a:r>
              <a:rPr lang="ru-RU" dirty="0"/>
              <a:t> </a:t>
            </a:r>
            <a:r>
              <a:rPr lang="ru-RU" dirty="0" err="1"/>
              <a:t>трансформації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пов’язано</a:t>
            </a:r>
            <a:r>
              <a:rPr lang="ru-RU" dirty="0"/>
              <a:t> з переходом </a:t>
            </a:r>
            <a:r>
              <a:rPr lang="ru-RU" dirty="0" err="1"/>
              <a:t>від</a:t>
            </a:r>
            <a:r>
              <a:rPr lang="ru-RU" dirty="0"/>
              <a:t> контролю,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зосереджений</a:t>
            </a:r>
            <a:r>
              <a:rPr lang="ru-RU" dirty="0"/>
              <a:t> на </a:t>
            </a:r>
            <a:r>
              <a:rPr lang="ru-RU" dirty="0" err="1"/>
              <a:t>виявленні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, до контролю,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спрямований</a:t>
            </a:r>
            <a:r>
              <a:rPr lang="ru-RU" dirty="0"/>
              <a:t> на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та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державними</a:t>
            </a:r>
            <a:r>
              <a:rPr lang="ru-RU" dirty="0"/>
              <a:t> </a:t>
            </a:r>
            <a:r>
              <a:rPr lang="ru-RU" dirty="0" err="1"/>
              <a:t>фінансами</a:t>
            </a:r>
            <a:r>
              <a:rPr lang="ru-RU" dirty="0"/>
              <a:t> </a:t>
            </a:r>
            <a:r>
              <a:rPr lang="ru-RU" dirty="0" err="1"/>
              <a:t>націленої</a:t>
            </a:r>
            <a:r>
              <a:rPr lang="ru-RU" dirty="0"/>
              <a:t> на </a:t>
            </a:r>
            <a:r>
              <a:rPr lang="ru-RU" dirty="0" err="1"/>
              <a:t>ефективну</a:t>
            </a:r>
            <a:r>
              <a:rPr lang="ru-RU" dirty="0"/>
              <a:t>, </a:t>
            </a:r>
            <a:r>
              <a:rPr lang="ru-RU" dirty="0" err="1"/>
              <a:t>результативну</a:t>
            </a:r>
            <a:r>
              <a:rPr lang="ru-RU" dirty="0"/>
              <a:t> та </a:t>
            </a:r>
            <a:r>
              <a:rPr lang="ru-RU" dirty="0" err="1"/>
              <a:t>економну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/>
              <a:t>державного </a:t>
            </a:r>
            <a:r>
              <a:rPr lang="ru-RU" dirty="0" err="1"/>
              <a:t>фінансового</a:t>
            </a:r>
            <a:r>
              <a:rPr lang="ru-RU" dirty="0"/>
              <a:t> контролю за </a:t>
            </a:r>
            <a:r>
              <a:rPr lang="ru-RU" dirty="0" err="1"/>
              <a:t>останні</a:t>
            </a:r>
            <a:r>
              <a:rPr lang="ru-RU" dirty="0"/>
              <a:t> роки пережила </a:t>
            </a:r>
            <a:r>
              <a:rPr lang="ru-RU" dirty="0" err="1"/>
              <a:t>важливу</a:t>
            </a:r>
            <a:r>
              <a:rPr lang="ru-RU" dirty="0"/>
              <a:t> </a:t>
            </a:r>
            <a:r>
              <a:rPr lang="ru-RU" dirty="0" err="1"/>
              <a:t>трансформацію</a:t>
            </a:r>
            <a:r>
              <a:rPr lang="ru-RU" dirty="0"/>
              <a:t>. Так, Закон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Рахункову</a:t>
            </a:r>
            <a:r>
              <a:rPr lang="ru-RU" dirty="0"/>
              <a:t> палату» </a:t>
            </a:r>
            <a:r>
              <a:rPr lang="ru-RU" dirty="0" err="1"/>
              <a:t>ухвалений</a:t>
            </a:r>
            <a:r>
              <a:rPr lang="ru-RU" dirty="0"/>
              <a:t> в 2015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розширив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Рахункової</a:t>
            </a:r>
            <a:r>
              <a:rPr lang="ru-RU" dirty="0"/>
              <a:t> </a:t>
            </a:r>
            <a:r>
              <a:rPr lang="ru-RU" dirty="0" err="1"/>
              <a:t>палати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закріпив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незалежність</a:t>
            </a:r>
            <a:r>
              <a:rPr lang="ru-RU" dirty="0"/>
              <a:t>. </a:t>
            </a:r>
            <a:r>
              <a:rPr lang="ru-RU" dirty="0" err="1"/>
              <a:t>Також</a:t>
            </a:r>
            <a:r>
              <a:rPr lang="ru-RU" dirty="0"/>
              <a:t>, в 2017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відбулось</a:t>
            </a:r>
            <a:r>
              <a:rPr lang="ru-RU" dirty="0"/>
              <a:t> </a:t>
            </a:r>
            <a:r>
              <a:rPr lang="ru-RU" dirty="0" err="1"/>
              <a:t>розмежування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органу державного </a:t>
            </a:r>
            <a:r>
              <a:rPr lang="ru-RU" dirty="0" err="1"/>
              <a:t>фінансового</a:t>
            </a:r>
            <a:r>
              <a:rPr lang="ru-RU" dirty="0"/>
              <a:t> контролю –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аудиторської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(</a:t>
            </a:r>
            <a:r>
              <a:rPr lang="ru-RU" dirty="0" err="1"/>
              <a:t>далі</a:t>
            </a:r>
            <a:r>
              <a:rPr lang="ru-RU" dirty="0"/>
              <a:t> – ДАСУ), та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в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і </a:t>
            </a:r>
            <a:r>
              <a:rPr lang="ru-RU" dirty="0" err="1"/>
              <a:t>координації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державного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контролю.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центральний</a:t>
            </a:r>
            <a:r>
              <a:rPr lang="ru-RU" dirty="0"/>
              <a:t> </a:t>
            </a:r>
            <a:r>
              <a:rPr lang="ru-RU" dirty="0" err="1"/>
              <a:t>підрозділ</a:t>
            </a:r>
            <a:r>
              <a:rPr lang="ru-RU" dirty="0"/>
              <a:t> </a:t>
            </a:r>
            <a:r>
              <a:rPr lang="ru-RU" dirty="0" err="1"/>
              <a:t>гармонізації</a:t>
            </a:r>
            <a:r>
              <a:rPr lang="ru-RU" dirty="0"/>
              <a:t> державного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контролю </a:t>
            </a:r>
            <a:r>
              <a:rPr lang="ru-RU" dirty="0" err="1"/>
              <a:t>увійшов</a:t>
            </a:r>
            <a:r>
              <a:rPr lang="ru-RU" dirty="0"/>
              <a:t> у структуру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а ДАСУ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виведена</a:t>
            </a:r>
            <a:r>
              <a:rPr lang="ru-RU" dirty="0"/>
              <a:t> </a:t>
            </a:r>
            <a:r>
              <a:rPr lang="ru-RU" dirty="0" err="1"/>
              <a:t>зпід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Міністра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та стала </a:t>
            </a:r>
            <a:r>
              <a:rPr lang="ru-RU" dirty="0" err="1"/>
              <a:t>підконтрольною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</a:p>
          <a:p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система </a:t>
            </a:r>
            <a:r>
              <a:rPr lang="ru-RU" dirty="0" err="1"/>
              <a:t>здійснення</a:t>
            </a:r>
            <a:r>
              <a:rPr lang="ru-RU" dirty="0"/>
              <a:t> контролю за </a:t>
            </a:r>
            <a:r>
              <a:rPr lang="ru-RU" dirty="0" err="1"/>
              <a:t>публічними</a:t>
            </a:r>
            <a:r>
              <a:rPr lang="ru-RU" dirty="0"/>
              <a:t> </a:t>
            </a:r>
            <a:r>
              <a:rPr lang="ru-RU" dirty="0" err="1"/>
              <a:t>фінансами</a:t>
            </a:r>
            <a:r>
              <a:rPr lang="ru-RU" dirty="0"/>
              <a:t> </a:t>
            </a:r>
            <a:r>
              <a:rPr lang="ru-RU" dirty="0" err="1"/>
              <a:t>функціонально</a:t>
            </a:r>
            <a:r>
              <a:rPr lang="ru-RU" dirty="0"/>
              <a:t> </a:t>
            </a:r>
            <a:r>
              <a:rPr lang="ru-RU" dirty="0" err="1"/>
              <a:t>розподілена</a:t>
            </a:r>
            <a:r>
              <a:rPr lang="ru-RU" dirty="0"/>
              <a:t> на </a:t>
            </a:r>
            <a:r>
              <a:rPr lang="ru-RU" dirty="0" err="1"/>
              <a:t>державний</a:t>
            </a:r>
            <a:r>
              <a:rPr lang="ru-RU" dirty="0"/>
              <a:t> </a:t>
            </a:r>
            <a:r>
              <a:rPr lang="ru-RU" dirty="0" err="1"/>
              <a:t>зовнішній</a:t>
            </a:r>
            <a:r>
              <a:rPr lang="ru-RU" dirty="0"/>
              <a:t> </a:t>
            </a:r>
            <a:r>
              <a:rPr lang="ru-RU" dirty="0" err="1"/>
              <a:t>фінансовий</a:t>
            </a:r>
            <a:r>
              <a:rPr lang="ru-RU" dirty="0"/>
              <a:t> контроль та </a:t>
            </a:r>
            <a:r>
              <a:rPr lang="ru-RU" dirty="0" err="1"/>
              <a:t>державний</a:t>
            </a:r>
            <a:r>
              <a:rPr lang="ru-RU" dirty="0"/>
              <a:t> </a:t>
            </a:r>
            <a:r>
              <a:rPr lang="ru-RU" dirty="0" err="1"/>
              <a:t>внутрішній</a:t>
            </a:r>
            <a:r>
              <a:rPr lang="ru-RU" dirty="0"/>
              <a:t> </a:t>
            </a:r>
            <a:r>
              <a:rPr lang="ru-RU" dirty="0" err="1"/>
              <a:t>фінансовий</a:t>
            </a:r>
            <a:r>
              <a:rPr lang="ru-RU" dirty="0"/>
              <a:t> контроль.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чинних</a:t>
            </a:r>
            <a:r>
              <a:rPr lang="ru-RU" dirty="0"/>
              <a:t> </a:t>
            </a:r>
            <a:r>
              <a:rPr lang="ru-RU" dirty="0" err="1"/>
              <a:t>нормативних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схематично систему контролю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зображено</a:t>
            </a:r>
            <a:r>
              <a:rPr lang="ru-RU" dirty="0"/>
              <a:t> на рисунку</a:t>
            </a:r>
          </a:p>
        </p:txBody>
      </p:sp>
    </p:spTree>
    <p:extLst>
      <p:ext uri="{BB962C8B-B14F-4D97-AF65-F5344CB8AC3E}">
        <p14:creationId xmlns:p14="http://schemas.microsoft.com/office/powerpoint/2010/main" val="4068135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4871" y="709683"/>
            <a:ext cx="10325906" cy="4121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5577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13899"/>
            <a:ext cx="10118045" cy="605960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Розподіл</a:t>
            </a:r>
            <a:r>
              <a:rPr lang="ru-RU" dirty="0" smtClean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управляти</a:t>
            </a:r>
            <a:r>
              <a:rPr lang="ru-RU" dirty="0"/>
              <a:t> </a:t>
            </a:r>
            <a:r>
              <a:rPr lang="ru-RU" dirty="0" err="1"/>
              <a:t>публічними</a:t>
            </a:r>
            <a:r>
              <a:rPr lang="ru-RU" dirty="0"/>
              <a:t> </a:t>
            </a:r>
            <a:r>
              <a:rPr lang="ru-RU" dirty="0" err="1"/>
              <a:t>фінансами</a:t>
            </a:r>
            <a:r>
              <a:rPr lang="ru-RU" dirty="0"/>
              <a:t> </a:t>
            </a:r>
            <a:r>
              <a:rPr lang="ru-RU" dirty="0" err="1"/>
              <a:t>регламентується</a:t>
            </a:r>
            <a:r>
              <a:rPr lang="ru-RU" dirty="0"/>
              <a:t> на </a:t>
            </a:r>
            <a:r>
              <a:rPr lang="ru-RU" dirty="0" err="1"/>
              <a:t>конституційному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та </a:t>
            </a:r>
            <a:r>
              <a:rPr lang="ru-RU" dirty="0" err="1"/>
              <a:t>визначає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err="1" smtClean="0"/>
              <a:t>Кабінет</a:t>
            </a:r>
            <a:r>
              <a:rPr lang="ru-RU" dirty="0" smtClean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розробляє</a:t>
            </a:r>
            <a:r>
              <a:rPr lang="ru-RU" dirty="0"/>
              <a:t> проект закону про </a:t>
            </a:r>
            <a:r>
              <a:rPr lang="ru-RU" dirty="0" err="1"/>
              <a:t>Державний</a:t>
            </a:r>
            <a:r>
              <a:rPr lang="ru-RU" dirty="0"/>
              <a:t> бюджет </a:t>
            </a:r>
            <a:r>
              <a:rPr lang="ru-RU" dirty="0" err="1"/>
              <a:t>України</a:t>
            </a:r>
            <a:r>
              <a:rPr lang="ru-RU" dirty="0"/>
              <a:t> і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затвердженого</a:t>
            </a:r>
            <a:r>
              <a:rPr lang="ru-RU" dirty="0"/>
              <a:t> Верховною Радою </a:t>
            </a:r>
            <a:r>
              <a:rPr lang="ru-RU" dirty="0" err="1"/>
              <a:t>України</a:t>
            </a:r>
            <a:r>
              <a:rPr lang="ru-RU" dirty="0"/>
              <a:t> Державного бюджету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подає</a:t>
            </a:r>
            <a:r>
              <a:rPr lang="ru-RU" dirty="0"/>
              <a:t> </a:t>
            </a:r>
            <a:r>
              <a:rPr lang="ru-RU" dirty="0" err="1"/>
              <a:t>Верховній</a:t>
            </a:r>
            <a:r>
              <a:rPr lang="ru-RU" dirty="0"/>
              <a:t> </a:t>
            </a:r>
            <a:r>
              <a:rPr lang="ru-RU" dirty="0" err="1"/>
              <a:t>Раді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звіт</a:t>
            </a:r>
            <a:r>
              <a:rPr lang="ru-RU" dirty="0"/>
              <a:t> про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Верховна</a:t>
            </a:r>
            <a:r>
              <a:rPr lang="ru-RU" dirty="0" smtClean="0"/>
              <a:t> </a:t>
            </a:r>
            <a:r>
              <a:rPr lang="ru-RU" dirty="0"/>
              <a:t>Рада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контроль за </a:t>
            </a:r>
            <a:r>
              <a:rPr lang="ru-RU" dirty="0" err="1"/>
              <a:t>виконанням</a:t>
            </a:r>
            <a:r>
              <a:rPr lang="ru-RU" dirty="0"/>
              <a:t> Державного бюджету </a:t>
            </a:r>
            <a:r>
              <a:rPr lang="ru-RU" dirty="0" err="1"/>
              <a:t>України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за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технічної</a:t>
            </a:r>
            <a:r>
              <a:rPr lang="ru-RU" dirty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. 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Відтак</a:t>
            </a:r>
            <a:r>
              <a:rPr lang="ru-RU" dirty="0"/>
              <a:t>, </a:t>
            </a:r>
            <a:r>
              <a:rPr lang="ru-RU" dirty="0" err="1"/>
              <a:t>основні</a:t>
            </a:r>
            <a:r>
              <a:rPr lang="ru-RU" dirty="0"/>
              <a:t> засади </a:t>
            </a:r>
            <a:r>
              <a:rPr lang="ru-RU" dirty="0" err="1"/>
              <a:t>системи</a:t>
            </a:r>
            <a:r>
              <a:rPr lang="ru-RU" dirty="0"/>
              <a:t> контролю та аудиту в бюджетному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у Бюджетному </a:t>
            </a:r>
            <a:r>
              <a:rPr lang="ru-RU" dirty="0" err="1"/>
              <a:t>кодексі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контролю за </a:t>
            </a:r>
            <a:r>
              <a:rPr lang="ru-RU" dirty="0" err="1"/>
              <a:t>дотриманням</a:t>
            </a:r>
            <a:r>
              <a:rPr lang="ru-RU" dirty="0"/>
              <a:t> бюджетного </a:t>
            </a:r>
            <a:r>
              <a:rPr lang="ru-RU" dirty="0" err="1"/>
              <a:t>законодавства</a:t>
            </a:r>
            <a:r>
              <a:rPr lang="ru-RU" dirty="0"/>
              <a:t>, </a:t>
            </a:r>
            <a:r>
              <a:rPr lang="ru-RU" dirty="0" err="1"/>
              <a:t>незалежний</a:t>
            </a:r>
            <a:r>
              <a:rPr lang="ru-RU" dirty="0"/>
              <a:t> контроль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</a:t>
            </a:r>
            <a:r>
              <a:rPr lang="ru-RU" dirty="0" err="1"/>
              <a:t>Верховної</a:t>
            </a:r>
            <a:r>
              <a:rPr lang="ru-RU" dirty="0"/>
              <a:t> Ради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реалізується</a:t>
            </a:r>
            <a:r>
              <a:rPr lang="ru-RU" dirty="0"/>
              <a:t> </a:t>
            </a:r>
            <a:r>
              <a:rPr lang="ru-RU" dirty="0" err="1"/>
              <a:t>Рахунковою</a:t>
            </a:r>
            <a:r>
              <a:rPr lang="ru-RU" dirty="0"/>
              <a:t> палатою </a:t>
            </a:r>
            <a:r>
              <a:rPr lang="ru-RU" dirty="0" err="1"/>
              <a:t>України</a:t>
            </a:r>
            <a:r>
              <a:rPr lang="ru-RU" dirty="0"/>
              <a:t>, та </a:t>
            </a:r>
            <a:r>
              <a:rPr lang="ru-RU" dirty="0" err="1"/>
              <a:t>наскрізну</a:t>
            </a:r>
            <a:r>
              <a:rPr lang="ru-RU" dirty="0"/>
              <a:t> систему </a:t>
            </a:r>
            <a:r>
              <a:rPr lang="ru-RU" dirty="0" err="1"/>
              <a:t>внутрішнього</a:t>
            </a:r>
            <a:r>
              <a:rPr lang="ru-RU" dirty="0"/>
              <a:t> контролю та аудиту в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розпорядників</a:t>
            </a:r>
            <a:r>
              <a:rPr lang="ru-RU" dirty="0"/>
              <a:t> </a:t>
            </a:r>
            <a:r>
              <a:rPr lang="ru-RU" dirty="0" err="1" smtClean="0"/>
              <a:t>коштів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88591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13899"/>
            <a:ext cx="10118045" cy="60596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Відповідно</a:t>
            </a:r>
            <a:r>
              <a:rPr lang="ru-RU" dirty="0"/>
              <a:t> до пункту 2 </a:t>
            </a:r>
            <a:r>
              <a:rPr lang="ru-RU" dirty="0" err="1"/>
              <a:t>статті</a:t>
            </a:r>
            <a:r>
              <a:rPr lang="ru-RU" dirty="0"/>
              <a:t> 8 Бюджетного кодексу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Міністерство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межах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та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єдиної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контролю за </a:t>
            </a:r>
            <a:r>
              <a:rPr lang="ru-RU" dirty="0" err="1"/>
              <a:t>дотриманням</a:t>
            </a:r>
            <a:r>
              <a:rPr lang="ru-RU" dirty="0"/>
              <a:t> бюджетного </a:t>
            </a:r>
            <a:r>
              <a:rPr lang="ru-RU" dirty="0" err="1"/>
              <a:t>законодавства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координує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спрямовує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уповноважених</a:t>
            </a:r>
            <a:r>
              <a:rPr lang="ru-RU" dirty="0"/>
              <a:t> на </a:t>
            </a:r>
            <a:r>
              <a:rPr lang="ru-RU" dirty="0" err="1"/>
              <a:t>проведення</a:t>
            </a:r>
            <a:r>
              <a:rPr lang="ru-RU" dirty="0"/>
              <a:t> контролю за </a:t>
            </a:r>
            <a:r>
              <a:rPr lang="ru-RU" dirty="0" err="1"/>
              <a:t>дотриманням</a:t>
            </a:r>
            <a:r>
              <a:rPr lang="ru-RU" dirty="0"/>
              <a:t> бюджетного </a:t>
            </a:r>
            <a:r>
              <a:rPr lang="ru-RU" dirty="0" err="1"/>
              <a:t>законодавства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організаційно-методичні</a:t>
            </a:r>
            <a:r>
              <a:rPr lang="ru-RU" dirty="0"/>
              <a:t> засади та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/>
              <a:t>функціонуванню</a:t>
            </a:r>
            <a:r>
              <a:rPr lang="ru-RU" dirty="0"/>
              <a:t> систем </a:t>
            </a:r>
            <a:r>
              <a:rPr lang="ru-RU" dirty="0" err="1"/>
              <a:t>внутрішнього</a:t>
            </a:r>
            <a:r>
              <a:rPr lang="ru-RU" dirty="0"/>
              <a:t> контролю і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smtClean="0"/>
              <a:t>аудиту.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u="sng" dirty="0"/>
              <a:t>У систему </a:t>
            </a:r>
            <a:r>
              <a:rPr lang="ru-RU" b="1" u="sng" dirty="0" err="1"/>
              <a:t>органів</a:t>
            </a:r>
            <a:r>
              <a:rPr lang="ru-RU" b="1" u="sng" dirty="0"/>
              <a:t> </a:t>
            </a:r>
            <a:r>
              <a:rPr lang="ru-RU" b="1" u="sng" dirty="0" err="1"/>
              <a:t>центральної</a:t>
            </a:r>
            <a:r>
              <a:rPr lang="ru-RU" b="1" u="sng" dirty="0"/>
              <a:t> </a:t>
            </a:r>
            <a:r>
              <a:rPr lang="ru-RU" b="1" u="sng" dirty="0" err="1"/>
              <a:t>виконавчої</a:t>
            </a:r>
            <a:r>
              <a:rPr lang="ru-RU" b="1" u="sng" dirty="0"/>
              <a:t> </a:t>
            </a:r>
            <a:r>
              <a:rPr lang="ru-RU" b="1" u="sng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централізовану</a:t>
            </a:r>
            <a:r>
              <a:rPr lang="ru-RU" dirty="0"/>
              <a:t>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контролю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та </a:t>
            </a:r>
            <a:r>
              <a:rPr lang="ru-RU" b="1" u="sng" dirty="0" err="1"/>
              <a:t>здійснюють</a:t>
            </a:r>
            <a:r>
              <a:rPr lang="ru-RU" b="1" u="sng" dirty="0"/>
              <a:t> </a:t>
            </a:r>
            <a:r>
              <a:rPr lang="ru-RU" b="1" u="sng" dirty="0" err="1"/>
              <a:t>державний</a:t>
            </a:r>
            <a:r>
              <a:rPr lang="ru-RU" b="1" u="sng" dirty="0"/>
              <a:t> </a:t>
            </a:r>
            <a:r>
              <a:rPr lang="ru-RU" b="1" u="sng" dirty="0" err="1"/>
              <a:t>фінансовий</a:t>
            </a:r>
            <a:r>
              <a:rPr lang="ru-RU" b="1" u="sng" dirty="0"/>
              <a:t> контроль</a:t>
            </a:r>
            <a:r>
              <a:rPr lang="ru-RU" dirty="0"/>
              <a:t>, </a:t>
            </a:r>
            <a:r>
              <a:rPr lang="ru-RU" dirty="0" err="1"/>
              <a:t>входять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b="1" u="sng" dirty="0" err="1" smtClean="0"/>
              <a:t>Державна</a:t>
            </a:r>
            <a:r>
              <a:rPr lang="ru-RU" b="1" u="sng" dirty="0" smtClean="0"/>
              <a:t> </a:t>
            </a:r>
            <a:r>
              <a:rPr lang="ru-RU" b="1" u="sng" dirty="0" err="1"/>
              <a:t>аудиторська</a:t>
            </a:r>
            <a:r>
              <a:rPr lang="ru-RU" b="1" u="sng" dirty="0"/>
              <a:t> служба </a:t>
            </a:r>
            <a:r>
              <a:rPr lang="ru-RU" b="1" u="sng" dirty="0" err="1"/>
              <a:t>України</a:t>
            </a:r>
            <a:r>
              <a:rPr lang="ru-RU" b="1" u="sng" dirty="0"/>
              <a:t> (ДАСУ)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і </a:t>
            </a:r>
            <a:r>
              <a:rPr lang="ru-RU" dirty="0" err="1"/>
              <a:t>реалізує</a:t>
            </a:r>
            <a:r>
              <a:rPr lang="ru-RU" dirty="0"/>
              <a:t>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державного </a:t>
            </a:r>
            <a:r>
              <a:rPr lang="ru-RU" dirty="0" err="1"/>
              <a:t>фінансового</a:t>
            </a:r>
            <a:r>
              <a:rPr lang="ru-RU" dirty="0"/>
              <a:t> контролю; </a:t>
            </a:r>
            <a:endParaRPr lang="ru-RU" dirty="0" smtClean="0"/>
          </a:p>
          <a:p>
            <a:r>
              <a:rPr lang="ru-RU" b="1" u="sng" dirty="0" err="1" smtClean="0"/>
              <a:t>Державна</a:t>
            </a:r>
            <a:r>
              <a:rPr lang="ru-RU" b="1" u="sng" dirty="0" smtClean="0"/>
              <a:t> </a:t>
            </a:r>
            <a:r>
              <a:rPr lang="ru-RU" b="1" u="sng" dirty="0" err="1"/>
              <a:t>казначейська</a:t>
            </a:r>
            <a:r>
              <a:rPr lang="ru-RU" b="1" u="sng" dirty="0"/>
              <a:t> служба (ДКСУ)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за </a:t>
            </a:r>
            <a:r>
              <a:rPr lang="ru-RU" dirty="0" err="1"/>
              <a:t>правильність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та </a:t>
            </a:r>
            <a:r>
              <a:rPr lang="ru-RU" dirty="0" err="1"/>
              <a:t>достовірність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та </a:t>
            </a:r>
            <a:r>
              <a:rPr lang="ru-RU" dirty="0" err="1"/>
              <a:t>бюджетної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b="1" u="sng" dirty="0" err="1" smtClean="0"/>
              <a:t>Державна</a:t>
            </a:r>
            <a:r>
              <a:rPr lang="ru-RU" b="1" u="sng" dirty="0" smtClean="0"/>
              <a:t> </a:t>
            </a:r>
            <a:r>
              <a:rPr lang="ru-RU" b="1" u="sng" dirty="0" err="1"/>
              <a:t>податкова</a:t>
            </a:r>
            <a:r>
              <a:rPr lang="ru-RU" b="1" u="sng" dirty="0"/>
              <a:t> служба (ДПСУ)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контроль за </a:t>
            </a:r>
            <a:r>
              <a:rPr lang="ru-RU" dirty="0" err="1"/>
              <a:t>надходженням</a:t>
            </a:r>
            <a:r>
              <a:rPr lang="ru-RU" dirty="0"/>
              <a:t> до </a:t>
            </a:r>
            <a:r>
              <a:rPr lang="ru-RU" dirty="0" err="1"/>
              <a:t>бюджетів</a:t>
            </a:r>
            <a:r>
              <a:rPr lang="ru-RU" dirty="0"/>
              <a:t> та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b="1" u="sng" dirty="0" err="1" smtClean="0"/>
              <a:t>Державна</a:t>
            </a:r>
            <a:r>
              <a:rPr lang="ru-RU" b="1" u="sng" dirty="0" smtClean="0"/>
              <a:t> </a:t>
            </a:r>
            <a:r>
              <a:rPr lang="ru-RU" b="1" u="sng" dirty="0" err="1"/>
              <a:t>митна</a:t>
            </a:r>
            <a:r>
              <a:rPr lang="ru-RU" b="1" u="sng" dirty="0"/>
              <a:t> служба (ДМСУ)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контроль за </a:t>
            </a:r>
            <a:r>
              <a:rPr lang="ru-RU" dirty="0" err="1"/>
              <a:t>надходженням</a:t>
            </a:r>
            <a:r>
              <a:rPr lang="ru-RU" dirty="0"/>
              <a:t> до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8473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72955"/>
            <a:ext cx="9831442" cy="6059606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 </a:t>
            </a:r>
            <a:r>
              <a:rPr lang="ru-RU" dirty="0" err="1"/>
              <a:t>Державний</a:t>
            </a:r>
            <a:r>
              <a:rPr lang="ru-RU" dirty="0"/>
              <a:t> </a:t>
            </a:r>
            <a:r>
              <a:rPr lang="ru-RU" dirty="0" err="1"/>
              <a:t>внутрішній</a:t>
            </a:r>
            <a:r>
              <a:rPr lang="ru-RU" dirty="0"/>
              <a:t> </a:t>
            </a:r>
            <a:r>
              <a:rPr lang="ru-RU" dirty="0" err="1"/>
              <a:t>фінансовий</a:t>
            </a:r>
            <a:r>
              <a:rPr lang="ru-RU" dirty="0"/>
              <a:t> контроль (ДВФК) </a:t>
            </a:r>
            <a:r>
              <a:rPr lang="ru-RU" dirty="0" err="1"/>
              <a:t>реалізовується</a:t>
            </a:r>
            <a:r>
              <a:rPr lang="ru-RU" dirty="0"/>
              <a:t> в </a:t>
            </a:r>
            <a:r>
              <a:rPr lang="ru-RU" dirty="0" err="1"/>
              <a:t>структурній</a:t>
            </a:r>
            <a:r>
              <a:rPr lang="ru-RU" dirty="0"/>
              <a:t> </a:t>
            </a:r>
            <a:r>
              <a:rPr lang="ru-RU" dirty="0" err="1"/>
              <a:t>єдності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обов’язкових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 – </a:t>
            </a:r>
            <a:r>
              <a:rPr lang="ru-RU" dirty="0" err="1"/>
              <a:t>внутрішнього</a:t>
            </a:r>
            <a:r>
              <a:rPr lang="ru-RU" dirty="0"/>
              <a:t> контролю, </a:t>
            </a:r>
            <a:r>
              <a:rPr lang="ru-RU" dirty="0" err="1"/>
              <a:t>внутрішнього</a:t>
            </a:r>
            <a:r>
              <a:rPr lang="ru-RU" dirty="0"/>
              <a:t> аудиту та </a:t>
            </a:r>
            <a:r>
              <a:rPr lang="ru-RU" dirty="0" err="1"/>
              <a:t>підрозділу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гармонізації</a:t>
            </a:r>
            <a:r>
              <a:rPr lang="ru-RU" dirty="0"/>
              <a:t> [5]. 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центральних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(ЦОВВ) </a:t>
            </a: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ДВФК </a:t>
            </a:r>
            <a:r>
              <a:rPr lang="ru-RU" dirty="0" err="1"/>
              <a:t>покладається</a:t>
            </a:r>
            <a:r>
              <a:rPr lang="ru-RU" dirty="0"/>
              <a:t> на </a:t>
            </a:r>
            <a:r>
              <a:rPr lang="ru-RU" dirty="0" err="1"/>
              <a:t>міністрів</a:t>
            </a:r>
            <a:r>
              <a:rPr lang="ru-RU" dirty="0"/>
              <a:t> та </a:t>
            </a:r>
            <a:r>
              <a:rPr lang="ru-RU" dirty="0" err="1"/>
              <a:t>керівників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в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аудиту та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аудиту в </a:t>
            </a:r>
            <a:r>
              <a:rPr lang="ru-RU" dirty="0" err="1"/>
              <a:t>міністерствах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ЦОВВ [4], </a:t>
            </a:r>
            <a:r>
              <a:rPr lang="ru-RU" dirty="0" err="1"/>
              <a:t>тобто</a:t>
            </a:r>
            <a:r>
              <a:rPr lang="ru-RU" dirty="0"/>
              <a:t> в </a:t>
            </a:r>
            <a:r>
              <a:rPr lang="ru-RU" dirty="0" err="1"/>
              <a:t>забезпеченні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контролю та </a:t>
            </a:r>
            <a:r>
              <a:rPr lang="ru-RU" dirty="0" err="1"/>
              <a:t>внутрішнього</a:t>
            </a:r>
            <a:r>
              <a:rPr lang="ru-RU" dirty="0"/>
              <a:t> аудиту.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ДВФК в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гармонізації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контролю та </a:t>
            </a:r>
            <a:r>
              <a:rPr lang="ru-RU" dirty="0" err="1"/>
              <a:t>внутрішнього</a:t>
            </a:r>
            <a:r>
              <a:rPr lang="ru-RU" dirty="0"/>
              <a:t> аудиту </a:t>
            </a:r>
            <a:r>
              <a:rPr lang="ru-RU" dirty="0" err="1"/>
              <a:t>покладається</a:t>
            </a:r>
            <a:r>
              <a:rPr lang="ru-RU" dirty="0"/>
              <a:t> на Департамент </a:t>
            </a:r>
            <a:r>
              <a:rPr lang="ru-RU" dirty="0" err="1"/>
              <a:t>гармонізації</a:t>
            </a:r>
            <a:r>
              <a:rPr lang="ru-RU" dirty="0"/>
              <a:t> державного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контролю </a:t>
            </a:r>
            <a:r>
              <a:rPr lang="ru-RU" dirty="0" err="1"/>
              <a:t>Мінфіну</a:t>
            </a:r>
            <a:r>
              <a:rPr lang="ru-RU" dirty="0"/>
              <a:t> [3]. </a:t>
            </a:r>
          </a:p>
          <a:p>
            <a:r>
              <a:rPr lang="ru-RU" dirty="0"/>
              <a:t>На </a:t>
            </a:r>
            <a:r>
              <a:rPr lang="ru-RU" dirty="0" err="1"/>
              <a:t>місцевому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регламентація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аудиту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рекомендаційний</a:t>
            </a:r>
            <a:r>
              <a:rPr lang="ru-RU" dirty="0"/>
              <a:t> характер [5] та не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обов’язковості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аудиту органами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 </a:t>
            </a:r>
            <a:r>
              <a:rPr lang="ru-RU" dirty="0" err="1"/>
              <a:t>Основний</a:t>
            </a:r>
            <a:r>
              <a:rPr lang="ru-RU" dirty="0"/>
              <a:t> акцент </a:t>
            </a:r>
            <a:r>
              <a:rPr lang="ru-RU" dirty="0" err="1"/>
              <a:t>робиться</a:t>
            </a:r>
            <a:r>
              <a:rPr lang="ru-RU" dirty="0"/>
              <a:t> на </a:t>
            </a:r>
            <a:r>
              <a:rPr lang="ru-RU" dirty="0" err="1"/>
              <a:t>централізований</a:t>
            </a:r>
            <a:r>
              <a:rPr lang="ru-RU" dirty="0"/>
              <a:t> </a:t>
            </a:r>
            <a:r>
              <a:rPr lang="ru-RU" dirty="0" err="1"/>
              <a:t>державний</a:t>
            </a:r>
            <a:r>
              <a:rPr lang="ru-RU" dirty="0"/>
              <a:t> </a:t>
            </a:r>
            <a:r>
              <a:rPr lang="ru-RU" dirty="0" err="1"/>
              <a:t>фінансовий</a:t>
            </a:r>
            <a:r>
              <a:rPr lang="ru-RU" dirty="0"/>
              <a:t> контроль,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реалізовується</a:t>
            </a:r>
            <a:r>
              <a:rPr lang="ru-RU" dirty="0"/>
              <a:t> ДАСУ в </a:t>
            </a:r>
            <a:r>
              <a:rPr lang="ru-RU" dirty="0" err="1"/>
              <a:t>частині</a:t>
            </a:r>
            <a:r>
              <a:rPr lang="ru-RU" dirty="0"/>
              <a:t> контролю за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ДКСУ в межах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правильності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, та ДПСУ та ДМСУ в </a:t>
            </a:r>
            <a:r>
              <a:rPr lang="ru-RU" dirty="0" err="1"/>
              <a:t>контролі</a:t>
            </a:r>
            <a:r>
              <a:rPr lang="ru-RU" dirty="0"/>
              <a:t> за </a:t>
            </a:r>
            <a:r>
              <a:rPr lang="ru-RU" dirty="0" err="1"/>
              <a:t>бюджетними</a:t>
            </a:r>
            <a:r>
              <a:rPr lang="ru-RU" dirty="0"/>
              <a:t> </a:t>
            </a:r>
            <a:r>
              <a:rPr lang="ru-RU" dirty="0" err="1"/>
              <a:t>надходженнями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51787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77673"/>
            <a:ext cx="9476600" cy="5563690"/>
          </a:xfrm>
        </p:spPr>
        <p:txBody>
          <a:bodyPr/>
          <a:lstStyle/>
          <a:p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Поняття 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фінансового контролю, його </a:t>
            </a:r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</a:p>
          <a:p>
            <a:r>
              <a:rPr lang="ru-RU" sz="1600" dirty="0" err="1" smtClean="0"/>
              <a:t>Сучасний</a:t>
            </a:r>
            <a:r>
              <a:rPr lang="ru-RU" sz="1600" dirty="0" smtClean="0"/>
              <a:t> </a:t>
            </a:r>
            <a:r>
              <a:rPr lang="ru-RU" sz="1600" dirty="0"/>
              <a:t>стан </a:t>
            </a:r>
            <a:r>
              <a:rPr lang="ru-RU" sz="1600" dirty="0" err="1"/>
              <a:t>соціально-економічного</a:t>
            </a:r>
            <a:r>
              <a:rPr lang="ru-RU" sz="1600" dirty="0"/>
              <a:t> </a:t>
            </a:r>
            <a:r>
              <a:rPr lang="ru-RU" sz="1600" dirty="0" err="1"/>
              <a:t>розвитку</a:t>
            </a:r>
            <a:r>
              <a:rPr lang="ru-RU" sz="1600" dirty="0"/>
              <a:t> </a:t>
            </a:r>
            <a:r>
              <a:rPr lang="ru-RU" sz="1600" dirty="0" err="1"/>
              <a:t>держави</a:t>
            </a:r>
            <a:r>
              <a:rPr lang="ru-RU" sz="1600" dirty="0"/>
              <a:t> </a:t>
            </a:r>
            <a:r>
              <a:rPr lang="ru-RU" sz="1600" dirty="0" err="1"/>
              <a:t>характеризується</a:t>
            </a:r>
            <a:r>
              <a:rPr lang="ru-RU" sz="1600" dirty="0"/>
              <a:t>, з одного боку, </a:t>
            </a:r>
            <a:r>
              <a:rPr lang="ru-RU" sz="1600" dirty="0" err="1"/>
              <a:t>динамізмом</a:t>
            </a:r>
            <a:r>
              <a:rPr lang="ru-RU" sz="1600" dirty="0"/>
              <a:t> та </a:t>
            </a:r>
            <a:r>
              <a:rPr lang="ru-RU" sz="1600" dirty="0" err="1"/>
              <a:t>багатовекторністю</a:t>
            </a:r>
            <a:r>
              <a:rPr lang="ru-RU" sz="1600" dirty="0"/>
              <a:t> </a:t>
            </a:r>
            <a:r>
              <a:rPr lang="ru-RU" sz="1600" dirty="0" err="1"/>
              <a:t>процесів</a:t>
            </a:r>
            <a:r>
              <a:rPr lang="ru-RU" sz="1600" dirty="0"/>
              <a:t> </a:t>
            </a:r>
            <a:r>
              <a:rPr lang="ru-RU" sz="1600" dirty="0" err="1"/>
              <a:t>розвитку</a:t>
            </a:r>
            <a:r>
              <a:rPr lang="ru-RU" sz="1600" dirty="0"/>
              <a:t> та реформ в </a:t>
            </a:r>
            <a:r>
              <a:rPr lang="ru-RU" sz="1600" dirty="0" err="1"/>
              <a:t>усіх</a:t>
            </a:r>
            <a:r>
              <a:rPr lang="ru-RU" sz="1600" dirty="0"/>
              <a:t> сферах </a:t>
            </a:r>
            <a:r>
              <a:rPr lang="ru-RU" sz="1600" dirty="0" err="1"/>
              <a:t>суспільного</a:t>
            </a:r>
            <a:r>
              <a:rPr lang="ru-RU" sz="1600" dirty="0"/>
              <a:t> </a:t>
            </a:r>
            <a:r>
              <a:rPr lang="ru-RU" sz="1600" dirty="0" err="1"/>
              <a:t>життя</a:t>
            </a:r>
            <a:r>
              <a:rPr lang="ru-RU" sz="1600" dirty="0"/>
              <a:t> </a:t>
            </a:r>
            <a:r>
              <a:rPr lang="ru-RU" sz="1600" dirty="0" err="1"/>
              <a:t>загалом</a:t>
            </a:r>
            <a:r>
              <a:rPr lang="ru-RU" sz="1600" dirty="0"/>
              <a:t> та державного </a:t>
            </a:r>
            <a:r>
              <a:rPr lang="ru-RU" sz="1600" dirty="0" err="1"/>
              <a:t>управління</a:t>
            </a:r>
            <a:r>
              <a:rPr lang="ru-RU" sz="1600" dirty="0"/>
              <a:t> </a:t>
            </a:r>
            <a:r>
              <a:rPr lang="ru-RU" sz="1600" dirty="0" err="1"/>
              <a:t>зокрема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обумовлені</a:t>
            </a:r>
            <a:r>
              <a:rPr lang="ru-RU" sz="1600" dirty="0"/>
              <a:t> </a:t>
            </a:r>
            <a:r>
              <a:rPr lang="ru-RU" sz="1600" dirty="0" err="1"/>
              <a:t>передусім</a:t>
            </a:r>
            <a:r>
              <a:rPr lang="ru-RU" sz="1600" dirty="0"/>
              <a:t> </a:t>
            </a:r>
            <a:r>
              <a:rPr lang="ru-RU" sz="1600" dirty="0" err="1"/>
              <a:t>її</a:t>
            </a:r>
            <a:r>
              <a:rPr lang="ru-RU" sz="1600" dirty="0"/>
              <a:t> </a:t>
            </a:r>
            <a:r>
              <a:rPr lang="ru-RU" sz="1600" dirty="0" err="1"/>
              <a:t>євроінтеграційними</a:t>
            </a:r>
            <a:r>
              <a:rPr lang="ru-RU" sz="1600" dirty="0"/>
              <a:t> </a:t>
            </a:r>
            <a:r>
              <a:rPr lang="ru-RU" sz="1600" dirty="0" err="1"/>
              <a:t>прагненнями</a:t>
            </a:r>
            <a:r>
              <a:rPr lang="ru-RU" sz="1600" dirty="0"/>
              <a:t>. А з другого - </a:t>
            </a:r>
            <a:r>
              <a:rPr lang="ru-RU" sz="1600" dirty="0" err="1"/>
              <a:t>складністю</a:t>
            </a:r>
            <a:r>
              <a:rPr lang="ru-RU" sz="1600" dirty="0"/>
              <a:t> </a:t>
            </a:r>
            <a:r>
              <a:rPr lang="ru-RU" sz="1600" dirty="0" err="1"/>
              <a:t>реалізації</a:t>
            </a:r>
            <a:r>
              <a:rPr lang="ru-RU" sz="1600" dirty="0"/>
              <a:t> </a:t>
            </a:r>
            <a:r>
              <a:rPr lang="ru-RU" sz="1600" dirty="0" err="1"/>
              <a:t>загальнонаціональних</a:t>
            </a:r>
            <a:r>
              <a:rPr lang="ru-RU" sz="1600" dirty="0"/>
              <a:t> </a:t>
            </a:r>
            <a:r>
              <a:rPr lang="ru-RU" sz="1600" dirty="0" err="1"/>
              <a:t>завдань</a:t>
            </a:r>
            <a:r>
              <a:rPr lang="ru-RU" sz="1600" dirty="0"/>
              <a:t> і </a:t>
            </a:r>
            <a:r>
              <a:rPr lang="ru-RU" sz="1600" dirty="0" err="1"/>
              <a:t>цілей</a:t>
            </a:r>
            <a:r>
              <a:rPr lang="ru-RU" sz="1600" dirty="0"/>
              <a:t> у </a:t>
            </a:r>
            <a:r>
              <a:rPr lang="ru-RU" sz="1600" dirty="0" err="1"/>
              <a:t>різних</a:t>
            </a:r>
            <a:r>
              <a:rPr lang="ru-RU" sz="1600" dirty="0"/>
              <a:t> сферах </a:t>
            </a:r>
            <a:r>
              <a:rPr lang="ru-RU" sz="1600" dirty="0" err="1"/>
              <a:t>суспільного</a:t>
            </a:r>
            <a:r>
              <a:rPr lang="ru-RU" sz="1600" dirty="0"/>
              <a:t> </a:t>
            </a:r>
            <a:r>
              <a:rPr lang="ru-RU" sz="1600" dirty="0" err="1"/>
              <a:t>життя</a:t>
            </a:r>
            <a:r>
              <a:rPr lang="ru-RU" sz="1600" dirty="0"/>
              <a:t> через </a:t>
            </a:r>
            <a:r>
              <a:rPr lang="ru-RU" sz="1600" dirty="0" err="1"/>
              <a:t>обмежений</a:t>
            </a:r>
            <a:r>
              <a:rPr lang="ru-RU" sz="1600" dirty="0"/>
              <a:t> </a:t>
            </a:r>
            <a:r>
              <a:rPr lang="ru-RU" sz="1600" dirty="0" err="1"/>
              <a:t>обсяг</a:t>
            </a:r>
            <a:r>
              <a:rPr lang="ru-RU" sz="1600" dirty="0"/>
              <a:t> </a:t>
            </a:r>
            <a:r>
              <a:rPr lang="ru-RU" sz="1600" dirty="0" err="1"/>
              <a:t>необхідних</a:t>
            </a:r>
            <a:r>
              <a:rPr lang="ru-RU" sz="1600" dirty="0"/>
              <a:t> </a:t>
            </a:r>
            <a:r>
              <a:rPr lang="ru-RU" sz="1600" dirty="0" err="1"/>
              <a:t>фінансових</a:t>
            </a:r>
            <a:r>
              <a:rPr lang="ru-RU" sz="1600" dirty="0"/>
              <a:t> </a:t>
            </a:r>
            <a:r>
              <a:rPr lang="ru-RU" sz="1600" dirty="0" err="1"/>
              <a:t>ресурсів</a:t>
            </a:r>
            <a:r>
              <a:rPr lang="ru-RU" sz="1600" dirty="0"/>
              <a:t> для </a:t>
            </a:r>
            <a:r>
              <a:rPr lang="ru-RU" sz="1600" dirty="0" err="1"/>
              <a:t>задоволення</a:t>
            </a:r>
            <a:r>
              <a:rPr lang="ru-RU" sz="1600" dirty="0"/>
              <a:t> на </a:t>
            </a:r>
            <a:r>
              <a:rPr lang="ru-RU" sz="1600" dirty="0" err="1"/>
              <a:t>високому</a:t>
            </a:r>
            <a:r>
              <a:rPr lang="ru-RU" sz="1600" dirty="0"/>
              <a:t> </a:t>
            </a:r>
            <a:r>
              <a:rPr lang="ru-RU" sz="1600" dirty="0" err="1"/>
              <a:t>рівні</a:t>
            </a:r>
            <a:r>
              <a:rPr lang="ru-RU" sz="1600" dirty="0"/>
              <a:t> </a:t>
            </a:r>
            <a:r>
              <a:rPr lang="ru-RU" sz="1600" dirty="0" err="1"/>
              <a:t>всіх</a:t>
            </a:r>
            <a:r>
              <a:rPr lang="ru-RU" sz="1600" dirty="0"/>
              <a:t> потреб </a:t>
            </a:r>
            <a:r>
              <a:rPr lang="ru-RU" sz="1600" dirty="0" err="1"/>
              <a:t>суспільства</a:t>
            </a:r>
            <a:r>
              <a:rPr lang="ru-RU" sz="1600" dirty="0"/>
              <a:t> та </a:t>
            </a:r>
            <a:r>
              <a:rPr lang="ru-RU" sz="1600" dirty="0" err="1"/>
              <a:t>соціально-економічного</a:t>
            </a:r>
            <a:r>
              <a:rPr lang="ru-RU" sz="1600" dirty="0"/>
              <a:t> </a:t>
            </a:r>
            <a:r>
              <a:rPr lang="ru-RU" sz="1600" dirty="0" err="1"/>
              <a:t>розвитку</a:t>
            </a:r>
            <a:r>
              <a:rPr lang="ru-RU" sz="1600" dirty="0"/>
              <a:t> </a:t>
            </a:r>
            <a:r>
              <a:rPr lang="ru-RU" sz="1600" dirty="0" err="1"/>
              <a:t>держави</a:t>
            </a:r>
            <a:r>
              <a:rPr lang="ru-RU" sz="1600" dirty="0"/>
              <a:t>.</a:t>
            </a:r>
          </a:p>
          <a:p>
            <a:r>
              <a:rPr lang="ru-RU" sz="1600" dirty="0"/>
              <a:t>У таких </a:t>
            </a:r>
            <a:r>
              <a:rPr lang="ru-RU" sz="1600" dirty="0" err="1"/>
              <a:t>умовах</a:t>
            </a:r>
            <a:r>
              <a:rPr lang="ru-RU" sz="1600" dirty="0"/>
              <a:t> </a:t>
            </a:r>
            <a:r>
              <a:rPr lang="ru-RU" sz="1600" dirty="0" err="1"/>
              <a:t>особливої</a:t>
            </a:r>
            <a:r>
              <a:rPr lang="ru-RU" sz="1600" dirty="0"/>
              <a:t> </a:t>
            </a:r>
            <a:r>
              <a:rPr lang="ru-RU" sz="1600" dirty="0" err="1"/>
              <a:t>актуальності</a:t>
            </a:r>
            <a:r>
              <a:rPr lang="ru-RU" sz="1600" dirty="0"/>
              <a:t> </a:t>
            </a:r>
            <a:r>
              <a:rPr lang="ru-RU" sz="1600" dirty="0" err="1"/>
              <a:t>набувають</a:t>
            </a:r>
            <a:r>
              <a:rPr lang="ru-RU" sz="1600" dirty="0"/>
              <a:t> </a:t>
            </a:r>
            <a:r>
              <a:rPr lang="ru-RU" sz="1600" dirty="0" err="1"/>
              <a:t>питання</a:t>
            </a:r>
            <a:r>
              <a:rPr lang="ru-RU" sz="1600" dirty="0"/>
              <a:t> </a:t>
            </a:r>
            <a:r>
              <a:rPr lang="ru-RU" sz="1600" dirty="0" err="1"/>
              <a:t>щодо</a:t>
            </a:r>
            <a:r>
              <a:rPr lang="ru-RU" sz="1600" dirty="0"/>
              <a:t> </a:t>
            </a:r>
            <a:r>
              <a:rPr lang="ru-RU" sz="1600" dirty="0" err="1"/>
              <a:t>підвищення</a:t>
            </a:r>
            <a:r>
              <a:rPr lang="ru-RU" sz="1600" dirty="0"/>
              <a:t> </a:t>
            </a:r>
            <a:r>
              <a:rPr lang="ru-RU" sz="1600" dirty="0" err="1"/>
              <a:t>прозорості</a:t>
            </a:r>
            <a:r>
              <a:rPr lang="ru-RU" sz="1600" dirty="0"/>
              <a:t>, </a:t>
            </a:r>
            <a:r>
              <a:rPr lang="ru-RU" sz="1600" dirty="0" err="1"/>
              <a:t>підзвітності</a:t>
            </a:r>
            <a:r>
              <a:rPr lang="ru-RU" sz="1600" dirty="0"/>
              <a:t> та </a:t>
            </a:r>
            <a:r>
              <a:rPr lang="ru-RU" sz="1600" dirty="0" err="1"/>
              <a:t>ефективності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 </a:t>
            </a:r>
            <a:r>
              <a:rPr lang="ru-RU" sz="1600" dirty="0" err="1"/>
              <a:t>органів</a:t>
            </a:r>
            <a:r>
              <a:rPr lang="ru-RU" sz="1600" dirty="0"/>
              <a:t> </a:t>
            </a:r>
            <a:r>
              <a:rPr lang="ru-RU" sz="1600" dirty="0" err="1"/>
              <a:t>державної</a:t>
            </a:r>
            <a:r>
              <a:rPr lang="ru-RU" sz="1600" dirty="0"/>
              <a:t> </a:t>
            </a:r>
            <a:r>
              <a:rPr lang="ru-RU" sz="1600" dirty="0" err="1"/>
              <a:t>влади</a:t>
            </a:r>
            <a:r>
              <a:rPr lang="ru-RU" sz="1600" dirty="0"/>
              <a:t>, </a:t>
            </a:r>
            <a:r>
              <a:rPr lang="ru-RU" sz="1600" dirty="0" err="1"/>
              <a:t>органів</a:t>
            </a:r>
            <a:r>
              <a:rPr lang="ru-RU" sz="1600" dirty="0"/>
              <a:t> </a:t>
            </a:r>
            <a:r>
              <a:rPr lang="ru-RU" sz="1600" dirty="0" err="1"/>
              <a:t>місцевого</a:t>
            </a:r>
            <a:r>
              <a:rPr lang="ru-RU" sz="1600" dirty="0"/>
              <a:t> </a:t>
            </a:r>
            <a:r>
              <a:rPr lang="ru-RU" sz="1600" dirty="0" err="1"/>
              <a:t>самоврядування</a:t>
            </a:r>
            <a:r>
              <a:rPr lang="ru-RU" sz="1600" dirty="0"/>
              <a:t> та </a:t>
            </a:r>
            <a:r>
              <a:rPr lang="ru-RU" sz="1600" dirty="0" err="1"/>
              <a:t>суб’єктів</a:t>
            </a:r>
            <a:r>
              <a:rPr lang="ru-RU" sz="1600" dirty="0"/>
              <a:t> </a:t>
            </a:r>
            <a:r>
              <a:rPr lang="ru-RU" sz="1600" dirty="0" err="1"/>
              <a:t>господарювання</a:t>
            </a:r>
            <a:r>
              <a:rPr lang="ru-RU" sz="1600" dirty="0"/>
              <a:t> </a:t>
            </a:r>
            <a:r>
              <a:rPr lang="ru-RU" sz="1600" dirty="0" err="1"/>
              <a:t>державної</a:t>
            </a:r>
            <a:r>
              <a:rPr lang="ru-RU" sz="1600" dirty="0"/>
              <a:t> і </a:t>
            </a:r>
            <a:r>
              <a:rPr lang="ru-RU" sz="1600" dirty="0" err="1"/>
              <a:t>комунальної</a:t>
            </a:r>
            <a:r>
              <a:rPr lang="ru-RU" sz="1600" dirty="0"/>
              <a:t> </a:t>
            </a:r>
            <a:r>
              <a:rPr lang="ru-RU" sz="1600" dirty="0" err="1"/>
              <a:t>форми</a:t>
            </a:r>
            <a:r>
              <a:rPr lang="ru-RU" sz="1600" dirty="0"/>
              <a:t> </a:t>
            </a:r>
            <a:r>
              <a:rPr lang="ru-RU" sz="1600" dirty="0" err="1"/>
              <a:t>власності</a:t>
            </a:r>
            <a:r>
              <a:rPr lang="ru-RU" sz="1600" dirty="0"/>
              <a:t> (</a:t>
            </a:r>
            <a:r>
              <a:rPr lang="ru-RU" sz="1600" dirty="0" err="1"/>
              <a:t>далі</a:t>
            </a:r>
            <a:r>
              <a:rPr lang="ru-RU" sz="1600" dirty="0"/>
              <a:t> - </a:t>
            </a:r>
            <a:r>
              <a:rPr lang="ru-RU" sz="1600" dirty="0" err="1"/>
              <a:t>суб’єкти</a:t>
            </a:r>
            <a:r>
              <a:rPr lang="ru-RU" sz="1600" dirty="0"/>
              <a:t> </a:t>
            </a:r>
            <a:r>
              <a:rPr lang="ru-RU" sz="1600" dirty="0" err="1"/>
              <a:t>господарювання</a:t>
            </a:r>
            <a:r>
              <a:rPr lang="ru-RU" sz="1600" dirty="0"/>
              <a:t>) та </a:t>
            </a:r>
            <a:r>
              <a:rPr lang="ru-RU" sz="1600" dirty="0" err="1"/>
              <a:t>управління</a:t>
            </a:r>
            <a:r>
              <a:rPr lang="ru-RU" sz="1600" dirty="0"/>
              <a:t> і </a:t>
            </a:r>
            <a:r>
              <a:rPr lang="ru-RU" sz="1600" dirty="0" err="1"/>
              <a:t>використання</a:t>
            </a:r>
            <a:r>
              <a:rPr lang="ru-RU" sz="1600" dirty="0"/>
              <a:t> ними </a:t>
            </a:r>
            <a:r>
              <a:rPr lang="ru-RU" sz="1600" dirty="0" err="1"/>
              <a:t>наявних</a:t>
            </a:r>
            <a:r>
              <a:rPr lang="ru-RU" sz="1600" dirty="0"/>
              <a:t> </a:t>
            </a:r>
            <a:r>
              <a:rPr lang="ru-RU" sz="1600" dirty="0" err="1"/>
              <a:t>ресурсів</a:t>
            </a:r>
            <a:r>
              <a:rPr lang="ru-RU" sz="1600" dirty="0"/>
              <a:t> </a:t>
            </a:r>
            <a:r>
              <a:rPr lang="ru-RU" sz="1600" dirty="0" err="1"/>
              <a:t>загалом</a:t>
            </a:r>
            <a:r>
              <a:rPr lang="ru-RU" sz="1600" dirty="0"/>
              <a:t> та </a:t>
            </a:r>
            <a:r>
              <a:rPr lang="ru-RU" sz="1600" dirty="0" err="1"/>
              <a:t>системи</a:t>
            </a:r>
            <a:r>
              <a:rPr lang="ru-RU" sz="1600" dirty="0"/>
              <a:t> контролю за </a:t>
            </a:r>
            <a:r>
              <a:rPr lang="ru-RU" sz="1600" dirty="0" err="1"/>
              <a:t>цим</a:t>
            </a:r>
            <a:r>
              <a:rPr lang="ru-RU" sz="1600" dirty="0"/>
              <a:t> </a:t>
            </a:r>
            <a:r>
              <a:rPr lang="ru-RU" sz="1600" dirty="0" err="1"/>
              <a:t>процесом</a:t>
            </a:r>
            <a:r>
              <a:rPr lang="ru-RU" sz="1600" dirty="0"/>
              <a:t> </a:t>
            </a:r>
            <a:r>
              <a:rPr lang="ru-RU" sz="1600" dirty="0" err="1"/>
              <a:t>зокрема</a:t>
            </a:r>
            <a:r>
              <a:rPr lang="ru-RU" sz="1600" dirty="0"/>
              <a:t>. </a:t>
            </a:r>
            <a:r>
              <a:rPr lang="ru-RU" sz="1600" dirty="0" err="1"/>
              <a:t>Адже</a:t>
            </a:r>
            <a:r>
              <a:rPr lang="ru-RU" sz="1600" dirty="0"/>
              <a:t> </a:t>
            </a:r>
            <a:r>
              <a:rPr lang="ru-RU" sz="1600" dirty="0" err="1"/>
              <a:t>ефективна</a:t>
            </a:r>
            <a:r>
              <a:rPr lang="ru-RU" sz="1600" dirty="0"/>
              <a:t> система </a:t>
            </a:r>
            <a:r>
              <a:rPr lang="ru-RU" sz="1600" dirty="0" err="1"/>
              <a:t>фінансового</a:t>
            </a:r>
            <a:r>
              <a:rPr lang="ru-RU" sz="1600" dirty="0"/>
              <a:t> контролю за </a:t>
            </a:r>
            <a:r>
              <a:rPr lang="ru-RU" sz="1600" dirty="0" err="1"/>
              <a:t>управлінням</a:t>
            </a:r>
            <a:r>
              <a:rPr lang="ru-RU" sz="1600" dirty="0"/>
              <a:t> </a:t>
            </a:r>
            <a:r>
              <a:rPr lang="ru-RU" sz="1600" dirty="0" err="1"/>
              <a:t>державними</a:t>
            </a:r>
            <a:r>
              <a:rPr lang="ru-RU" sz="1600" dirty="0"/>
              <a:t> (</a:t>
            </a:r>
            <a:r>
              <a:rPr lang="ru-RU" sz="1600" dirty="0" err="1"/>
              <a:t>місцевими</a:t>
            </a:r>
            <a:r>
              <a:rPr lang="ru-RU" sz="1600" dirty="0"/>
              <a:t>) ресурсами (</a:t>
            </a:r>
            <a:r>
              <a:rPr lang="ru-RU" sz="1600" dirty="0" err="1"/>
              <a:t>публічні</a:t>
            </a:r>
            <a:r>
              <a:rPr lang="ru-RU" sz="1600" dirty="0"/>
              <a:t> </a:t>
            </a:r>
            <a:r>
              <a:rPr lang="ru-RU" sz="1600" dirty="0" err="1"/>
              <a:t>кошти</a:t>
            </a:r>
            <a:r>
              <a:rPr lang="ru-RU" sz="1600" dirty="0"/>
              <a:t>, </a:t>
            </a:r>
            <a:r>
              <a:rPr lang="ru-RU" sz="1600" dirty="0" err="1"/>
              <a:t>необоротні</a:t>
            </a:r>
            <a:r>
              <a:rPr lang="ru-RU" sz="1600" dirty="0"/>
              <a:t> та </a:t>
            </a:r>
            <a:r>
              <a:rPr lang="ru-RU" sz="1600" dirty="0" err="1"/>
              <a:t>інші</a:t>
            </a:r>
            <a:r>
              <a:rPr lang="ru-RU" sz="1600" dirty="0"/>
              <a:t> </a:t>
            </a:r>
            <a:r>
              <a:rPr lang="ru-RU" sz="1600" dirty="0" err="1"/>
              <a:t>активи</a:t>
            </a:r>
            <a:r>
              <a:rPr lang="ru-RU" sz="1600" dirty="0"/>
              <a:t>) та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використанням</a:t>
            </a:r>
            <a:r>
              <a:rPr lang="ru-RU" sz="1600" dirty="0"/>
              <a:t> є не </a:t>
            </a:r>
            <a:r>
              <a:rPr lang="ru-RU" sz="1600" dirty="0" err="1"/>
              <a:t>лише</a:t>
            </a:r>
            <a:r>
              <a:rPr lang="ru-RU" sz="1600" dirty="0"/>
              <a:t> </a:t>
            </a:r>
            <a:r>
              <a:rPr lang="ru-RU" sz="1600" dirty="0" err="1"/>
              <a:t>інструментом</a:t>
            </a:r>
            <a:r>
              <a:rPr lang="ru-RU" sz="1600" dirty="0"/>
              <a:t> </a:t>
            </a:r>
            <a:r>
              <a:rPr lang="ru-RU" sz="1600" dirty="0" err="1"/>
              <a:t>гарантії</a:t>
            </a:r>
            <a:r>
              <a:rPr lang="ru-RU" sz="1600" dirty="0"/>
              <a:t> </a:t>
            </a:r>
            <a:r>
              <a:rPr lang="ru-RU" sz="1600" dirty="0" err="1"/>
              <a:t>прозорості</a:t>
            </a:r>
            <a:r>
              <a:rPr lang="ru-RU" sz="1600" dirty="0"/>
              <a:t>, </a:t>
            </a:r>
            <a:r>
              <a:rPr lang="ru-RU" sz="1600" dirty="0" err="1"/>
              <a:t>підзвітності</a:t>
            </a:r>
            <a:r>
              <a:rPr lang="ru-RU" sz="1600" dirty="0"/>
              <a:t> і </a:t>
            </a:r>
            <a:r>
              <a:rPr lang="ru-RU" sz="1600" dirty="0" err="1"/>
              <a:t>якості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 </a:t>
            </a:r>
            <a:r>
              <a:rPr lang="ru-RU" sz="1600" dirty="0" err="1"/>
              <a:t>органів</a:t>
            </a:r>
            <a:r>
              <a:rPr lang="ru-RU" sz="1600" dirty="0"/>
              <a:t> </a:t>
            </a:r>
            <a:r>
              <a:rPr lang="ru-RU" sz="1600" dirty="0" err="1"/>
              <a:t>державної</a:t>
            </a:r>
            <a:r>
              <a:rPr lang="ru-RU" sz="1600" dirty="0"/>
              <a:t> </a:t>
            </a:r>
            <a:r>
              <a:rPr lang="ru-RU" sz="1600" dirty="0" err="1"/>
              <a:t>влади</a:t>
            </a:r>
            <a:r>
              <a:rPr lang="ru-RU" sz="1600" dirty="0"/>
              <a:t>, </a:t>
            </a:r>
            <a:r>
              <a:rPr lang="ru-RU" sz="1600" dirty="0" err="1"/>
              <a:t>органів</a:t>
            </a:r>
            <a:r>
              <a:rPr lang="ru-RU" sz="1600" dirty="0"/>
              <a:t> </a:t>
            </a:r>
            <a:r>
              <a:rPr lang="ru-RU" sz="1600" dirty="0" err="1"/>
              <a:t>місцевого</a:t>
            </a:r>
            <a:r>
              <a:rPr lang="ru-RU" sz="1600" dirty="0"/>
              <a:t> </a:t>
            </a:r>
            <a:r>
              <a:rPr lang="ru-RU" sz="1600" dirty="0" err="1"/>
              <a:t>самоврядування</a:t>
            </a:r>
            <a:r>
              <a:rPr lang="ru-RU" sz="1600" dirty="0"/>
              <a:t> та </a:t>
            </a:r>
            <a:r>
              <a:rPr lang="ru-RU" sz="1600" dirty="0" err="1"/>
              <a:t>суб’єктів</a:t>
            </a:r>
            <a:r>
              <a:rPr lang="ru-RU" sz="1600" dirty="0"/>
              <a:t> </a:t>
            </a:r>
            <a:r>
              <a:rPr lang="ru-RU" sz="1600" dirty="0" err="1"/>
              <a:t>господарювання</a:t>
            </a:r>
            <a:r>
              <a:rPr lang="ru-RU" sz="1600" dirty="0"/>
              <a:t>, а і по </a:t>
            </a:r>
            <a:r>
              <a:rPr lang="ru-RU" sz="1600" dirty="0" err="1"/>
              <a:t>суті</a:t>
            </a:r>
            <a:r>
              <a:rPr lang="ru-RU" sz="1600" dirty="0"/>
              <a:t> </a:t>
            </a:r>
            <a:r>
              <a:rPr lang="ru-RU" sz="1600" dirty="0" err="1"/>
              <a:t>дієвим</a:t>
            </a:r>
            <a:r>
              <a:rPr lang="ru-RU" sz="1600" dirty="0"/>
              <a:t> </a:t>
            </a:r>
            <a:r>
              <a:rPr lang="ru-RU" sz="1600" dirty="0" err="1"/>
              <a:t>механізмом</a:t>
            </a:r>
            <a:r>
              <a:rPr lang="ru-RU" sz="1600" dirty="0"/>
              <a:t> для </a:t>
            </a:r>
            <a:r>
              <a:rPr lang="ru-RU" sz="1600" dirty="0" err="1"/>
              <a:t>забезпечення</a:t>
            </a:r>
            <a:r>
              <a:rPr lang="ru-RU" sz="1600" dirty="0"/>
              <a:t> </a:t>
            </a:r>
            <a:r>
              <a:rPr lang="ru-RU" sz="1600" dirty="0" err="1"/>
              <a:t>фінансової</a:t>
            </a:r>
            <a:r>
              <a:rPr lang="ru-RU" sz="1600" dirty="0"/>
              <a:t> </a:t>
            </a:r>
            <a:r>
              <a:rPr lang="ru-RU" sz="1600" dirty="0" err="1"/>
              <a:t>стабільності</a:t>
            </a:r>
            <a:r>
              <a:rPr lang="ru-RU" sz="1600" dirty="0"/>
              <a:t> і </a:t>
            </a:r>
            <a:r>
              <a:rPr lang="ru-RU" sz="1600" dirty="0" err="1"/>
              <a:t>безпеки</a:t>
            </a:r>
            <a:r>
              <a:rPr lang="ru-RU" sz="1600" dirty="0"/>
              <a:t> </a:t>
            </a:r>
            <a:r>
              <a:rPr lang="ru-RU" sz="1600" dirty="0" err="1"/>
              <a:t>країни</a:t>
            </a:r>
            <a:r>
              <a:rPr lang="ru-RU" sz="1600" dirty="0"/>
              <a:t>, </a:t>
            </a:r>
            <a:r>
              <a:rPr lang="ru-RU" sz="1600" dirty="0" err="1"/>
              <a:t>досягнення</a:t>
            </a:r>
            <a:r>
              <a:rPr lang="ru-RU" sz="1600" dirty="0"/>
              <a:t> </a:t>
            </a:r>
            <a:r>
              <a:rPr lang="ru-RU" sz="1600" dirty="0" err="1"/>
              <a:t>стратегічних</a:t>
            </a:r>
            <a:r>
              <a:rPr lang="ru-RU" sz="1600" dirty="0"/>
              <a:t> </a:t>
            </a:r>
            <a:r>
              <a:rPr lang="ru-RU" sz="1600" dirty="0" err="1"/>
              <a:t>цілей</a:t>
            </a:r>
            <a:r>
              <a:rPr lang="ru-RU" sz="1600" dirty="0"/>
              <a:t> </a:t>
            </a:r>
            <a:r>
              <a:rPr lang="ru-RU" sz="1600" dirty="0" err="1"/>
              <a:t>держави</a:t>
            </a:r>
            <a:r>
              <a:rPr lang="ru-RU" sz="1600" dirty="0"/>
              <a:t>, </a:t>
            </a:r>
            <a:r>
              <a:rPr lang="ru-RU" sz="1600" dirty="0" err="1"/>
              <a:t>ефективності</a:t>
            </a:r>
            <a:r>
              <a:rPr lang="ru-RU" sz="1600" dirty="0"/>
              <a:t> </a:t>
            </a:r>
            <a:r>
              <a:rPr lang="ru-RU" sz="1600" dirty="0" err="1"/>
              <a:t>державної</a:t>
            </a:r>
            <a:r>
              <a:rPr lang="ru-RU" sz="1600" dirty="0"/>
              <a:t> </a:t>
            </a:r>
            <a:r>
              <a:rPr lang="ru-RU" sz="1600" dirty="0" err="1"/>
              <a:t>політики</a:t>
            </a:r>
            <a:r>
              <a:rPr lang="ru-RU" sz="1600" dirty="0"/>
              <a:t>, </a:t>
            </a:r>
            <a:r>
              <a:rPr lang="ru-RU" sz="1600" dirty="0" err="1"/>
              <a:t>підвищення</a:t>
            </a:r>
            <a:r>
              <a:rPr lang="ru-RU" sz="1600" dirty="0"/>
              <a:t> </a:t>
            </a:r>
            <a:r>
              <a:rPr lang="ru-RU" sz="1600" dirty="0" err="1"/>
              <a:t>рівня</a:t>
            </a:r>
            <a:r>
              <a:rPr lang="ru-RU" sz="1600" dirty="0"/>
              <a:t> </a:t>
            </a:r>
            <a:r>
              <a:rPr lang="ru-RU" sz="1600" dirty="0" err="1"/>
              <a:t>якості</a:t>
            </a:r>
            <a:r>
              <a:rPr lang="ru-RU" sz="1600" dirty="0"/>
              <a:t> </a:t>
            </a:r>
            <a:r>
              <a:rPr lang="ru-RU" sz="1600" dirty="0" err="1"/>
              <a:t>життя</a:t>
            </a:r>
            <a:r>
              <a:rPr lang="ru-RU" sz="1600" dirty="0"/>
              <a:t> </a:t>
            </a:r>
            <a:r>
              <a:rPr lang="ru-RU" sz="1600" dirty="0" err="1"/>
              <a:t>населення</a:t>
            </a:r>
            <a:r>
              <a:rPr lang="ru-RU" sz="1600" dirty="0"/>
              <a:t> та, </a:t>
            </a:r>
            <a:r>
              <a:rPr lang="ru-RU" sz="1600" dirty="0" err="1"/>
              <a:t>зокрема</a:t>
            </a:r>
            <a:r>
              <a:rPr lang="ru-RU" sz="1600" dirty="0"/>
              <a:t>, </a:t>
            </a:r>
            <a:r>
              <a:rPr lang="ru-RU" sz="1600" dirty="0" err="1"/>
              <a:t>реформування</a:t>
            </a:r>
            <a:r>
              <a:rPr lang="ru-RU" sz="1600" dirty="0"/>
              <a:t> </a:t>
            </a:r>
            <a:r>
              <a:rPr lang="ru-RU" sz="1600" dirty="0" err="1"/>
              <a:t>системи</a:t>
            </a:r>
            <a:r>
              <a:rPr lang="ru-RU" sz="1600" dirty="0"/>
              <a:t> </a:t>
            </a:r>
            <a:r>
              <a:rPr lang="ru-RU" sz="1600" dirty="0" err="1"/>
              <a:t>управління</a:t>
            </a:r>
            <a:r>
              <a:rPr lang="ru-RU" sz="1600" dirty="0"/>
              <a:t> </a:t>
            </a:r>
            <a:r>
              <a:rPr lang="ru-RU" sz="1600" dirty="0" err="1"/>
              <a:t>державними</a:t>
            </a:r>
            <a:r>
              <a:rPr lang="ru-RU" sz="1600" dirty="0"/>
              <a:t> </a:t>
            </a:r>
            <a:r>
              <a:rPr lang="ru-RU" sz="1600" dirty="0" err="1"/>
              <a:t>фінансами</a:t>
            </a:r>
            <a:r>
              <a:rPr lang="ru-RU" sz="1600" dirty="0" smtClean="0"/>
              <a:t>.</a:t>
            </a:r>
            <a:endParaRPr lang="ru-RU" sz="16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35423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72955"/>
            <a:ext cx="9831442" cy="6059606"/>
          </a:xfrm>
        </p:spPr>
        <p:txBody>
          <a:bodyPr/>
          <a:lstStyle/>
          <a:p>
            <a:r>
              <a:rPr lang="ru-RU" dirty="0"/>
              <a:t>Органом, </a:t>
            </a:r>
            <a:r>
              <a:rPr lang="ru-RU" dirty="0" err="1"/>
              <a:t>уповноваженим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державний</a:t>
            </a:r>
            <a:r>
              <a:rPr lang="ru-RU" dirty="0"/>
              <a:t> </a:t>
            </a:r>
            <a:r>
              <a:rPr lang="ru-RU" dirty="0" err="1"/>
              <a:t>зовнішній</a:t>
            </a:r>
            <a:r>
              <a:rPr lang="ru-RU" dirty="0"/>
              <a:t> </a:t>
            </a:r>
            <a:r>
              <a:rPr lang="ru-RU" dirty="0" err="1"/>
              <a:t>фінансовий</a:t>
            </a:r>
            <a:r>
              <a:rPr lang="ru-RU" dirty="0"/>
              <a:t> контроль (аудит)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</a:t>
            </a:r>
            <a:r>
              <a:rPr lang="ru-RU" dirty="0" err="1"/>
              <a:t>Верховної</a:t>
            </a:r>
            <a:r>
              <a:rPr lang="ru-RU" dirty="0"/>
              <a:t> Ради </a:t>
            </a:r>
            <a:r>
              <a:rPr lang="ru-RU" dirty="0" err="1"/>
              <a:t>України</a:t>
            </a:r>
            <a:r>
              <a:rPr lang="ru-RU" dirty="0"/>
              <a:t> є </a:t>
            </a:r>
            <a:r>
              <a:rPr lang="ru-RU" dirty="0" err="1"/>
              <a:t>Рахункова</a:t>
            </a:r>
            <a:r>
              <a:rPr lang="ru-RU" dirty="0"/>
              <a:t> палата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шляхом </a:t>
            </a:r>
            <a:r>
              <a:rPr lang="ru-RU" dirty="0" err="1"/>
              <a:t>фінансового</a:t>
            </a:r>
            <a:r>
              <a:rPr lang="ru-RU" dirty="0"/>
              <a:t> аудиту, аудиту </a:t>
            </a:r>
            <a:r>
              <a:rPr lang="ru-RU" dirty="0" err="1"/>
              <a:t>ефективності</a:t>
            </a:r>
            <a:r>
              <a:rPr lang="ru-RU" dirty="0"/>
              <a:t>, </a:t>
            </a:r>
            <a:r>
              <a:rPr lang="ru-RU" dirty="0" err="1"/>
              <a:t>експертизи</a:t>
            </a:r>
            <a:r>
              <a:rPr lang="ru-RU" dirty="0"/>
              <a:t>, </a:t>
            </a:r>
            <a:r>
              <a:rPr lang="ru-RU" dirty="0" err="1"/>
              <a:t>аналізу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контрольних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. </a:t>
            </a:r>
            <a:r>
              <a:rPr lang="ru-RU" dirty="0" err="1"/>
              <a:t>Рахункова</a:t>
            </a:r>
            <a:r>
              <a:rPr lang="ru-RU" dirty="0"/>
              <a:t> палата </a:t>
            </a:r>
            <a:r>
              <a:rPr lang="ru-RU" dirty="0" err="1"/>
              <a:t>здійснює</a:t>
            </a:r>
            <a:r>
              <a:rPr lang="ru-RU" dirty="0"/>
              <a:t> контроль за </a:t>
            </a:r>
            <a:r>
              <a:rPr lang="ru-RU" dirty="0" err="1"/>
              <a:t>надходженням</a:t>
            </a:r>
            <a:r>
              <a:rPr lang="ru-RU" dirty="0"/>
              <a:t> та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Державного бюджету </a:t>
            </a:r>
            <a:r>
              <a:rPr lang="ru-RU" dirty="0" err="1"/>
              <a:t>України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за </a:t>
            </a:r>
            <a:r>
              <a:rPr lang="ru-RU" dirty="0" err="1"/>
              <a:t>утворенням</a:t>
            </a:r>
            <a:r>
              <a:rPr lang="ru-RU" dirty="0"/>
              <a:t>, </a:t>
            </a:r>
            <a:r>
              <a:rPr lang="ru-RU" dirty="0" err="1"/>
              <a:t>обслуговуванням</a:t>
            </a:r>
            <a:r>
              <a:rPr lang="ru-RU" dirty="0"/>
              <a:t> і </a:t>
            </a:r>
            <a:r>
              <a:rPr lang="ru-RU" dirty="0" err="1"/>
              <a:t>погашенням</a:t>
            </a:r>
            <a:r>
              <a:rPr lang="ru-RU" dirty="0"/>
              <a:t> державного боргу, </a:t>
            </a:r>
            <a:r>
              <a:rPr lang="ru-RU" dirty="0" err="1"/>
              <a:t>ефективністю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коштами державного бюджету,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у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трансфертів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надаються</a:t>
            </a:r>
            <a:r>
              <a:rPr lang="ru-RU" dirty="0"/>
              <a:t> з державного бюджету. </a:t>
            </a:r>
          </a:p>
          <a:p>
            <a:r>
              <a:rPr lang="ru-RU" dirty="0" err="1"/>
              <a:t>Публічність</a:t>
            </a:r>
            <a:r>
              <a:rPr lang="ru-RU" dirty="0"/>
              <a:t> та </a:t>
            </a:r>
            <a:r>
              <a:rPr lang="ru-RU" dirty="0" err="1"/>
              <a:t>прозорість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передбачені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відкритість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», «Про доступ до </a:t>
            </a:r>
            <a:r>
              <a:rPr lang="ru-RU" dirty="0" err="1"/>
              <a:t>публічної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» та «Про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закупівель</a:t>
            </a:r>
            <a:r>
              <a:rPr lang="ru-RU" dirty="0"/>
              <a:t>»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реалізовувати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громадський</a:t>
            </a:r>
            <a:r>
              <a:rPr lang="ru-RU" dirty="0"/>
              <a:t> контроль за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101652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72955"/>
            <a:ext cx="9831442" cy="605960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Д</a:t>
            </a:r>
            <a:r>
              <a:rPr lang="ru-RU" i="1" dirty="0" err="1" smtClean="0"/>
              <a:t>ержавний</a:t>
            </a:r>
            <a:r>
              <a:rPr lang="ru-RU" i="1" dirty="0" smtClean="0"/>
              <a:t> </a:t>
            </a:r>
            <a:r>
              <a:rPr lang="ru-RU" i="1" dirty="0" err="1"/>
              <a:t>фінансовий</a:t>
            </a:r>
            <a:r>
              <a:rPr lang="ru-RU" i="1" dirty="0"/>
              <a:t> </a:t>
            </a:r>
            <a:r>
              <a:rPr lang="ru-RU" i="1" dirty="0" smtClean="0"/>
              <a:t>контроль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створеними</a:t>
            </a:r>
            <a:r>
              <a:rPr lang="ru-RU" dirty="0"/>
              <a:t> органами державного </a:t>
            </a:r>
            <a:r>
              <a:rPr lang="ru-RU" dirty="0" err="1"/>
              <a:t>фінансового</a:t>
            </a:r>
            <a:r>
              <a:rPr lang="ru-RU" dirty="0"/>
              <a:t> контролю,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 smtClean="0"/>
              <a:t>керуються</a:t>
            </a:r>
            <a:r>
              <a:rPr lang="ru-RU" dirty="0" smtClean="0"/>
              <a:t> такими нормативно-</a:t>
            </a:r>
            <a:r>
              <a:rPr lang="ru-RU" dirty="0" err="1" smtClean="0"/>
              <a:t>правовими</a:t>
            </a:r>
            <a:r>
              <a:rPr lang="ru-RU" dirty="0" smtClean="0"/>
              <a:t> актами:</a:t>
            </a:r>
            <a:endParaRPr lang="ru-RU" dirty="0"/>
          </a:p>
          <a:p>
            <a:r>
              <a:rPr lang="ru-RU" dirty="0"/>
              <a:t>– Законом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основні</a:t>
            </a:r>
            <a:r>
              <a:rPr lang="ru-RU" dirty="0"/>
              <a:t> засади </a:t>
            </a:r>
            <a:r>
              <a:rPr lang="ru-RU" dirty="0" err="1"/>
              <a:t>здійснення</a:t>
            </a:r>
            <a:r>
              <a:rPr lang="ru-RU" dirty="0"/>
              <a:t> державного </a:t>
            </a:r>
            <a:r>
              <a:rPr lang="ru-RU" dirty="0" err="1"/>
              <a:t>фінансового</a:t>
            </a:r>
            <a:r>
              <a:rPr lang="ru-RU" dirty="0"/>
              <a:t> контролю в </a:t>
            </a:r>
            <a:r>
              <a:rPr lang="ru-RU" dirty="0" err="1"/>
              <a:t>Україні</a:t>
            </a:r>
            <a:r>
              <a:rPr lang="ru-RU" dirty="0"/>
              <a:t>» </a:t>
            </a:r>
            <a:r>
              <a:rPr lang="ru-RU" dirty="0" err="1"/>
              <a:t>від</a:t>
            </a:r>
            <a:r>
              <a:rPr lang="ru-RU" dirty="0"/>
              <a:t> 26.01.1993 № 2939-ХІІ;</a:t>
            </a:r>
          </a:p>
          <a:p>
            <a:r>
              <a:rPr lang="ru-RU" dirty="0"/>
              <a:t>– Законом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Рахункову</a:t>
            </a:r>
            <a:r>
              <a:rPr lang="ru-RU" dirty="0"/>
              <a:t> палату» </a:t>
            </a:r>
            <a:r>
              <a:rPr lang="ru-RU" dirty="0" err="1"/>
              <a:t>від</a:t>
            </a:r>
            <a:r>
              <a:rPr lang="ru-RU" dirty="0"/>
              <a:t> 02.07.2015 № 576-</a:t>
            </a:r>
            <a:r>
              <a:rPr lang="en-US" dirty="0"/>
              <a:t>V</a:t>
            </a:r>
            <a:r>
              <a:rPr lang="ru-RU" dirty="0"/>
              <a:t>ІІІ;</a:t>
            </a:r>
          </a:p>
          <a:p>
            <a:r>
              <a:rPr lang="ru-RU" dirty="0"/>
              <a:t>– </a:t>
            </a:r>
            <a:r>
              <a:rPr lang="ru-RU" dirty="0" err="1"/>
              <a:t>статтею</a:t>
            </a:r>
            <a:r>
              <a:rPr lang="ru-RU" dirty="0"/>
              <a:t> 26 Бюджетного Кодексу </a:t>
            </a:r>
            <a:r>
              <a:rPr lang="ru-RU" dirty="0" err="1"/>
              <a:t>України</a:t>
            </a:r>
            <a:r>
              <a:rPr lang="ru-RU" dirty="0"/>
              <a:t>, яка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обов’язковість</a:t>
            </a:r>
            <a:r>
              <a:rPr lang="ru-RU" dirty="0"/>
              <a:t> </a:t>
            </a:r>
            <a:r>
              <a:rPr lang="ru-RU" dirty="0" err="1"/>
              <a:t>запровадження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контролю та </a:t>
            </a:r>
            <a:r>
              <a:rPr lang="ru-RU" dirty="0" err="1"/>
              <a:t>внутрішнього</a:t>
            </a:r>
            <a:r>
              <a:rPr lang="ru-RU" dirty="0"/>
              <a:t> аудиту в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установах</a:t>
            </a:r>
            <a:r>
              <a:rPr lang="ru-RU" dirty="0"/>
              <a:t>, </a:t>
            </a:r>
            <a:r>
              <a:rPr lang="ru-RU" dirty="0" err="1"/>
              <a:t>встановлює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 за </a:t>
            </a:r>
            <a:r>
              <a:rPr lang="ru-RU" dirty="0" err="1"/>
              <a:t>організацію</a:t>
            </a:r>
            <a:r>
              <a:rPr lang="ru-RU" dirty="0"/>
              <a:t> та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контролю у </a:t>
            </a:r>
            <a:r>
              <a:rPr lang="ru-RU" dirty="0" err="1"/>
              <a:t>своїх</a:t>
            </a:r>
            <a:r>
              <a:rPr lang="ru-RU" dirty="0"/>
              <a:t> закладах та </a:t>
            </a:r>
            <a:r>
              <a:rPr lang="ru-RU" dirty="0" err="1"/>
              <a:t>підвідомчих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установах</a:t>
            </a:r>
            <a:r>
              <a:rPr lang="ru-RU" dirty="0"/>
              <a:t>;</a:t>
            </a:r>
          </a:p>
          <a:p>
            <a:r>
              <a:rPr lang="ru-RU" dirty="0"/>
              <a:t>– </a:t>
            </a:r>
            <a:r>
              <a:rPr lang="ru-RU" dirty="0" err="1"/>
              <a:t>статтею</a:t>
            </a:r>
            <a:r>
              <a:rPr lang="ru-RU" dirty="0"/>
              <a:t> 113 Бюджетного Кодексу </a:t>
            </a:r>
            <a:r>
              <a:rPr lang="ru-RU" dirty="0" err="1"/>
              <a:t>України</a:t>
            </a:r>
            <a:r>
              <a:rPr lang="ru-RU" dirty="0"/>
              <a:t>, яка </a:t>
            </a:r>
            <a:r>
              <a:rPr lang="ru-RU" dirty="0" err="1"/>
              <a:t>закріплює</a:t>
            </a:r>
            <a:r>
              <a:rPr lang="ru-RU" dirty="0"/>
              <a:t> за </a:t>
            </a:r>
            <a:r>
              <a:rPr lang="ru-RU" dirty="0" err="1"/>
              <a:t>Держаудитслужбою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нагляду</a:t>
            </a:r>
            <a:r>
              <a:rPr lang="ru-RU" dirty="0"/>
              <a:t> за станом </a:t>
            </a:r>
            <a:r>
              <a:rPr lang="ru-RU" dirty="0" err="1"/>
              <a:t>внутрішнього</a:t>
            </a:r>
            <a:r>
              <a:rPr lang="ru-RU" dirty="0"/>
              <a:t> контролю у </a:t>
            </a:r>
            <a:r>
              <a:rPr lang="ru-RU" dirty="0" err="1"/>
              <a:t>розпорядників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при </a:t>
            </a:r>
            <a:r>
              <a:rPr lang="ru-RU" dirty="0" err="1"/>
              <a:t>проведені</a:t>
            </a:r>
            <a:r>
              <a:rPr lang="ru-RU" dirty="0"/>
              <a:t> ними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аудитів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;</a:t>
            </a:r>
          </a:p>
          <a:p>
            <a:r>
              <a:rPr lang="ru-RU" dirty="0"/>
              <a:t>– </a:t>
            </a:r>
            <a:r>
              <a:rPr lang="ru-RU" dirty="0" err="1"/>
              <a:t>постановою</a:t>
            </a:r>
            <a:r>
              <a:rPr lang="ru-RU" dirty="0"/>
              <a:t> КМУ </a:t>
            </a:r>
            <a:r>
              <a:rPr lang="ru-RU" dirty="0" err="1"/>
              <a:t>від</a:t>
            </a:r>
            <a:r>
              <a:rPr lang="ru-RU" dirty="0"/>
              <a:t> 12.12.2018 № 1062 «</a:t>
            </a:r>
            <a:r>
              <a:rPr lang="ru-RU" dirty="0" err="1"/>
              <a:t>Основні</a:t>
            </a:r>
            <a:r>
              <a:rPr lang="ru-RU" dirty="0"/>
              <a:t> засади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контролю </a:t>
            </a:r>
            <a:r>
              <a:rPr lang="ru-RU" dirty="0" err="1"/>
              <a:t>розпорядниками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»;</a:t>
            </a:r>
          </a:p>
          <a:p>
            <a:r>
              <a:rPr lang="ru-RU" dirty="0"/>
              <a:t>– </a:t>
            </a:r>
            <a:r>
              <a:rPr lang="ru-RU" dirty="0" err="1"/>
              <a:t>розпорядженням</a:t>
            </a:r>
            <a:r>
              <a:rPr lang="ru-RU" dirty="0"/>
              <a:t> КМУ </a:t>
            </a:r>
            <a:r>
              <a:rPr lang="ru-RU" dirty="0" err="1"/>
              <a:t>від</a:t>
            </a:r>
            <a:r>
              <a:rPr lang="ru-RU" dirty="0"/>
              <a:t> 08.02.2017 № 142-р «Про </a:t>
            </a:r>
            <a:r>
              <a:rPr lang="ru-RU" dirty="0" err="1"/>
              <a:t>схвалення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реформування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державними</a:t>
            </a:r>
            <a:r>
              <a:rPr lang="ru-RU" dirty="0"/>
              <a:t> </a:t>
            </a:r>
            <a:r>
              <a:rPr lang="ru-RU" dirty="0" err="1"/>
              <a:t>фінансами</a:t>
            </a:r>
            <a:r>
              <a:rPr lang="ru-RU" dirty="0"/>
              <a:t> на 2017-2020 роки»,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завданнями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є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управлінської</a:t>
            </a:r>
            <a:r>
              <a:rPr lang="ru-RU" dirty="0"/>
              <a:t> </a:t>
            </a:r>
            <a:r>
              <a:rPr lang="ru-RU" dirty="0" err="1"/>
              <a:t>підзвітності</a:t>
            </a:r>
            <a:r>
              <a:rPr lang="ru-RU" dirty="0"/>
              <a:t> та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контролю та аудиту в </a:t>
            </a:r>
            <a:r>
              <a:rPr lang="ru-RU" dirty="0" err="1"/>
              <a:t>центральних</a:t>
            </a:r>
            <a:r>
              <a:rPr lang="ru-RU" dirty="0"/>
              <a:t> та </a:t>
            </a:r>
            <a:r>
              <a:rPr lang="ru-RU" dirty="0" err="1"/>
              <a:t>місцевих</a:t>
            </a:r>
            <a:r>
              <a:rPr lang="ru-RU" dirty="0"/>
              <a:t> органах </a:t>
            </a:r>
            <a:r>
              <a:rPr lang="ru-RU" dirty="0" err="1"/>
              <a:t>влади</a:t>
            </a:r>
            <a:r>
              <a:rPr lang="ru-RU" dirty="0"/>
              <a:t>;</a:t>
            </a:r>
          </a:p>
          <a:p>
            <a:r>
              <a:rPr lang="ru-RU" dirty="0"/>
              <a:t>– «</a:t>
            </a:r>
            <a:r>
              <a:rPr lang="ru-RU" dirty="0" err="1"/>
              <a:t>Методичними</a:t>
            </a:r>
            <a:r>
              <a:rPr lang="ru-RU" dirty="0"/>
              <a:t> </a:t>
            </a:r>
            <a:r>
              <a:rPr lang="ru-RU" dirty="0" err="1"/>
              <a:t>рекомендаціями</a:t>
            </a:r>
            <a:r>
              <a:rPr lang="ru-RU" dirty="0"/>
              <a:t> з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контролю </a:t>
            </a:r>
            <a:r>
              <a:rPr lang="ru-RU" dirty="0" err="1"/>
              <a:t>розпорядниками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своїх</a:t>
            </a:r>
            <a:r>
              <a:rPr lang="ru-RU" dirty="0"/>
              <a:t> закладах та у </a:t>
            </a:r>
            <a:r>
              <a:rPr lang="ru-RU" dirty="0" err="1"/>
              <a:t>підвідомчих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установах</a:t>
            </a:r>
            <a:r>
              <a:rPr lang="ru-RU" dirty="0"/>
              <a:t>», </a:t>
            </a:r>
            <a:r>
              <a:rPr lang="ru-RU" dirty="0" err="1"/>
              <a:t>затвердженими</a:t>
            </a:r>
            <a:r>
              <a:rPr lang="ru-RU" dirty="0"/>
              <a:t> наказом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14.09.2012 № 995.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66129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72955"/>
            <a:ext cx="9831442" cy="6059606"/>
          </a:xfrm>
        </p:spPr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Недержавний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фінансовий контроль, його характеристика</a:t>
            </a:r>
            <a:endParaRPr lang="ru-RU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  <a:p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існує</a:t>
            </a:r>
            <a:r>
              <a:rPr lang="ru-RU" dirty="0"/>
              <a:t> два </a:t>
            </a:r>
            <a:r>
              <a:rPr lang="ru-RU" dirty="0" err="1"/>
              <a:t>види</a:t>
            </a:r>
            <a:r>
              <a:rPr lang="ru-RU" dirty="0"/>
              <a:t> контролю за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у </a:t>
            </a:r>
            <a:r>
              <a:rPr lang="ru-RU" dirty="0" err="1"/>
              <a:t>бюджетній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: </a:t>
            </a:r>
            <a:r>
              <a:rPr lang="ru-RU" i="1" dirty="0" err="1"/>
              <a:t>державний</a:t>
            </a:r>
            <a:r>
              <a:rPr lang="ru-RU" i="1" dirty="0"/>
              <a:t>, 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органами </a:t>
            </a:r>
            <a:r>
              <a:rPr lang="ru-RU" dirty="0" err="1"/>
              <a:t>публічної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самоконтролю, </a:t>
            </a:r>
            <a:r>
              <a:rPr lang="ru-RU" dirty="0" err="1"/>
              <a:t>муніципального</a:t>
            </a:r>
            <a:r>
              <a:rPr lang="ru-RU" dirty="0"/>
              <a:t> та державного контролю, і </a:t>
            </a:r>
            <a:r>
              <a:rPr lang="ru-RU" i="1" dirty="0" err="1"/>
              <a:t>недержавний</a:t>
            </a:r>
            <a:r>
              <a:rPr lang="ru-RU" i="1" dirty="0"/>
              <a:t> (</a:t>
            </a:r>
            <a:r>
              <a:rPr lang="ru-RU" i="1" dirty="0" err="1"/>
              <a:t>громадський</a:t>
            </a:r>
            <a:r>
              <a:rPr lang="ru-RU" i="1" dirty="0"/>
              <a:t>),</a:t>
            </a:r>
            <a:r>
              <a:rPr lang="ru-RU" dirty="0"/>
              <a:t> 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споживачами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та </a:t>
            </a:r>
            <a:r>
              <a:rPr lang="ru-RU" dirty="0" err="1"/>
              <a:t>організаціями</a:t>
            </a:r>
            <a:r>
              <a:rPr lang="ru-RU" dirty="0"/>
              <a:t> </a:t>
            </a:r>
            <a:r>
              <a:rPr lang="ru-RU" dirty="0" err="1"/>
              <a:t>громадянського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(ОГС</a:t>
            </a:r>
            <a:r>
              <a:rPr lang="ru-RU" dirty="0" smtClean="0"/>
              <a:t>).</a:t>
            </a:r>
          </a:p>
          <a:p>
            <a:r>
              <a:rPr lang="ru-RU" dirty="0" err="1"/>
              <a:t>Закони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відкритість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», «Про доступ до </a:t>
            </a:r>
            <a:r>
              <a:rPr lang="ru-RU" dirty="0" err="1"/>
              <a:t>публічної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» та «Про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закупівель</a:t>
            </a:r>
            <a:r>
              <a:rPr lang="ru-RU" dirty="0"/>
              <a:t>»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публічність</a:t>
            </a:r>
            <a:r>
              <a:rPr lang="ru-RU" dirty="0"/>
              <a:t> та </a:t>
            </a:r>
            <a:r>
              <a:rPr lang="ru-RU" dirty="0" err="1"/>
              <a:t>прозорість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громадський</a:t>
            </a:r>
            <a:r>
              <a:rPr lang="ru-RU" dirty="0"/>
              <a:t> контроль у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.</a:t>
            </a:r>
          </a:p>
          <a:p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зовнішнього</a:t>
            </a:r>
            <a:r>
              <a:rPr lang="ru-RU" dirty="0"/>
              <a:t> аудиту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стандартів</a:t>
            </a:r>
            <a:r>
              <a:rPr lang="ru-RU" dirty="0"/>
              <a:t> </a:t>
            </a:r>
            <a:r>
              <a:rPr lang="en-US" dirty="0"/>
              <a:t>INTOSAI </a:t>
            </a:r>
            <a:r>
              <a:rPr lang="ru-RU" dirty="0"/>
              <a:t>включено </a:t>
            </a:r>
            <a:r>
              <a:rPr lang="ru-RU" dirty="0" err="1"/>
              <a:t>також</a:t>
            </a:r>
            <a:r>
              <a:rPr lang="ru-RU" dirty="0"/>
              <a:t> до </a:t>
            </a:r>
            <a:r>
              <a:rPr lang="ru-RU" dirty="0">
                <a:hlinkClick r:id="rId2"/>
              </a:rPr>
              <a:t>Угоди про </a:t>
            </a:r>
            <a:r>
              <a:rPr lang="ru-RU" dirty="0" err="1">
                <a:hlinkClick r:id="rId2"/>
              </a:rPr>
              <a:t>асоціацію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між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Україною</a:t>
            </a:r>
            <a:r>
              <a:rPr lang="ru-RU" dirty="0">
                <a:hlinkClick r:id="rId2"/>
              </a:rPr>
              <a:t> та ЄС</a:t>
            </a:r>
            <a:r>
              <a:rPr lang="ru-RU" dirty="0"/>
              <a:t> (ст. 347).</a:t>
            </a:r>
          </a:p>
          <a:p>
            <a:r>
              <a:rPr lang="ru-RU" dirty="0" err="1"/>
              <a:t>Наразі</a:t>
            </a:r>
            <a:r>
              <a:rPr lang="ru-RU" dirty="0"/>
              <a:t>, </a:t>
            </a:r>
            <a:r>
              <a:rPr lang="ru-RU" dirty="0" err="1"/>
              <a:t>фіскальна</a:t>
            </a:r>
            <a:r>
              <a:rPr lang="ru-RU" dirty="0"/>
              <a:t> </a:t>
            </a:r>
            <a:r>
              <a:rPr lang="ru-RU" dirty="0" err="1"/>
              <a:t>децентралізація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триває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, </a:t>
            </a:r>
            <a:r>
              <a:rPr lang="ru-RU" dirty="0" err="1"/>
              <a:t>передбачає</a:t>
            </a:r>
            <a:r>
              <a:rPr lang="ru-RU" dirty="0"/>
              <a:t> передачу органам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значних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і </a:t>
            </a:r>
            <a:r>
              <a:rPr lang="ru-RU" dirty="0" err="1"/>
              <a:t>фіскальних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.</a:t>
            </a:r>
          </a:p>
          <a:p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через </a:t>
            </a:r>
            <a:r>
              <a:rPr lang="ru-RU" dirty="0" err="1"/>
              <a:t>об’єктивні</a:t>
            </a:r>
            <a:r>
              <a:rPr lang="ru-RU" dirty="0"/>
              <a:t> та </a:t>
            </a:r>
            <a:r>
              <a:rPr lang="ru-RU" dirty="0" err="1"/>
              <a:t>суб’єктивні</a:t>
            </a:r>
            <a:r>
              <a:rPr lang="ru-RU" dirty="0"/>
              <a:t> причини часто </a:t>
            </a:r>
            <a:r>
              <a:rPr lang="ru-RU" dirty="0" err="1"/>
              <a:t>супроводжується</a:t>
            </a:r>
            <a:r>
              <a:rPr lang="ru-RU" dirty="0"/>
              <a:t> </a:t>
            </a:r>
            <a:r>
              <a:rPr lang="ru-RU" dirty="0" err="1"/>
              <a:t>непрозорістю</a:t>
            </a:r>
            <a:r>
              <a:rPr lang="ru-RU" dirty="0"/>
              <a:t> і </a:t>
            </a:r>
            <a:r>
              <a:rPr lang="ru-RU" dirty="0" err="1"/>
              <a:t>неефективністю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місцевими</a:t>
            </a:r>
            <a:r>
              <a:rPr lang="ru-RU" dirty="0"/>
              <a:t> ресурсами, </a:t>
            </a:r>
            <a:r>
              <a:rPr lang="ru-RU" dirty="0" err="1"/>
              <a:t>підвищеним</a:t>
            </a:r>
            <a:r>
              <a:rPr lang="ru-RU" dirty="0"/>
              <a:t> </a:t>
            </a:r>
            <a:r>
              <a:rPr lang="ru-RU" dirty="0" err="1"/>
              <a:t>ризиком</a:t>
            </a:r>
            <a:r>
              <a:rPr lang="ru-RU" dirty="0"/>
              <a:t> </a:t>
            </a:r>
            <a:r>
              <a:rPr lang="ru-RU" dirty="0" err="1"/>
              <a:t>імовірних</a:t>
            </a:r>
            <a:r>
              <a:rPr lang="ru-RU" dirty="0"/>
              <a:t> </a:t>
            </a:r>
            <a:r>
              <a:rPr lang="ru-RU" dirty="0" err="1"/>
              <a:t>помилок</a:t>
            </a:r>
            <a:r>
              <a:rPr lang="ru-RU" dirty="0"/>
              <a:t>, </a:t>
            </a:r>
            <a:r>
              <a:rPr lang="ru-RU" dirty="0" err="1"/>
              <a:t>порушень</a:t>
            </a:r>
            <a:r>
              <a:rPr lang="ru-RU" dirty="0"/>
              <a:t> і </a:t>
            </a:r>
            <a:r>
              <a:rPr lang="ru-RU" dirty="0" err="1"/>
              <a:t>зловживань</a:t>
            </a:r>
            <a:r>
              <a:rPr lang="ru-RU" dirty="0"/>
              <a:t> у </a:t>
            </a:r>
            <a:r>
              <a:rPr lang="ru-RU" dirty="0" err="1"/>
              <a:t>фінансовій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 та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масштабними</a:t>
            </a:r>
            <a:r>
              <a:rPr lang="ru-RU" dirty="0"/>
              <a:t> </a:t>
            </a:r>
            <a:r>
              <a:rPr lang="ru-RU" dirty="0" err="1"/>
              <a:t>втратами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69306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72955"/>
            <a:ext cx="9831442" cy="6059606"/>
          </a:xfrm>
        </p:spPr>
        <p:txBody>
          <a:bodyPr>
            <a:normAutofit fontScale="92500" lnSpcReduction="20000"/>
          </a:bodyPr>
          <a:lstStyle/>
          <a:p>
            <a:r>
              <a:rPr lang="ru-RU" i="1" u="sng" dirty="0" err="1">
                <a:hlinkClick r:id="rId2"/>
              </a:rPr>
              <a:t>Громадський</a:t>
            </a:r>
            <a:r>
              <a:rPr lang="ru-RU" i="1" u="sng" dirty="0">
                <a:hlinkClick r:id="rId2"/>
              </a:rPr>
              <a:t> контроль</a:t>
            </a:r>
            <a:r>
              <a:rPr lang="ru-RU" dirty="0"/>
              <a:t> є </a:t>
            </a:r>
            <a:r>
              <a:rPr lang="ru-RU" dirty="0" err="1"/>
              <a:t>інструментом</a:t>
            </a:r>
            <a:r>
              <a:rPr lang="ru-RU" dirty="0"/>
              <a:t> </a:t>
            </a:r>
            <a:r>
              <a:rPr lang="ru-RU" dirty="0" err="1"/>
              <a:t>громадської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органами </a:t>
            </a:r>
            <a:r>
              <a:rPr lang="ru-RU" dirty="0" err="1"/>
              <a:t>влади</a:t>
            </a:r>
            <a:r>
              <a:rPr lang="ru-RU" dirty="0"/>
              <a:t> та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підконтрольнимиєктами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Громадський</a:t>
            </a:r>
            <a:r>
              <a:rPr lang="ru-RU" dirty="0"/>
              <a:t> контроль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здійснюватись</a:t>
            </a:r>
            <a:r>
              <a:rPr lang="ru-RU" dirty="0"/>
              <a:t> шляхом:</a:t>
            </a:r>
          </a:p>
          <a:p>
            <a:r>
              <a:rPr lang="ru-RU" dirty="0"/>
              <a:t>–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органу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посадової</a:t>
            </a:r>
            <a:r>
              <a:rPr lang="ru-RU" dirty="0"/>
              <a:t> особи,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;</a:t>
            </a:r>
          </a:p>
          <a:p>
            <a:r>
              <a:rPr lang="ru-RU" dirty="0"/>
              <a:t>– </a:t>
            </a:r>
            <a:r>
              <a:rPr lang="ru-RU" dirty="0" err="1"/>
              <a:t>письмових</a:t>
            </a:r>
            <a:r>
              <a:rPr lang="ru-RU" dirty="0"/>
              <a:t>, </a:t>
            </a:r>
            <a:r>
              <a:rPr lang="ru-RU" dirty="0" err="1"/>
              <a:t>усних</a:t>
            </a:r>
            <a:r>
              <a:rPr lang="ru-RU" dirty="0"/>
              <a:t>, </a:t>
            </a:r>
            <a:r>
              <a:rPr lang="ru-RU" dirty="0" err="1"/>
              <a:t>індивідуальних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колективних</a:t>
            </a:r>
            <a:r>
              <a:rPr lang="ru-RU" dirty="0"/>
              <a:t> </a:t>
            </a:r>
            <a:r>
              <a:rPr lang="ru-RU" dirty="0" err="1"/>
              <a:t>звернень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скарг</a:t>
            </a:r>
            <a:r>
              <a:rPr lang="ru-RU" dirty="0"/>
              <a:t>, </a:t>
            </a:r>
            <a:r>
              <a:rPr lang="ru-RU" dirty="0" err="1"/>
              <a:t>зауважень</a:t>
            </a:r>
            <a:r>
              <a:rPr lang="ru-RU" dirty="0"/>
              <a:t>, </a:t>
            </a:r>
            <a:r>
              <a:rPr lang="ru-RU" dirty="0" err="1"/>
              <a:t>заяв</a:t>
            </a:r>
            <a:r>
              <a:rPr lang="ru-RU" dirty="0"/>
              <a:t>, </a:t>
            </a:r>
            <a:r>
              <a:rPr lang="ru-RU" dirty="0" err="1"/>
              <a:t>клопотань</a:t>
            </a:r>
            <a:r>
              <a:rPr lang="ru-RU" dirty="0"/>
              <a:t>, </a:t>
            </a:r>
            <a:r>
              <a:rPr lang="ru-RU" dirty="0" err="1"/>
              <a:t>пропозицій</a:t>
            </a:r>
            <a:r>
              <a:rPr lang="ru-RU" dirty="0"/>
              <a:t>;</a:t>
            </a:r>
          </a:p>
          <a:p>
            <a:r>
              <a:rPr lang="ru-RU" dirty="0"/>
              <a:t>–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петицій</a:t>
            </a:r>
            <a:r>
              <a:rPr lang="ru-RU" dirty="0"/>
              <a:t>, </a:t>
            </a:r>
            <a:r>
              <a:rPr lang="ru-RU" dirty="0" err="1"/>
              <a:t>запитів</a:t>
            </a:r>
            <a:r>
              <a:rPr lang="ru-RU" dirty="0"/>
              <a:t> на </a:t>
            </a:r>
            <a:r>
              <a:rPr lang="ru-RU" dirty="0" err="1"/>
              <a:t>публічну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;</a:t>
            </a:r>
          </a:p>
          <a:p>
            <a:r>
              <a:rPr lang="ru-RU" dirty="0" err="1"/>
              <a:t>статистичних</a:t>
            </a:r>
            <a:r>
              <a:rPr lang="ru-RU" dirty="0"/>
              <a:t> та </a:t>
            </a:r>
            <a:r>
              <a:rPr lang="ru-RU" dirty="0" err="1"/>
              <a:t>соціологічних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;</a:t>
            </a:r>
          </a:p>
          <a:p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у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слуханнях</a:t>
            </a:r>
            <a:r>
              <a:rPr lang="ru-RU" dirty="0"/>
              <a:t> </a:t>
            </a:r>
            <a:r>
              <a:rPr lang="ru-RU" dirty="0" err="1"/>
              <a:t>зборах</a:t>
            </a:r>
            <a:r>
              <a:rPr lang="ru-RU" dirty="0"/>
              <a:t>,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ініціативах</a:t>
            </a:r>
            <a:r>
              <a:rPr lang="ru-RU" dirty="0"/>
              <a:t>, </a:t>
            </a:r>
            <a:r>
              <a:rPr lang="ru-RU" dirty="0" err="1"/>
              <a:t>виборах</a:t>
            </a:r>
            <a:r>
              <a:rPr lang="ru-RU" dirty="0"/>
              <a:t>, референдумах;</a:t>
            </a:r>
          </a:p>
          <a:p>
            <a:r>
              <a:rPr lang="ru-RU" dirty="0" err="1"/>
              <a:t>громадської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публічної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громадської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та </a:t>
            </a:r>
            <a:r>
              <a:rPr lang="ru-RU" dirty="0" err="1"/>
              <a:t>громадської</a:t>
            </a:r>
            <a:r>
              <a:rPr lang="ru-RU" dirty="0"/>
              <a:t> </a:t>
            </a:r>
            <a:r>
              <a:rPr lang="ru-RU" dirty="0" err="1"/>
              <a:t>антикорупційної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та </a:t>
            </a:r>
            <a:r>
              <a:rPr lang="ru-RU" dirty="0" err="1"/>
              <a:t>чинних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;</a:t>
            </a:r>
          </a:p>
          <a:p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інспекторів</a:t>
            </a:r>
            <a:r>
              <a:rPr lang="ru-RU" dirty="0"/>
              <a:t> благоустрою,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>, </a:t>
            </a:r>
            <a:r>
              <a:rPr lang="ru-RU" dirty="0" err="1"/>
              <a:t>рибоохорони</a:t>
            </a:r>
            <a:r>
              <a:rPr lang="ru-RU" dirty="0"/>
              <a:t> та в </a:t>
            </a:r>
            <a:r>
              <a:rPr lang="ru-RU" dirty="0" err="1"/>
              <a:t>інших</a:t>
            </a:r>
            <a:r>
              <a:rPr lang="ru-RU" dirty="0"/>
              <a:t> сферах;</a:t>
            </a:r>
          </a:p>
          <a:p>
            <a:r>
              <a:rPr lang="ru-RU" dirty="0" err="1"/>
              <a:t>публікацій</a:t>
            </a:r>
            <a:r>
              <a:rPr lang="ru-RU" dirty="0"/>
              <a:t> у </a:t>
            </a:r>
            <a:r>
              <a:rPr lang="ru-RU" dirty="0" err="1"/>
              <a:t>пресі</a:t>
            </a:r>
            <a:r>
              <a:rPr lang="ru-RU" dirty="0"/>
              <a:t>, в </a:t>
            </a:r>
            <a:r>
              <a:rPr lang="ru-RU" dirty="0" err="1"/>
              <a:t>соцмережах</a:t>
            </a:r>
            <a:r>
              <a:rPr lang="ru-RU" dirty="0"/>
              <a:t>, </a:t>
            </a:r>
            <a:r>
              <a:rPr lang="ru-RU" dirty="0" err="1"/>
              <a:t>випусків</a:t>
            </a:r>
            <a:r>
              <a:rPr lang="ru-RU" dirty="0"/>
              <a:t> по </a:t>
            </a:r>
            <a:r>
              <a:rPr lang="ru-RU" dirty="0" err="1"/>
              <a:t>радіо</a:t>
            </a:r>
            <a:r>
              <a:rPr lang="ru-RU" dirty="0"/>
              <a:t> і ТБ;</a:t>
            </a:r>
          </a:p>
          <a:p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громадськості</a:t>
            </a:r>
            <a:r>
              <a:rPr lang="ru-RU" dirty="0"/>
              <a:t> у </a:t>
            </a:r>
            <a:r>
              <a:rPr lang="ru-RU" dirty="0" err="1"/>
              <a:t>роботі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рад, </a:t>
            </a:r>
            <a:r>
              <a:rPr lang="ru-RU" dirty="0" err="1"/>
              <a:t>колегій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консультативно-</a:t>
            </a:r>
            <a:r>
              <a:rPr lang="ru-RU" dirty="0" err="1"/>
              <a:t>дорадчих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;</a:t>
            </a:r>
          </a:p>
          <a:p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правозахисних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організацій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прав </a:t>
            </a:r>
            <a:r>
              <a:rPr lang="ru-RU" dirty="0" err="1"/>
              <a:t>споживачів</a:t>
            </a:r>
            <a:r>
              <a:rPr lang="ru-RU" dirty="0"/>
              <a:t>, через </a:t>
            </a:r>
            <a:r>
              <a:rPr lang="ru-RU" dirty="0" err="1"/>
              <a:t>контрольну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самоорганізації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утворень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30106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72955"/>
            <a:ext cx="10404648" cy="629161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Правовим</a:t>
            </a:r>
            <a:r>
              <a:rPr lang="ru-RU" dirty="0"/>
              <a:t> </a:t>
            </a:r>
            <a:r>
              <a:rPr lang="ru-RU" dirty="0" err="1"/>
              <a:t>підґрунтям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контролю </a:t>
            </a:r>
            <a:r>
              <a:rPr lang="ru-RU" dirty="0" smtClean="0"/>
              <a:t>є </a:t>
            </a:r>
            <a:r>
              <a:rPr lang="ru-RU" dirty="0" err="1" smtClean="0"/>
              <a:t>Конституція</a:t>
            </a:r>
            <a:r>
              <a:rPr lang="ru-RU" dirty="0" smtClean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стаття</a:t>
            </a:r>
            <a:r>
              <a:rPr lang="ru-RU" dirty="0"/>
              <a:t> 38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гарантує</a:t>
            </a:r>
            <a:r>
              <a:rPr lang="ru-RU" dirty="0"/>
              <a:t> </a:t>
            </a:r>
            <a:r>
              <a:rPr lang="ru-RU" dirty="0" err="1"/>
              <a:t>громадянам</a:t>
            </a:r>
            <a:r>
              <a:rPr lang="ru-RU" dirty="0"/>
              <a:t> право </a:t>
            </a:r>
            <a:r>
              <a:rPr lang="ru-RU" dirty="0" err="1"/>
              <a:t>брати</a:t>
            </a:r>
            <a:r>
              <a:rPr lang="ru-RU" dirty="0"/>
              <a:t> </a:t>
            </a:r>
            <a:r>
              <a:rPr lang="ru-RU" i="1" dirty="0"/>
              <a:t>участь в </a:t>
            </a:r>
            <a:r>
              <a:rPr lang="ru-RU" i="1" dirty="0" err="1"/>
              <a:t>управлінні</a:t>
            </a:r>
            <a:r>
              <a:rPr lang="ru-RU" i="1" dirty="0"/>
              <a:t> </a:t>
            </a:r>
            <a:r>
              <a:rPr lang="ru-RU" i="1" dirty="0" err="1"/>
              <a:t>державними</a:t>
            </a:r>
            <a:r>
              <a:rPr lang="ru-RU" i="1" dirty="0"/>
              <a:t> справами</a:t>
            </a:r>
            <a:r>
              <a:rPr lang="ru-RU" dirty="0"/>
              <a:t>, а </a:t>
            </a:r>
            <a:r>
              <a:rPr lang="ru-RU" dirty="0" err="1"/>
              <a:t>стаття</a:t>
            </a:r>
            <a:r>
              <a:rPr lang="ru-RU" dirty="0"/>
              <a:t> 42 </a:t>
            </a:r>
            <a:r>
              <a:rPr lang="ru-RU" dirty="0" err="1"/>
              <a:t>гарантує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 державою</a:t>
            </a:r>
            <a:r>
              <a:rPr lang="ru-RU" i="1" dirty="0"/>
              <a:t> прав </a:t>
            </a:r>
            <a:r>
              <a:rPr lang="ru-RU" i="1" dirty="0" err="1"/>
              <a:t>споживачів</a:t>
            </a:r>
            <a:r>
              <a:rPr lang="ru-RU" dirty="0"/>
              <a:t>, контроль за </a:t>
            </a:r>
            <a:r>
              <a:rPr lang="ru-RU" dirty="0" err="1"/>
              <a:t>якістю</a:t>
            </a:r>
            <a:r>
              <a:rPr lang="ru-RU" dirty="0"/>
              <a:t> і </a:t>
            </a:r>
            <a:r>
              <a:rPr lang="ru-RU" dirty="0" err="1"/>
              <a:t>безпечністю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та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і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.</a:t>
            </a:r>
          </a:p>
          <a:p>
            <a:r>
              <a:rPr lang="ru-RU" dirty="0" err="1"/>
              <a:t>Згідно</a:t>
            </a:r>
            <a:r>
              <a:rPr lang="ru-RU" dirty="0"/>
              <a:t> ст. 28, </a:t>
            </a:r>
            <a:r>
              <a:rPr lang="ru-RU" dirty="0" smtClean="0"/>
              <a:t>Закону</a:t>
            </a:r>
            <a:r>
              <a:rPr lang="ru-RU" dirty="0"/>
              <a:t> </a:t>
            </a:r>
            <a:r>
              <a:rPr lang="ru-RU" b="1" dirty="0"/>
              <a:t>«</a:t>
            </a:r>
            <a:r>
              <a:rPr lang="ru-RU" dirty="0"/>
              <a:t>Про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», МДА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залучати</a:t>
            </a:r>
            <a:r>
              <a:rPr lang="ru-RU" dirty="0"/>
              <a:t> </a:t>
            </a:r>
            <a:r>
              <a:rPr lang="ru-RU" dirty="0" err="1"/>
              <a:t>вчених</a:t>
            </a:r>
            <a:r>
              <a:rPr lang="ru-RU" dirty="0"/>
              <a:t>, </a:t>
            </a:r>
            <a:r>
              <a:rPr lang="ru-RU" dirty="0" err="1"/>
              <a:t>спеціалістів</a:t>
            </a:r>
            <a:r>
              <a:rPr lang="ru-RU" dirty="0"/>
              <a:t>,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громадськості</a:t>
            </a:r>
            <a:r>
              <a:rPr lang="ru-RU" dirty="0"/>
              <a:t> до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перевірок</a:t>
            </a:r>
            <a:r>
              <a:rPr lang="ru-RU" dirty="0"/>
              <a:t>, </a:t>
            </a:r>
            <a:r>
              <a:rPr lang="ru-RU" dirty="0" err="1"/>
              <a:t>підготовки</a:t>
            </a:r>
            <a:r>
              <a:rPr lang="ru-RU" dirty="0"/>
              <a:t> і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</a:t>
            </a:r>
            <a:r>
              <a:rPr lang="ru-RU" dirty="0" err="1"/>
              <a:t>компетенції</a:t>
            </a:r>
            <a:r>
              <a:rPr lang="ru-RU" dirty="0"/>
              <a:t> МДА, </a:t>
            </a:r>
            <a:r>
              <a:rPr lang="ru-RU" dirty="0" err="1"/>
              <a:t>одержувати</a:t>
            </a:r>
            <a:r>
              <a:rPr lang="ru-RU" dirty="0"/>
              <a:t> </a:t>
            </a:r>
            <a:r>
              <a:rPr lang="ru-RU" dirty="0" err="1"/>
              <a:t>відповідну</a:t>
            </a:r>
            <a:r>
              <a:rPr lang="ru-RU" dirty="0"/>
              <a:t> </a:t>
            </a:r>
            <a:r>
              <a:rPr lang="ru-RU" dirty="0" err="1"/>
              <a:t>статистичну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 </a:t>
            </a:r>
            <a:r>
              <a:rPr lang="ru-RU" i="1" dirty="0" err="1"/>
              <a:t>громадських</a:t>
            </a:r>
            <a:r>
              <a:rPr lang="ru-RU" i="1" dirty="0"/>
              <a:t> та </a:t>
            </a:r>
            <a:r>
              <a:rPr lang="ru-RU" i="1" dirty="0" err="1"/>
              <a:t>релігійних</a:t>
            </a:r>
            <a:r>
              <a:rPr lang="ru-RU" i="1" dirty="0"/>
              <a:t> </a:t>
            </a:r>
            <a:r>
              <a:rPr lang="ru-RU" i="1" dirty="0" err="1"/>
              <a:t>організацій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Згідно</a:t>
            </a:r>
            <a:r>
              <a:rPr lang="ru-RU" dirty="0"/>
              <a:t> ст. 14, </a:t>
            </a:r>
            <a:r>
              <a:rPr lang="ru-RU" dirty="0" smtClean="0"/>
              <a:t>Закону</a:t>
            </a:r>
            <a:r>
              <a:rPr lang="ru-RU" dirty="0"/>
              <a:t> </a:t>
            </a:r>
            <a:r>
              <a:rPr lang="ru-RU" b="1" dirty="0"/>
              <a:t>«</a:t>
            </a:r>
            <a:r>
              <a:rPr lang="ru-RU" dirty="0"/>
              <a:t>Про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самоорганізації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», органам </a:t>
            </a:r>
            <a:r>
              <a:rPr lang="ru-RU" dirty="0" err="1"/>
              <a:t>самоорганізації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надаватися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 </a:t>
            </a:r>
            <a:r>
              <a:rPr lang="ru-RU" i="1" dirty="0"/>
              <a:t>контроль за </a:t>
            </a:r>
            <a:r>
              <a:rPr lang="ru-RU" i="1" dirty="0" err="1"/>
              <a:t>якістю</a:t>
            </a:r>
            <a:r>
              <a:rPr lang="ru-RU" i="1" dirty="0"/>
              <a:t> </a:t>
            </a:r>
            <a:r>
              <a:rPr lang="ru-RU" i="1" dirty="0" err="1"/>
              <a:t>надаваних</a:t>
            </a:r>
            <a:r>
              <a:rPr lang="ru-RU" i="1" dirty="0"/>
              <a:t> </a:t>
            </a:r>
            <a:r>
              <a:rPr lang="ru-RU" i="1" dirty="0" err="1"/>
              <a:t>громадянам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проживають</a:t>
            </a:r>
            <a:r>
              <a:rPr lang="ru-RU" dirty="0"/>
              <a:t> у </a:t>
            </a:r>
            <a:r>
              <a:rPr lang="ru-RU" dirty="0" err="1"/>
              <a:t>жилих</a:t>
            </a:r>
            <a:r>
              <a:rPr lang="ru-RU" dirty="0"/>
              <a:t> </a:t>
            </a:r>
            <a:r>
              <a:rPr lang="ru-RU" dirty="0" err="1"/>
              <a:t>будинках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органу, </a:t>
            </a:r>
            <a:r>
              <a:rPr lang="ru-RU" i="1" dirty="0" err="1"/>
              <a:t>житлово-комунальних</a:t>
            </a:r>
            <a:r>
              <a:rPr lang="ru-RU" i="1" dirty="0"/>
              <a:t> </a:t>
            </a:r>
            <a:r>
              <a:rPr lang="ru-RU" i="1" dirty="0" err="1"/>
              <a:t>послуг</a:t>
            </a:r>
            <a:r>
              <a:rPr lang="ru-RU" dirty="0"/>
              <a:t> та за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проведених</a:t>
            </a:r>
            <a:r>
              <a:rPr lang="ru-RU" dirty="0"/>
              <a:t> у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жилих</a:t>
            </a:r>
            <a:r>
              <a:rPr lang="ru-RU" dirty="0"/>
              <a:t> </a:t>
            </a:r>
            <a:r>
              <a:rPr lang="ru-RU" dirty="0" err="1"/>
              <a:t>будинках</a:t>
            </a:r>
            <a:r>
              <a:rPr lang="ru-RU" dirty="0"/>
              <a:t> </a:t>
            </a:r>
            <a:r>
              <a:rPr lang="ru-RU" dirty="0" err="1"/>
              <a:t>ремонтних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.</a:t>
            </a:r>
          </a:p>
          <a:p>
            <a:r>
              <a:rPr lang="ru-RU" dirty="0" err="1"/>
              <a:t>Згідно</a:t>
            </a:r>
            <a:r>
              <a:rPr lang="ru-RU" dirty="0"/>
              <a:t> ст. 11, </a:t>
            </a:r>
            <a:r>
              <a:rPr lang="ru-RU" dirty="0" smtClean="0"/>
              <a:t>Закону</a:t>
            </a:r>
            <a:r>
              <a:rPr lang="ru-RU" dirty="0"/>
              <a:t> </a:t>
            </a:r>
            <a:r>
              <a:rPr lang="ru-RU" b="1" dirty="0"/>
              <a:t>«</a:t>
            </a:r>
            <a:r>
              <a:rPr lang="ru-RU" dirty="0"/>
              <a:t>Про </a:t>
            </a:r>
            <a:r>
              <a:rPr lang="ru-RU" dirty="0" err="1"/>
              <a:t>благоустрій</a:t>
            </a:r>
            <a:r>
              <a:rPr lang="ru-RU" dirty="0"/>
              <a:t> </a:t>
            </a:r>
            <a:r>
              <a:rPr lang="ru-RU" dirty="0" err="1"/>
              <a:t>населених</a:t>
            </a:r>
            <a:r>
              <a:rPr lang="ru-RU" dirty="0"/>
              <a:t> </a:t>
            </a:r>
            <a:r>
              <a:rPr lang="ru-RU" dirty="0" err="1"/>
              <a:t>пунктів</a:t>
            </a:r>
            <a:r>
              <a:rPr lang="ru-RU" dirty="0"/>
              <a:t>», до </a:t>
            </a:r>
            <a:r>
              <a:rPr lang="ru-RU" dirty="0" err="1"/>
              <a:t>повноважень</a:t>
            </a:r>
            <a:r>
              <a:rPr lang="ru-RU" dirty="0"/>
              <a:t> </a:t>
            </a:r>
            <a:r>
              <a:rPr lang="ru-RU" i="1" dirty="0" err="1"/>
              <a:t>органів</a:t>
            </a:r>
            <a:r>
              <a:rPr lang="ru-RU" i="1" dirty="0"/>
              <a:t> </a:t>
            </a:r>
            <a:r>
              <a:rPr lang="ru-RU" i="1" dirty="0" err="1"/>
              <a:t>самоорганізації</a:t>
            </a:r>
            <a:r>
              <a:rPr lang="ru-RU" i="1" dirty="0"/>
              <a:t> </a:t>
            </a:r>
            <a:r>
              <a:rPr lang="ru-RU" i="1" dirty="0" err="1"/>
              <a:t>населення</a:t>
            </a:r>
            <a:r>
              <a:rPr lang="ru-RU" dirty="0"/>
              <a:t> у </a:t>
            </a:r>
            <a:r>
              <a:rPr lang="ru-RU" dirty="0" err="1"/>
              <a:t>сфері</a:t>
            </a:r>
            <a:r>
              <a:rPr lang="ru-RU" dirty="0"/>
              <a:t> благоустрою </a:t>
            </a:r>
            <a:r>
              <a:rPr lang="ru-RU" dirty="0" err="1"/>
              <a:t>населених</a:t>
            </a:r>
            <a:r>
              <a:rPr lang="ru-RU" dirty="0"/>
              <a:t> </a:t>
            </a:r>
            <a:r>
              <a:rPr lang="ru-RU" dirty="0" err="1"/>
              <a:t>пунктів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 </a:t>
            </a:r>
            <a:r>
              <a:rPr lang="ru-RU" i="1" dirty="0" err="1"/>
              <a:t>здійснення</a:t>
            </a:r>
            <a:r>
              <a:rPr lang="ru-RU" i="1" dirty="0"/>
              <a:t> </a:t>
            </a:r>
            <a:r>
              <a:rPr lang="ru-RU" i="1" dirty="0" err="1"/>
              <a:t>громадського</a:t>
            </a:r>
            <a:r>
              <a:rPr lang="ru-RU" i="1" dirty="0"/>
              <a:t> контролю </a:t>
            </a:r>
            <a:r>
              <a:rPr lang="ru-RU" dirty="0"/>
              <a:t>за </a:t>
            </a:r>
            <a:r>
              <a:rPr lang="ru-RU" dirty="0" err="1"/>
              <a:t>дотриманням</a:t>
            </a:r>
            <a:r>
              <a:rPr lang="ru-RU" dirty="0"/>
              <a:t> правил благоустрою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, а </a:t>
            </a:r>
            <a:r>
              <a:rPr lang="ru-RU" dirty="0" err="1"/>
              <a:t>згідно</a:t>
            </a:r>
            <a:r>
              <a:rPr lang="ru-RU" dirty="0"/>
              <a:t> ст. 41 </a:t>
            </a:r>
            <a:r>
              <a:rPr lang="ru-RU" dirty="0" err="1"/>
              <a:t>запроваджується</a:t>
            </a:r>
            <a:r>
              <a:rPr lang="ru-RU" dirty="0"/>
              <a:t> </a:t>
            </a:r>
            <a:r>
              <a:rPr lang="ru-RU" i="1" dirty="0" err="1"/>
              <a:t>інститут</a:t>
            </a:r>
            <a:r>
              <a:rPr lang="ru-RU" i="1" dirty="0"/>
              <a:t> </a:t>
            </a:r>
            <a:r>
              <a:rPr lang="ru-RU" i="1" dirty="0" err="1"/>
              <a:t>громадських</a:t>
            </a:r>
            <a:r>
              <a:rPr lang="ru-RU" i="1" dirty="0"/>
              <a:t> </a:t>
            </a:r>
            <a:r>
              <a:rPr lang="ru-RU" i="1" dirty="0" err="1"/>
              <a:t>інспекторів</a:t>
            </a:r>
            <a:r>
              <a:rPr lang="ru-RU" dirty="0"/>
              <a:t> благоустрою,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контроль у </a:t>
            </a:r>
            <a:r>
              <a:rPr lang="ru-RU" dirty="0" err="1"/>
              <a:t>сфері</a:t>
            </a:r>
            <a:r>
              <a:rPr lang="ru-RU" dirty="0"/>
              <a:t> благоустрою.</a:t>
            </a:r>
          </a:p>
          <a:p>
            <a:pPr marL="0" indent="0">
              <a:buNone/>
            </a:pPr>
            <a:r>
              <a:rPr lang="ru-RU" dirty="0" err="1"/>
              <a:t>Згідно</a:t>
            </a:r>
            <a:r>
              <a:rPr lang="ru-RU" dirty="0"/>
              <a:t> </a:t>
            </a:r>
            <a:r>
              <a:rPr lang="ru-RU" b="1" dirty="0"/>
              <a:t>«</a:t>
            </a:r>
            <a:r>
              <a:rPr lang="ru-RU" dirty="0"/>
              <a:t>Типовому </a:t>
            </a:r>
            <a:r>
              <a:rPr lang="ru-RU" dirty="0" err="1" smtClean="0"/>
              <a:t>положенню</a:t>
            </a:r>
            <a:r>
              <a:rPr lang="ru-RU" dirty="0" smtClean="0"/>
              <a:t> </a:t>
            </a:r>
            <a:r>
              <a:rPr lang="ru-RU" dirty="0"/>
              <a:t>про </a:t>
            </a:r>
            <a:r>
              <a:rPr lang="ru-RU" dirty="0" err="1"/>
              <a:t>громадську</a:t>
            </a:r>
            <a:r>
              <a:rPr lang="ru-RU" dirty="0"/>
              <a:t> раду …», </a:t>
            </a:r>
            <a:r>
              <a:rPr lang="ru-RU" dirty="0" err="1"/>
              <a:t>затвердженому</a:t>
            </a:r>
            <a:r>
              <a:rPr lang="ru-RU" dirty="0"/>
              <a:t> </a:t>
            </a:r>
            <a:r>
              <a:rPr lang="ru-RU" dirty="0" err="1"/>
              <a:t>постановою</a:t>
            </a:r>
            <a:r>
              <a:rPr lang="ru-RU" dirty="0"/>
              <a:t> КМУ </a:t>
            </a:r>
            <a:r>
              <a:rPr lang="ru-RU" dirty="0" err="1"/>
              <a:t>від</a:t>
            </a:r>
            <a:r>
              <a:rPr lang="ru-RU" dirty="0"/>
              <a:t> 03.11.2010 № 996 (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),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рад є </a:t>
            </a:r>
            <a:r>
              <a:rPr lang="ru-RU" dirty="0" err="1"/>
              <a:t>проведення</a:t>
            </a:r>
            <a:r>
              <a:rPr lang="ru-RU" dirty="0"/>
              <a:t> </a:t>
            </a:r>
            <a:r>
              <a:rPr lang="ru-RU" i="1" dirty="0" err="1"/>
              <a:t>громадського</a:t>
            </a:r>
            <a:r>
              <a:rPr lang="ru-RU" i="1" dirty="0"/>
              <a:t> </a:t>
            </a:r>
            <a:r>
              <a:rPr lang="ru-RU" i="1" dirty="0" err="1"/>
              <a:t>моніторингу</a:t>
            </a:r>
            <a:r>
              <a:rPr lang="ru-RU" i="1" dirty="0"/>
              <a:t> </a:t>
            </a:r>
            <a:r>
              <a:rPr lang="ru-RU" dirty="0"/>
              <a:t>за </a:t>
            </a:r>
            <a:r>
              <a:rPr lang="ru-RU" dirty="0" err="1"/>
              <a:t>діяльністю</a:t>
            </a:r>
            <a:r>
              <a:rPr lang="ru-RU" dirty="0"/>
              <a:t> органу </a:t>
            </a:r>
            <a:r>
              <a:rPr lang="ru-RU" dirty="0" err="1"/>
              <a:t>влади</a:t>
            </a:r>
            <a:r>
              <a:rPr lang="ru-RU" dirty="0"/>
              <a:t>.</a:t>
            </a:r>
          </a:p>
          <a:p>
            <a:r>
              <a:rPr lang="ru-RU" b="1" dirty="0"/>
              <a:t>«</a:t>
            </a:r>
            <a:r>
              <a:rPr lang="ru-RU" dirty="0"/>
              <a:t>Порядок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проведенню</a:t>
            </a:r>
            <a:r>
              <a:rPr lang="ru-RU" dirty="0"/>
              <a:t> </a:t>
            </a:r>
            <a:r>
              <a:rPr lang="ru-RU" dirty="0" err="1"/>
              <a:t>громадської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», </a:t>
            </a:r>
            <a:r>
              <a:rPr lang="ru-RU" dirty="0" err="1"/>
              <a:t>затверджений</a:t>
            </a:r>
            <a:r>
              <a:rPr lang="ru-RU" dirty="0"/>
              <a:t> </a:t>
            </a:r>
            <a:r>
              <a:rPr lang="ru-RU" dirty="0" err="1"/>
              <a:t>постановою</a:t>
            </a:r>
            <a:r>
              <a:rPr lang="ru-RU" dirty="0"/>
              <a:t> КМУ </a:t>
            </a:r>
            <a:r>
              <a:rPr lang="ru-RU" dirty="0" err="1"/>
              <a:t>від</a:t>
            </a:r>
            <a:r>
              <a:rPr lang="ru-RU" dirty="0"/>
              <a:t> 05.11.2008 № 976, </a:t>
            </a:r>
            <a:r>
              <a:rPr lang="ru-RU" dirty="0" err="1"/>
              <a:t>встановлює</a:t>
            </a:r>
            <a:r>
              <a:rPr lang="ru-RU" dirty="0"/>
              <a:t> процедуру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проведенню</a:t>
            </a:r>
            <a:r>
              <a:rPr lang="ru-RU" dirty="0"/>
              <a:t> ОГС та </a:t>
            </a:r>
            <a:r>
              <a:rPr lang="ru-RU" dirty="0" err="1"/>
              <a:t>громадськими</a:t>
            </a:r>
            <a:r>
              <a:rPr lang="ru-RU" dirty="0"/>
              <a:t> радами </a:t>
            </a:r>
            <a:r>
              <a:rPr lang="ru-RU" dirty="0" err="1"/>
              <a:t>громадської</a:t>
            </a:r>
            <a:r>
              <a:rPr lang="ru-RU" dirty="0"/>
              <a:t> </a:t>
            </a:r>
            <a:r>
              <a:rPr lang="ru-RU" dirty="0" err="1"/>
              <a:t>експертизи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як </a:t>
            </a:r>
            <a:r>
              <a:rPr lang="ru-RU" dirty="0" err="1"/>
              <a:t>громадської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і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13031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72955"/>
            <a:ext cx="9831442" cy="6059606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Громадськість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брати</a:t>
            </a:r>
            <a:r>
              <a:rPr lang="ru-RU" dirty="0"/>
              <a:t> участь </a:t>
            </a:r>
            <a:r>
              <a:rPr lang="ru-RU" u="sng" dirty="0"/>
              <a:t>у </a:t>
            </a:r>
            <a:r>
              <a:rPr lang="ru-RU" u="sng" dirty="0" err="1"/>
              <a:t>складанні</a:t>
            </a:r>
            <a:r>
              <a:rPr lang="ru-RU" u="sng" dirty="0"/>
              <a:t> проекту </a:t>
            </a:r>
            <a:r>
              <a:rPr lang="ru-RU" u="sng" dirty="0" err="1"/>
              <a:t>місцевого</a:t>
            </a:r>
            <a:r>
              <a:rPr lang="ru-RU" u="sng" dirty="0"/>
              <a:t> бюджету </a:t>
            </a:r>
            <a:r>
              <a:rPr lang="ru-RU" dirty="0"/>
              <a:t>через фокус-</a:t>
            </a:r>
            <a:r>
              <a:rPr lang="ru-RU" dirty="0" err="1"/>
              <a:t>групи</a:t>
            </a:r>
            <a:r>
              <a:rPr lang="ru-RU" dirty="0"/>
              <a:t>, </a:t>
            </a:r>
            <a:r>
              <a:rPr lang="ru-RU" dirty="0" err="1"/>
              <a:t>дискусії</a:t>
            </a:r>
            <a:r>
              <a:rPr lang="ru-RU" dirty="0"/>
              <a:t> за круглим столом, </a:t>
            </a:r>
            <a:r>
              <a:rPr lang="ru-RU" dirty="0" err="1"/>
              <a:t>робочі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і </a:t>
            </a:r>
            <a:r>
              <a:rPr lang="ru-RU" dirty="0" err="1"/>
              <a:t>консультативні</a:t>
            </a:r>
            <a:r>
              <a:rPr lang="ru-RU" dirty="0"/>
              <a:t> </a:t>
            </a:r>
            <a:r>
              <a:rPr lang="ru-RU" dirty="0" err="1"/>
              <a:t>комітети</a:t>
            </a:r>
            <a:r>
              <a:rPr lang="ru-RU" dirty="0"/>
              <a:t>, </a:t>
            </a:r>
            <a:r>
              <a:rPr lang="ru-RU" dirty="0" err="1"/>
              <a:t>громадські</a:t>
            </a:r>
            <a:r>
              <a:rPr lang="ru-RU" dirty="0"/>
              <a:t> </a:t>
            </a:r>
            <a:r>
              <a:rPr lang="ru-RU" dirty="0" err="1"/>
              <a:t>слухання</a:t>
            </a:r>
            <a:r>
              <a:rPr lang="ru-RU" dirty="0"/>
              <a:t>,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збори</a:t>
            </a:r>
            <a:r>
              <a:rPr lang="ru-RU" dirty="0"/>
              <a:t>,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громадської</a:t>
            </a:r>
            <a:r>
              <a:rPr lang="ru-RU" dirty="0"/>
              <a:t> думки.</a:t>
            </a:r>
          </a:p>
          <a:p>
            <a:r>
              <a:rPr lang="ru-RU" dirty="0"/>
              <a:t>На </a:t>
            </a:r>
            <a:r>
              <a:rPr lang="ru-RU" u="sng" dirty="0" err="1"/>
              <a:t>стадії</a:t>
            </a:r>
            <a:r>
              <a:rPr lang="ru-RU" u="sng" dirty="0"/>
              <a:t> </a:t>
            </a:r>
            <a:r>
              <a:rPr lang="ru-RU" u="sng" dirty="0" err="1"/>
              <a:t>прийняття</a:t>
            </a:r>
            <a:r>
              <a:rPr lang="ru-RU" u="sng" dirty="0"/>
              <a:t> бюджету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задіяні</a:t>
            </a:r>
            <a:r>
              <a:rPr lang="ru-RU" dirty="0"/>
              <a:t> </a:t>
            </a:r>
            <a:r>
              <a:rPr lang="ru-RU" dirty="0" err="1"/>
              <a:t>громадські</a:t>
            </a:r>
            <a:r>
              <a:rPr lang="ru-RU" dirty="0"/>
              <a:t> </a:t>
            </a:r>
            <a:r>
              <a:rPr lang="ru-RU" dirty="0" err="1"/>
              <a:t>наглядові</a:t>
            </a:r>
            <a:r>
              <a:rPr lang="ru-RU" dirty="0"/>
              <a:t> та </a:t>
            </a:r>
            <a:r>
              <a:rPr lang="ru-RU" dirty="0" err="1"/>
              <a:t>моніторингові</a:t>
            </a:r>
            <a:r>
              <a:rPr lang="ru-RU" dirty="0"/>
              <a:t> </a:t>
            </a:r>
            <a:r>
              <a:rPr lang="ru-RU" dirty="0" err="1"/>
              <a:t>комітети</a:t>
            </a:r>
            <a:r>
              <a:rPr lang="ru-RU" dirty="0"/>
              <a:t>, участь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громадськості</a:t>
            </a:r>
            <a:r>
              <a:rPr lang="ru-RU" dirty="0"/>
              <a:t> у </a:t>
            </a:r>
            <a:r>
              <a:rPr lang="ru-RU" dirty="0" err="1"/>
              <a:t>сесіях</a:t>
            </a:r>
            <a:r>
              <a:rPr lang="ru-RU" dirty="0"/>
              <a:t> </a:t>
            </a:r>
            <a:r>
              <a:rPr lang="ru-RU" dirty="0" err="1"/>
              <a:t>місцевої</a:t>
            </a:r>
            <a:r>
              <a:rPr lang="ru-RU" dirty="0"/>
              <a:t> ради.</a:t>
            </a:r>
          </a:p>
          <a:p>
            <a:r>
              <a:rPr lang="ru-RU" dirty="0"/>
              <a:t>У </a:t>
            </a:r>
            <a:r>
              <a:rPr lang="ru-RU" u="sng" dirty="0" err="1"/>
              <a:t>процесі</a:t>
            </a:r>
            <a:r>
              <a:rPr lang="ru-RU" u="sng" dirty="0"/>
              <a:t> </a:t>
            </a:r>
            <a:r>
              <a:rPr lang="ru-RU" u="sng" dirty="0" err="1"/>
              <a:t>виконання</a:t>
            </a:r>
            <a:r>
              <a:rPr lang="ru-RU" u="sng" dirty="0"/>
              <a:t> бюджету </a:t>
            </a:r>
            <a:r>
              <a:rPr lang="ru-RU" dirty="0" err="1"/>
              <a:t>громадськість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моніторинг</a:t>
            </a:r>
            <a:r>
              <a:rPr lang="ru-RU" dirty="0"/>
              <a:t> та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значущих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шляхом </a:t>
            </a:r>
            <a:r>
              <a:rPr lang="ru-RU" dirty="0" err="1"/>
              <a:t>ініціювання</a:t>
            </a:r>
            <a:r>
              <a:rPr lang="ru-RU" dirty="0"/>
              <a:t> регулярного (</a:t>
            </a:r>
            <a:r>
              <a:rPr lang="ru-RU" dirty="0" err="1"/>
              <a:t>щоквартального</a:t>
            </a:r>
            <a:r>
              <a:rPr lang="ru-RU" dirty="0"/>
              <a:t>) </a:t>
            </a:r>
            <a:r>
              <a:rPr lang="ru-RU" dirty="0" err="1"/>
              <a:t>публічного</a:t>
            </a:r>
            <a:r>
              <a:rPr lang="ru-RU" dirty="0"/>
              <a:t>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проміжних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соціально-економічного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та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.</a:t>
            </a:r>
          </a:p>
          <a:p>
            <a:r>
              <a:rPr lang="ru-RU" dirty="0"/>
              <a:t>На </a:t>
            </a:r>
            <a:r>
              <a:rPr lang="ru-RU" u="sng" dirty="0" err="1"/>
              <a:t>стадії</a:t>
            </a:r>
            <a:r>
              <a:rPr lang="ru-RU" u="sng" dirty="0"/>
              <a:t> </a:t>
            </a:r>
            <a:r>
              <a:rPr lang="ru-RU" u="sng" dirty="0" err="1"/>
              <a:t>розгляду</a:t>
            </a:r>
            <a:r>
              <a:rPr lang="ru-RU" u="sng" dirty="0"/>
              <a:t> </a:t>
            </a:r>
            <a:r>
              <a:rPr lang="ru-RU" u="sng" dirty="0" err="1"/>
              <a:t>звіту</a:t>
            </a:r>
            <a:r>
              <a:rPr lang="ru-RU" u="sng" dirty="0"/>
              <a:t> </a:t>
            </a:r>
            <a:r>
              <a:rPr lang="ru-RU" dirty="0"/>
              <a:t>про </a:t>
            </a:r>
            <a:r>
              <a:rPr lang="ru-RU" dirty="0" err="1"/>
              <a:t>виконання</a:t>
            </a:r>
            <a:r>
              <a:rPr lang="ru-RU" dirty="0"/>
              <a:t> бюджету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проходити</a:t>
            </a:r>
            <a:r>
              <a:rPr lang="ru-RU" dirty="0"/>
              <a:t> </a:t>
            </a:r>
            <a:r>
              <a:rPr lang="ru-RU" dirty="0" err="1"/>
              <a:t>публічне</a:t>
            </a:r>
            <a:r>
              <a:rPr lang="ru-RU" dirty="0"/>
              <a:t> </a:t>
            </a:r>
            <a:r>
              <a:rPr lang="ru-RU" dirty="0" err="1"/>
              <a:t>обговорення</a:t>
            </a:r>
            <a:r>
              <a:rPr lang="ru-RU" dirty="0"/>
              <a:t>, </a:t>
            </a:r>
            <a:r>
              <a:rPr lang="ru-RU" dirty="0" err="1"/>
              <a:t>дискусії</a:t>
            </a:r>
            <a:r>
              <a:rPr lang="ru-RU" dirty="0"/>
              <a:t> за круглим столом,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громадської</a:t>
            </a:r>
            <a:r>
              <a:rPr lang="ru-RU" dirty="0"/>
              <a:t> думки, а </a:t>
            </a:r>
            <a:r>
              <a:rPr lang="ru-RU" dirty="0" err="1"/>
              <a:t>також</a:t>
            </a:r>
            <a:r>
              <a:rPr lang="ru-RU" dirty="0"/>
              <a:t> участь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громадськості</a:t>
            </a:r>
            <a:r>
              <a:rPr lang="ru-RU" dirty="0"/>
              <a:t> у </a:t>
            </a:r>
            <a:r>
              <a:rPr lang="ru-RU" dirty="0" err="1"/>
              <a:t>засіданнях</a:t>
            </a:r>
            <a:r>
              <a:rPr lang="ru-RU" dirty="0"/>
              <a:t> </a:t>
            </a:r>
            <a:r>
              <a:rPr lang="ru-RU" dirty="0" err="1"/>
              <a:t>депутатських</a:t>
            </a:r>
            <a:r>
              <a:rPr lang="ru-RU" dirty="0"/>
              <a:t> </a:t>
            </a:r>
            <a:r>
              <a:rPr lang="ru-RU" dirty="0" err="1"/>
              <a:t>комісій</a:t>
            </a:r>
            <a:r>
              <a:rPr lang="ru-RU" dirty="0"/>
              <a:t> та </a:t>
            </a:r>
            <a:r>
              <a:rPr lang="ru-RU" dirty="0" err="1"/>
              <a:t>сесії</a:t>
            </a:r>
            <a:r>
              <a:rPr lang="ru-RU" dirty="0"/>
              <a:t> ради при </a:t>
            </a:r>
            <a:r>
              <a:rPr lang="ru-RU" dirty="0" err="1"/>
              <a:t>розгляді</a:t>
            </a:r>
            <a:r>
              <a:rPr lang="ru-RU" dirty="0"/>
              <a:t> бюджетного </a:t>
            </a:r>
            <a:r>
              <a:rPr lang="ru-RU" dirty="0" err="1"/>
              <a:t>звіту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виступи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співдоповіддю</a:t>
            </a:r>
            <a:r>
              <a:rPr lang="ru-RU" dirty="0"/>
              <a:t>.</a:t>
            </a:r>
          </a:p>
          <a:p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згаданих</a:t>
            </a:r>
            <a:r>
              <a:rPr lang="ru-RU" dirty="0"/>
              <a:t>, </a:t>
            </a:r>
            <a:r>
              <a:rPr lang="ru-RU" dirty="0" err="1"/>
              <a:t>доцільно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й </a:t>
            </a:r>
            <a:r>
              <a:rPr lang="ru-RU" dirty="0" err="1"/>
              <a:t>таку</a:t>
            </a:r>
            <a:r>
              <a:rPr lang="ru-RU" dirty="0"/>
              <a:t> форму </a:t>
            </a:r>
            <a:r>
              <a:rPr lang="ru-RU" dirty="0" err="1"/>
              <a:t>громадського</a:t>
            </a:r>
            <a:r>
              <a:rPr lang="ru-RU" dirty="0"/>
              <a:t> контролю у </a:t>
            </a:r>
            <a:r>
              <a:rPr lang="ru-RU" dirty="0" err="1"/>
              <a:t>бюджетній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, як участь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експертів</a:t>
            </a:r>
            <a:r>
              <a:rPr lang="ru-RU" dirty="0"/>
              <a:t> у </a:t>
            </a:r>
            <a:r>
              <a:rPr lang="ru-RU" dirty="0" err="1"/>
              <a:t>проведенні</a:t>
            </a:r>
            <a:r>
              <a:rPr lang="ru-RU" dirty="0"/>
              <a:t> </a:t>
            </a:r>
            <a:r>
              <a:rPr lang="ru-RU" i="1" dirty="0" err="1"/>
              <a:t>бюджетних</a:t>
            </a:r>
            <a:r>
              <a:rPr lang="ru-RU" i="1" dirty="0"/>
              <a:t> </a:t>
            </a:r>
            <a:r>
              <a:rPr lang="ru-RU" i="1" dirty="0" err="1"/>
              <a:t>слухань</a:t>
            </a:r>
            <a:r>
              <a:rPr lang="ru-RU" dirty="0"/>
              <a:t>.</a:t>
            </a:r>
          </a:p>
          <a:p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процедури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громадськості</a:t>
            </a:r>
            <a:r>
              <a:rPr lang="ru-RU" dirty="0"/>
              <a:t> у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контролю в </a:t>
            </a:r>
            <a:r>
              <a:rPr lang="ru-RU" dirty="0" err="1"/>
              <a:t>бюджетній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прописані</a:t>
            </a:r>
            <a:r>
              <a:rPr lang="ru-RU" dirty="0"/>
              <a:t> у </a:t>
            </a:r>
            <a:r>
              <a:rPr lang="ru-RU" dirty="0" err="1"/>
              <a:t>Статуті</a:t>
            </a:r>
            <a:r>
              <a:rPr lang="ru-RU" dirty="0"/>
              <a:t>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, бюджетному </a:t>
            </a:r>
            <a:r>
              <a:rPr lang="ru-RU" dirty="0" err="1"/>
              <a:t>регламенті</a:t>
            </a:r>
            <a:r>
              <a:rPr lang="ru-RU" dirty="0"/>
              <a:t> </a:t>
            </a:r>
            <a:r>
              <a:rPr lang="ru-RU" dirty="0" err="1"/>
              <a:t>місцевої</a:t>
            </a:r>
            <a:r>
              <a:rPr lang="ru-RU" dirty="0"/>
              <a:t> ради, у </a:t>
            </a:r>
            <a:r>
              <a:rPr lang="ru-RU" dirty="0" err="1"/>
              <a:t>положеннях</a:t>
            </a:r>
            <a:r>
              <a:rPr lang="ru-RU" dirty="0"/>
              <a:t> про </a:t>
            </a:r>
            <a:r>
              <a:rPr lang="ru-RU" dirty="0" err="1"/>
              <a:t>громадський</a:t>
            </a:r>
            <a:r>
              <a:rPr lang="ru-RU" dirty="0"/>
              <a:t> бюджет та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локальних</a:t>
            </a:r>
            <a:r>
              <a:rPr lang="ru-RU" dirty="0"/>
              <a:t> нормативно-</a:t>
            </a:r>
            <a:r>
              <a:rPr lang="ru-RU" dirty="0" err="1"/>
              <a:t>правових</a:t>
            </a:r>
            <a:r>
              <a:rPr lang="ru-RU" dirty="0"/>
              <a:t> актах.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56515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72955"/>
            <a:ext cx="9831442" cy="60596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Укладено за:</a:t>
            </a:r>
          </a:p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Воленко</a:t>
            </a:r>
            <a:r>
              <a:rPr lang="ru-RU" dirty="0"/>
              <a:t> В. Г</a:t>
            </a:r>
            <a:r>
              <a:rPr lang="ru-RU" dirty="0" smtClean="0"/>
              <a:t>., Воронкова </a:t>
            </a:r>
            <a:r>
              <a:rPr lang="ru-RU" dirty="0"/>
              <a:t>О. М. Система державного </a:t>
            </a:r>
            <a:r>
              <a:rPr lang="ru-RU" dirty="0" err="1"/>
              <a:t>фінансового</a:t>
            </a:r>
            <a:r>
              <a:rPr lang="ru-RU" dirty="0"/>
              <a:t> контролю за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 smtClean="0"/>
              <a:t>фінансів</a:t>
            </a:r>
            <a:r>
              <a:rPr lang="ru-RU" dirty="0" smtClean="0"/>
              <a:t> </a:t>
            </a:r>
            <a:r>
              <a:rPr lang="en-US" dirty="0"/>
              <a:t>URL: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conf.ztu.edu.ua/wp-content/uploads/2021/01/241.pdf</a:t>
            </a:r>
            <a:endParaRPr lang="uk-UA" dirty="0" smtClean="0"/>
          </a:p>
          <a:p>
            <a:r>
              <a:rPr lang="uk-UA" dirty="0" smtClean="0"/>
              <a:t>2. </a:t>
            </a:r>
            <a:r>
              <a:rPr lang="ru-RU" dirty="0" err="1"/>
              <a:t>Бюджетний</a:t>
            </a:r>
            <a:r>
              <a:rPr lang="ru-RU" dirty="0"/>
              <a:t> кодекс </a:t>
            </a:r>
            <a:r>
              <a:rPr lang="ru-RU" dirty="0" err="1"/>
              <a:t>України</a:t>
            </a:r>
            <a:r>
              <a:rPr lang="ru-RU" dirty="0"/>
              <a:t>: Закон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08.07.2010 р. №2456-</a:t>
            </a:r>
            <a:r>
              <a:rPr lang="en-US" dirty="0"/>
              <a:t>VI. </a:t>
            </a:r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Верховної</a:t>
            </a:r>
            <a:r>
              <a:rPr lang="ru-RU" dirty="0"/>
              <a:t> Ради </a:t>
            </a:r>
            <a:r>
              <a:rPr lang="ru-RU" dirty="0" err="1"/>
              <a:t>України</a:t>
            </a:r>
            <a:r>
              <a:rPr lang="ru-RU" dirty="0"/>
              <a:t> (ВВР), 2010, № 50-51. </a:t>
            </a:r>
            <a:r>
              <a:rPr lang="en-US" dirty="0" smtClean="0"/>
              <a:t>URL</a:t>
            </a:r>
            <a:r>
              <a:rPr lang="en-US" dirty="0"/>
              <a:t>: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zakon3.rada.gov.ua/laws/show/2456-17</a:t>
            </a:r>
            <a:endParaRPr lang="uk-UA" dirty="0" smtClean="0"/>
          </a:p>
          <a:p>
            <a:r>
              <a:rPr lang="uk-UA" dirty="0" smtClean="0"/>
              <a:t>3. </a:t>
            </a:r>
            <a:r>
              <a:rPr lang="ru-RU" dirty="0" err="1"/>
              <a:t>Виговська</a:t>
            </a:r>
            <a:r>
              <a:rPr lang="ru-RU" dirty="0"/>
              <a:t> Н.Г. </a:t>
            </a:r>
            <a:r>
              <a:rPr lang="ru-RU" dirty="0" err="1"/>
              <a:t>Господарський</a:t>
            </a:r>
            <a:r>
              <a:rPr lang="ru-RU" dirty="0"/>
              <a:t> контроль в </a:t>
            </a:r>
            <a:r>
              <a:rPr lang="ru-RU" dirty="0" err="1"/>
              <a:t>соціально</a:t>
            </a:r>
            <a:r>
              <a:rPr lang="ru-RU" dirty="0"/>
              <a:t> </a:t>
            </a:r>
            <a:r>
              <a:rPr lang="ru-RU" dirty="0" err="1"/>
              <a:t>орієнтованій</a:t>
            </a:r>
            <a:r>
              <a:rPr lang="ru-RU" dirty="0"/>
              <a:t> </a:t>
            </a:r>
            <a:r>
              <a:rPr lang="ru-RU" dirty="0" err="1"/>
              <a:t>економіці</a:t>
            </a:r>
            <a:r>
              <a:rPr lang="ru-RU" dirty="0"/>
              <a:t>: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теорії</a:t>
            </a:r>
            <a:r>
              <a:rPr lang="ru-RU" dirty="0"/>
              <a:t> і </a:t>
            </a:r>
            <a:r>
              <a:rPr lang="ru-RU" dirty="0" err="1" smtClean="0"/>
              <a:t>методології</a:t>
            </a:r>
            <a:r>
              <a:rPr lang="ru-RU" dirty="0" smtClean="0"/>
              <a:t> </a:t>
            </a:r>
            <a:r>
              <a:rPr lang="ru-RU" dirty="0" err="1"/>
              <a:t>Монографія</a:t>
            </a:r>
            <a:r>
              <a:rPr lang="ru-RU" dirty="0"/>
              <a:t>. — Житомир: ЖДТУ, 2006. — 288 с</a:t>
            </a:r>
            <a:r>
              <a:rPr lang="ru-RU" dirty="0" smtClean="0"/>
              <a:t>.</a:t>
            </a:r>
          </a:p>
          <a:p>
            <a:r>
              <a:rPr lang="uk-UA" dirty="0" smtClean="0"/>
              <a:t>4. </a:t>
            </a:r>
            <a:r>
              <a:rPr lang="ru-RU" dirty="0"/>
              <a:t>Александрова М. М., Маслова С. О. </a:t>
            </a:r>
            <a:r>
              <a:rPr lang="ru-RU" dirty="0" err="1"/>
              <a:t>Гроші</a:t>
            </a:r>
            <a:r>
              <a:rPr lang="ru-RU" dirty="0"/>
              <a:t>. </a:t>
            </a:r>
            <a:r>
              <a:rPr lang="ru-RU" dirty="0" err="1"/>
              <a:t>Фінанси</a:t>
            </a:r>
            <a:r>
              <a:rPr lang="ru-RU" dirty="0"/>
              <a:t>. Кредит : </a:t>
            </a:r>
            <a:r>
              <a:rPr lang="ru-RU" dirty="0" err="1"/>
              <a:t>Навч</a:t>
            </a:r>
            <a:r>
              <a:rPr lang="ru-RU" dirty="0"/>
              <a:t>. </a:t>
            </a:r>
            <a:r>
              <a:rPr lang="ru-RU" dirty="0" err="1"/>
              <a:t>посібник</a:t>
            </a:r>
            <a:r>
              <a:rPr lang="ru-RU" dirty="0"/>
              <a:t> для </a:t>
            </a:r>
            <a:r>
              <a:rPr lang="ru-RU" dirty="0" err="1"/>
              <a:t>вузів</a:t>
            </a:r>
            <a:r>
              <a:rPr lang="ru-RU" dirty="0"/>
              <a:t>. – 2-е вид., </a:t>
            </a:r>
            <a:r>
              <a:rPr lang="ru-RU" dirty="0" err="1"/>
              <a:t>переробл</a:t>
            </a:r>
            <a:r>
              <a:rPr lang="ru-RU" dirty="0"/>
              <a:t>. та доп. – К. : ЦУЛ, 2002. – 336 с</a:t>
            </a:r>
            <a:r>
              <a:rPr lang="ru-RU" dirty="0" smtClean="0"/>
              <a:t>.</a:t>
            </a:r>
          </a:p>
          <a:p>
            <a:r>
              <a:rPr lang="uk-UA" dirty="0" smtClean="0"/>
              <a:t>5. </a:t>
            </a:r>
            <a:r>
              <a:rPr lang="ru-RU" dirty="0"/>
              <a:t>ЗАКОН </a:t>
            </a:r>
            <a:r>
              <a:rPr lang="ru-RU" dirty="0" smtClean="0"/>
              <a:t>УКРАЇНИ «Про </a:t>
            </a:r>
            <a:r>
              <a:rPr lang="ru-RU" dirty="0" err="1"/>
              <a:t>основні</a:t>
            </a:r>
            <a:r>
              <a:rPr lang="ru-RU" dirty="0"/>
              <a:t> засади </a:t>
            </a:r>
            <a:r>
              <a:rPr lang="ru-RU" dirty="0" err="1"/>
              <a:t>здійснення</a:t>
            </a:r>
            <a:r>
              <a:rPr lang="ru-RU" dirty="0"/>
              <a:t> державного </a:t>
            </a:r>
            <a:r>
              <a:rPr lang="ru-RU" dirty="0" err="1"/>
              <a:t>фінансового</a:t>
            </a:r>
            <a:r>
              <a:rPr lang="ru-RU" dirty="0"/>
              <a:t> контролю в </a:t>
            </a:r>
            <a:r>
              <a:rPr lang="ru-RU" dirty="0" err="1" smtClean="0"/>
              <a:t>Україні</a:t>
            </a:r>
            <a:r>
              <a:rPr lang="ru-RU" dirty="0" smtClean="0"/>
              <a:t>» </a:t>
            </a:r>
            <a:r>
              <a:rPr lang="en-US" dirty="0"/>
              <a:t>URL: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zakon.rada.gov.ua/laws/show/2939-12#Text</a:t>
            </a:r>
            <a:endParaRPr lang="uk-UA" dirty="0" smtClean="0"/>
          </a:p>
          <a:p>
            <a:r>
              <a:rPr lang="uk-UA" dirty="0" smtClean="0"/>
              <a:t>6. </a:t>
            </a:r>
            <a:r>
              <a:rPr lang="ru-RU" b="1" dirty="0" smtClean="0"/>
              <a:t>КОНЦЕПЦІЯ</a:t>
            </a:r>
            <a:r>
              <a:rPr lang="ru-RU" dirty="0" smtClean="0"/>
              <a:t> </a:t>
            </a:r>
            <a:r>
              <a:rPr lang="ru-RU" b="1" dirty="0" err="1" smtClean="0"/>
              <a:t>реалізації</a:t>
            </a:r>
            <a:r>
              <a:rPr lang="ru-RU" b="1" dirty="0" smtClean="0"/>
              <a:t> </a:t>
            </a:r>
            <a:r>
              <a:rPr lang="ru-RU" b="1" dirty="0" err="1"/>
              <a:t>державної</a:t>
            </a:r>
            <a:r>
              <a:rPr lang="ru-RU" b="1" dirty="0"/>
              <a:t> </a:t>
            </a:r>
            <a:r>
              <a:rPr lang="ru-RU" b="1" dirty="0" err="1"/>
              <a:t>політики</a:t>
            </a:r>
            <a:r>
              <a:rPr lang="ru-RU" b="1" dirty="0"/>
              <a:t> у </a:t>
            </a:r>
            <a:r>
              <a:rPr lang="ru-RU" b="1" dirty="0" err="1"/>
              <a:t>сфері</a:t>
            </a:r>
            <a:r>
              <a:rPr lang="ru-RU" b="1" dirty="0"/>
              <a:t> </a:t>
            </a:r>
            <a:r>
              <a:rPr lang="ru-RU" b="1" dirty="0" err="1"/>
              <a:t>реформування</a:t>
            </a:r>
            <a:r>
              <a:rPr lang="ru-RU" b="1" dirty="0"/>
              <a:t> </a:t>
            </a:r>
            <a:r>
              <a:rPr lang="ru-RU" b="1" dirty="0" err="1"/>
              <a:t>системи</a:t>
            </a:r>
            <a:r>
              <a:rPr lang="ru-RU" b="1" dirty="0"/>
              <a:t> державного </a:t>
            </a:r>
            <a:r>
              <a:rPr lang="ru-RU" b="1" dirty="0" err="1"/>
              <a:t>фінансового</a:t>
            </a:r>
            <a:r>
              <a:rPr lang="ru-RU" b="1" dirty="0"/>
              <a:t> контролю до 2020 </a:t>
            </a:r>
            <a:r>
              <a:rPr lang="ru-RU" b="1" dirty="0" smtClean="0"/>
              <a:t>року </a:t>
            </a:r>
            <a:r>
              <a:rPr lang="en-US" dirty="0"/>
              <a:t>URL</a:t>
            </a:r>
            <a:r>
              <a:rPr lang="en-US" dirty="0" smtClean="0"/>
              <a:t>:</a:t>
            </a:r>
            <a:r>
              <a:rPr lang="uk-UA" dirty="0" smtClean="0"/>
              <a:t> </a:t>
            </a:r>
            <a:r>
              <a:rPr lang="en-US" dirty="0">
                <a:hlinkClick r:id="rId5"/>
              </a:rPr>
              <a:t>https://zakon.rada.gov.ua/laws/show/310-2018-%</a:t>
            </a:r>
            <a:r>
              <a:rPr lang="en-US" dirty="0" smtClean="0">
                <a:hlinkClick r:id="rId5"/>
              </a:rPr>
              <a:t>D1%80#Text</a:t>
            </a:r>
            <a:endParaRPr lang="uk-UA" dirty="0" smtClean="0"/>
          </a:p>
          <a:p>
            <a:r>
              <a:rPr lang="uk-UA" dirty="0" smtClean="0"/>
              <a:t>7. </a:t>
            </a:r>
            <a:r>
              <a:rPr lang="ru-RU" b="1" dirty="0" err="1"/>
              <a:t>Андрій</a:t>
            </a:r>
            <a:r>
              <a:rPr lang="ru-RU" b="1" dirty="0"/>
              <a:t> </a:t>
            </a:r>
            <a:r>
              <a:rPr lang="ru-RU" b="1" dirty="0" smtClean="0"/>
              <a:t>Крупник, </a:t>
            </a:r>
            <a:r>
              <a:rPr lang="ru-RU" b="1" dirty="0"/>
              <a:t>Оксана </a:t>
            </a:r>
            <a:r>
              <a:rPr lang="ru-RU" b="1" dirty="0" err="1" smtClean="0"/>
              <a:t>Дуліна</a:t>
            </a:r>
            <a:r>
              <a:rPr lang="ru-RU" b="1" dirty="0" smtClean="0"/>
              <a:t> </a:t>
            </a:r>
            <a:r>
              <a:rPr lang="ru-RU" b="1" dirty="0" err="1"/>
              <a:t>Державний</a:t>
            </a:r>
            <a:r>
              <a:rPr lang="ru-RU" b="1" dirty="0"/>
              <a:t> і </a:t>
            </a:r>
            <a:r>
              <a:rPr lang="ru-RU" b="1" dirty="0" err="1"/>
              <a:t>громадський</a:t>
            </a:r>
            <a:r>
              <a:rPr lang="ru-RU" b="1" dirty="0"/>
              <a:t> контроль у </a:t>
            </a:r>
            <a:r>
              <a:rPr lang="ru-RU" b="1" dirty="0" err="1"/>
              <a:t>бюджетній</a:t>
            </a:r>
            <a:r>
              <a:rPr lang="ru-RU" b="1" dirty="0"/>
              <a:t> </a:t>
            </a:r>
            <a:r>
              <a:rPr lang="ru-RU" b="1" dirty="0" err="1"/>
              <a:t>сфері</a:t>
            </a:r>
            <a:r>
              <a:rPr lang="ru-RU" b="1" dirty="0"/>
              <a:t>: </a:t>
            </a:r>
            <a:r>
              <a:rPr lang="ru-RU" b="1" dirty="0" err="1"/>
              <a:t>синергія</a:t>
            </a:r>
            <a:r>
              <a:rPr lang="ru-RU" b="1" dirty="0"/>
              <a:t> </a:t>
            </a:r>
            <a:r>
              <a:rPr lang="ru-RU" b="1" dirty="0" err="1" smtClean="0"/>
              <a:t>поєднання</a:t>
            </a:r>
            <a:r>
              <a:rPr lang="ru-RU" b="1" dirty="0" smtClean="0"/>
              <a:t> </a:t>
            </a:r>
            <a:r>
              <a:rPr lang="en-US" dirty="0"/>
              <a:t>URL</a:t>
            </a:r>
            <a:r>
              <a:rPr lang="en-US" dirty="0" smtClean="0"/>
              <a:t>:</a:t>
            </a:r>
            <a:r>
              <a:rPr lang="uk-UA" dirty="0" smtClean="0"/>
              <a:t> </a:t>
            </a:r>
            <a:r>
              <a:rPr lang="en-US" dirty="0"/>
              <a:t>https://samoorg.com.ua/blog/2020/12/03/derzhavnyj-i-gromadskyj-kontrol-u-byudzhetnij-sferi-synergiya-poyednannya/</a:t>
            </a:r>
            <a:endParaRPr lang="ru-RU" b="1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1403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27797"/>
            <a:ext cx="9449306" cy="5745707"/>
          </a:xfrm>
        </p:spPr>
        <p:txBody>
          <a:bodyPr>
            <a:normAutofit/>
          </a:bodyPr>
          <a:lstStyle/>
          <a:p>
            <a:r>
              <a:rPr lang="uk-UA" sz="2000" dirty="0" smtClean="0"/>
              <a:t>Слово </a:t>
            </a:r>
            <a:r>
              <a:rPr lang="uk-UA" sz="2000" i="1" dirty="0"/>
              <a:t>“контроль”</a:t>
            </a:r>
            <a:r>
              <a:rPr lang="uk-UA" sz="2000" dirty="0"/>
              <a:t> походить від французького </a:t>
            </a:r>
            <a:r>
              <a:rPr lang="uk-UA" sz="2000" i="1" dirty="0"/>
              <a:t>“</a:t>
            </a:r>
            <a:r>
              <a:rPr lang="en-US" sz="2000" i="1" dirty="0" err="1"/>
              <a:t>controle</a:t>
            </a:r>
            <a:r>
              <a:rPr lang="uk-UA" sz="2000" i="1" dirty="0"/>
              <a:t>”</a:t>
            </a:r>
            <a:r>
              <a:rPr lang="uk-UA" sz="2000" dirty="0"/>
              <a:t>, що означає перевірка чого-небудь. Великий тлумачний словник сучасної української мови пояснює слово </a:t>
            </a:r>
            <a:r>
              <a:rPr lang="uk-UA" sz="2000" i="1" dirty="0"/>
              <a:t>“контроль”</a:t>
            </a:r>
            <a:r>
              <a:rPr lang="uk-UA" sz="2000" dirty="0"/>
              <a:t> як перевірку діяльності кого-, чого-небудь, нагляд за кимсь, чимось</a:t>
            </a:r>
            <a:r>
              <a:rPr lang="uk-UA" sz="2000" dirty="0" smtClean="0"/>
              <a:t>.</a:t>
            </a:r>
          </a:p>
          <a:p>
            <a:endParaRPr lang="uk-UA" sz="2000" dirty="0"/>
          </a:p>
          <a:p>
            <a:r>
              <a:rPr lang="uk-UA" sz="2000" dirty="0"/>
              <a:t>Поняття «фінансовий контроль» поєднує в собі категорії фінансів та контролю і визначається, з одного боку, як процес співставлення реальних фінансових відносин і показників з плановими, нормативними, законодавчими вимогами із застосуванням специфічних форм і методів його організації з метою прийняття певного фінансового рішення, тобто для управління. З іншого боку, фінансовий контроль здійснюється за допомогою системи контролюючих органів, які охоплюють всі сфери фінансових відносин.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8726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13899"/>
            <a:ext cx="10118045" cy="6059605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Система </a:t>
            </a:r>
            <a:r>
              <a:rPr lang="uk-UA" dirty="0"/>
              <a:t>фінансового контролю представлена на рис</a:t>
            </a:r>
            <a:r>
              <a:rPr lang="uk-UA" dirty="0" smtClean="0"/>
              <a:t>.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uk-UA" b="1" dirty="0"/>
              <a:t>Суб’єкт контролю</a:t>
            </a:r>
            <a:r>
              <a:rPr lang="uk-UA" dirty="0"/>
              <a:t> (контролюючий суб’єкт) – юридична чи фізична особа, яка спрямовує контрольні дії на власну діяльність або діяльність будь-якої особи, що перебувають в оточуючому господарському середовищі</a:t>
            </a:r>
            <a:r>
              <a:rPr lang="uk-UA" dirty="0" smtClean="0"/>
              <a:t>.</a:t>
            </a:r>
          </a:p>
          <a:p>
            <a:r>
              <a:rPr lang="uk-UA" b="1" dirty="0"/>
              <a:t>Предмет контролю</a:t>
            </a:r>
            <a:r>
              <a:rPr lang="uk-UA" dirty="0"/>
              <a:t> – конкретний вид діяльності (відповідні фінансово-господарські операції) об’єкта контролю, на які спрямовуються контрольні дії суб’єкта контролю, при цьому використовуються такі вартісні показники, як прибуток, доходи, рентабельність, собівартість, витрати тощо.</a:t>
            </a:r>
            <a:endParaRPr lang="ru-RU" dirty="0"/>
          </a:p>
          <a:p>
            <a:r>
              <a:rPr lang="uk-UA" b="1" dirty="0"/>
              <a:t>Об’єкт контролю</a:t>
            </a:r>
            <a:r>
              <a:rPr lang="uk-UA" dirty="0"/>
              <a:t> (підконтрольний об’єкт) – фізична чи юридична особа, на види діяльності якої спрямовуються контрольні дії</a:t>
            </a:r>
            <a:endParaRPr lang="ru-RU" dirty="0"/>
          </a:p>
          <a:p>
            <a:r>
              <a:rPr lang="uk-UA" b="1" dirty="0"/>
              <a:t>Контрольні дії</a:t>
            </a:r>
            <a:r>
              <a:rPr lang="uk-UA" dirty="0"/>
              <a:t> – операції порівняння, зіставлення показників діяльності об’єкта контролю з певними нормами, нормативами, що здійснюються суб’єктами контролю з метою виявлення та блокування відхилень від зазначених норм.</a:t>
            </a:r>
            <a:endParaRPr lang="ru-RU" dirty="0"/>
          </a:p>
          <a:p>
            <a:endParaRPr lang="ru-RU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0936" y="955343"/>
            <a:ext cx="6126652" cy="1676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411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13899"/>
            <a:ext cx="10118045" cy="6059605"/>
          </a:xfrm>
        </p:spPr>
        <p:txBody>
          <a:bodyPr/>
          <a:lstStyle/>
          <a:p>
            <a:r>
              <a:rPr lang="uk-UA" u="sng" dirty="0" smtClean="0"/>
              <a:t>Фінансовий контроль </a:t>
            </a:r>
            <a:r>
              <a:rPr lang="uk-UA" dirty="0"/>
              <a:t>– комплексна і цілеспрямована діяльність органів фінансового контролю або їх підрозділів чи представників, а також осіб, уповноважених здійснювати контроль, що базується на положеннях актів чинного законодавства.</a:t>
            </a:r>
          </a:p>
          <a:p>
            <a:r>
              <a:rPr lang="uk-UA" dirty="0"/>
              <a:t>Він полягає у встановленні фактичного стану справ на підконтрольному об’єкті щодо його фінансово-господарської діяльності і спрямований на забезпечення законності. Фінансової дисципліни і раціональності в ході формування, розподілу, володіння, використання та відчуження активів з метою ефективного соціально-економічного розвитку усіх суб’єктів фінансових правовідносин.</a:t>
            </a:r>
          </a:p>
          <a:p>
            <a:r>
              <a:rPr lang="uk-UA" b="1" u="sng" dirty="0"/>
              <a:t> </a:t>
            </a:r>
            <a:r>
              <a:rPr lang="uk-UA" b="1" u="sng" dirty="0" smtClean="0"/>
              <a:t>Державний фінансовий контроль </a:t>
            </a:r>
            <a:r>
              <a:rPr lang="uk-UA" dirty="0"/>
              <a:t>– різновид фінансового контролю, що здійснюється відповідними органами державного фінансового контролю.</a:t>
            </a:r>
          </a:p>
          <a:p>
            <a:r>
              <a:rPr lang="uk-UA" i="1" dirty="0"/>
              <a:t>Особливою рисою</a:t>
            </a:r>
            <a:r>
              <a:rPr lang="uk-UA" dirty="0"/>
              <a:t> фінансового контролю є те, що це завжди </a:t>
            </a:r>
            <a:r>
              <a:rPr lang="uk-UA" u="sng" dirty="0"/>
              <a:t>вартісний контроль</a:t>
            </a:r>
            <a:r>
              <a:rPr lang="uk-UA" dirty="0"/>
              <a:t>. Тому, на відміну від інших видів контролю (екологічного, адміністративного, санітарно-епідеміологічного тощо), фінансовий контроль має місце у всіх сферах суспільного відтворення, супроводжує весь процес руху грошових фондів, необхідний при оцінці фінансових результатів. Слід зауважити, що фінанси як економічна категорія реалізуються через фінансовий контроль, а фінансова система охоплює всі види грошових фондів на всіх рівнях економіки. Тому фінансовий контроль є багаторівневим та всебічним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9920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13899"/>
            <a:ext cx="10118045" cy="60596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Перед фінансовим контролем стоїть багато </a:t>
            </a:r>
            <a:r>
              <a:rPr lang="uk-UA" b="1" i="1" u="sng" dirty="0"/>
              <a:t>задач</a:t>
            </a:r>
            <a:r>
              <a:rPr lang="uk-UA" i="1" dirty="0"/>
              <a:t>,</a:t>
            </a:r>
            <a:r>
              <a:rPr lang="uk-UA" dirty="0"/>
              <a:t> основними серед яких є:</a:t>
            </a:r>
            <a:endParaRPr lang="ru-RU" dirty="0"/>
          </a:p>
          <a:p>
            <a:pPr lvl="0"/>
            <a:r>
              <a:rPr lang="uk-UA" dirty="0"/>
              <a:t>сприяння збалансованості між потребою у фінансових ресурсах і розмірами грошових фондів;</a:t>
            </a:r>
            <a:endParaRPr lang="ru-RU" dirty="0"/>
          </a:p>
          <a:p>
            <a:pPr lvl="0"/>
            <a:r>
              <a:rPr lang="uk-UA" dirty="0"/>
              <a:t>забезпечення своєчасності й повноти виконання фінансових зобов’язань перед суб’єктами фінансових відносин;</a:t>
            </a:r>
            <a:endParaRPr lang="ru-RU" dirty="0"/>
          </a:p>
          <a:p>
            <a:pPr lvl="0"/>
            <a:r>
              <a:rPr lang="uk-UA" dirty="0"/>
              <a:t>виявлення внутрішньогосподарських резервів збільшення фінансових ресурсів</a:t>
            </a:r>
            <a:r>
              <a:rPr lang="uk-UA" dirty="0" smtClean="0"/>
              <a:t>.</a:t>
            </a:r>
          </a:p>
          <a:p>
            <a:pPr marL="0" lvl="0" indent="0">
              <a:buNone/>
            </a:pPr>
            <a:r>
              <a:rPr lang="uk-UA" b="1" u="sng" dirty="0" smtClean="0"/>
              <a:t>Функції державного фінансового контролю (ДФК):</a:t>
            </a:r>
            <a:endParaRPr lang="ru-RU" b="1" u="sng" dirty="0"/>
          </a:p>
          <a:p>
            <a:pPr>
              <a:buFont typeface="Wingdings" panose="05000000000000000000" pitchFamily="2" charset="2"/>
              <a:buChar char="Ø"/>
            </a:pPr>
            <a:r>
              <a:rPr lang="uk-UA" b="1" dirty="0"/>
              <a:t>Інформаційна функція </a:t>
            </a:r>
            <a:r>
              <a:rPr lang="uk-UA" dirty="0"/>
              <a:t>ДФК зводиться до того, що інформація, отримана в результаті його здійснення, має </a:t>
            </a:r>
            <a:r>
              <a:rPr lang="en-US" dirty="0"/>
              <a:t>c</a:t>
            </a:r>
            <a:r>
              <a:rPr lang="uk-UA" dirty="0"/>
              <a:t>тати основою для ухвалення відповідних управлінських рішень і вжиття коригувальних заходів, які забезпечать функціонування суб’єкта господарювання відповідно до встановлених державою норм.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b="1" dirty="0"/>
              <a:t>Профілактична функція ДФК</a:t>
            </a:r>
            <a:r>
              <a:rPr lang="uk-UA" dirty="0"/>
              <a:t> полягає у виявленні умов, що сприяють порушенню норм і стандартів, встановлених законами та нормативно-правовими актами, виникненню безгосподарності, недостач, крадіжок і зловживань, а також у встановленні осіб, винних у фінансових порушеннях, і притягненні їх до відповідальності згідно з законодавством.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b="1" dirty="0"/>
              <a:t>Мобілізуюча функція ДФК</a:t>
            </a:r>
            <a:r>
              <a:rPr lang="uk-UA" dirty="0"/>
              <a:t> передбачає усунення суб’єктом господарювання наслідків допущених фінансових порушень, умов, що їм сприяли, та розробку організаційно-правових заходів з розповсюдження прогресивних методів господарювання і недопущення фінансових порушень на інших об’єктах державного регулювання.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2862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13899"/>
            <a:ext cx="10118045" cy="6059605"/>
          </a:xfrm>
        </p:spPr>
        <p:txBody>
          <a:bodyPr/>
          <a:lstStyle/>
          <a:p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Форми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види фінансового контролю</a:t>
            </a:r>
            <a:endParaRPr lang="ru-RU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 smtClean="0"/>
          </a:p>
          <a:p>
            <a:r>
              <a:rPr lang="uk-UA" dirty="0" smtClean="0"/>
              <a:t>Виходячи </a:t>
            </a:r>
            <a:r>
              <a:rPr lang="uk-UA" dirty="0"/>
              <a:t>із розуміння сутності, змісту та задач фінансового контролю можна зазначити його </a:t>
            </a:r>
            <a:r>
              <a:rPr lang="uk-UA" i="1" dirty="0"/>
              <a:t>основне призначення,</a:t>
            </a:r>
            <a:r>
              <a:rPr lang="uk-UA" dirty="0"/>
              <a:t> що полягає в забезпеченні органічного поєднання попередження, виявлення, ліквідації недоліків та порушень, відшуканні та введенні в дію невикористаних резервів підвищення ефективності діяльності господарюючого суб’єкта. 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За </a:t>
            </a:r>
            <a:r>
              <a:rPr lang="uk-UA" b="1" dirty="0"/>
              <a:t>формою проведення</a:t>
            </a:r>
            <a:r>
              <a:rPr lang="uk-UA" dirty="0"/>
              <a:t> фінансовий контроль поділяється </a:t>
            </a:r>
            <a:r>
              <a:rPr lang="uk-UA" dirty="0" smtClean="0"/>
              <a:t>на:</a:t>
            </a:r>
            <a:endParaRPr lang="ru-RU" dirty="0"/>
          </a:p>
          <a:p>
            <a:r>
              <a:rPr lang="uk-UA" dirty="0"/>
              <a:t>•	</a:t>
            </a:r>
            <a:r>
              <a:rPr lang="uk-UA" i="1" dirty="0"/>
              <a:t>обов'язковий</a:t>
            </a:r>
            <a:r>
              <a:rPr lang="uk-UA" dirty="0"/>
              <a:t> фінансовий контроль проводиться зовнішніми контролюючими органами в залежності від сфери діяльності в межах законодавчої регламентації; </a:t>
            </a:r>
            <a:endParaRPr lang="ru-RU" dirty="0"/>
          </a:p>
          <a:p>
            <a:r>
              <a:rPr lang="uk-UA" dirty="0"/>
              <a:t>•	</a:t>
            </a:r>
            <a:r>
              <a:rPr lang="uk-UA" i="1" dirty="0"/>
              <a:t>ініціативний </a:t>
            </a:r>
            <a:r>
              <a:rPr lang="uk-UA" dirty="0"/>
              <a:t>– проводиться за бажанням суб'єкта фінансових відносин, як правило, здійснюється внутрішніми та зовнішніми аудиторськими службами.</a:t>
            </a:r>
            <a:endParaRPr lang="ru-RU" dirty="0"/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6335" y="4522552"/>
            <a:ext cx="4476190" cy="15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269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13899"/>
            <a:ext cx="10118045" cy="6059605"/>
          </a:xfrm>
        </p:spPr>
        <p:txBody>
          <a:bodyPr/>
          <a:lstStyle/>
          <a:p>
            <a:r>
              <a:rPr lang="uk-UA" dirty="0"/>
              <a:t>Види фінансового контролю визначають залежно від суб’єктів контролю, строків проведення та сфер діяльності </a:t>
            </a:r>
            <a:r>
              <a:rPr lang="uk-UA" dirty="0" smtClean="0"/>
              <a:t>рис.: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122" y="1188425"/>
            <a:ext cx="9020465" cy="4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776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13899"/>
            <a:ext cx="10118045" cy="6059605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Залежно від </a:t>
            </a:r>
            <a:r>
              <a:rPr lang="uk-UA" b="1" dirty="0"/>
              <a:t>суб’єктів ініціювання та здійснення</a:t>
            </a:r>
            <a:r>
              <a:rPr lang="uk-UA" dirty="0"/>
              <a:t> контролю виділяють:</a:t>
            </a:r>
            <a:endParaRPr lang="ru-RU" dirty="0"/>
          </a:p>
          <a:p>
            <a:r>
              <a:rPr lang="uk-UA" dirty="0"/>
              <a:t>•	</a:t>
            </a:r>
            <a:r>
              <a:rPr lang="uk-UA" i="1" dirty="0"/>
              <a:t>державний фінансовий контроль</a:t>
            </a:r>
            <a:r>
              <a:rPr lang="uk-UA" dirty="0"/>
              <a:t> – проводиться органами державної влади; головна мета – забезпечить інтереси держави і суспільства по надходженню доходів і при використанні державних коштів; поділяється, в свою чергу, на підвиди: загальний та спеціалізований (відомчий);</a:t>
            </a:r>
            <a:endParaRPr lang="ru-RU" dirty="0"/>
          </a:p>
          <a:p>
            <a:r>
              <a:rPr lang="uk-UA" dirty="0"/>
              <a:t>•	</a:t>
            </a:r>
            <a:r>
              <a:rPr lang="uk-UA" i="1" dirty="0"/>
              <a:t>муніципальний фінансовий контроль</a:t>
            </a:r>
            <a:r>
              <a:rPr lang="uk-UA" dirty="0"/>
              <a:t> – здійснюється керівниками, ревізійними комісіями, бухгалтерами місцевих рад, органами державної </a:t>
            </a:r>
            <a:r>
              <a:rPr lang="uk-UA" dirty="0" smtClean="0"/>
              <a:t>аудиторської служби </a:t>
            </a:r>
            <a:r>
              <a:rPr lang="uk-UA" dirty="0"/>
              <a:t>та податкової служби, аудиторськими фірмами, аудиторами; </a:t>
            </a:r>
            <a:endParaRPr lang="ru-RU" dirty="0"/>
          </a:p>
          <a:p>
            <a:r>
              <a:rPr lang="uk-UA" dirty="0"/>
              <a:t>•	</a:t>
            </a:r>
            <a:r>
              <a:rPr lang="uk-UA" i="1" dirty="0"/>
              <a:t>фінансовий контроль власника</a:t>
            </a:r>
            <a:r>
              <a:rPr lang="uk-UA" dirty="0"/>
              <a:t> – здійснюється керівництвом відповідного об’єкта, тимчасовими контрольними групами, спостережною радою, ревізійними комісіями, внутрішніми аудиторами, аудиторськими фірмами тощо; поділяється на підвиди: безпосередній та опосередкований;</a:t>
            </a:r>
            <a:endParaRPr lang="ru-RU" dirty="0"/>
          </a:p>
          <a:p>
            <a:r>
              <a:rPr lang="uk-UA" dirty="0"/>
              <a:t>•	</a:t>
            </a:r>
            <a:r>
              <a:rPr lang="uk-UA" i="1" dirty="0"/>
              <a:t>фінансовий контроль споживача (громадський контроль)</a:t>
            </a:r>
            <a:r>
              <a:rPr lang="uk-UA" dirty="0"/>
              <a:t> – здійснюється відповідними комісіями, контролерами, ревізійними групами, споживачами; також поділяється на: безпосередній та опосередкований.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973471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3661</TotalTime>
  <Words>2786</Words>
  <Application>Microsoft Office PowerPoint</Application>
  <PresentationFormat>Широкоэкранный</PresentationFormat>
  <Paragraphs>134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3" baseType="lpstr">
      <vt:lpstr>Arial</vt:lpstr>
      <vt:lpstr>Calibri</vt:lpstr>
      <vt:lpstr>Times New Roman</vt:lpstr>
      <vt:lpstr>Trebuchet MS</vt:lpstr>
      <vt:lpstr>Wingdings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Оксана</cp:lastModifiedBy>
  <cp:revision>35</cp:revision>
  <dcterms:created xsi:type="dcterms:W3CDTF">2021-11-22T05:34:36Z</dcterms:created>
  <dcterms:modified xsi:type="dcterms:W3CDTF">2026-02-25T17:38:20Z</dcterms:modified>
</cp:coreProperties>
</file>