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1" r:id="rId10"/>
    <p:sldId id="264" r:id="rId11"/>
    <p:sldId id="265" r:id="rId12"/>
    <p:sldId id="266" r:id="rId13"/>
    <p:sldId id="267" r:id="rId14"/>
    <p:sldId id="282" r:id="rId15"/>
    <p:sldId id="268" r:id="rId16"/>
    <p:sldId id="269" r:id="rId17"/>
    <p:sldId id="270" r:id="rId18"/>
    <p:sldId id="278" r:id="rId19"/>
    <p:sldId id="277" r:id="rId20"/>
    <p:sldId id="283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480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27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9954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324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2796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479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320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80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013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02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484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559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539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728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07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03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1272C-1A4E-4B67-BF2C-0018D3D3293A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F90A586-ADF3-4738-8C35-AC81D1ABA2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178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1105-14" TargetMode="External"/><Relationship Id="rId2" Type="http://schemas.openxmlformats.org/officeDocument/2006/relationships/hyperlink" Target="https://zakon.rada.gov.ua/laws/show/1058-15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105-14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rada/show/1533-14#n98" TargetMode="External"/><Relationship Id="rId2" Type="http://schemas.openxmlformats.org/officeDocument/2006/relationships/hyperlink" Target="https://zakon.rada.gov.ua/rada/show/1533-14#n7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rada/show/5067-1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668741"/>
            <a:ext cx="7766936" cy="4478992"/>
          </a:xfrm>
        </p:spPr>
        <p:txBody>
          <a:bodyPr/>
          <a:lstStyle/>
          <a:p>
            <a:pPr algn="l"/>
            <a:r>
              <a:rPr lang="uk-UA" sz="2400" b="1" dirty="0">
                <a:solidFill>
                  <a:schemeClr val="tx1"/>
                </a:solidFill>
              </a:rPr>
              <a:t>Тема 10. Соціальний </a:t>
            </a:r>
            <a:r>
              <a:rPr lang="uk-UA" sz="2400" b="1" dirty="0" smtClean="0">
                <a:solidFill>
                  <a:schemeClr val="tx1"/>
                </a:solidFill>
              </a:rPr>
              <a:t>захист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ru-RU" dirty="0" err="1">
                <a:solidFill>
                  <a:schemeClr val="tx1"/>
                </a:solidFill>
              </a:rPr>
              <a:t>Поняття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соціального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захисту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його</a:t>
            </a:r>
            <a:r>
              <a:rPr lang="ru-RU" dirty="0">
                <a:solidFill>
                  <a:schemeClr val="tx1"/>
                </a:solidFill>
              </a:rPr>
              <a:t> система в </a:t>
            </a:r>
            <a:r>
              <a:rPr lang="ru-RU" dirty="0" err="1">
                <a:solidFill>
                  <a:schemeClr val="tx1"/>
                </a:solidFill>
              </a:rPr>
              <a:t>Україні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2. </a:t>
            </a:r>
            <a:r>
              <a:rPr lang="ru-RU" dirty="0" err="1">
                <a:solidFill>
                  <a:schemeClr val="tx1"/>
                </a:solidFill>
              </a:rPr>
              <a:t>Поняття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державних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цільових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фондів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призначення</a:t>
            </a:r>
            <a:r>
              <a:rPr lang="ru-RU" dirty="0">
                <a:solidFill>
                  <a:schemeClr val="tx1"/>
                </a:solidFill>
              </a:rPr>
              <a:t>, шляхи </a:t>
            </a:r>
            <a:r>
              <a:rPr lang="ru-RU" dirty="0" err="1" smtClean="0">
                <a:solidFill>
                  <a:schemeClr val="tx1"/>
                </a:solidFill>
              </a:rPr>
              <a:t>утворення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класифікація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3. Характеристика </a:t>
            </a:r>
            <a:r>
              <a:rPr lang="ru-RU" dirty="0" err="1">
                <a:solidFill>
                  <a:schemeClr val="tx1"/>
                </a:solidFill>
              </a:rPr>
              <a:t>фондів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загальнообов’язкового</a:t>
            </a:r>
            <a:r>
              <a:rPr lang="ru-RU" dirty="0">
                <a:solidFill>
                  <a:schemeClr val="tx1"/>
                </a:solidFill>
              </a:rPr>
              <a:t> державного </a:t>
            </a:r>
            <a:r>
              <a:rPr lang="ru-RU" dirty="0" err="1" smtClean="0">
                <a:solidFill>
                  <a:schemeClr val="tx1"/>
                </a:solidFill>
              </a:rPr>
              <a:t>соціального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страхування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787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2"/>
            <a:ext cx="9039872" cy="57184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u="sng" dirty="0" err="1"/>
              <a:t>Соціальне</a:t>
            </a:r>
            <a:r>
              <a:rPr lang="ru-RU" b="1" u="sng" dirty="0"/>
              <a:t> </a:t>
            </a:r>
            <a:r>
              <a:rPr lang="ru-RU" b="1" u="sng" dirty="0" err="1"/>
              <a:t>страхування</a:t>
            </a:r>
            <a:r>
              <a:rPr lang="ru-RU" b="1" u="sng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принципами:</a:t>
            </a:r>
          </a:p>
          <a:p>
            <a:r>
              <a:rPr lang="ru-RU" dirty="0"/>
              <a:t>1) </a:t>
            </a:r>
            <a:r>
              <a:rPr lang="ru-RU" dirty="0" err="1"/>
              <a:t>законодавчого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умов і порядку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обов’язковості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та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добровільності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законом;</a:t>
            </a:r>
          </a:p>
          <a:p>
            <a:r>
              <a:rPr lang="ru-RU" dirty="0"/>
              <a:t>3)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гарантій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застрахованими</a:t>
            </a:r>
            <a:r>
              <a:rPr lang="ru-RU" dirty="0"/>
              <a:t> особами </a:t>
            </a:r>
            <a:r>
              <a:rPr lang="ru-RU" dirty="0" err="1"/>
              <a:t>своїх</a:t>
            </a:r>
            <a:r>
              <a:rPr lang="ru-RU" dirty="0"/>
              <a:t> прав;</a:t>
            </a:r>
          </a:p>
          <a:p>
            <a:r>
              <a:rPr lang="ru-RU" dirty="0"/>
              <a:t>4) </a:t>
            </a:r>
            <a:r>
              <a:rPr lang="ru-RU" dirty="0" err="1"/>
              <a:t>обов’язковості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Фондом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наданням</a:t>
            </a:r>
            <a:r>
              <a:rPr lang="ru-RU" dirty="0"/>
              <a:t> </a:t>
            </a:r>
            <a:r>
              <a:rPr lang="ru-RU" dirty="0" err="1"/>
              <a:t>матеріального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 та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в </a:t>
            </a:r>
            <a:r>
              <a:rPr lang="ru-RU" dirty="0" err="1"/>
              <a:t>обсягах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Законом;</a:t>
            </a:r>
          </a:p>
          <a:p>
            <a:r>
              <a:rPr lang="ru-RU" dirty="0"/>
              <a:t>5)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засадах </a:t>
            </a:r>
            <a:r>
              <a:rPr lang="ru-RU" dirty="0" err="1"/>
              <a:t>солідарності</a:t>
            </a:r>
            <a:r>
              <a:rPr lang="ru-RU" dirty="0"/>
              <a:t> та </a:t>
            </a:r>
            <a:r>
              <a:rPr lang="ru-RU" dirty="0" err="1"/>
              <a:t>субсидування</a:t>
            </a:r>
            <a:r>
              <a:rPr lang="ru-RU" dirty="0"/>
              <a:t>;</a:t>
            </a:r>
          </a:p>
          <a:p>
            <a:r>
              <a:rPr lang="ru-RU" dirty="0"/>
              <a:t>6) </a:t>
            </a:r>
            <a:r>
              <a:rPr lang="ru-RU" dirty="0" err="1"/>
              <a:t>диференціації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страхового стажу;</a:t>
            </a:r>
          </a:p>
          <a:p>
            <a:r>
              <a:rPr lang="ru-RU" dirty="0"/>
              <a:t>7) </a:t>
            </a:r>
            <a:r>
              <a:rPr lang="ru-RU" dirty="0" err="1"/>
              <a:t>диференціювання</a:t>
            </a:r>
            <a:r>
              <a:rPr lang="ru-RU" dirty="0"/>
              <a:t> страхового тарифу з </a:t>
            </a:r>
            <a:r>
              <a:rPr lang="ru-RU" dirty="0" err="1"/>
              <a:t>урахуванням</a:t>
            </a:r>
            <a:r>
              <a:rPr lang="ru-RU" dirty="0"/>
              <a:t> умов і стану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виробничого</a:t>
            </a:r>
            <a:r>
              <a:rPr lang="ru-RU" dirty="0"/>
              <a:t> травматизму та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захворюваності</a:t>
            </a:r>
            <a:r>
              <a:rPr lang="ru-RU" dirty="0"/>
              <a:t> на кожному </a:t>
            </a:r>
            <a:r>
              <a:rPr lang="ru-RU" dirty="0" err="1"/>
              <a:t>підприємстві</a:t>
            </a:r>
            <a:r>
              <a:rPr lang="ru-RU" dirty="0"/>
              <a:t>;</a:t>
            </a:r>
          </a:p>
          <a:p>
            <a:r>
              <a:rPr lang="ru-RU" dirty="0"/>
              <a:t>8)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заінтересованості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в </a:t>
            </a:r>
            <a:r>
              <a:rPr lang="ru-RU" dirty="0" err="1"/>
              <a:t>поліпшенні</a:t>
            </a:r>
            <a:r>
              <a:rPr lang="ru-RU" dirty="0"/>
              <a:t> умов і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;</a:t>
            </a:r>
          </a:p>
          <a:p>
            <a:r>
              <a:rPr lang="ru-RU" dirty="0"/>
              <a:t>9) </a:t>
            </a:r>
            <a:r>
              <a:rPr lang="ru-RU" dirty="0" err="1"/>
              <a:t>цільового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;</a:t>
            </a:r>
          </a:p>
          <a:p>
            <a:r>
              <a:rPr lang="ru-RU" dirty="0"/>
              <a:t>10) </a:t>
            </a:r>
            <a:r>
              <a:rPr lang="ru-RU" dirty="0" err="1"/>
              <a:t>відповідальності</a:t>
            </a:r>
            <a:r>
              <a:rPr lang="ru-RU" dirty="0"/>
              <a:t> </a:t>
            </a:r>
            <a:r>
              <a:rPr lang="ru-RU" dirty="0" err="1"/>
              <a:t>роботодавців</a:t>
            </a:r>
            <a:r>
              <a:rPr lang="ru-RU" dirty="0"/>
              <a:t> та Фонду за </a:t>
            </a:r>
            <a:r>
              <a:rPr lang="ru-RU" dirty="0" err="1"/>
              <a:t>реалізацію</a:t>
            </a:r>
            <a:r>
              <a:rPr lang="ru-RU" dirty="0"/>
              <a:t> права </a:t>
            </a:r>
            <a:r>
              <a:rPr lang="ru-RU" dirty="0" err="1"/>
              <a:t>застрахованої</a:t>
            </a:r>
            <a:r>
              <a:rPr lang="ru-RU" dirty="0"/>
              <a:t> особи на </a:t>
            </a:r>
            <a:r>
              <a:rPr lang="ru-RU" dirty="0" err="1"/>
              <a:t>матеріальне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та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0732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2"/>
            <a:ext cx="9039872" cy="5718411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2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Поняття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державних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цільових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фондів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призначення</a:t>
            </a:r>
            <a:r>
              <a:rPr lang="ru-RU" dirty="0">
                <a:solidFill>
                  <a:schemeClr val="tx1"/>
                </a:solidFill>
              </a:rPr>
              <a:t>, шляхи </a:t>
            </a:r>
            <a:r>
              <a:rPr lang="ru-RU" dirty="0" err="1">
                <a:solidFill>
                  <a:schemeClr val="tx1"/>
                </a:solidFill>
              </a:rPr>
              <a:t>утворення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класифікація</a:t>
            </a:r>
            <a:endParaRPr lang="ru-RU" dirty="0">
              <a:solidFill>
                <a:schemeClr val="tx1"/>
              </a:solidFill>
            </a:endParaRPr>
          </a:p>
          <a:p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Здійснення </a:t>
            </a:r>
            <a:r>
              <a:rPr lang="uk-UA" dirty="0"/>
              <a:t>державною заходів, направлених на забезпечення соціального захисту її громадян, потребує значних фінансових ресурсів. Фінансування соціального захисту та інших важливих заходів соціально-економічного характеру в Україні відбувається за рахунок коштів державних цільових фондів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b="1" dirty="0"/>
              <a:t>ДЕРЖАВНИЙ ЦІЛЬОВИЙ </a:t>
            </a:r>
            <a:r>
              <a:rPr lang="uk-UA" b="1" dirty="0" smtClean="0"/>
              <a:t>ФОНД - </a:t>
            </a:r>
            <a:r>
              <a:rPr lang="uk-UA" dirty="0" smtClean="0"/>
              <a:t>це </a:t>
            </a:r>
            <a:r>
              <a:rPr lang="uk-UA" dirty="0"/>
              <a:t>форма перерозподілу і використання фінансових ресурсів, що залучаються державою для фінансування деяких суспільних </a:t>
            </a:r>
            <a:r>
              <a:rPr lang="uk-UA" dirty="0" smtClean="0"/>
              <a:t>потреб.</a:t>
            </a:r>
          </a:p>
          <a:p>
            <a:pPr marL="0" indent="0">
              <a:buNone/>
            </a:pPr>
            <a:r>
              <a:rPr lang="uk-UA" dirty="0"/>
              <a:t>Поява державних цільових фондів пов’язана з необхідністю самостійного фінансування важливих напрямів політики держави.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0572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2260" y="532263"/>
            <a:ext cx="8385513" cy="5501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094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2"/>
            <a:ext cx="9039872" cy="5718411"/>
          </a:xfrm>
        </p:spPr>
        <p:txBody>
          <a:bodyPr>
            <a:normAutofit/>
          </a:bodyPr>
          <a:lstStyle/>
          <a:p>
            <a:r>
              <a:rPr lang="uk-UA" dirty="0"/>
              <a:t>Залежно від відношення до державного (місцевого) бюджету виділяють бюджетні та позабюджетні фонди. Діяльність </a:t>
            </a:r>
            <a:r>
              <a:rPr lang="uk-UA" b="1" dirty="0"/>
              <a:t>бюджетних</a:t>
            </a:r>
            <a:r>
              <a:rPr lang="uk-UA" dirty="0"/>
              <a:t> цільових фондів фінансується за рахунок відповідного бюджету (наприклад, фонд соціального захисту інвалідів). </a:t>
            </a:r>
            <a:r>
              <a:rPr lang="uk-UA" b="1" dirty="0"/>
              <a:t>Позабюджетні </a:t>
            </a:r>
            <a:r>
              <a:rPr lang="uk-UA" dirty="0"/>
              <a:t>фонди мають власні джерела надходжень, відміні від доходів бюджету (наприклад, Пенсійний фонд України).</a:t>
            </a:r>
            <a:endParaRPr lang="ru-RU" dirty="0"/>
          </a:p>
          <a:p>
            <a:r>
              <a:rPr lang="uk-UA" dirty="0"/>
              <a:t>Залежно від терміну дії розрізняють </a:t>
            </a:r>
            <a:r>
              <a:rPr lang="uk-UA" b="1" dirty="0"/>
              <a:t>постійні</a:t>
            </a:r>
            <a:r>
              <a:rPr lang="uk-UA" dirty="0"/>
              <a:t> (наприклад, Фонд загальнообов'язкового державного соціального страхування на випадок безробіття) та </a:t>
            </a:r>
            <a:r>
              <a:rPr lang="uk-UA" b="1" dirty="0"/>
              <a:t>тимчасові</a:t>
            </a:r>
            <a:r>
              <a:rPr lang="uk-UA" dirty="0"/>
              <a:t> (наприклад, Фонд сприяння конверсії).</a:t>
            </a:r>
            <a:endParaRPr lang="ru-RU" dirty="0"/>
          </a:p>
          <a:p>
            <a:r>
              <a:rPr lang="uk-UA" dirty="0"/>
              <a:t>За цільовим призначення державні цільові фонди поділяють на фонди </a:t>
            </a:r>
            <a:r>
              <a:rPr lang="uk-UA" b="1" dirty="0"/>
              <a:t>соціального</a:t>
            </a:r>
            <a:r>
              <a:rPr lang="uk-UA" dirty="0"/>
              <a:t>,</a:t>
            </a:r>
            <a:r>
              <a:rPr lang="uk-UA" b="1" dirty="0"/>
              <a:t> економічного</a:t>
            </a:r>
            <a:r>
              <a:rPr lang="uk-UA" dirty="0"/>
              <a:t>,</a:t>
            </a:r>
            <a:r>
              <a:rPr lang="uk-UA" b="1" dirty="0"/>
              <a:t> науково-дослідного </a:t>
            </a:r>
            <a:r>
              <a:rPr lang="uk-UA" dirty="0"/>
              <a:t>характеру та інші.</a:t>
            </a:r>
            <a:endParaRPr lang="ru-RU" dirty="0"/>
          </a:p>
          <a:p>
            <a:r>
              <a:rPr lang="uk-UA" dirty="0"/>
              <a:t>За рівнем управління доцільно виділити </a:t>
            </a:r>
            <a:r>
              <a:rPr lang="uk-UA" b="1" dirty="0"/>
              <a:t>загальнодержавні </a:t>
            </a:r>
            <a:r>
              <a:rPr lang="uk-UA" dirty="0"/>
              <a:t>та </a:t>
            </a:r>
            <a:r>
              <a:rPr lang="uk-UA" b="1" dirty="0"/>
              <a:t>регіональні</a:t>
            </a:r>
            <a:r>
              <a:rPr lang="uk-UA" dirty="0"/>
              <a:t> фонди. В Україні регіональні державні цільові фонди є складовою частиною відповідного бюджету.</a:t>
            </a:r>
            <a:endParaRPr lang="ru-RU" dirty="0"/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07260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91319"/>
            <a:ext cx="8596668" cy="5550043"/>
          </a:xfrm>
        </p:spPr>
        <p:txBody>
          <a:bodyPr/>
          <a:lstStyle/>
          <a:p>
            <a:r>
              <a:rPr lang="uk-UA" b="1" dirty="0"/>
              <a:t>3. Характеристика фондів загальнообов’язкового державного соціального страхування в Україні</a:t>
            </a:r>
            <a:endParaRPr lang="ru-RU" dirty="0"/>
          </a:p>
          <a:p>
            <a:r>
              <a:rPr lang="ru-RU" dirty="0" err="1"/>
              <a:t>Взяття</a:t>
            </a:r>
            <a:r>
              <a:rPr lang="ru-RU" dirty="0"/>
              <a:t> на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страхувальників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збору</a:t>
            </a:r>
            <a:r>
              <a:rPr lang="ru-RU" dirty="0"/>
              <a:t> та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контроль за </a:t>
            </a:r>
            <a:r>
              <a:rPr lang="ru-RU" dirty="0" err="1"/>
              <a:t>повнотою</a:t>
            </a:r>
            <a:r>
              <a:rPr lang="ru-RU" dirty="0"/>
              <a:t> та </a:t>
            </a:r>
            <a:r>
              <a:rPr lang="ru-RU" dirty="0" err="1"/>
              <a:t>своєчасністю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, </a:t>
            </a:r>
            <a:r>
              <a:rPr lang="ru-RU" dirty="0" err="1"/>
              <a:t>ведення</a:t>
            </a:r>
            <a:r>
              <a:rPr lang="ru-RU" dirty="0"/>
              <a:t> Державного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загальнообов’язкового</a:t>
            </a:r>
            <a:r>
              <a:rPr lang="ru-RU" dirty="0"/>
              <a:t> державного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персоніфікованого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застрахованих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податкові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та </a:t>
            </a:r>
            <a:r>
              <a:rPr lang="ru-RU" dirty="0" err="1"/>
              <a:t>Пенсійний</a:t>
            </a:r>
            <a:r>
              <a:rPr lang="ru-RU" dirty="0"/>
              <a:t> фонд </a:t>
            </a:r>
            <a:r>
              <a:rPr lang="ru-RU" dirty="0" err="1"/>
              <a:t>України</a:t>
            </a:r>
            <a:r>
              <a:rPr lang="ru-RU" dirty="0"/>
              <a:t> в межах </a:t>
            </a:r>
            <a:r>
              <a:rPr lang="ru-RU" dirty="0" err="1"/>
              <a:t>компетенції</a:t>
            </a:r>
            <a:r>
              <a:rPr lang="ru-RU" dirty="0"/>
              <a:t>, </a:t>
            </a:r>
            <a:r>
              <a:rPr lang="ru-RU" dirty="0" err="1"/>
              <a:t>визначеної</a:t>
            </a:r>
            <a:r>
              <a:rPr lang="ru-RU" dirty="0"/>
              <a:t> законом.</a:t>
            </a:r>
          </a:p>
          <a:p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застраховані</a:t>
            </a:r>
            <a:r>
              <a:rPr lang="ru-RU" dirty="0"/>
              <a:t> </a:t>
            </a:r>
            <a:r>
              <a:rPr lang="ru-RU" dirty="0" err="1"/>
              <a:t>громадяни</a:t>
            </a:r>
            <a:r>
              <a:rPr lang="ru-RU" dirty="0"/>
              <a:t> є членами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виду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.</a:t>
            </a:r>
          </a:p>
          <a:p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фонди</a:t>
            </a:r>
            <a:r>
              <a:rPr lang="ru-RU" dirty="0"/>
              <a:t> є </a:t>
            </a:r>
            <a:r>
              <a:rPr lang="ru-RU" dirty="0" err="1"/>
              <a:t>некомерційними</a:t>
            </a:r>
            <a:r>
              <a:rPr lang="ru-RU" dirty="0"/>
              <a:t> </a:t>
            </a:r>
            <a:r>
              <a:rPr lang="ru-RU" dirty="0" err="1"/>
              <a:t>самоврядними</a:t>
            </a:r>
            <a:r>
              <a:rPr lang="ru-RU" dirty="0"/>
              <a:t> </a:t>
            </a:r>
            <a:r>
              <a:rPr lang="ru-RU" dirty="0" err="1"/>
              <a:t>організаціями</a:t>
            </a:r>
            <a:r>
              <a:rPr lang="ru-RU" dirty="0"/>
              <a:t>.</a:t>
            </a:r>
          </a:p>
          <a:p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 не </a:t>
            </a:r>
            <a:r>
              <a:rPr lang="ru-RU" dirty="0" err="1"/>
              <a:t>включаються</a:t>
            </a:r>
            <a:r>
              <a:rPr lang="ru-RU" dirty="0"/>
              <a:t> до складу Державного бюджету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фонди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статутів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затверджуються</a:t>
            </a:r>
            <a:r>
              <a:rPr lang="ru-RU" dirty="0"/>
              <a:t> у порядку, </a:t>
            </a:r>
            <a:r>
              <a:rPr lang="ru-RU" dirty="0" err="1"/>
              <a:t>визначеному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за видами </a:t>
            </a:r>
            <a:r>
              <a:rPr lang="ru-RU" dirty="0" err="1"/>
              <a:t>загальнообов'язкового</a:t>
            </a:r>
            <a:r>
              <a:rPr lang="ru-RU" dirty="0"/>
              <a:t> державного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8508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459" y="668741"/>
            <a:ext cx="9039872" cy="5718411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 err="1"/>
              <a:t>Пенсійний</a:t>
            </a:r>
            <a:r>
              <a:rPr lang="ru-RU" b="1" u="sng" dirty="0"/>
              <a:t> фонд </a:t>
            </a:r>
            <a:r>
              <a:rPr lang="ru-RU" b="1" u="sng" dirty="0" err="1"/>
              <a:t>України</a:t>
            </a:r>
            <a:r>
              <a:rPr lang="ru-RU" b="1" u="sng" dirty="0"/>
              <a:t> </a:t>
            </a:r>
            <a:r>
              <a:rPr lang="ru-RU" dirty="0"/>
              <a:t>є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спрямовується</a:t>
            </a:r>
            <a:r>
              <a:rPr lang="ru-RU" dirty="0"/>
              <a:t> і </a:t>
            </a:r>
            <a:r>
              <a:rPr lang="ru-RU" dirty="0" err="1"/>
              <a:t>координується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через </a:t>
            </a:r>
            <a:r>
              <a:rPr lang="ru-RU" dirty="0" err="1"/>
              <a:t>Міністра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пенсійного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та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загальнообов’язковому</a:t>
            </a:r>
            <a:r>
              <a:rPr lang="ru-RU" dirty="0"/>
              <a:t> державному </a:t>
            </a:r>
            <a:r>
              <a:rPr lang="ru-RU" dirty="0" err="1"/>
              <a:t>соціальному</a:t>
            </a:r>
            <a:r>
              <a:rPr lang="ru-RU" dirty="0"/>
              <a:t> </a:t>
            </a:r>
            <a:r>
              <a:rPr lang="ru-RU" dirty="0" err="1"/>
              <a:t>страхуванню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 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завданнями</a:t>
            </a:r>
            <a:r>
              <a:rPr lang="ru-RU" dirty="0"/>
              <a:t> </a:t>
            </a:r>
            <a:r>
              <a:rPr lang="ru-RU" dirty="0" err="1"/>
              <a:t>Пенсійного</a:t>
            </a:r>
            <a:r>
              <a:rPr lang="ru-RU" dirty="0"/>
              <a:t> фонду </a:t>
            </a:r>
            <a:r>
              <a:rPr lang="ru-RU" dirty="0" err="1"/>
              <a:t>України</a:t>
            </a:r>
            <a:r>
              <a:rPr lang="ru-RU" dirty="0"/>
              <a:t> є:</a:t>
            </a:r>
          </a:p>
          <a:p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пенсійного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</a:t>
            </a:r>
            <a:r>
              <a:rPr lang="ru-RU" dirty="0" err="1"/>
              <a:t>загальнообов’язкового</a:t>
            </a:r>
            <a:r>
              <a:rPr lang="ru-RU" dirty="0"/>
              <a:t> державного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тимчасовою</a:t>
            </a:r>
            <a:r>
              <a:rPr lang="ru-RU" dirty="0"/>
              <a:t> </a:t>
            </a:r>
            <a:r>
              <a:rPr lang="ru-RU" dirty="0" err="1"/>
              <a:t>втратою</a:t>
            </a:r>
            <a:r>
              <a:rPr lang="ru-RU" dirty="0"/>
              <a:t> </a:t>
            </a:r>
            <a:r>
              <a:rPr lang="ru-RU" dirty="0" err="1"/>
              <a:t>працездатності</a:t>
            </a:r>
            <a:r>
              <a:rPr lang="ru-RU" dirty="0"/>
              <a:t> та </a:t>
            </a:r>
            <a:r>
              <a:rPr lang="ru-RU" dirty="0" err="1"/>
              <a:t>загальнообов’язкового</a:t>
            </a:r>
            <a:r>
              <a:rPr lang="ru-RU" dirty="0"/>
              <a:t> державного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нещасного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на </a:t>
            </a:r>
            <a:r>
              <a:rPr lang="ru-RU" dirty="0" err="1"/>
              <a:t>виробництві</a:t>
            </a:r>
            <a:r>
              <a:rPr lang="ru-RU" dirty="0"/>
              <a:t> та </a:t>
            </a:r>
            <a:r>
              <a:rPr lang="ru-RU" dirty="0" err="1"/>
              <a:t>професійного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спричинили</a:t>
            </a:r>
            <a:r>
              <a:rPr lang="ru-RU" dirty="0"/>
              <a:t> </a:t>
            </a:r>
            <a:r>
              <a:rPr lang="ru-RU" dirty="0" err="1"/>
              <a:t>втрату</a:t>
            </a:r>
            <a:r>
              <a:rPr lang="ru-RU" dirty="0"/>
              <a:t> </a:t>
            </a:r>
            <a:r>
              <a:rPr lang="ru-RU" dirty="0" err="1"/>
              <a:t>працездатності</a:t>
            </a:r>
            <a:r>
              <a:rPr lang="ru-RU" dirty="0"/>
              <a:t>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житлових</a:t>
            </a:r>
            <a:r>
              <a:rPr lang="ru-RU" dirty="0"/>
              <a:t> </a:t>
            </a:r>
            <a:r>
              <a:rPr lang="ru-RU" dirty="0" err="1"/>
              <a:t>субсидій</a:t>
            </a:r>
            <a:r>
              <a:rPr lang="ru-RU" dirty="0"/>
              <a:t> та </a:t>
            </a:r>
            <a:r>
              <a:rPr lang="ru-RU" dirty="0" err="1"/>
              <a:t>пільг</a:t>
            </a:r>
            <a:r>
              <a:rPr lang="ru-RU" dirty="0"/>
              <a:t> на оплату </a:t>
            </a:r>
            <a:r>
              <a:rPr lang="ru-RU" dirty="0" err="1"/>
              <a:t>житлово-комунальних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придбання</a:t>
            </a:r>
            <a:r>
              <a:rPr lang="ru-RU" dirty="0"/>
              <a:t> твердого та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пічного</a:t>
            </a:r>
            <a:r>
              <a:rPr lang="ru-RU" dirty="0"/>
              <a:t> </a:t>
            </a:r>
            <a:r>
              <a:rPr lang="ru-RU" dirty="0" err="1"/>
              <a:t>побутового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 і </a:t>
            </a:r>
            <a:r>
              <a:rPr lang="ru-RU" dirty="0" err="1"/>
              <a:t>скрапленого</a:t>
            </a:r>
            <a:r>
              <a:rPr lang="ru-RU" dirty="0"/>
              <a:t> газу;</a:t>
            </a:r>
          </a:p>
          <a:p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загальнообов’язковому</a:t>
            </a:r>
            <a:r>
              <a:rPr lang="ru-RU" dirty="0"/>
              <a:t> державному </a:t>
            </a:r>
            <a:r>
              <a:rPr lang="ru-RU" dirty="0" err="1"/>
              <a:t>соціальному</a:t>
            </a:r>
            <a:r>
              <a:rPr lang="ru-RU" dirty="0"/>
              <a:t> </a:t>
            </a:r>
            <a:r>
              <a:rPr lang="ru-RU" dirty="0" err="1"/>
              <a:t>страхуванню</a:t>
            </a:r>
            <a:r>
              <a:rPr lang="ru-RU" dirty="0"/>
              <a:t>,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пільги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отримувачів</a:t>
            </a:r>
            <a:r>
              <a:rPr lang="ru-RU" dirty="0"/>
              <a:t> </a:t>
            </a:r>
            <a:r>
              <a:rPr lang="ru-RU" dirty="0" err="1"/>
              <a:t>житлових</a:t>
            </a:r>
            <a:r>
              <a:rPr lang="ru-RU" dirty="0"/>
              <a:t> </a:t>
            </a:r>
            <a:r>
              <a:rPr lang="ru-RU" dirty="0" err="1"/>
              <a:t>субсидій</a:t>
            </a:r>
            <a:r>
              <a:rPr lang="ru-RU" dirty="0"/>
              <a:t>;</a:t>
            </a:r>
          </a:p>
          <a:p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пропозицій</a:t>
            </a:r>
            <a:r>
              <a:rPr lang="ru-RU" dirty="0"/>
              <a:t> </a:t>
            </a:r>
            <a:r>
              <a:rPr lang="ru-RU" dirty="0" err="1"/>
              <a:t>Міністрові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9269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2"/>
            <a:ext cx="8589496" cy="5718411"/>
          </a:xfrm>
        </p:spPr>
        <p:txBody>
          <a:bodyPr>
            <a:normAutofit/>
          </a:bodyPr>
          <a:lstStyle/>
          <a:p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 </a:t>
            </a:r>
            <a:r>
              <a:rPr lang="ru-RU" u="sng" dirty="0">
                <a:hlinkClick r:id="rId2"/>
              </a:rPr>
              <a:t>“Про </a:t>
            </a:r>
            <a:r>
              <a:rPr lang="ru-RU" u="sng" dirty="0" err="1">
                <a:hlinkClick r:id="rId2"/>
              </a:rPr>
              <a:t>загальнообов’язкове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державне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пенсійне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страхування</a:t>
            </a:r>
            <a:r>
              <a:rPr lang="ru-RU" u="sng" dirty="0">
                <a:hlinkClick r:id="rId2"/>
              </a:rPr>
              <a:t>”</a:t>
            </a:r>
            <a:r>
              <a:rPr lang="ru-RU" dirty="0"/>
              <a:t> та </a:t>
            </a:r>
            <a:r>
              <a:rPr lang="ru-RU" u="sng" dirty="0">
                <a:hlinkClick r:id="rId3"/>
              </a:rPr>
              <a:t>“Про </a:t>
            </a:r>
            <a:r>
              <a:rPr lang="ru-RU" u="sng" dirty="0" err="1">
                <a:hlinkClick r:id="rId3"/>
              </a:rPr>
              <a:t>загальнообов’язкове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державне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соціальне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страхування</a:t>
            </a:r>
            <a:r>
              <a:rPr lang="ru-RU" u="sng" dirty="0">
                <a:hlinkClick r:id="rId3"/>
              </a:rPr>
              <a:t>”</a:t>
            </a:r>
            <a:r>
              <a:rPr lang="ru-RU" dirty="0"/>
              <a:t>;</a:t>
            </a:r>
          </a:p>
          <a:p>
            <a:r>
              <a:rPr lang="ru-RU" dirty="0" err="1"/>
              <a:t>профілактика</a:t>
            </a:r>
            <a:r>
              <a:rPr lang="ru-RU" dirty="0"/>
              <a:t> </a:t>
            </a:r>
            <a:r>
              <a:rPr lang="ru-RU" dirty="0" err="1"/>
              <a:t>нещасних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на </a:t>
            </a:r>
            <a:r>
              <a:rPr lang="ru-RU" dirty="0" err="1"/>
              <a:t>виробництві</a:t>
            </a:r>
            <a:r>
              <a:rPr lang="ru-RU" dirty="0"/>
              <a:t> та </a:t>
            </a:r>
            <a:r>
              <a:rPr lang="ru-RU" dirty="0" err="1"/>
              <a:t>професійних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;</a:t>
            </a:r>
          </a:p>
          <a:p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обґрунтованості</a:t>
            </a:r>
            <a:r>
              <a:rPr lang="ru-RU" dirty="0"/>
              <a:t> </a:t>
            </a:r>
            <a:r>
              <a:rPr lang="ru-RU" dirty="0" err="1"/>
              <a:t>видачі</a:t>
            </a:r>
            <a:r>
              <a:rPr lang="ru-RU" dirty="0"/>
              <a:t>, </a:t>
            </a:r>
            <a:r>
              <a:rPr lang="ru-RU" dirty="0" err="1"/>
              <a:t>продовження</a:t>
            </a:r>
            <a:r>
              <a:rPr lang="ru-RU" dirty="0"/>
              <a:t> </a:t>
            </a:r>
            <a:r>
              <a:rPr lang="ru-RU" dirty="0" err="1"/>
              <a:t>листків</a:t>
            </a:r>
            <a:r>
              <a:rPr lang="ru-RU" dirty="0"/>
              <a:t> </a:t>
            </a:r>
            <a:r>
              <a:rPr lang="ru-RU" dirty="0" err="1"/>
              <a:t>непрацездатності</a:t>
            </a:r>
            <a:r>
              <a:rPr lang="ru-RU" dirty="0"/>
              <a:t> та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,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міститься</a:t>
            </a:r>
            <a:r>
              <a:rPr lang="ru-RU" dirty="0"/>
              <a:t> в </a:t>
            </a:r>
            <a:r>
              <a:rPr lang="ru-RU" dirty="0" err="1"/>
              <a:t>електронних</a:t>
            </a:r>
            <a:r>
              <a:rPr lang="ru-RU" dirty="0"/>
              <a:t> системах та </a:t>
            </a:r>
            <a:r>
              <a:rPr lang="ru-RU" dirty="0" err="1"/>
              <a:t>реєстрах</a:t>
            </a:r>
            <a:r>
              <a:rPr lang="ru-RU" dirty="0"/>
              <a:t>;</a:t>
            </a:r>
          </a:p>
          <a:p>
            <a:r>
              <a:rPr lang="ru-RU" dirty="0" err="1"/>
              <a:t>здійснення</a:t>
            </a:r>
            <a:r>
              <a:rPr lang="ru-RU" dirty="0"/>
              <a:t> контролю за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страхувальниками</a:t>
            </a:r>
            <a:r>
              <a:rPr lang="ru-RU" dirty="0"/>
              <a:t> та </a:t>
            </a:r>
            <a:r>
              <a:rPr lang="ru-RU" dirty="0" err="1"/>
              <a:t>застрахованими</a:t>
            </a:r>
            <a:r>
              <a:rPr lang="ru-RU" dirty="0"/>
              <a:t> особами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;</a:t>
            </a:r>
          </a:p>
          <a:p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законом.</a:t>
            </a:r>
          </a:p>
        </p:txBody>
      </p:sp>
    </p:spTree>
    <p:extLst>
      <p:ext uri="{BB962C8B-B14F-4D97-AF65-F5344CB8AC3E}">
        <p14:creationId xmlns:p14="http://schemas.microsoft.com/office/powerpoint/2010/main" val="853610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2"/>
            <a:ext cx="9039872" cy="571841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Пенсійного</a:t>
            </a:r>
            <a:r>
              <a:rPr lang="ru-RU" dirty="0"/>
              <a:t> фонду </a:t>
            </a:r>
            <a:r>
              <a:rPr lang="ru-RU" dirty="0" err="1"/>
              <a:t>використовуються</a:t>
            </a:r>
            <a:r>
              <a:rPr lang="ru-RU" dirty="0"/>
              <a:t> на:</a:t>
            </a:r>
          </a:p>
          <a:p>
            <a:r>
              <a:rPr lang="ru-RU" dirty="0"/>
              <a:t>1) </a:t>
            </a:r>
            <a:r>
              <a:rPr lang="ru-RU" dirty="0" err="1"/>
              <a:t>виплату</a:t>
            </a:r>
            <a:r>
              <a:rPr lang="ru-RU" dirty="0"/>
              <a:t> </a:t>
            </a:r>
            <a:r>
              <a:rPr lang="ru-RU" dirty="0" err="1"/>
              <a:t>пенсій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Законом;</a:t>
            </a:r>
          </a:p>
          <a:p>
            <a:r>
              <a:rPr lang="ru-RU" dirty="0"/>
              <a:t>1</a:t>
            </a:r>
            <a:r>
              <a:rPr lang="ru-RU" b="1" baseline="30000" dirty="0"/>
              <a:t>-1</a:t>
            </a:r>
            <a:r>
              <a:rPr lang="ru-RU" dirty="0"/>
              <a:t>)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 та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з </a:t>
            </a:r>
            <a:r>
              <a:rPr lang="ru-RU" dirty="0" err="1"/>
              <a:t>профілактики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 </a:t>
            </a:r>
            <a:r>
              <a:rPr lang="ru-RU" u="sng" dirty="0">
                <a:hlinkClick r:id="rId2"/>
              </a:rPr>
              <a:t>Законом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 "Про </a:t>
            </a:r>
            <a:r>
              <a:rPr lang="ru-RU" dirty="0" err="1"/>
              <a:t>загальнообов’язкове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";</a:t>
            </a:r>
          </a:p>
          <a:p>
            <a:r>
              <a:rPr lang="ru-RU" dirty="0" smtClean="0"/>
              <a:t>1</a:t>
            </a:r>
            <a:r>
              <a:rPr lang="ru-RU" b="1" baseline="30000" dirty="0" smtClean="0"/>
              <a:t>-2</a:t>
            </a:r>
            <a:r>
              <a:rPr lang="ru-RU" dirty="0"/>
              <a:t>)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надано</a:t>
            </a:r>
            <a:r>
              <a:rPr lang="ru-RU" dirty="0"/>
              <a:t> </a:t>
            </a:r>
            <a:r>
              <a:rPr lang="ru-RU" dirty="0" err="1"/>
              <a:t>Пенсійному</a:t>
            </a:r>
            <a:r>
              <a:rPr lang="ru-RU" dirty="0"/>
              <a:t> фонду;</a:t>
            </a:r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Законом та </a:t>
            </a:r>
            <a:r>
              <a:rPr lang="ru-RU" u="sng" dirty="0">
                <a:hlinkClick r:id="rId2"/>
              </a:rPr>
              <a:t>Законом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 "Про </a:t>
            </a:r>
            <a:r>
              <a:rPr lang="ru-RU" dirty="0" err="1"/>
              <a:t>загальнообов’язкове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";</a:t>
            </a:r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адміністративних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, </a:t>
            </a:r>
            <a:r>
              <a:rPr lang="ru-RU" dirty="0" err="1"/>
              <a:t>покладених</a:t>
            </a:r>
            <a:r>
              <a:rPr lang="ru-RU" dirty="0"/>
              <a:t> на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Пенсійного</a:t>
            </a:r>
            <a:r>
              <a:rPr lang="ru-RU" dirty="0"/>
              <a:t> фонду;</a:t>
            </a:r>
          </a:p>
          <a:p>
            <a:r>
              <a:rPr lang="ru-RU" dirty="0"/>
              <a:t>4) оплату </a:t>
            </a:r>
            <a:r>
              <a:rPr lang="ru-RU" dirty="0" err="1"/>
              <a:t>послуг</a:t>
            </a:r>
            <a:r>
              <a:rPr lang="ru-RU" dirty="0"/>
              <a:t> з </a:t>
            </a:r>
            <a:r>
              <a:rPr lang="ru-RU" dirty="0" err="1"/>
              <a:t>виплати</a:t>
            </a:r>
            <a:r>
              <a:rPr lang="ru-RU" dirty="0"/>
              <a:t> та доставки </a:t>
            </a:r>
            <a:r>
              <a:rPr lang="ru-RU" dirty="0" err="1"/>
              <a:t>пенсій</a:t>
            </a:r>
            <a:r>
              <a:rPr lang="ru-RU" dirty="0"/>
              <a:t>, </a:t>
            </a:r>
            <a:r>
              <a:rPr lang="ru-RU" dirty="0" err="1"/>
              <a:t>страхових</a:t>
            </a:r>
            <a:r>
              <a:rPr lang="ru-RU" dirty="0"/>
              <a:t>, </a:t>
            </a:r>
            <a:r>
              <a:rPr lang="ru-RU" dirty="0" err="1"/>
              <a:t>соціальних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 smtClean="0"/>
              <a:t>5</a:t>
            </a:r>
            <a:r>
              <a:rPr lang="ru-RU" dirty="0"/>
              <a:t>) </a:t>
            </a:r>
            <a:r>
              <a:rPr lang="ru-RU" dirty="0" err="1"/>
              <a:t>формування</a:t>
            </a:r>
            <a:r>
              <a:rPr lang="ru-RU" dirty="0"/>
              <a:t> резерву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Пенсійного</a:t>
            </a:r>
            <a:r>
              <a:rPr lang="ru-RU" dirty="0"/>
              <a:t> фонду.</a:t>
            </a:r>
          </a:p>
          <a:p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/>
              <a:t>запровадження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загальнообов’язкового</a:t>
            </a:r>
            <a:r>
              <a:rPr lang="ru-RU" dirty="0"/>
              <a:t> державного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прийнятих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 «Про </a:t>
            </a:r>
            <a:r>
              <a:rPr lang="ru-RU" dirty="0" err="1"/>
              <a:t>загальнообов’язкове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нещасного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на </a:t>
            </a:r>
            <a:r>
              <a:rPr lang="ru-RU" dirty="0" err="1"/>
              <a:t>виробництві</a:t>
            </a:r>
            <a:r>
              <a:rPr lang="ru-RU" dirty="0"/>
              <a:t> та </a:t>
            </a:r>
            <a:r>
              <a:rPr lang="ru-RU" dirty="0" err="1"/>
              <a:t>професійного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спричинили</a:t>
            </a:r>
            <a:r>
              <a:rPr lang="ru-RU" dirty="0"/>
              <a:t> </a:t>
            </a:r>
            <a:r>
              <a:rPr lang="ru-RU" dirty="0" err="1"/>
              <a:t>втрату</a:t>
            </a:r>
            <a:r>
              <a:rPr lang="ru-RU" dirty="0"/>
              <a:t> </a:t>
            </a:r>
            <a:r>
              <a:rPr lang="ru-RU" dirty="0" err="1"/>
              <a:t>працездатності</a:t>
            </a:r>
            <a:r>
              <a:rPr lang="ru-RU" dirty="0"/>
              <a:t>» (1999 р.), «Про </a:t>
            </a:r>
            <a:r>
              <a:rPr lang="ru-RU" dirty="0" err="1"/>
              <a:t>загальнообов’язкове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безробіття</a:t>
            </a:r>
            <a:r>
              <a:rPr lang="ru-RU" dirty="0"/>
              <a:t>» (2000 р.), «Про </a:t>
            </a:r>
            <a:r>
              <a:rPr lang="ru-RU" dirty="0" err="1"/>
              <a:t>загальнообов’язкове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тимчасовою</a:t>
            </a:r>
            <a:r>
              <a:rPr lang="ru-RU" dirty="0"/>
              <a:t> </a:t>
            </a:r>
            <a:r>
              <a:rPr lang="ru-RU" dirty="0" err="1"/>
              <a:t>втратою</a:t>
            </a:r>
            <a:r>
              <a:rPr lang="ru-RU" dirty="0"/>
              <a:t> </a:t>
            </a:r>
            <a:r>
              <a:rPr lang="ru-RU" dirty="0" err="1"/>
              <a:t>працездатності</a:t>
            </a:r>
            <a:r>
              <a:rPr lang="ru-RU" dirty="0"/>
              <a:t> та </a:t>
            </a:r>
            <a:r>
              <a:rPr lang="ru-RU" dirty="0" err="1"/>
              <a:t>витратами</a:t>
            </a:r>
            <a:r>
              <a:rPr lang="ru-RU" dirty="0"/>
              <a:t>, </a:t>
            </a:r>
            <a:r>
              <a:rPr lang="ru-RU" dirty="0" err="1"/>
              <a:t>зумовленими</a:t>
            </a:r>
            <a:r>
              <a:rPr lang="ru-RU" dirty="0"/>
              <a:t> </a:t>
            </a:r>
            <a:r>
              <a:rPr lang="ru-RU" dirty="0" err="1"/>
              <a:t>народженням</a:t>
            </a:r>
            <a:r>
              <a:rPr lang="ru-RU" dirty="0"/>
              <a:t> та </a:t>
            </a:r>
            <a:r>
              <a:rPr lang="ru-RU" dirty="0" err="1"/>
              <a:t>похованням</a:t>
            </a:r>
            <a:r>
              <a:rPr lang="ru-RU" dirty="0"/>
              <a:t>» (2001 р.) на </a:t>
            </a:r>
            <a:r>
              <a:rPr lang="ru-RU" dirty="0" err="1"/>
              <a:t>тристоронній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утворено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 та </a:t>
            </a:r>
            <a:r>
              <a:rPr lang="ru-RU" dirty="0" err="1"/>
              <a:t>наглядові</a:t>
            </a:r>
            <a:r>
              <a:rPr lang="ru-RU" dirty="0"/>
              <a:t> ради по кожному виду </a:t>
            </a:r>
            <a:r>
              <a:rPr lang="ru-RU" dirty="0" err="1"/>
              <a:t>страхування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1560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27547"/>
            <a:ext cx="10186284" cy="5713816"/>
          </a:xfrm>
        </p:spPr>
        <p:txBody>
          <a:bodyPr/>
          <a:lstStyle/>
          <a:p>
            <a:r>
              <a:rPr lang="ru-RU" b="1" u="sng" dirty="0"/>
              <a:t>Фонд </a:t>
            </a:r>
            <a:r>
              <a:rPr lang="ru-RU" b="1" u="sng" dirty="0" err="1"/>
              <a:t>загальнообов’язкового</a:t>
            </a:r>
            <a:r>
              <a:rPr lang="ru-RU" b="1" u="sng" dirty="0"/>
              <a:t> державного </a:t>
            </a:r>
            <a:r>
              <a:rPr lang="ru-RU" b="1" u="sng" dirty="0" err="1"/>
              <a:t>соціального</a:t>
            </a:r>
            <a:r>
              <a:rPr lang="ru-RU" b="1" u="sng" dirty="0"/>
              <a:t> </a:t>
            </a:r>
            <a:r>
              <a:rPr lang="ru-RU" b="1" u="sng" dirty="0" err="1"/>
              <a:t>страхування</a:t>
            </a:r>
            <a:r>
              <a:rPr lang="ru-RU" b="1" u="sng" dirty="0"/>
              <a:t> </a:t>
            </a:r>
            <a:r>
              <a:rPr lang="ru-RU" b="1" u="sng" dirty="0" err="1"/>
              <a:t>України</a:t>
            </a:r>
            <a:r>
              <a:rPr lang="ru-RU" b="1" u="sng" dirty="0"/>
              <a:t> на </a:t>
            </a:r>
            <a:r>
              <a:rPr lang="ru-RU" b="1" u="sng" dirty="0" err="1"/>
              <a:t>випадок</a:t>
            </a:r>
            <a:r>
              <a:rPr lang="ru-RU" b="1" u="sng" dirty="0"/>
              <a:t> </a:t>
            </a:r>
            <a:r>
              <a:rPr lang="ru-RU" b="1" u="sng" dirty="0" err="1"/>
              <a:t>безробіття</a:t>
            </a:r>
            <a:r>
              <a:rPr lang="ru-RU" b="1" u="sng" dirty="0"/>
              <a:t> </a:t>
            </a:r>
            <a:r>
              <a:rPr lang="ru-RU" dirty="0"/>
              <a:t>(</a:t>
            </a:r>
            <a:r>
              <a:rPr lang="ru-RU" dirty="0" err="1"/>
              <a:t>далі</a:t>
            </a:r>
            <a:r>
              <a:rPr lang="ru-RU" dirty="0"/>
              <a:t> - Фонд) </a:t>
            </a:r>
            <a:r>
              <a:rPr lang="ru-RU" dirty="0" err="1"/>
              <a:t>створюється</a:t>
            </a:r>
            <a:r>
              <a:rPr lang="ru-RU" dirty="0"/>
              <a:t> для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страхуванням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безробіття</a:t>
            </a:r>
            <a:r>
              <a:rPr lang="ru-RU" dirty="0"/>
              <a:t>, </a:t>
            </a:r>
            <a:r>
              <a:rPr lang="ru-RU" dirty="0" err="1"/>
              <a:t>акумуляції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внесків</a:t>
            </a:r>
            <a:r>
              <a:rPr lang="ru-RU" dirty="0"/>
              <a:t>, контролю за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464" y="1495491"/>
            <a:ext cx="7439285" cy="475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7452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2955"/>
            <a:ext cx="8596668" cy="576840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u="sng" dirty="0" err="1"/>
              <a:t>Кошти</a:t>
            </a:r>
            <a:r>
              <a:rPr lang="ru-RU" b="1" u="sng" dirty="0"/>
              <a:t> бюджету Фонду </a:t>
            </a:r>
            <a:r>
              <a:rPr lang="ru-RU" b="1" u="sng" dirty="0" err="1"/>
              <a:t>використовуються</a:t>
            </a:r>
            <a:r>
              <a:rPr lang="ru-RU" b="1" u="sng" dirty="0"/>
              <a:t> на:</a:t>
            </a:r>
          </a:p>
          <a:p>
            <a:r>
              <a:rPr lang="ru-RU" dirty="0"/>
              <a:t>1) </a:t>
            </a:r>
            <a:r>
              <a:rPr lang="ru-RU" dirty="0" err="1"/>
              <a:t>виплату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7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Закону,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 </a:t>
            </a:r>
            <a:r>
              <a:rPr lang="ru-RU" u="sng" dirty="0" err="1">
                <a:hlinkClick r:id="rId3"/>
              </a:rPr>
              <a:t>статтею</a:t>
            </a:r>
            <a:r>
              <a:rPr lang="ru-RU" u="sng" dirty="0">
                <a:hlinkClick r:id="rId3"/>
              </a:rPr>
              <a:t> 7</a:t>
            </a:r>
            <a:r>
              <a:rPr lang="ru-RU" b="1" u="sng" baseline="30000" dirty="0">
                <a:hlinkClick r:id="rId3"/>
              </a:rPr>
              <a:t>-1</a:t>
            </a:r>
            <a:r>
              <a:rPr lang="ru-RU" dirty="0"/>
              <a:t> </a:t>
            </a:r>
            <a:r>
              <a:rPr lang="ru-RU" dirty="0" smtClean="0"/>
              <a:t>ЗУ «Про </a:t>
            </a:r>
            <a:r>
              <a:rPr lang="ru-RU" dirty="0" err="1"/>
              <a:t>загальнообов’язкове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безробіття</a:t>
            </a:r>
            <a:r>
              <a:rPr lang="ru-RU" dirty="0"/>
              <a:t>»;</a:t>
            </a:r>
          </a:p>
          <a:p>
            <a:r>
              <a:rPr lang="ru-RU" dirty="0"/>
              <a:t>2)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>
                <a:hlinkClick r:id="rId4"/>
              </a:rPr>
              <a:t>Закону </a:t>
            </a:r>
            <a:r>
              <a:rPr lang="ru-RU" u="sng" dirty="0" err="1">
                <a:hlinkClick r:id="rId4"/>
              </a:rPr>
              <a:t>України</a:t>
            </a:r>
            <a:r>
              <a:rPr lang="ru-RU" dirty="0"/>
              <a:t> "Про </a:t>
            </a:r>
            <a:r>
              <a:rPr lang="ru-RU" dirty="0" err="1"/>
              <a:t>зайнятість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";</a:t>
            </a:r>
          </a:p>
          <a:p>
            <a:r>
              <a:rPr lang="ru-RU" dirty="0"/>
              <a:t>3)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Пенсійному</a:t>
            </a:r>
            <a:r>
              <a:rPr lang="ru-RU" dirty="0"/>
              <a:t> фонду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достроковим</a:t>
            </a:r>
            <a:r>
              <a:rPr lang="ru-RU" dirty="0"/>
              <a:t> </a:t>
            </a:r>
            <a:r>
              <a:rPr lang="ru-RU" dirty="0" err="1"/>
              <a:t>виходом</a:t>
            </a:r>
            <a:r>
              <a:rPr lang="ru-RU" dirty="0"/>
              <a:t> на </a:t>
            </a:r>
            <a:r>
              <a:rPr lang="ru-RU" dirty="0" err="1"/>
              <a:t>пенсію</a:t>
            </a:r>
            <a:r>
              <a:rPr lang="ru-RU" dirty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4)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утримання</a:t>
            </a:r>
            <a:r>
              <a:rPr lang="ru-RU" dirty="0"/>
              <a:t> та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зайнятості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та </a:t>
            </a:r>
            <a:r>
              <a:rPr lang="ru-RU" dirty="0" err="1"/>
              <a:t>трудової</a:t>
            </a:r>
            <a:r>
              <a:rPr lang="ru-RU" dirty="0"/>
              <a:t> </a:t>
            </a:r>
            <a:r>
              <a:rPr lang="ru-RU" dirty="0" err="1"/>
              <a:t>міграції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 та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належать до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матеріальне</a:t>
            </a:r>
            <a:r>
              <a:rPr lang="ru-RU" dirty="0"/>
              <a:t> та </a:t>
            </a:r>
            <a:r>
              <a:rPr lang="ru-RU" dirty="0" err="1"/>
              <a:t>соціально-побутове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; </a:t>
            </a:r>
            <a:r>
              <a:rPr lang="ru-RU" dirty="0" err="1"/>
              <a:t>організацію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 Фонду, </a:t>
            </a:r>
            <a:r>
              <a:rPr lang="ru-RU" dirty="0" err="1"/>
              <a:t>розвиток</a:t>
            </a:r>
            <a:r>
              <a:rPr lang="ru-RU" dirty="0"/>
              <a:t> та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Єдиної</a:t>
            </a:r>
            <a:r>
              <a:rPr lang="ru-RU" dirty="0"/>
              <a:t> </a:t>
            </a:r>
            <a:r>
              <a:rPr lang="ru-RU" dirty="0" err="1"/>
              <a:t>інформаційно-аналітичної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зайнятості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та </a:t>
            </a:r>
            <a:r>
              <a:rPr lang="ru-RU" dirty="0" err="1"/>
              <a:t>трудової</a:t>
            </a:r>
            <a:r>
              <a:rPr lang="ru-RU" dirty="0"/>
              <a:t> </a:t>
            </a:r>
            <a:r>
              <a:rPr lang="ru-RU" dirty="0" err="1"/>
              <a:t>міграції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формування</a:t>
            </a:r>
            <a:r>
              <a:rPr lang="ru-RU" dirty="0"/>
              <a:t> резерву </a:t>
            </a:r>
            <a:r>
              <a:rPr lang="ru-RU" dirty="0" err="1"/>
              <a:t>коштів</a:t>
            </a:r>
            <a:r>
              <a:rPr lang="ru-RU" dirty="0"/>
              <a:t> Фонду.</a:t>
            </a:r>
          </a:p>
          <a:p>
            <a:pPr marL="0" indent="0">
              <a:buNone/>
            </a:pPr>
            <a:r>
              <a:rPr lang="ru-RU" dirty="0" err="1" smtClean="0"/>
              <a:t>Видатки</a:t>
            </a:r>
            <a:r>
              <a:rPr lang="ru-RU" dirty="0" smtClean="0"/>
              <a:t> </a:t>
            </a:r>
            <a:r>
              <a:rPr lang="ru-RU" dirty="0"/>
              <a:t>бюджету Фонду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по </a:t>
            </a:r>
            <a:r>
              <a:rPr lang="ru-RU" dirty="0" err="1"/>
              <a:t>безробіттю</a:t>
            </a:r>
            <a:r>
              <a:rPr lang="ru-RU" dirty="0"/>
              <a:t> є </a:t>
            </a:r>
            <a:r>
              <a:rPr lang="ru-RU" dirty="0" err="1"/>
              <a:t>захищеними</a:t>
            </a:r>
            <a:r>
              <a:rPr lang="ru-RU" dirty="0"/>
              <a:t>.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проводиться у </a:t>
            </a:r>
            <a:r>
              <a:rPr lang="ru-RU" dirty="0" err="1"/>
              <a:t>першочерговому</a:t>
            </a:r>
            <a:r>
              <a:rPr lang="ru-RU" dirty="0"/>
              <a:t> порядку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567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2"/>
            <a:ext cx="9039872" cy="5718411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1.	Поняття соціального захисту, його система в Україні.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 smtClean="0"/>
          </a:p>
          <a:p>
            <a:r>
              <a:rPr lang="uk-UA" dirty="0"/>
              <a:t>У </a:t>
            </a:r>
            <a:r>
              <a:rPr lang="uk-UA" dirty="0" err="1"/>
              <a:t>соціальноорієнтованій</a:t>
            </a:r>
            <a:r>
              <a:rPr lang="uk-UA" dirty="0"/>
              <a:t> ринковій економіці створення ефективної системи соціального захисту громадян є головним завданням уряду. </a:t>
            </a:r>
            <a:endParaRPr lang="ru-RU" dirty="0"/>
          </a:p>
          <a:p>
            <a:r>
              <a:rPr lang="uk-UA" dirty="0"/>
              <a:t>Відповідно до ст. 46 Конституції України громадяни мають право на </a:t>
            </a:r>
            <a:r>
              <a:rPr lang="uk-UA" b="1" dirty="0"/>
              <a:t>соціальний захист</a:t>
            </a:r>
            <a:r>
              <a:rPr lang="uk-UA" dirty="0"/>
              <a:t>, що включає право на забезпечення їх у разі повної, часткової або тимчасової втрати працездатності, втрати годувальника, безробіття з незалежних від них обставин, а також у старості та в інших випадках, передбачених законом.</a:t>
            </a:r>
            <a:endParaRPr lang="ru-RU" dirty="0"/>
          </a:p>
          <a:p>
            <a:r>
              <a:rPr lang="uk-UA" b="1" dirty="0"/>
              <a:t>СОЦІАЛЬНИЙ </a:t>
            </a:r>
            <a:r>
              <a:rPr lang="uk-UA" b="1" dirty="0" smtClean="0"/>
              <a:t>ЗАХИСТ - </a:t>
            </a:r>
            <a:r>
              <a:rPr lang="uk-UA" dirty="0"/>
              <a:t>це комплекс організаційно-правових та економічних заходів, спрямованих на захист добробуту кожного члена суспільства в конкретних економічних умовах.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57634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3"/>
            <a:ext cx="8596668" cy="5854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Матеріали </a:t>
            </a:r>
            <a:r>
              <a:rPr lang="uk-UA" dirty="0"/>
              <a:t>презентації укладено за: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b="1" dirty="0" err="1" smtClean="0"/>
              <a:t>Основи</a:t>
            </a:r>
            <a:r>
              <a:rPr lang="ru-RU" b="1" dirty="0" smtClean="0"/>
              <a:t> </a:t>
            </a:r>
            <a:r>
              <a:rPr lang="ru-RU" b="1" dirty="0" err="1"/>
              <a:t>законодавства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 про </a:t>
            </a:r>
            <a:r>
              <a:rPr lang="ru-RU" b="1" dirty="0" err="1"/>
              <a:t>загальнообов'язкове</a:t>
            </a:r>
            <a:r>
              <a:rPr lang="ru-RU" b="1" dirty="0"/>
              <a:t> </a:t>
            </a:r>
            <a:r>
              <a:rPr lang="ru-RU" b="1" dirty="0" err="1"/>
              <a:t>державне</a:t>
            </a:r>
            <a:r>
              <a:rPr lang="ru-RU" b="1" dirty="0"/>
              <a:t> </a:t>
            </a:r>
            <a:r>
              <a:rPr lang="ru-RU" b="1" dirty="0" err="1"/>
              <a:t>соціальне</a:t>
            </a:r>
            <a:r>
              <a:rPr lang="ru-RU" b="1" dirty="0"/>
              <a:t> </a:t>
            </a:r>
            <a:r>
              <a:rPr lang="ru-RU" b="1" dirty="0" err="1" smtClean="0"/>
              <a:t>страхування</a:t>
            </a:r>
            <a:endParaRPr lang="ru-RU" b="1" dirty="0" smtClean="0"/>
          </a:p>
          <a:p>
            <a:pPr marL="0" indent="0">
              <a:buNone/>
            </a:pPr>
            <a:r>
              <a:rPr lang="ru-RU" dirty="0"/>
              <a:t>2. ЗАКОН </a:t>
            </a:r>
            <a:r>
              <a:rPr lang="ru-RU" dirty="0" smtClean="0"/>
              <a:t>УКРАЇНИ «Про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 та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 smtClean="0"/>
              <a:t>гарантії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. ЗАКОН </a:t>
            </a:r>
            <a:r>
              <a:rPr lang="ru-RU" dirty="0" smtClean="0"/>
              <a:t>УКРАЇНИ «Про </a:t>
            </a:r>
            <a:r>
              <a:rPr lang="ru-RU" dirty="0" err="1"/>
              <a:t>загальнообов’язкове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 smtClean="0"/>
              <a:t>страхування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. ЗАКОН </a:t>
            </a:r>
            <a:r>
              <a:rPr lang="ru-RU" dirty="0" smtClean="0"/>
              <a:t>УКРАЇНИ</a:t>
            </a:r>
            <a:r>
              <a:rPr lang="ru-RU" dirty="0"/>
              <a:t> "Про </a:t>
            </a:r>
            <a:r>
              <a:rPr lang="ru-RU" dirty="0" err="1"/>
              <a:t>зайнятість</a:t>
            </a:r>
            <a:r>
              <a:rPr lang="ru-RU" dirty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«</a:t>
            </a:r>
          </a:p>
          <a:p>
            <a:pPr marL="0" indent="0">
              <a:buNone/>
            </a:pPr>
            <a:r>
              <a:rPr lang="ru-RU" dirty="0" smtClean="0"/>
              <a:t>5. </a:t>
            </a:r>
            <a:r>
              <a:rPr lang="ru-RU" dirty="0"/>
              <a:t>ЗАКОН УКРАЇНИ</a:t>
            </a:r>
            <a:r>
              <a:rPr lang="ru-RU" dirty="0" smtClean="0"/>
              <a:t> </a:t>
            </a:r>
            <a:r>
              <a:rPr lang="ru-RU" dirty="0"/>
              <a:t>«Про </a:t>
            </a:r>
            <a:r>
              <a:rPr lang="ru-RU" dirty="0" err="1"/>
              <a:t>загальнообов’язкове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безробіття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r>
              <a:rPr lang="ru-RU" dirty="0" smtClean="0"/>
              <a:t>6</a:t>
            </a:r>
            <a:r>
              <a:rPr lang="ru-RU" dirty="0"/>
              <a:t>. ЗАКОН </a:t>
            </a:r>
            <a:r>
              <a:rPr lang="ru-RU" dirty="0" smtClean="0"/>
              <a:t>УКРАЇНИ «Про </a:t>
            </a:r>
            <a:r>
              <a:rPr lang="ru-RU" dirty="0" err="1"/>
              <a:t>загальнообов'язкове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пенсійне</a:t>
            </a:r>
            <a:r>
              <a:rPr lang="ru-RU" dirty="0"/>
              <a:t> </a:t>
            </a:r>
            <a:r>
              <a:rPr lang="ru-RU" dirty="0" err="1" smtClean="0"/>
              <a:t>страхування</a:t>
            </a:r>
            <a:r>
              <a:rPr lang="ru-RU" dirty="0" smtClean="0"/>
              <a:t>»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7.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 [</a:t>
            </a:r>
            <a:r>
              <a:rPr lang="ru-RU" dirty="0" err="1"/>
              <a:t>Електронний</a:t>
            </a:r>
            <a:r>
              <a:rPr lang="ru-RU" dirty="0"/>
              <a:t> ресурс] / І. В. </a:t>
            </a:r>
            <a:r>
              <a:rPr lang="ru-RU" dirty="0" err="1"/>
              <a:t>Журавльова</a:t>
            </a:r>
            <a:r>
              <a:rPr lang="ru-RU" dirty="0"/>
              <a:t>, О. В. </a:t>
            </a:r>
            <a:r>
              <a:rPr lang="ru-RU" dirty="0" err="1"/>
              <a:t>Гаврильченко</a:t>
            </a:r>
            <a:r>
              <a:rPr lang="ru-RU" dirty="0"/>
              <a:t>, О. П. </a:t>
            </a:r>
            <a:r>
              <a:rPr lang="ru-RU" dirty="0" err="1"/>
              <a:t>Полтініна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; за </a:t>
            </a:r>
            <a:r>
              <a:rPr lang="ru-RU" dirty="0" err="1"/>
              <a:t>заг</a:t>
            </a:r>
            <a:r>
              <a:rPr lang="ru-RU" dirty="0"/>
              <a:t>. ред. д-ра </a:t>
            </a:r>
            <a:r>
              <a:rPr lang="ru-RU" dirty="0" err="1"/>
              <a:t>екон</a:t>
            </a:r>
            <a:r>
              <a:rPr lang="ru-RU" dirty="0"/>
              <a:t>. наук, </a:t>
            </a:r>
            <a:r>
              <a:rPr lang="ru-RU" dirty="0" err="1"/>
              <a:t>професора</a:t>
            </a:r>
            <a:r>
              <a:rPr lang="ru-RU" dirty="0"/>
              <a:t> І. В. </a:t>
            </a:r>
            <a:r>
              <a:rPr lang="ru-RU" dirty="0" err="1"/>
              <a:t>Журавльової</a:t>
            </a:r>
            <a:r>
              <a:rPr lang="ru-RU" dirty="0"/>
              <a:t>. – </a:t>
            </a:r>
            <a:r>
              <a:rPr lang="ru-RU" dirty="0" err="1"/>
              <a:t>Харків</a:t>
            </a:r>
            <a:r>
              <a:rPr lang="ru-RU" dirty="0"/>
              <a:t> : </a:t>
            </a:r>
            <a:r>
              <a:rPr lang="ru-RU" dirty="0" err="1"/>
              <a:t>ХНЕУім</a:t>
            </a:r>
            <a:r>
              <a:rPr lang="ru-RU" dirty="0"/>
              <a:t>. С. </a:t>
            </a:r>
            <a:r>
              <a:rPr lang="ru-RU" dirty="0" err="1"/>
              <a:t>Кузнеця</a:t>
            </a:r>
            <a:r>
              <a:rPr lang="ru-RU" dirty="0"/>
              <a:t>, 2017. – 330 с.</a:t>
            </a:r>
          </a:p>
          <a:p>
            <a:pPr marL="0" indent="0">
              <a:buNone/>
            </a:pPr>
            <a:r>
              <a:rPr lang="ru-RU" dirty="0"/>
              <a:t>8. Александрова М.М., </a:t>
            </a:r>
            <a:r>
              <a:rPr lang="ru-RU" dirty="0" err="1"/>
              <a:t>Полчанов</a:t>
            </a:r>
            <a:r>
              <a:rPr lang="ru-RU" dirty="0"/>
              <a:t> А.Ю. </a:t>
            </a:r>
            <a:r>
              <a:rPr lang="ru-RU" dirty="0" err="1"/>
              <a:t>Опорний</a:t>
            </a:r>
            <a:r>
              <a:rPr lang="ru-RU" dirty="0"/>
              <a:t> конспект </a:t>
            </a:r>
            <a:r>
              <a:rPr lang="ru-RU" dirty="0" err="1"/>
              <a:t>лекцій</a:t>
            </a:r>
            <a:r>
              <a:rPr lang="ru-RU" dirty="0"/>
              <a:t> з курсу «</a:t>
            </a:r>
            <a:r>
              <a:rPr lang="ru-RU" dirty="0" err="1"/>
              <a:t>Фінанси</a:t>
            </a:r>
            <a:r>
              <a:rPr lang="ru-RU" dirty="0"/>
              <a:t>». Житомир, 2011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98237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0420" y="941696"/>
            <a:ext cx="11062391" cy="414891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289110" y="5373385"/>
            <a:ext cx="47221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соціального захисту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286636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2"/>
            <a:ext cx="9039872" cy="5718411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/>
              <a:t>Державні соціальні гарантії</a:t>
            </a:r>
            <a:r>
              <a:rPr lang="uk-UA" dirty="0"/>
              <a:t> - встановлені законами мінімальні розміри оплати праці, доходів громадян, пенсійного забезпечення, соціальної допомоги, розміри інших видів соціальних виплат, встановлені законами та іншими нормативно-правовими актами, які забезпечують рівень життя не нижчий від прожиткового мінімуму. До числа основних державних соціальних гарантій включаються: </a:t>
            </a:r>
            <a:endParaRPr lang="ru-RU" dirty="0"/>
          </a:p>
          <a:p>
            <a:r>
              <a:rPr lang="uk-UA" dirty="0"/>
              <a:t>	мінімальний розмір заробітної </a:t>
            </a:r>
            <a:r>
              <a:rPr lang="uk-UA" dirty="0" smtClean="0"/>
              <a:t>плати (</a:t>
            </a:r>
            <a:r>
              <a:rPr lang="ru-RU" dirty="0"/>
              <a:t>8647 </a:t>
            </a:r>
            <a:r>
              <a:rPr lang="ru-RU" dirty="0" err="1" smtClean="0"/>
              <a:t>грн</a:t>
            </a:r>
            <a:r>
              <a:rPr lang="ru-RU" dirty="0" smtClean="0"/>
              <a:t>)</a:t>
            </a:r>
            <a:r>
              <a:rPr lang="uk-UA" dirty="0" smtClean="0"/>
              <a:t>; </a:t>
            </a:r>
            <a:endParaRPr lang="ru-RU" dirty="0"/>
          </a:p>
          <a:p>
            <a:r>
              <a:rPr lang="uk-UA" dirty="0" smtClean="0"/>
              <a:t>мінімальний </a:t>
            </a:r>
            <a:r>
              <a:rPr lang="uk-UA" dirty="0"/>
              <a:t>розмір пенсії за </a:t>
            </a:r>
            <a:r>
              <a:rPr lang="uk-UA" dirty="0" smtClean="0"/>
              <a:t>віком (</a:t>
            </a:r>
            <a:r>
              <a:rPr lang="ru-RU" dirty="0"/>
              <a:t>2595</a:t>
            </a:r>
            <a:r>
              <a:rPr lang="ru-RU" dirty="0" smtClean="0"/>
              <a:t> </a:t>
            </a:r>
            <a:r>
              <a:rPr lang="ru-RU" dirty="0" err="1" smtClean="0"/>
              <a:t>грн</a:t>
            </a:r>
            <a:r>
              <a:rPr lang="ru-RU" dirty="0" smtClean="0"/>
              <a:t>)</a:t>
            </a:r>
            <a:r>
              <a:rPr lang="uk-UA" dirty="0" smtClean="0"/>
              <a:t>; </a:t>
            </a:r>
            <a:endParaRPr lang="uk-UA" dirty="0"/>
          </a:p>
          <a:p>
            <a:r>
              <a:rPr lang="ru-RU" dirty="0" err="1" smtClean="0"/>
              <a:t>прожитковий</a:t>
            </a:r>
            <a:r>
              <a:rPr lang="ru-RU" dirty="0" smtClean="0"/>
              <a:t> </a:t>
            </a:r>
            <a:r>
              <a:rPr lang="ru-RU" dirty="0" err="1"/>
              <a:t>мінімум</a:t>
            </a:r>
            <a:r>
              <a:rPr lang="ru-RU" dirty="0"/>
              <a:t> для </a:t>
            </a:r>
            <a:r>
              <a:rPr lang="ru-RU" dirty="0" err="1"/>
              <a:t>працездатних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</a:t>
            </a:r>
            <a:r>
              <a:rPr lang="ru-RU" dirty="0" smtClean="0"/>
              <a:t>3328 </a:t>
            </a:r>
            <a:r>
              <a:rPr lang="ru-RU" dirty="0" err="1" smtClean="0"/>
              <a:t>грн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прожитковий</a:t>
            </a:r>
            <a:r>
              <a:rPr lang="ru-RU" dirty="0" smtClean="0"/>
              <a:t> </a:t>
            </a:r>
            <a:r>
              <a:rPr lang="ru-RU" dirty="0" err="1"/>
              <a:t>мінімум</a:t>
            </a:r>
            <a:r>
              <a:rPr lang="ru-RU" dirty="0"/>
              <a:t> для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втратили</a:t>
            </a:r>
            <a:r>
              <a:rPr lang="ru-RU" dirty="0"/>
              <a:t> </a:t>
            </a:r>
            <a:r>
              <a:rPr lang="ru-RU" dirty="0" err="1"/>
              <a:t>працездатність</a:t>
            </a:r>
            <a:r>
              <a:rPr lang="ru-RU" dirty="0"/>
              <a:t> – </a:t>
            </a:r>
            <a:r>
              <a:rPr lang="ru-RU" dirty="0" smtClean="0"/>
              <a:t>(2595) </a:t>
            </a:r>
            <a:r>
              <a:rPr lang="ru-RU" dirty="0" err="1"/>
              <a:t>грн</a:t>
            </a:r>
            <a:r>
              <a:rPr lang="ru-RU" dirty="0"/>
              <a:t>;</a:t>
            </a:r>
          </a:p>
          <a:p>
            <a:r>
              <a:rPr lang="uk-UA" dirty="0" smtClean="0"/>
              <a:t>неоподатковуваний </a:t>
            </a:r>
            <a:r>
              <a:rPr lang="uk-UA" dirty="0"/>
              <a:t>мінімум доходів </a:t>
            </a:r>
            <a:r>
              <a:rPr lang="uk-UA" dirty="0" smtClean="0"/>
              <a:t>громадян (</a:t>
            </a:r>
            <a:r>
              <a:rPr lang="ru-RU" dirty="0" smtClean="0"/>
              <a:t>17 </a:t>
            </a:r>
            <a:r>
              <a:rPr lang="ru-RU" dirty="0" err="1" smtClean="0"/>
              <a:t>гр</a:t>
            </a:r>
            <a:r>
              <a:rPr lang="ru-RU" dirty="0" smtClean="0"/>
              <a:t>)</a:t>
            </a:r>
            <a:r>
              <a:rPr lang="uk-UA" dirty="0" smtClean="0"/>
              <a:t>; </a:t>
            </a:r>
            <a:endParaRPr lang="ru-RU" dirty="0"/>
          </a:p>
          <a:p>
            <a:r>
              <a:rPr lang="uk-UA" dirty="0" smtClean="0"/>
              <a:t>розміри </a:t>
            </a:r>
            <a:r>
              <a:rPr lang="uk-UA" dirty="0"/>
              <a:t>державної соціальної допомоги та інших соціальних виплат.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Основні державні соціальні гарантії, які є основним джерелом існування, не можуть бути нижчими від прожиткового мінімуму, встановленого законом.</a:t>
            </a:r>
            <a:endParaRPr lang="ru-RU" dirty="0"/>
          </a:p>
          <a:p>
            <a:r>
              <a:rPr lang="uk-UA" dirty="0"/>
              <a:t>Надання державних соціальних гарантій здійснюється за рахунок бюджетів усіх рівнів, коштів підприємств, установ і організацій та соціальних фондів на засадах адресності та цільового використання</a:t>
            </a:r>
            <a:r>
              <a:rPr lang="uk-UA" dirty="0" smtClean="0"/>
              <a:t>.</a:t>
            </a:r>
          </a:p>
          <a:p>
            <a:r>
              <a:rPr lang="uk-UA" b="1" dirty="0"/>
              <a:t>Соціальне забезпечення </a:t>
            </a:r>
            <a:r>
              <a:rPr lang="uk-UA" dirty="0"/>
              <a:t>є засобом перерозподілу ВВП та національного багатства, направленого на подолання соціальної нерівності. Під </a:t>
            </a:r>
            <a:r>
              <a:rPr lang="uk-UA" b="1" dirty="0"/>
              <a:t>соціальним забезпеченням</a:t>
            </a:r>
            <a:r>
              <a:rPr lang="uk-UA" dirty="0"/>
              <a:t> розуміють поєднання матеріального забезпечення та соціального обслуговування громадян, які перебувають у складних життєвих обставинах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5862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2"/>
            <a:ext cx="9039872" cy="5718411"/>
          </a:xfrm>
        </p:spPr>
        <p:txBody>
          <a:bodyPr/>
          <a:lstStyle/>
          <a:p>
            <a:r>
              <a:rPr lang="ru-RU" b="1" u="sng" dirty="0" err="1"/>
              <a:t>Державні</a:t>
            </a:r>
            <a:r>
              <a:rPr lang="ru-RU" b="1" u="sng" dirty="0"/>
              <a:t> </a:t>
            </a:r>
            <a:r>
              <a:rPr lang="ru-RU" b="1" u="sng" dirty="0" err="1"/>
              <a:t>соціальні</a:t>
            </a:r>
            <a:r>
              <a:rPr lang="ru-RU" b="1" u="sng" dirty="0"/>
              <a:t> </a:t>
            </a:r>
            <a:r>
              <a:rPr lang="ru-RU" b="1" u="sng" dirty="0" err="1"/>
              <a:t>стандарти</a:t>
            </a:r>
            <a:r>
              <a:rPr lang="ru-RU" b="1" u="sng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закона­ми, </a:t>
            </a:r>
            <a:r>
              <a:rPr lang="ru-RU" dirty="0" err="1"/>
              <a:t>іншими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і </a:t>
            </a:r>
            <a:r>
              <a:rPr lang="ru-RU" dirty="0" err="1"/>
              <a:t>нормативи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комплекс,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гарантій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u="sng" dirty="0" err="1" smtClean="0"/>
              <a:t>Державні</a:t>
            </a:r>
            <a:r>
              <a:rPr lang="ru-RU" b="1" u="sng" dirty="0" smtClean="0"/>
              <a:t> </a:t>
            </a:r>
            <a:r>
              <a:rPr lang="ru-RU" b="1" u="sng" dirty="0" err="1"/>
              <a:t>соціальні</a:t>
            </a:r>
            <a:r>
              <a:rPr lang="ru-RU" b="1" u="sng" dirty="0"/>
              <a:t> </a:t>
            </a:r>
            <a:r>
              <a:rPr lang="ru-RU" b="1" u="sng" dirty="0" err="1"/>
              <a:t>гарантії</a:t>
            </a:r>
            <a:r>
              <a:rPr lang="ru-RU" b="1" u="sng" dirty="0"/>
              <a:t> </a:t>
            </a:r>
            <a:r>
              <a:rPr lang="ru-RU" dirty="0"/>
              <a:t>- </a:t>
            </a:r>
            <a:r>
              <a:rPr lang="ru-RU" dirty="0" err="1"/>
              <a:t>встановлені</a:t>
            </a:r>
            <a:r>
              <a:rPr lang="ru-RU" dirty="0"/>
              <a:t> законами </a:t>
            </a:r>
            <a:r>
              <a:rPr lang="ru-RU" dirty="0" err="1"/>
              <a:t>мінімальні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 оплати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пенсійного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розміри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законами та </a:t>
            </a:r>
            <a:r>
              <a:rPr lang="ru-RU" dirty="0" err="1"/>
              <a:t>іншими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не </a:t>
            </a:r>
            <a:r>
              <a:rPr lang="ru-RU" dirty="0" err="1"/>
              <a:t>нижчий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прожиткового</a:t>
            </a:r>
            <a:r>
              <a:rPr lang="ru-RU" dirty="0"/>
              <a:t> </a:t>
            </a:r>
            <a:r>
              <a:rPr lang="ru-RU" dirty="0" err="1" smtClean="0"/>
              <a:t>мінімуму</a:t>
            </a:r>
            <a:r>
              <a:rPr lang="ru-RU" dirty="0" smtClean="0"/>
              <a:t> (для </a:t>
            </a:r>
            <a:r>
              <a:rPr lang="ru-RU" dirty="0" err="1"/>
              <a:t>працездатних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smtClean="0"/>
              <a:t>-</a:t>
            </a:r>
            <a:r>
              <a:rPr lang="ru-RU" dirty="0"/>
              <a:t>  3328 </a:t>
            </a:r>
            <a:r>
              <a:rPr lang="ru-RU" dirty="0" err="1" smtClean="0"/>
              <a:t>грн</a:t>
            </a:r>
            <a:r>
              <a:rPr lang="ru-RU" dirty="0" smtClean="0"/>
              <a:t>). </a:t>
            </a:r>
          </a:p>
          <a:p>
            <a:r>
              <a:rPr lang="ru-RU" b="1" dirty="0" err="1" smtClean="0"/>
              <a:t>Соціальні</a:t>
            </a:r>
            <a:r>
              <a:rPr lang="ru-RU" b="1" dirty="0" smtClean="0"/>
              <a:t> </a:t>
            </a:r>
            <a:r>
              <a:rPr lang="ru-RU" b="1" dirty="0" err="1"/>
              <a:t>норми</a:t>
            </a:r>
            <a:r>
              <a:rPr lang="ru-RU" b="1" dirty="0"/>
              <a:t> і </a:t>
            </a:r>
            <a:r>
              <a:rPr lang="ru-RU" b="1" dirty="0" err="1"/>
              <a:t>нормативи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необхідного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</a:t>
            </a:r>
            <a:r>
              <a:rPr lang="ru-RU" dirty="0" err="1"/>
              <a:t>харчування</a:t>
            </a:r>
            <a:r>
              <a:rPr lang="ru-RU" dirty="0"/>
              <a:t>, </a:t>
            </a:r>
            <a:r>
              <a:rPr lang="ru-RU" dirty="0" err="1"/>
              <a:t>непродовольчих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 та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освітніми</a:t>
            </a:r>
            <a:r>
              <a:rPr lang="ru-RU" dirty="0"/>
              <a:t>, </a:t>
            </a:r>
            <a:r>
              <a:rPr lang="ru-RU" dirty="0" err="1"/>
              <a:t>медичними</a:t>
            </a:r>
            <a:r>
              <a:rPr lang="ru-RU" dirty="0"/>
              <a:t>, </a:t>
            </a:r>
            <a:r>
              <a:rPr lang="ru-RU" dirty="0" err="1"/>
              <a:t>житлово-комунальними</a:t>
            </a:r>
            <a:r>
              <a:rPr lang="ru-RU" dirty="0"/>
              <a:t>, </a:t>
            </a:r>
            <a:r>
              <a:rPr lang="ru-RU" dirty="0" err="1"/>
              <a:t>соціально-культурними</a:t>
            </a:r>
            <a:r>
              <a:rPr lang="ru-RU" dirty="0"/>
              <a:t> </a:t>
            </a:r>
            <a:r>
              <a:rPr lang="ru-RU" dirty="0" err="1"/>
              <a:t>послугами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err="1" smtClean="0"/>
              <a:t>Нормативи</a:t>
            </a:r>
            <a:r>
              <a:rPr lang="ru-RU" b="1" dirty="0" smtClean="0"/>
              <a:t> </a:t>
            </a:r>
            <a:r>
              <a:rPr lang="ru-RU" b="1" dirty="0" err="1"/>
              <a:t>витрат</a:t>
            </a:r>
            <a:r>
              <a:rPr lang="ru-RU" b="1" dirty="0"/>
              <a:t> (</a:t>
            </a:r>
            <a:r>
              <a:rPr lang="ru-RU" b="1" dirty="0" err="1"/>
              <a:t>фінансування</a:t>
            </a:r>
            <a:r>
              <a:rPr lang="ru-RU" b="1" dirty="0"/>
              <a:t>)</a:t>
            </a:r>
            <a:r>
              <a:rPr lang="ru-RU" dirty="0"/>
              <a:t> —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і </a:t>
            </a:r>
            <a:r>
              <a:rPr lang="ru-RU" dirty="0" err="1"/>
              <a:t>капітальних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з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 на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 потреб на </a:t>
            </a:r>
            <a:r>
              <a:rPr lang="ru-RU" dirty="0" err="1"/>
              <a:t>рівні</a:t>
            </a:r>
            <a:r>
              <a:rPr lang="ru-RU" dirty="0"/>
              <a:t>, не </a:t>
            </a:r>
            <a:r>
              <a:rPr lang="ru-RU" dirty="0" err="1"/>
              <a:t>нижчому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і </a:t>
            </a:r>
            <a:r>
              <a:rPr lang="ru-RU" dirty="0" err="1"/>
              <a:t>нормативів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8694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2"/>
            <a:ext cx="9039872" cy="57184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Метою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і </a:t>
            </a:r>
            <a:r>
              <a:rPr lang="ru-RU" dirty="0" err="1"/>
              <a:t>нормативів</a:t>
            </a:r>
            <a:r>
              <a:rPr lang="ru-RU" dirty="0"/>
              <a:t> є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/>
              <a:t>1)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прав та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гарантій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передбаче­них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пріоритетів</a:t>
            </a:r>
            <a:r>
              <a:rPr lang="ru-RU" dirty="0"/>
              <a:t> </a:t>
            </a:r>
            <a:r>
              <a:rPr lang="ru-RU" dirty="0" err="1"/>
              <a:t>держав­ної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потреб </a:t>
            </a:r>
            <a:r>
              <a:rPr lang="ru-RU" dirty="0" err="1"/>
              <a:t>людини</a:t>
            </a:r>
            <a:r>
              <a:rPr lang="ru-RU" dirty="0"/>
              <a:t> в </a:t>
            </a:r>
            <a:r>
              <a:rPr lang="ru-RU" dirty="0" err="1"/>
              <a:t>матеріальних</a:t>
            </a:r>
            <a:r>
              <a:rPr lang="ru-RU" dirty="0"/>
              <a:t> благах і </a:t>
            </a:r>
            <a:r>
              <a:rPr lang="ru-RU" dirty="0" err="1"/>
              <a:t>послугах</a:t>
            </a:r>
            <a:r>
              <a:rPr lang="ru-RU" dirty="0"/>
              <a:t> та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визначення</a:t>
            </a:r>
            <a:r>
              <a:rPr lang="ru-RU" dirty="0"/>
              <a:t> та </a:t>
            </a:r>
            <a:r>
              <a:rPr lang="ru-RU" dirty="0" err="1"/>
              <a:t>обґрунтування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і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 на </a:t>
            </a:r>
            <a:r>
              <a:rPr lang="ru-RU" dirty="0" err="1"/>
              <a:t>соціальний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і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та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сфе­ри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Державні</a:t>
            </a:r>
            <a:r>
              <a:rPr lang="ru-RU" dirty="0" smtClean="0"/>
              <a:t>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 </a:t>
            </a:r>
            <a:r>
              <a:rPr lang="ru-RU" dirty="0" err="1"/>
              <a:t>обов'язково</a:t>
            </a:r>
            <a:r>
              <a:rPr lang="ru-RU" dirty="0"/>
              <a:t> </a:t>
            </a:r>
            <a:r>
              <a:rPr lang="ru-RU" dirty="0" err="1"/>
              <a:t>враховуються</a:t>
            </a:r>
            <a:r>
              <a:rPr lang="ru-RU" dirty="0"/>
              <a:t> при </a:t>
            </a:r>
            <a:r>
              <a:rPr lang="ru-RU" dirty="0" err="1"/>
              <a:t>розробці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і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 smtClean="0"/>
              <a:t>.</a:t>
            </a:r>
          </a:p>
          <a:p>
            <a:r>
              <a:rPr lang="uk-UA" b="1" dirty="0"/>
              <a:t>Соціальне страхування</a:t>
            </a:r>
            <a:r>
              <a:rPr lang="uk-UA" dirty="0"/>
              <a:t> є джерелом матеріального забезпечення громадян у разі безробіття, захворювання, нещасного випадку, а також у старості. Соціальне страхування визначають як систему економічних відносин, за допомогою якої формуються і використовуються кошти фондів для матеріального забезпечення непрацездатних.</a:t>
            </a:r>
            <a:endParaRPr lang="ru-RU" dirty="0"/>
          </a:p>
          <a:p>
            <a:r>
              <a:rPr lang="uk-UA" dirty="0"/>
              <a:t>Залежно від суб’єктів, що організовують формування і використання таких фондів розрізняють приватне (комерційне) та державне страхування, залежно ж від юридичної необхідності – обов’язкове та добровільне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982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2"/>
            <a:ext cx="9039872" cy="5718411"/>
          </a:xfrm>
        </p:spPr>
        <p:txBody>
          <a:bodyPr/>
          <a:lstStyle/>
          <a:p>
            <a:r>
              <a:rPr lang="ru-RU" b="1" u="sng" dirty="0" err="1"/>
              <a:t>Загальнообов'язкове</a:t>
            </a:r>
            <a:r>
              <a:rPr lang="ru-RU" b="1" u="sng" dirty="0"/>
              <a:t> </a:t>
            </a:r>
            <a:r>
              <a:rPr lang="ru-RU" b="1" u="sng" dirty="0" err="1"/>
              <a:t>державне</a:t>
            </a:r>
            <a:r>
              <a:rPr lang="ru-RU" b="1" u="sng" dirty="0"/>
              <a:t> </a:t>
            </a:r>
            <a:r>
              <a:rPr lang="ru-RU" b="1" u="sng" dirty="0" err="1"/>
              <a:t>соціальне</a:t>
            </a:r>
            <a:r>
              <a:rPr lang="ru-RU" b="1" u="sng" dirty="0"/>
              <a:t> </a:t>
            </a:r>
            <a:r>
              <a:rPr lang="ru-RU" b="1" u="sng" dirty="0" err="1"/>
              <a:t>страхування</a:t>
            </a:r>
            <a:r>
              <a:rPr lang="ru-RU" b="1" u="sng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система прав, </a:t>
            </a:r>
            <a:r>
              <a:rPr lang="ru-RU" dirty="0" err="1"/>
              <a:t>обов'язків</a:t>
            </a:r>
            <a:r>
              <a:rPr lang="ru-RU" dirty="0"/>
              <a:t> і </a:t>
            </a:r>
            <a:r>
              <a:rPr lang="ru-RU" dirty="0" err="1"/>
              <a:t>гарантій</a:t>
            </a:r>
            <a:r>
              <a:rPr lang="ru-RU" dirty="0"/>
              <a:t>, яка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матеріальне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, </a:t>
            </a:r>
            <a:r>
              <a:rPr lang="ru-RU" dirty="0" err="1"/>
              <a:t>повної</a:t>
            </a:r>
            <a:r>
              <a:rPr lang="ru-RU" dirty="0"/>
              <a:t>, </a:t>
            </a:r>
            <a:r>
              <a:rPr lang="ru-RU" dirty="0" err="1"/>
              <a:t>часткової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тимчасової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працездатності</a:t>
            </a:r>
            <a:r>
              <a:rPr lang="ru-RU" dirty="0"/>
              <a:t>,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годувальника</a:t>
            </a:r>
            <a:r>
              <a:rPr lang="ru-RU" dirty="0"/>
              <a:t>, </a:t>
            </a:r>
            <a:r>
              <a:rPr lang="ru-RU" dirty="0" err="1"/>
              <a:t>безробіття</a:t>
            </a:r>
            <a:r>
              <a:rPr lang="ru-RU" dirty="0"/>
              <a:t> з </a:t>
            </a:r>
            <a:r>
              <a:rPr lang="ru-RU" dirty="0" err="1"/>
              <a:t>незалежних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них </a:t>
            </a:r>
            <a:r>
              <a:rPr lang="ru-RU" dirty="0" err="1"/>
              <a:t>обставин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старості</a:t>
            </a:r>
            <a:r>
              <a:rPr lang="ru-RU" dirty="0"/>
              <a:t> та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законом,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шляхом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внесків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уповноваженим</a:t>
            </a:r>
            <a:r>
              <a:rPr lang="ru-RU" dirty="0"/>
              <a:t> ним органом (</a:t>
            </a:r>
            <a:r>
              <a:rPr lang="ru-RU" dirty="0" err="1"/>
              <a:t>далі</a:t>
            </a:r>
            <a:r>
              <a:rPr lang="ru-RU" dirty="0"/>
              <a:t> - </a:t>
            </a:r>
            <a:r>
              <a:rPr lang="ru-RU" dirty="0" err="1"/>
              <a:t>роботодавець</a:t>
            </a:r>
            <a:r>
              <a:rPr lang="ru-RU" dirty="0"/>
              <a:t>), </a:t>
            </a:r>
            <a:r>
              <a:rPr lang="ru-RU" dirty="0" err="1"/>
              <a:t>громадянами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</a:t>
            </a:r>
            <a:r>
              <a:rPr lang="ru-RU" dirty="0" smtClean="0"/>
              <a:t>. (</a:t>
            </a:r>
            <a:r>
              <a:rPr lang="ru-RU" b="1" dirty="0" err="1"/>
              <a:t>Основи</a:t>
            </a:r>
            <a:r>
              <a:rPr lang="ru-RU" b="1" dirty="0"/>
              <a:t> </a:t>
            </a:r>
            <a:r>
              <a:rPr lang="ru-RU" b="1" dirty="0" err="1"/>
              <a:t>законодавства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 про </a:t>
            </a:r>
            <a:r>
              <a:rPr lang="ru-RU" b="1" dirty="0" err="1"/>
              <a:t>загальнообов'язкове</a:t>
            </a:r>
            <a:r>
              <a:rPr lang="ru-RU" b="1" dirty="0"/>
              <a:t> </a:t>
            </a:r>
            <a:r>
              <a:rPr lang="ru-RU" b="1" dirty="0" err="1"/>
              <a:t>державне</a:t>
            </a:r>
            <a:r>
              <a:rPr lang="ru-RU" b="1" dirty="0"/>
              <a:t> </a:t>
            </a:r>
            <a:r>
              <a:rPr lang="ru-RU" b="1" dirty="0" err="1"/>
              <a:t>соціальне</a:t>
            </a:r>
            <a:r>
              <a:rPr lang="ru-RU" b="1" dirty="0"/>
              <a:t> </a:t>
            </a:r>
            <a:r>
              <a:rPr lang="ru-RU" b="1" dirty="0" err="1"/>
              <a:t>страхування</a:t>
            </a:r>
            <a:r>
              <a:rPr lang="ru-RU" dirty="0" smtClean="0"/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2430366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2"/>
            <a:ext cx="9039872" cy="5718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u="sng" dirty="0" err="1"/>
              <a:t>Види</a:t>
            </a:r>
            <a:r>
              <a:rPr lang="ru-RU" b="1" u="sng" dirty="0"/>
              <a:t> </a:t>
            </a:r>
            <a:r>
              <a:rPr lang="ru-RU" b="1" u="sng" dirty="0" err="1"/>
              <a:t>загальнообов'язкового</a:t>
            </a:r>
            <a:r>
              <a:rPr lang="ru-RU" b="1" u="sng" dirty="0"/>
              <a:t> державного </a:t>
            </a:r>
            <a:r>
              <a:rPr lang="ru-RU" b="1" u="sng" dirty="0" err="1"/>
              <a:t>соціального</a:t>
            </a:r>
            <a:r>
              <a:rPr lang="ru-RU" b="1" u="sng" dirty="0"/>
              <a:t> </a:t>
            </a:r>
            <a:r>
              <a:rPr lang="ru-RU" b="1" u="sng" dirty="0" err="1"/>
              <a:t>страхування</a:t>
            </a:r>
            <a:endParaRPr lang="ru-RU" b="1" dirty="0"/>
          </a:p>
          <a:p>
            <a:pPr marL="0" lvl="0" indent="0">
              <a:buNone/>
            </a:pP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страхового </a:t>
            </a:r>
            <a:r>
              <a:rPr lang="ru-RU" dirty="0" err="1"/>
              <a:t>випадку</a:t>
            </a:r>
            <a:r>
              <a:rPr lang="ru-RU" dirty="0"/>
              <a:t> є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загальнообов'язкового</a:t>
            </a:r>
            <a:r>
              <a:rPr lang="ru-RU" dirty="0"/>
              <a:t> державного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пенсійне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страхування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тимчасовою</a:t>
            </a:r>
            <a:r>
              <a:rPr lang="ru-RU" dirty="0"/>
              <a:t> </a:t>
            </a:r>
            <a:r>
              <a:rPr lang="ru-RU" dirty="0" err="1"/>
              <a:t>втратою</a:t>
            </a:r>
            <a:r>
              <a:rPr lang="ru-RU" dirty="0"/>
              <a:t> </a:t>
            </a:r>
            <a:r>
              <a:rPr lang="ru-RU" dirty="0" err="1"/>
              <a:t>працездатності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медичне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нещасного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на </a:t>
            </a:r>
            <a:r>
              <a:rPr lang="ru-RU" dirty="0" err="1"/>
              <a:t>виробництві</a:t>
            </a:r>
            <a:r>
              <a:rPr lang="ru-RU" dirty="0"/>
              <a:t> та </a:t>
            </a:r>
            <a:r>
              <a:rPr lang="ru-RU" dirty="0" err="1"/>
              <a:t>професійного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спричинили</a:t>
            </a:r>
            <a:r>
              <a:rPr lang="ru-RU" dirty="0"/>
              <a:t> </a:t>
            </a:r>
            <a:r>
              <a:rPr lang="ru-RU" dirty="0" err="1"/>
              <a:t>втрату</a:t>
            </a:r>
            <a:r>
              <a:rPr lang="ru-RU" dirty="0"/>
              <a:t> </a:t>
            </a:r>
            <a:r>
              <a:rPr lang="ru-RU" dirty="0" err="1"/>
              <a:t>працездатності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страхування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безробіття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u="sng" dirty="0" err="1"/>
              <a:t>Суб'єктами</a:t>
            </a:r>
            <a:r>
              <a:rPr lang="ru-RU" b="1" u="sng" dirty="0"/>
              <a:t> </a:t>
            </a:r>
            <a:r>
              <a:rPr lang="ru-RU" b="1" u="sng" dirty="0" err="1"/>
              <a:t>загальнообов'язкового</a:t>
            </a:r>
            <a:r>
              <a:rPr lang="ru-RU" b="1" u="sng" dirty="0"/>
              <a:t> державного </a:t>
            </a:r>
            <a:r>
              <a:rPr lang="ru-RU" b="1" u="sng" dirty="0" err="1"/>
              <a:t>соціального</a:t>
            </a:r>
            <a:r>
              <a:rPr lang="ru-RU" b="1" u="sng" dirty="0"/>
              <a:t> </a:t>
            </a:r>
            <a:r>
              <a:rPr lang="ru-RU" b="1" u="sng" dirty="0" err="1"/>
              <a:t>страхування</a:t>
            </a:r>
            <a:r>
              <a:rPr lang="ru-RU" b="1" u="sng" dirty="0"/>
              <a:t> </a:t>
            </a:r>
            <a:r>
              <a:rPr lang="ru-RU" dirty="0"/>
              <a:t>є </a:t>
            </a:r>
            <a:r>
              <a:rPr lang="ru-RU" dirty="0" err="1"/>
              <a:t>застраховані</a:t>
            </a:r>
            <a:r>
              <a:rPr lang="ru-RU" dirty="0"/>
              <a:t> </a:t>
            </a:r>
            <a:r>
              <a:rPr lang="ru-RU" dirty="0" err="1"/>
              <a:t>громадяни</a:t>
            </a:r>
            <a:r>
              <a:rPr lang="ru-RU" dirty="0"/>
              <a:t>, а в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- члени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сімей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особи, </a:t>
            </a:r>
            <a:r>
              <a:rPr lang="ru-RU" dirty="0" err="1"/>
              <a:t>страхувальники</a:t>
            </a:r>
            <a:r>
              <a:rPr lang="ru-RU" dirty="0"/>
              <a:t> і страховики.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987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50377"/>
            <a:ext cx="9312827" cy="577300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b="1" u="sng" dirty="0" err="1"/>
              <a:t>Застрахованою</a:t>
            </a:r>
            <a:r>
              <a:rPr lang="ru-RU" b="1" u="sng" dirty="0"/>
              <a:t> є </a:t>
            </a:r>
            <a:r>
              <a:rPr lang="ru-RU" b="1" u="sng" dirty="0" err="1"/>
              <a:t>фізична</a:t>
            </a:r>
            <a:r>
              <a:rPr lang="ru-RU" b="1" u="sng" dirty="0"/>
              <a:t> особа</a:t>
            </a:r>
            <a:r>
              <a:rPr lang="ru-RU" dirty="0"/>
              <a:t>,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загальнообов'язкове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u="sng" dirty="0" err="1"/>
              <a:t>Страхувальниками</a:t>
            </a:r>
            <a:r>
              <a:rPr lang="ru-RU" b="1" u="sng" dirty="0"/>
              <a:t> за </a:t>
            </a:r>
            <a:r>
              <a:rPr lang="ru-RU" b="1" u="sng" dirty="0" err="1"/>
              <a:t>загальнообов'язковим</a:t>
            </a:r>
            <a:r>
              <a:rPr lang="ru-RU" b="1" u="sng" dirty="0"/>
              <a:t> </a:t>
            </a:r>
            <a:r>
              <a:rPr lang="ru-RU" b="1" u="sng" dirty="0" err="1"/>
              <a:t>державним</a:t>
            </a:r>
            <a:r>
              <a:rPr lang="ru-RU" b="1" u="sng" dirty="0"/>
              <a:t> </a:t>
            </a:r>
            <a:r>
              <a:rPr lang="ru-RU" b="1" u="sng" dirty="0" err="1"/>
              <a:t>соціальним</a:t>
            </a:r>
            <a:r>
              <a:rPr lang="ru-RU" b="1" u="sng" dirty="0"/>
              <a:t> </a:t>
            </a:r>
            <a:r>
              <a:rPr lang="ru-RU" b="1" u="sng" dirty="0" err="1"/>
              <a:t>страхуванням</a:t>
            </a:r>
            <a:r>
              <a:rPr lang="ru-RU" u="sng" dirty="0"/>
              <a:t> </a:t>
            </a:r>
            <a:r>
              <a:rPr lang="ru-RU" dirty="0"/>
              <a:t>є </a:t>
            </a:r>
            <a:r>
              <a:rPr lang="ru-RU" dirty="0" err="1"/>
              <a:t>роботодавці</a:t>
            </a:r>
            <a:r>
              <a:rPr lang="ru-RU" dirty="0"/>
              <a:t> та </a:t>
            </a:r>
            <a:r>
              <a:rPr lang="ru-RU" dirty="0" err="1"/>
              <a:t>застраховані</a:t>
            </a:r>
            <a:r>
              <a:rPr lang="ru-RU" dirty="0"/>
              <a:t> особи,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u="sng" dirty="0"/>
              <a:t>Страховиками є </a:t>
            </a:r>
            <a:r>
              <a:rPr lang="ru-RU" b="1" u="sng" dirty="0" err="1"/>
              <a:t>цільові</a:t>
            </a:r>
            <a:r>
              <a:rPr lang="ru-RU" b="1" u="sng" dirty="0"/>
              <a:t> </a:t>
            </a:r>
            <a:r>
              <a:rPr lang="ru-RU" b="1" u="sng" dirty="0" err="1"/>
              <a:t>страхові</a:t>
            </a:r>
            <a:r>
              <a:rPr lang="ru-RU" b="1" u="sng" dirty="0"/>
              <a:t> </a:t>
            </a:r>
            <a:r>
              <a:rPr lang="ru-RU" b="1" u="sng" dirty="0" err="1"/>
              <a:t>фонди</a:t>
            </a:r>
            <a:r>
              <a:rPr lang="ru-RU" b="1" u="sng" dirty="0"/>
              <a:t> з:</a:t>
            </a:r>
          </a:p>
          <a:p>
            <a:pPr lvl="0"/>
            <a:r>
              <a:rPr lang="ru-RU" dirty="0" err="1"/>
              <a:t>пенсійного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страхування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тимчасовою</a:t>
            </a:r>
            <a:r>
              <a:rPr lang="ru-RU" dirty="0"/>
              <a:t> </a:t>
            </a:r>
            <a:r>
              <a:rPr lang="ru-RU" dirty="0" err="1"/>
              <a:t>втратою</a:t>
            </a:r>
            <a:r>
              <a:rPr lang="ru-RU" dirty="0"/>
              <a:t> </a:t>
            </a:r>
            <a:r>
              <a:rPr lang="ru-RU" dirty="0" err="1"/>
              <a:t>працездатності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нещасних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на </a:t>
            </a:r>
            <a:r>
              <a:rPr lang="ru-RU" dirty="0" err="1"/>
              <a:t>виробництві</a:t>
            </a:r>
            <a:r>
              <a:rPr lang="ru-RU" dirty="0"/>
              <a:t> та </a:t>
            </a:r>
            <a:r>
              <a:rPr lang="ru-RU" dirty="0" err="1"/>
              <a:t>професійних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, </a:t>
            </a:r>
            <a:r>
              <a:rPr lang="ru-RU" dirty="0" err="1"/>
              <a:t>медичного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страхування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безробіття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Страхові</a:t>
            </a:r>
            <a:r>
              <a:rPr lang="ru-RU" dirty="0"/>
              <a:t> </a:t>
            </a:r>
            <a:r>
              <a:rPr lang="ru-RU" dirty="0" err="1"/>
              <a:t>фонди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на себе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застрахованим</a:t>
            </a:r>
            <a:r>
              <a:rPr lang="ru-RU" dirty="0"/>
              <a:t> особам </a:t>
            </a:r>
            <a:r>
              <a:rPr lang="ru-RU" dirty="0" err="1"/>
              <a:t>матеріального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і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при </a:t>
            </a:r>
            <a:r>
              <a:rPr lang="ru-RU" dirty="0" err="1"/>
              <a:t>настанні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u="sng" dirty="0" err="1"/>
              <a:t>Об'єктом</a:t>
            </a:r>
            <a:r>
              <a:rPr lang="ru-RU" b="1" u="sng" dirty="0"/>
              <a:t> </a:t>
            </a:r>
            <a:r>
              <a:rPr lang="ru-RU" b="1" u="sng" dirty="0" err="1"/>
              <a:t>загальнообов'язкового</a:t>
            </a:r>
            <a:r>
              <a:rPr lang="ru-RU" b="1" u="sng" dirty="0"/>
              <a:t> державного </a:t>
            </a:r>
            <a:r>
              <a:rPr lang="ru-RU" b="1" u="sng" dirty="0" err="1"/>
              <a:t>соціального</a:t>
            </a:r>
            <a:r>
              <a:rPr lang="ru-RU" b="1" u="sng" dirty="0"/>
              <a:t> </a:t>
            </a:r>
            <a:r>
              <a:rPr lang="ru-RU" b="1" u="sng" dirty="0" err="1"/>
              <a:t>страхування</a:t>
            </a:r>
            <a:r>
              <a:rPr lang="ru-RU" dirty="0"/>
              <a:t> є </a:t>
            </a:r>
            <a:r>
              <a:rPr lang="ru-RU" dirty="0" err="1"/>
              <a:t>страховий</a:t>
            </a:r>
            <a:r>
              <a:rPr lang="ru-RU" dirty="0"/>
              <a:t> </a:t>
            </a:r>
            <a:r>
              <a:rPr lang="ru-RU" dirty="0" err="1"/>
              <a:t>випадок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настанням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у </a:t>
            </a:r>
            <a:r>
              <a:rPr lang="ru-RU" dirty="0" err="1"/>
              <a:t>застрахованої</a:t>
            </a:r>
            <a:r>
              <a:rPr lang="ru-RU" dirty="0"/>
              <a:t> особи (члена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, </a:t>
            </a:r>
            <a:r>
              <a:rPr lang="ru-RU" dirty="0" err="1"/>
              <a:t>іншої</a:t>
            </a:r>
            <a:r>
              <a:rPr lang="ru-RU" dirty="0"/>
              <a:t> особи) </a:t>
            </a:r>
            <a:r>
              <a:rPr lang="ru-RU" dirty="0" err="1"/>
              <a:t>виникає</a:t>
            </a:r>
            <a:r>
              <a:rPr lang="ru-RU" dirty="0"/>
              <a:t> право на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матеріального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та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 smtClean="0"/>
              <a:t>послуг</a:t>
            </a:r>
            <a:r>
              <a:rPr lang="ru-RU" dirty="0"/>
              <a:t>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986957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5092</TotalTime>
  <Words>1296</Words>
  <Application>Microsoft Office PowerPoint</Application>
  <PresentationFormat>Широкоэкранный</PresentationFormat>
  <Paragraphs>113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38</cp:revision>
  <dcterms:created xsi:type="dcterms:W3CDTF">2021-11-15T10:49:36Z</dcterms:created>
  <dcterms:modified xsi:type="dcterms:W3CDTF">2026-02-25T17:34:27Z</dcterms:modified>
</cp:coreProperties>
</file>