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11825" y="1071648"/>
            <a:ext cx="5127625" cy="544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1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1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1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8739" y="1464056"/>
            <a:ext cx="3230879" cy="3779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739890" y="1530729"/>
            <a:ext cx="4053840" cy="4270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1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68" y="3968"/>
            <a:ext cx="12188031" cy="685403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5722" y="566641"/>
            <a:ext cx="9244330" cy="948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1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2535" y="1919990"/>
            <a:ext cx="6659245" cy="3460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jp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8324" y="53340"/>
            <a:ext cx="10125710" cy="1527175"/>
            <a:chOff x="1068324" y="53340"/>
            <a:chExt cx="10125710" cy="1527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8324" y="53340"/>
              <a:ext cx="10125443" cy="103327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2795" y="547115"/>
              <a:ext cx="3986783" cy="103327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38230" y="169513"/>
            <a:ext cx="9419590" cy="107529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027045" marR="5080" indent="-3014980">
              <a:lnSpc>
                <a:spcPts val="3890"/>
              </a:lnSpc>
              <a:spcBef>
                <a:spcPts val="585"/>
              </a:spcBef>
            </a:pPr>
            <a:r>
              <a:rPr lang="uk-UA" sz="3600" dirty="0">
                <a:latin typeface="Times New Roman"/>
                <a:cs typeface="Times New Roman"/>
              </a:rPr>
              <a:t>Державний університет </a:t>
            </a:r>
            <a:br>
              <a:rPr lang="uk-UA" sz="3600" dirty="0">
                <a:latin typeface="Times New Roman"/>
                <a:cs typeface="Times New Roman"/>
              </a:rPr>
            </a:br>
            <a:r>
              <a:rPr lang="uk-UA" sz="3600" dirty="0">
                <a:latin typeface="Times New Roman"/>
                <a:cs typeface="Times New Roman"/>
              </a:rPr>
              <a:t>«Житомирська політехніка»</a:t>
            </a:r>
            <a:endParaRPr sz="3600" dirty="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9595" y="1653540"/>
            <a:ext cx="1984247" cy="58216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300249" y="1719325"/>
            <a:ext cx="165608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ТЕМА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ЛЕКЦІЇ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55676" y="2458224"/>
            <a:ext cx="11381740" cy="1618615"/>
            <a:chOff x="455676" y="2458224"/>
            <a:chExt cx="11381740" cy="161861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22420" y="2458224"/>
              <a:ext cx="801623" cy="9722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38828" y="2458224"/>
              <a:ext cx="1810511" cy="9722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70803" y="2458224"/>
              <a:ext cx="2389631" cy="9722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75219" y="2458224"/>
              <a:ext cx="792479" cy="9722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5676" y="3104388"/>
              <a:ext cx="2983979" cy="97231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61131" y="3104388"/>
              <a:ext cx="1712963" cy="97231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95572" y="3104388"/>
              <a:ext cx="3852659" cy="97231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63028" y="3104388"/>
              <a:ext cx="2246375" cy="97231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224771" y="3104388"/>
              <a:ext cx="2395727" cy="97231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035283" y="3104388"/>
              <a:ext cx="801623" cy="972311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719105" y="2449016"/>
            <a:ext cx="10821670" cy="131826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5"/>
              </a:spcBef>
            </a:pPr>
            <a:r>
              <a:rPr sz="3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«Гострі</a:t>
            </a:r>
            <a:r>
              <a:rPr sz="3400" b="1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отруєння.</a:t>
            </a:r>
            <a:endParaRPr sz="3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10"/>
              </a:spcBef>
            </a:pPr>
            <a:r>
              <a:rPr sz="3400" b="1" dirty="0">
                <a:solidFill>
                  <a:srgbClr val="FFFFFF"/>
                </a:solidFill>
                <a:latin typeface="Times New Roman"/>
                <a:cs typeface="Times New Roman"/>
              </a:rPr>
              <a:t>Невідкладні</a:t>
            </a:r>
            <a:r>
              <a:rPr sz="3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b="1" dirty="0">
                <a:solidFill>
                  <a:srgbClr val="FFFFFF"/>
                </a:solidFill>
                <a:latin typeface="Times New Roman"/>
                <a:cs typeface="Times New Roman"/>
              </a:rPr>
              <a:t>стани</a:t>
            </a:r>
            <a:r>
              <a:rPr sz="34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b="1" dirty="0">
                <a:solidFill>
                  <a:srgbClr val="FFFFFF"/>
                </a:solidFill>
                <a:latin typeface="Times New Roman"/>
                <a:cs typeface="Times New Roman"/>
              </a:rPr>
              <a:t>при</a:t>
            </a:r>
            <a:r>
              <a:rPr sz="34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b="1" dirty="0">
                <a:solidFill>
                  <a:srgbClr val="FFFFFF"/>
                </a:solidFill>
                <a:latin typeface="Times New Roman"/>
                <a:cs typeface="Times New Roman"/>
              </a:rPr>
              <a:t>них</a:t>
            </a:r>
            <a:r>
              <a:rPr sz="34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b="1" dirty="0">
                <a:solidFill>
                  <a:srgbClr val="FFFFFF"/>
                </a:solidFill>
                <a:latin typeface="Times New Roman"/>
                <a:cs typeface="Times New Roman"/>
              </a:rPr>
              <a:t>і</a:t>
            </a:r>
            <a:r>
              <a:rPr sz="3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b="1" dirty="0">
                <a:solidFill>
                  <a:srgbClr val="FFFFFF"/>
                </a:solidFill>
                <a:latin typeface="Times New Roman"/>
                <a:cs typeface="Times New Roman"/>
              </a:rPr>
              <a:t>перша медична</a:t>
            </a:r>
            <a:r>
              <a:rPr sz="34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допомога»</a:t>
            </a:r>
            <a:endParaRPr sz="3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2535" y="2150419"/>
            <a:ext cx="11430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4055" y="2500939"/>
            <a:ext cx="872617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40535" marR="5080" indent="-1728470">
              <a:lnSpc>
                <a:spcPct val="120000"/>
              </a:lnSpc>
              <a:spcBef>
                <a:spcPts val="100"/>
              </a:spcBef>
            </a:pPr>
            <a:r>
              <a:rPr sz="6000" i="0" spc="70" dirty="0">
                <a:solidFill>
                  <a:srgbClr val="FFFF00"/>
                </a:solidFill>
                <a:latin typeface="Cambria"/>
                <a:cs typeface="Cambria"/>
              </a:rPr>
              <a:t>2.Отруєння.</a:t>
            </a:r>
            <a:r>
              <a:rPr sz="6000" i="0" spc="-3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6000" i="0" dirty="0">
                <a:solidFill>
                  <a:srgbClr val="FFFF00"/>
                </a:solidFill>
                <a:latin typeface="Cambria"/>
                <a:cs typeface="Cambria"/>
              </a:rPr>
              <a:t>Поняття</a:t>
            </a:r>
            <a:r>
              <a:rPr sz="6000" i="0" spc="114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6000" i="0" spc="-25" dirty="0">
                <a:solidFill>
                  <a:srgbClr val="FFFF00"/>
                </a:solidFill>
                <a:latin typeface="Cambria"/>
                <a:cs typeface="Cambria"/>
              </a:rPr>
              <a:t>та </a:t>
            </a:r>
            <a:r>
              <a:rPr sz="6000" i="0" spc="-10" dirty="0">
                <a:solidFill>
                  <a:srgbClr val="FFFF00"/>
                </a:solidFill>
                <a:latin typeface="Cambria"/>
                <a:cs typeface="Cambria"/>
              </a:rPr>
              <a:t>класифікація.</a:t>
            </a:r>
            <a:endParaRPr sz="6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0306" rIns="0" bIns="0" rtlCol="0">
            <a:spAutoFit/>
          </a:bodyPr>
          <a:lstStyle/>
          <a:p>
            <a:pPr marL="3322320">
              <a:lnSpc>
                <a:spcPct val="100000"/>
              </a:lnSpc>
              <a:spcBef>
                <a:spcPts val="105"/>
              </a:spcBef>
            </a:pPr>
            <a:r>
              <a:rPr i="0" spc="295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60"/>
              </a:spcBef>
            </a:pPr>
            <a:r>
              <a:rPr sz="4800" b="1" i="1" spc="-10" dirty="0">
                <a:latin typeface="Cambria"/>
                <a:cs typeface="Cambria"/>
              </a:rPr>
              <a:t>Гострі</a:t>
            </a:r>
            <a:endParaRPr sz="4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4800" b="1" dirty="0">
                <a:latin typeface="Cambria"/>
                <a:cs typeface="Cambria"/>
              </a:rPr>
              <a:t>Хронічні</a:t>
            </a:r>
            <a:r>
              <a:rPr sz="4800" b="1" spc="-75" dirty="0">
                <a:latin typeface="Cambria"/>
                <a:cs typeface="Cambria"/>
              </a:rPr>
              <a:t> </a:t>
            </a:r>
            <a:r>
              <a:rPr sz="4800" b="1" spc="-10" dirty="0">
                <a:latin typeface="Cambria"/>
                <a:cs typeface="Cambria"/>
              </a:rPr>
              <a:t>отруєння</a:t>
            </a:r>
            <a:endParaRPr sz="4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3572" y="723613"/>
            <a:ext cx="442785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16735" algn="l"/>
              </a:tabLst>
            </a:pPr>
            <a:r>
              <a:rPr spc="280" dirty="0">
                <a:solidFill>
                  <a:srgbClr val="FFFF00"/>
                </a:solidFill>
              </a:rPr>
              <a:t>ГОСТРІ</a:t>
            </a:r>
            <a:r>
              <a:rPr dirty="0">
                <a:solidFill>
                  <a:srgbClr val="FFFF00"/>
                </a:solidFill>
              </a:rPr>
              <a:t>	</a:t>
            </a:r>
            <a:r>
              <a:rPr i="0" spc="295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515" y="2055932"/>
            <a:ext cx="10460355" cy="2659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8600">
              <a:lnSpc>
                <a:spcPct val="12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</a:tabLst>
            </a:pPr>
            <a:r>
              <a:rPr sz="3600" spc="-10" dirty="0">
                <a:solidFill>
                  <a:srgbClr val="FFFFFF"/>
                </a:solidFill>
                <a:latin typeface="Cambria"/>
                <a:cs typeface="Cambria"/>
              </a:rPr>
              <a:t>характеризуються </a:t>
            </a:r>
            <a:r>
              <a:rPr sz="3600" spc="-10" dirty="0">
                <a:solidFill>
                  <a:srgbClr val="FFFF00"/>
                </a:solidFill>
                <a:latin typeface="Cambria"/>
                <a:cs typeface="Cambria"/>
              </a:rPr>
              <a:t>короткочасною</a:t>
            </a:r>
            <a:r>
              <a:rPr sz="3600" spc="-4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дією</a:t>
            </a:r>
            <a:r>
              <a:rPr sz="3600" spc="-5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mbria"/>
                <a:cs typeface="Cambria"/>
              </a:rPr>
              <a:t>відносно </a:t>
            </a: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великої</a:t>
            </a:r>
            <a:r>
              <a:rPr sz="3600" spc="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кількості</a:t>
            </a:r>
            <a:r>
              <a:rPr sz="3600" spc="-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шкідливих</a:t>
            </a:r>
            <a:r>
              <a:rPr sz="3600" spc="5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речовин</a:t>
            </a:r>
            <a:r>
              <a:rPr sz="3600" spc="3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і</a:t>
            </a:r>
            <a:r>
              <a:rPr sz="36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mbria"/>
                <a:cs typeface="Cambria"/>
              </a:rPr>
              <a:t>яскравим </a:t>
            </a: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проявом</a:t>
            </a:r>
            <a:r>
              <a:rPr sz="3600" spc="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безпосередньо</a:t>
            </a:r>
            <a:r>
              <a:rPr sz="3600" spc="4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в</a:t>
            </a:r>
            <a:r>
              <a:rPr sz="3600" spc="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момент</a:t>
            </a:r>
            <a:r>
              <a:rPr sz="3600" spc="4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дії </a:t>
            </a:r>
            <a:r>
              <a:rPr sz="3600" spc="-10" dirty="0">
                <a:solidFill>
                  <a:srgbClr val="FFFFFF"/>
                </a:solidFill>
                <a:latin typeface="Cambria"/>
                <a:cs typeface="Cambria"/>
              </a:rPr>
              <a:t>через 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невеликий</a:t>
            </a:r>
            <a:r>
              <a:rPr sz="36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проміжок</a:t>
            </a:r>
            <a:r>
              <a:rPr sz="3600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Cambria"/>
                <a:cs typeface="Cambria"/>
              </a:rPr>
              <a:t>часу</a:t>
            </a:r>
            <a:endParaRPr sz="3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i="0" spc="295" dirty="0">
                <a:solidFill>
                  <a:srgbClr val="FFFF00"/>
                </a:solidFill>
                <a:latin typeface="Cambria"/>
                <a:cs typeface="Cambria"/>
              </a:rPr>
              <a:t>ХРОНІЧНІ</a:t>
            </a:r>
            <a:r>
              <a:rPr i="0" spc="37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305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1008" y="2048070"/>
            <a:ext cx="9206865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>
              <a:lnSpc>
                <a:spcPct val="120000"/>
              </a:lnSpc>
              <a:spcBef>
                <a:spcPts val="95"/>
              </a:spcBef>
            </a:pPr>
            <a:r>
              <a:rPr sz="4000" dirty="0">
                <a:solidFill>
                  <a:srgbClr val="FFFFFF"/>
                </a:solidFill>
                <a:latin typeface="Cambria"/>
                <a:cs typeface="Cambria"/>
              </a:rPr>
              <a:t>Виникають</a:t>
            </a:r>
            <a:r>
              <a:rPr sz="40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dirty="0">
                <a:solidFill>
                  <a:srgbClr val="FFFFFF"/>
                </a:solidFill>
                <a:latin typeface="Cambria"/>
                <a:cs typeface="Cambria"/>
              </a:rPr>
              <a:t>при</a:t>
            </a:r>
            <a:r>
              <a:rPr sz="40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dirty="0">
                <a:solidFill>
                  <a:srgbClr val="FFFF00"/>
                </a:solidFill>
                <a:latin typeface="Cambria"/>
                <a:cs typeface="Cambria"/>
              </a:rPr>
              <a:t>тривалій</a:t>
            </a:r>
            <a:r>
              <a:rPr sz="4000" spc="5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4000" dirty="0">
                <a:solidFill>
                  <a:srgbClr val="FFFF00"/>
                </a:solidFill>
                <a:latin typeface="Cambria"/>
                <a:cs typeface="Cambria"/>
              </a:rPr>
              <a:t>дії</a:t>
            </a:r>
            <a:r>
              <a:rPr sz="4000" spc="1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4000" spc="-10" dirty="0">
                <a:solidFill>
                  <a:srgbClr val="FFFF00"/>
                </a:solidFill>
                <a:latin typeface="Cambria"/>
                <a:cs typeface="Cambria"/>
              </a:rPr>
              <a:t>шкідливих </a:t>
            </a:r>
            <a:r>
              <a:rPr sz="4000" spc="-50" dirty="0">
                <a:solidFill>
                  <a:srgbClr val="FFFF00"/>
                </a:solidFill>
                <a:latin typeface="Cambria"/>
                <a:cs typeface="Cambria"/>
              </a:rPr>
              <a:t>речовин</a:t>
            </a:r>
            <a:r>
              <a:rPr sz="4000" spc="-50" dirty="0">
                <a:solidFill>
                  <a:srgbClr val="FFFF00"/>
                </a:solidFill>
                <a:latin typeface="Trebuchet MS"/>
                <a:cs typeface="Trebuchet MS"/>
              </a:rPr>
              <a:t>,</a:t>
            </a:r>
            <a:r>
              <a:rPr sz="4000" spc="-58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FF"/>
                </a:solidFill>
                <a:latin typeface="Cambria"/>
                <a:cs typeface="Cambria"/>
              </a:rPr>
              <a:t>що</a:t>
            </a:r>
            <a:r>
              <a:rPr sz="40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dirty="0">
                <a:solidFill>
                  <a:srgbClr val="FFFFFF"/>
                </a:solidFill>
                <a:latin typeface="Cambria"/>
                <a:cs typeface="Cambria"/>
              </a:rPr>
              <a:t>проникають</a:t>
            </a:r>
            <a:r>
              <a:rPr sz="40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40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dirty="0">
                <a:solidFill>
                  <a:srgbClr val="FFFFFF"/>
                </a:solidFill>
                <a:latin typeface="Cambria"/>
                <a:cs typeface="Cambria"/>
              </a:rPr>
              <a:t>організм</a:t>
            </a:r>
            <a:r>
              <a:rPr sz="40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spc="-50" dirty="0">
                <a:solidFill>
                  <a:srgbClr val="FFFFFF"/>
                </a:solidFill>
                <a:latin typeface="Cambria"/>
                <a:cs typeface="Cambria"/>
              </a:rPr>
              <a:t>у </a:t>
            </a:r>
            <a:r>
              <a:rPr sz="4000" dirty="0">
                <a:solidFill>
                  <a:srgbClr val="FFFFFF"/>
                </a:solidFill>
                <a:latin typeface="Cambria"/>
                <a:cs typeface="Cambria"/>
              </a:rPr>
              <a:t>відносно</a:t>
            </a:r>
            <a:r>
              <a:rPr sz="40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dirty="0">
                <a:solidFill>
                  <a:srgbClr val="FFFF00"/>
                </a:solidFill>
                <a:latin typeface="Cambria"/>
                <a:cs typeface="Cambria"/>
              </a:rPr>
              <a:t>невеликій</a:t>
            </a:r>
            <a:r>
              <a:rPr sz="4000" spc="5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4000" spc="-10" dirty="0">
                <a:solidFill>
                  <a:srgbClr val="FFFF00"/>
                </a:solidFill>
                <a:latin typeface="Cambria"/>
                <a:cs typeface="Cambria"/>
              </a:rPr>
              <a:t>кількості</a:t>
            </a:r>
            <a:endParaRPr sz="4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7660" y="561305"/>
            <a:ext cx="6584950" cy="92138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716280" marR="5080" indent="-704215">
              <a:lnSpc>
                <a:spcPts val="3340"/>
              </a:lnSpc>
              <a:spcBef>
                <a:spcPts val="520"/>
              </a:spcBef>
              <a:tabLst>
                <a:tab pos="1457325" algn="l"/>
                <a:tab pos="2341880" algn="l"/>
                <a:tab pos="3246755" algn="l"/>
                <a:tab pos="3831590" algn="l"/>
                <a:tab pos="5923280" algn="l"/>
              </a:tabLst>
            </a:pPr>
            <a:r>
              <a:rPr sz="3100" i="0" spc="305" dirty="0">
                <a:solidFill>
                  <a:srgbClr val="FFFF00"/>
                </a:solidFill>
                <a:latin typeface="Cambria"/>
                <a:cs typeface="Cambria"/>
              </a:rPr>
              <a:t>ЗАЛЕЖНО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250" dirty="0">
                <a:solidFill>
                  <a:srgbClr val="FFFF00"/>
                </a:solidFill>
                <a:latin typeface="Cambria"/>
                <a:cs typeface="Cambria"/>
              </a:rPr>
              <a:t>ВІД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245" dirty="0">
                <a:solidFill>
                  <a:srgbClr val="FFFF00"/>
                </a:solidFill>
                <a:latin typeface="Cambria"/>
                <a:cs typeface="Cambria"/>
              </a:rPr>
              <a:t>ХАРАКТЕРУ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229" dirty="0">
                <a:solidFill>
                  <a:srgbClr val="FFFF00"/>
                </a:solidFill>
                <a:latin typeface="Cambria"/>
                <a:cs typeface="Cambria"/>
              </a:rPr>
              <a:t>ДІЇ </a:t>
            </a:r>
            <a:r>
              <a:rPr sz="3100" i="0" spc="220" dirty="0">
                <a:solidFill>
                  <a:srgbClr val="FFFF00"/>
                </a:solidFill>
                <a:latin typeface="Cambria"/>
                <a:cs typeface="Cambria"/>
              </a:rPr>
              <a:t>НА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260" dirty="0">
                <a:solidFill>
                  <a:srgbClr val="FFFF00"/>
                </a:solidFill>
                <a:latin typeface="Cambria"/>
                <a:cs typeface="Cambria"/>
              </a:rPr>
              <a:t>ОРГАНІЗМ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295" dirty="0">
                <a:solidFill>
                  <a:srgbClr val="FFFF00"/>
                </a:solidFill>
                <a:latin typeface="Cambria"/>
                <a:cs typeface="Cambria"/>
              </a:rPr>
              <a:t>ЛЮДИНИ</a:t>
            </a:r>
            <a:endParaRPr sz="31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521206"/>
            <a:ext cx="5507990" cy="3286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Загальнотоксичні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Подразнюючі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6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Мутагенні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Канцерогенні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Задушливої</a:t>
            </a:r>
            <a:r>
              <a:rPr sz="20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mbria"/>
                <a:cs typeface="Cambria"/>
              </a:rPr>
              <a:t>дії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6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-70" dirty="0">
                <a:solidFill>
                  <a:srgbClr val="FFFFFF"/>
                </a:solidFill>
                <a:latin typeface="Cambria"/>
                <a:cs typeface="Cambria"/>
              </a:rPr>
              <a:t>Ті</a:t>
            </a:r>
            <a:r>
              <a:rPr sz="2000" spc="-7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що</a:t>
            </a:r>
            <a:r>
              <a:rPr sz="20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впливають</a:t>
            </a:r>
            <a:r>
              <a:rPr sz="20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на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 репродуктивну</a:t>
            </a:r>
            <a:r>
              <a:rPr sz="20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функцію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Сенсибілізатори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5868" y="593661"/>
            <a:ext cx="782891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90470" algn="l"/>
              </a:tabLst>
            </a:pPr>
            <a:r>
              <a:rPr i="0" spc="225" dirty="0">
                <a:solidFill>
                  <a:srgbClr val="FFFF00"/>
                </a:solidFill>
                <a:latin typeface="Cambria"/>
                <a:cs typeface="Cambria"/>
              </a:rPr>
              <a:t>ЗАГАЛЬНІ</a:t>
            </a:r>
            <a:r>
              <a:rPr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i="0" spc="330" dirty="0">
                <a:solidFill>
                  <a:srgbClr val="FFFF00"/>
                </a:solidFill>
                <a:latin typeface="Cambria"/>
                <a:cs typeface="Cambria"/>
              </a:rPr>
              <a:t>ТОКСИЧНІ</a:t>
            </a:r>
            <a:r>
              <a:rPr i="0" spc="38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285" dirty="0">
                <a:solidFill>
                  <a:srgbClr val="FFFF00"/>
                </a:solidFill>
                <a:latin typeface="Cambria"/>
                <a:cs typeface="Cambria"/>
              </a:rPr>
              <a:t>РЕЧОВИНИ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499" y="1653193"/>
            <a:ext cx="7281545" cy="4317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880">
              <a:lnSpc>
                <a:spcPct val="120000"/>
              </a:lnSpc>
              <a:spcBef>
                <a:spcPts val="100"/>
              </a:spcBef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Це</a:t>
            </a:r>
            <a:r>
              <a:rPr sz="1900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30" dirty="0">
                <a:solidFill>
                  <a:srgbClr val="FFFFFF"/>
                </a:solidFill>
                <a:latin typeface="Cambria"/>
                <a:cs typeface="Cambria"/>
              </a:rPr>
              <a:t>речовини</a:t>
            </a:r>
            <a:r>
              <a:rPr sz="1900" spc="-3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9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що </a:t>
            </a:r>
            <a:r>
              <a:rPr sz="1900" dirty="0">
                <a:solidFill>
                  <a:srgbClr val="FFFF00"/>
                </a:solidFill>
                <a:latin typeface="Cambria"/>
                <a:cs typeface="Cambria"/>
              </a:rPr>
              <a:t>викликають</a:t>
            </a:r>
            <a:r>
              <a:rPr sz="1900" spc="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r>
              <a:rPr sz="1900" spc="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00"/>
                </a:solidFill>
                <a:latin typeface="Cambria"/>
                <a:cs typeface="Cambria"/>
              </a:rPr>
              <a:t>усього організму</a:t>
            </a:r>
            <a:r>
              <a:rPr sz="1900" spc="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00"/>
                </a:solidFill>
                <a:latin typeface="Cambria"/>
                <a:cs typeface="Cambria"/>
              </a:rPr>
              <a:t>людини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або впливають</a:t>
            </a:r>
            <a:r>
              <a:rPr sz="19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на</a:t>
            </a:r>
            <a:r>
              <a:rPr sz="19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його</a:t>
            </a:r>
            <a:r>
              <a:rPr sz="19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00"/>
                </a:solidFill>
                <a:latin typeface="Cambria"/>
                <a:cs typeface="Cambria"/>
              </a:rPr>
              <a:t>окремі</a:t>
            </a:r>
            <a:r>
              <a:rPr sz="1900" spc="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00"/>
                </a:solidFill>
                <a:latin typeface="Cambria"/>
                <a:cs typeface="Cambria"/>
              </a:rPr>
              <a:t>системи</a:t>
            </a:r>
            <a:r>
              <a:rPr sz="1900" spc="5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1900" spc="-25" dirty="0">
                <a:solidFill>
                  <a:srgbClr val="FFFFFF"/>
                </a:solidFill>
                <a:latin typeface="Cambria"/>
                <a:cs typeface="Cambria"/>
              </a:rPr>
              <a:t>кровотворення</a:t>
            </a:r>
            <a:r>
              <a:rPr sz="1900" spc="-2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9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ЦНС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).</a:t>
            </a:r>
            <a:endParaRPr sz="1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Ці</a:t>
            </a:r>
            <a:r>
              <a:rPr sz="19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речовини</a:t>
            </a:r>
            <a:r>
              <a:rPr sz="19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можуть</a:t>
            </a:r>
            <a:r>
              <a:rPr sz="19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викликати</a:t>
            </a:r>
            <a:r>
              <a:rPr sz="19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00"/>
                </a:solidFill>
                <a:latin typeface="Cambria"/>
                <a:cs typeface="Cambria"/>
              </a:rPr>
              <a:t>патологічні</a:t>
            </a:r>
            <a:r>
              <a:rPr sz="1900" spc="3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00"/>
                </a:solidFill>
                <a:latin typeface="Cambria"/>
                <a:cs typeface="Cambria"/>
              </a:rPr>
              <a:t>зміни</a:t>
            </a:r>
            <a:r>
              <a:rPr sz="1900" spc="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00"/>
                </a:solidFill>
                <a:latin typeface="Cambria"/>
                <a:cs typeface="Cambria"/>
              </a:rPr>
              <a:t>певних</a:t>
            </a:r>
            <a:r>
              <a:rPr sz="1900" spc="-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00"/>
                </a:solidFill>
                <a:latin typeface="Cambria"/>
                <a:cs typeface="Cambria"/>
              </a:rPr>
              <a:t>органів</a:t>
            </a:r>
            <a:endParaRPr sz="19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900" spc="-3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1900" spc="-30" dirty="0">
                <a:solidFill>
                  <a:srgbClr val="FFFFFF"/>
                </a:solidFill>
                <a:latin typeface="Cambria"/>
                <a:cs typeface="Cambria"/>
              </a:rPr>
              <a:t>нирки</a:t>
            </a:r>
            <a:r>
              <a:rPr sz="1900" spc="-3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9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печінка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1900">
              <a:latin typeface="Trebuchet MS"/>
              <a:cs typeface="Trebuchet MS"/>
            </a:endParaRPr>
          </a:p>
          <a:p>
            <a:pPr marL="241300">
              <a:lnSpc>
                <a:spcPct val="100000"/>
              </a:lnSpc>
              <a:spcBef>
                <a:spcPts val="1639"/>
              </a:spcBef>
            </a:pPr>
            <a:r>
              <a:rPr sz="4100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Речовини</a:t>
            </a:r>
            <a:r>
              <a:rPr sz="4100" u="heavy" spc="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 </a:t>
            </a:r>
            <a:r>
              <a:rPr sz="4100" u="heavy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загально</a:t>
            </a:r>
            <a:r>
              <a:rPr sz="4100" u="heavy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rebuchet MS"/>
                <a:cs typeface="Trebuchet MS"/>
              </a:rPr>
              <a:t>-</a:t>
            </a:r>
            <a:r>
              <a:rPr sz="4100" u="heavy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токсичні</a:t>
            </a:r>
            <a:endParaRPr sz="41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814"/>
              </a:spcBef>
              <a:buFont typeface="Arial MT"/>
              <a:buChar char="•"/>
              <a:tabLst>
                <a:tab pos="241300" algn="l"/>
              </a:tabLst>
            </a:pPr>
            <a:r>
              <a:rPr sz="1900" b="1" dirty="0">
                <a:solidFill>
                  <a:srgbClr val="FFFFFF"/>
                </a:solidFill>
                <a:latin typeface="Cambria"/>
                <a:cs typeface="Cambria"/>
              </a:rPr>
              <a:t>Чадний</a:t>
            </a:r>
            <a:r>
              <a:rPr sz="1900" b="1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b="1" spc="-25" dirty="0">
                <a:solidFill>
                  <a:srgbClr val="FFFFFF"/>
                </a:solidFill>
                <a:latin typeface="Cambria"/>
                <a:cs typeface="Cambria"/>
              </a:rPr>
              <a:t>газ</a:t>
            </a:r>
            <a:endParaRPr sz="19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241300" algn="l"/>
              </a:tabLst>
            </a:pPr>
            <a:r>
              <a:rPr sz="1900" b="1" spc="-10" dirty="0">
                <a:solidFill>
                  <a:srgbClr val="FFFFFF"/>
                </a:solidFill>
                <a:latin typeface="Cambria"/>
                <a:cs typeface="Cambria"/>
              </a:rPr>
              <a:t>Селітра</a:t>
            </a:r>
            <a:endParaRPr sz="19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465"/>
              </a:spcBef>
              <a:buFont typeface="Arial MT"/>
              <a:buChar char="•"/>
              <a:tabLst>
                <a:tab pos="241300" algn="l"/>
              </a:tabLst>
            </a:pPr>
            <a:r>
              <a:rPr sz="1900" b="1" spc="-10" dirty="0">
                <a:solidFill>
                  <a:srgbClr val="FFFFFF"/>
                </a:solidFill>
                <a:latin typeface="Cambria"/>
                <a:cs typeface="Cambria"/>
              </a:rPr>
              <a:t>Концентровані</a:t>
            </a:r>
            <a:r>
              <a:rPr sz="1900" b="1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ambria"/>
                <a:cs typeface="Cambria"/>
              </a:rPr>
              <a:t>розчини</a:t>
            </a:r>
            <a:r>
              <a:rPr sz="1900" b="1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ambria"/>
                <a:cs typeface="Cambria"/>
              </a:rPr>
              <a:t>кислот,</a:t>
            </a:r>
            <a:r>
              <a:rPr sz="1900" b="1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mbria"/>
                <a:cs typeface="Cambria"/>
              </a:rPr>
              <a:t>лугів</a:t>
            </a:r>
            <a:endParaRPr sz="19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465"/>
              </a:spcBef>
              <a:buFont typeface="Arial MT"/>
              <a:buChar char="•"/>
              <a:tabLst>
                <a:tab pos="241300" algn="l"/>
              </a:tabLst>
            </a:pPr>
            <a:r>
              <a:rPr sz="1900" b="1" spc="-10" dirty="0">
                <a:solidFill>
                  <a:srgbClr val="FFFFFF"/>
                </a:solidFill>
                <a:latin typeface="Cambria"/>
                <a:cs typeface="Cambria"/>
              </a:rPr>
              <a:t>тощо.</a:t>
            </a:r>
            <a:endParaRPr sz="19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0107" y="1217777"/>
            <a:ext cx="3553961" cy="22219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3139" y="4080021"/>
            <a:ext cx="5903973" cy="274928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3478" rIns="0" bIns="0" rtlCol="0">
            <a:spAutoFit/>
          </a:bodyPr>
          <a:lstStyle/>
          <a:p>
            <a:pPr marL="1322705">
              <a:lnSpc>
                <a:spcPct val="100000"/>
              </a:lnSpc>
              <a:spcBef>
                <a:spcPts val="105"/>
              </a:spcBef>
            </a:pPr>
            <a:r>
              <a:rPr i="0" spc="365" dirty="0">
                <a:solidFill>
                  <a:srgbClr val="FFFF00"/>
                </a:solidFill>
                <a:latin typeface="Cambria"/>
                <a:cs typeface="Cambria"/>
              </a:rPr>
              <a:t>ПОДРАЗНЮЮЧІ</a:t>
            </a:r>
            <a:r>
              <a:rPr i="0" spc="38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285" dirty="0">
                <a:solidFill>
                  <a:srgbClr val="FFFF00"/>
                </a:solidFill>
                <a:latin typeface="Cambria"/>
                <a:cs typeface="Cambria"/>
              </a:rPr>
              <a:t>РЕЧОВИНИ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3563" y="2020946"/>
            <a:ext cx="57632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720" marR="5080" indent="-414655">
              <a:lnSpc>
                <a:spcPct val="120000"/>
              </a:lnSpc>
              <a:spcBef>
                <a:spcPts val="100"/>
              </a:spcBef>
            </a:pPr>
            <a:r>
              <a:rPr sz="2000" b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Викликають</a:t>
            </a:r>
            <a:r>
              <a:rPr sz="20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 </a:t>
            </a:r>
            <a:r>
              <a:rPr sz="2000" b="1" u="heavy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подразнення</a:t>
            </a:r>
            <a:r>
              <a:rPr sz="2000" b="1" u="heavy" spc="-2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 </a:t>
            </a:r>
            <a:r>
              <a:rPr sz="2000" b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слизових</a:t>
            </a:r>
            <a:r>
              <a:rPr sz="2000" b="1" u="heavy" spc="-2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 </a:t>
            </a:r>
            <a:r>
              <a:rPr sz="2000" b="1" u="heavy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оболонок,</a:t>
            </a:r>
            <a:r>
              <a:rPr sz="2000" b="1" spc="-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b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дихальних</a:t>
            </a:r>
            <a:r>
              <a:rPr sz="2000" b="1" u="heavy" spc="19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 </a:t>
            </a:r>
            <a:r>
              <a:rPr sz="2000" b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шляхів,</a:t>
            </a:r>
            <a:r>
              <a:rPr sz="2000" b="1" u="heavy" spc="14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 </a:t>
            </a:r>
            <a:r>
              <a:rPr sz="2000" b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очей,</a:t>
            </a:r>
            <a:r>
              <a:rPr sz="2000" b="1" u="heavy" spc="17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 </a:t>
            </a:r>
            <a:r>
              <a:rPr sz="2000" b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легень,</a:t>
            </a:r>
            <a:r>
              <a:rPr sz="2000" b="1" u="heavy" spc="204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 </a:t>
            </a:r>
            <a:r>
              <a:rPr sz="2000" b="1" u="heavy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шкіри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363" y="3927220"/>
            <a:ext cx="2396490" cy="1807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Хлорацетофенон</a:t>
            </a:r>
            <a:endParaRPr sz="2000">
              <a:latin typeface="Cambria"/>
              <a:cs typeface="Cambria"/>
            </a:endParaRPr>
          </a:p>
          <a:p>
            <a:pPr marL="12700" marR="1779905">
              <a:lnSpc>
                <a:spcPct val="161000"/>
              </a:lnSpc>
              <a:spcBef>
                <a:spcPts val="25"/>
              </a:spcBef>
            </a:pP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Хлор </a:t>
            </a:r>
            <a:r>
              <a:rPr sz="2000" spc="-35" dirty="0">
                <a:solidFill>
                  <a:srgbClr val="FFFFFF"/>
                </a:solidFill>
                <a:latin typeface="Cambria"/>
                <a:cs typeface="Cambria"/>
              </a:rPr>
              <a:t>Фтор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Азотомісткі</a:t>
            </a:r>
            <a:r>
              <a:rPr sz="20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сполуки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66558" y="1672869"/>
            <a:ext cx="4620763" cy="470915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51794" y="3671508"/>
            <a:ext cx="2666999" cy="286816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9212" y="956784"/>
            <a:ext cx="561911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54020" algn="l"/>
              </a:tabLst>
            </a:pPr>
            <a:r>
              <a:rPr i="0" spc="285" dirty="0">
                <a:solidFill>
                  <a:srgbClr val="FFFF00"/>
                </a:solidFill>
                <a:latin typeface="Cambria"/>
                <a:cs typeface="Cambria"/>
              </a:rPr>
              <a:t>МУТАГЕННІ</a:t>
            </a:r>
            <a:r>
              <a:rPr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i="0" spc="285" dirty="0">
                <a:solidFill>
                  <a:srgbClr val="FFFF00"/>
                </a:solidFill>
                <a:latin typeface="Cambria"/>
                <a:cs typeface="Cambria"/>
              </a:rPr>
              <a:t>РЕЧОВИНИ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700617"/>
            <a:ext cx="6242050" cy="477139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84120">
              <a:lnSpc>
                <a:spcPct val="100000"/>
              </a:lnSpc>
              <a:spcBef>
                <a:spcPts val="760"/>
              </a:spcBef>
            </a:pPr>
            <a:r>
              <a:rPr sz="2000" b="1" i="1" dirty="0">
                <a:solidFill>
                  <a:srgbClr val="FFFF00"/>
                </a:solidFill>
                <a:latin typeface="Cambria"/>
                <a:cs typeface="Cambria"/>
              </a:rPr>
              <a:t>Призводять</a:t>
            </a:r>
            <a:r>
              <a:rPr sz="2000" b="1" i="1" spc="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b="1" i="1" dirty="0">
                <a:solidFill>
                  <a:srgbClr val="FFFF00"/>
                </a:solidFill>
                <a:latin typeface="Cambria"/>
                <a:cs typeface="Cambria"/>
              </a:rPr>
              <a:t>до </a:t>
            </a:r>
            <a:r>
              <a:rPr sz="2000" b="1" i="1" spc="-50" dirty="0">
                <a:solidFill>
                  <a:srgbClr val="FFFF00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ts val="5760"/>
              </a:lnSpc>
              <a:spcBef>
                <a:spcPts val="200"/>
              </a:spcBef>
            </a:pP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Порушення</a:t>
            </a:r>
            <a:r>
              <a:rPr sz="36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генетичного</a:t>
            </a:r>
            <a:r>
              <a:rPr sz="36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Cambria"/>
                <a:cs typeface="Cambria"/>
              </a:rPr>
              <a:t>коду 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Зміни</a:t>
            </a:r>
            <a:r>
              <a:rPr sz="36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спадкової</a:t>
            </a:r>
            <a:r>
              <a:rPr sz="36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mbria"/>
                <a:cs typeface="Cambria"/>
              </a:rPr>
              <a:t>інформації</a:t>
            </a:r>
            <a:endParaRPr sz="3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20"/>
              </a:spcBef>
            </a:pPr>
            <a:endParaRPr sz="36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0665" algn="l"/>
              </a:tabLst>
            </a:pPr>
            <a:r>
              <a:rPr sz="3600" b="1" i="1" spc="-10" dirty="0">
                <a:solidFill>
                  <a:srgbClr val="FFFF00"/>
                </a:solidFill>
                <a:latin typeface="Cambria"/>
                <a:cs typeface="Cambria"/>
              </a:rPr>
              <a:t>Свинець</a:t>
            </a:r>
            <a:endParaRPr sz="36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240665" algn="l"/>
              </a:tabLst>
            </a:pPr>
            <a:r>
              <a:rPr sz="3600" b="1" i="1" dirty="0">
                <a:solidFill>
                  <a:srgbClr val="FFFF00"/>
                </a:solidFill>
                <a:latin typeface="Cambria"/>
                <a:cs typeface="Cambria"/>
              </a:rPr>
              <a:t>Радіоактивні</a:t>
            </a:r>
            <a:r>
              <a:rPr sz="3600" b="1" i="1" spc="-9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b="1" i="1" spc="-10" dirty="0">
                <a:solidFill>
                  <a:srgbClr val="FFFF00"/>
                </a:solidFill>
                <a:latin typeface="Cambria"/>
                <a:cs typeface="Cambria"/>
              </a:rPr>
              <a:t>речовини</a:t>
            </a:r>
            <a:endParaRPr sz="36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240665" algn="l"/>
              </a:tabLst>
            </a:pPr>
            <a:r>
              <a:rPr sz="3600" spc="-20" dirty="0">
                <a:solidFill>
                  <a:srgbClr val="FFFFFF"/>
                </a:solidFill>
                <a:latin typeface="Cambria"/>
                <a:cs typeface="Cambria"/>
              </a:rPr>
              <a:t>тощо</a:t>
            </a:r>
            <a:endParaRPr sz="36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9152" y="1755306"/>
            <a:ext cx="4251957" cy="325831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9638" y="475963"/>
            <a:ext cx="3834129" cy="1010919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591185" marR="5080" indent="-579120">
              <a:lnSpc>
                <a:spcPts val="3670"/>
              </a:lnSpc>
              <a:spcBef>
                <a:spcPts val="570"/>
              </a:spcBef>
            </a:pPr>
            <a:r>
              <a:rPr i="0" spc="330" dirty="0">
                <a:solidFill>
                  <a:srgbClr val="FFFF00"/>
                </a:solidFill>
                <a:latin typeface="Cambria"/>
                <a:cs typeface="Cambria"/>
              </a:rPr>
              <a:t>КАНЦЕРОГЕННІ </a:t>
            </a:r>
            <a:r>
              <a:rPr i="0" spc="285" dirty="0">
                <a:solidFill>
                  <a:srgbClr val="FFFF00"/>
                </a:solidFill>
                <a:latin typeface="Cambria"/>
                <a:cs typeface="Cambria"/>
              </a:rPr>
              <a:t>РЕЧОВИНИ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4019" y="1668271"/>
            <a:ext cx="4922520" cy="69596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sz="2000" b="1" dirty="0">
                <a:solidFill>
                  <a:srgbClr val="FFFF00"/>
                </a:solidFill>
                <a:latin typeface="Cambria"/>
                <a:cs typeface="Cambria"/>
              </a:rPr>
              <a:t>Викликають</a:t>
            </a:r>
            <a:r>
              <a:rPr sz="2000" b="1" spc="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mbria"/>
                <a:cs typeface="Cambria"/>
              </a:rPr>
              <a:t>злоякісні</a:t>
            </a:r>
            <a:r>
              <a:rPr sz="2000" b="1" spc="-6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Cambria"/>
                <a:cs typeface="Cambria"/>
              </a:rPr>
              <a:t>новоутворення</a:t>
            </a:r>
            <a:r>
              <a:rPr sz="2000" b="1" spc="5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b="1" spc="-50" dirty="0">
                <a:solidFill>
                  <a:srgbClr val="FFFF00"/>
                </a:solidFill>
                <a:latin typeface="Cambria"/>
                <a:cs typeface="Cambria"/>
              </a:rPr>
              <a:t>–</a:t>
            </a:r>
            <a:endParaRPr sz="20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2000" b="1" spc="-10" dirty="0">
                <a:solidFill>
                  <a:srgbClr val="FFFF00"/>
                </a:solidFill>
                <a:latin typeface="Cambria"/>
                <a:cs typeface="Cambria"/>
              </a:rPr>
              <a:t>пухлини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777707"/>
            <a:ext cx="4305300" cy="4009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2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Ароматичні</a:t>
            </a:r>
            <a:r>
              <a:rPr sz="3200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Cambria"/>
                <a:cs typeface="Cambria"/>
              </a:rPr>
              <a:t>вуглеводні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Циклічні</a:t>
            </a:r>
            <a:r>
              <a:rPr sz="32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mbria"/>
                <a:cs typeface="Cambria"/>
              </a:rPr>
              <a:t>аміни</a:t>
            </a:r>
            <a:endParaRPr sz="3200">
              <a:latin typeface="Cambria"/>
              <a:cs typeface="Cambria"/>
            </a:endParaRPr>
          </a:p>
          <a:p>
            <a:pPr marL="12700" marR="3040380">
              <a:lnSpc>
                <a:spcPct val="136000"/>
              </a:lnSpc>
              <a:spcBef>
                <a:spcPts val="10"/>
              </a:spcBef>
            </a:pP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Азбест Нікель </a:t>
            </a:r>
            <a:r>
              <a:rPr sz="3200" spc="-20" dirty="0">
                <a:solidFill>
                  <a:srgbClr val="FFFFFF"/>
                </a:solidFill>
                <a:latin typeface="Cambria"/>
                <a:cs typeface="Cambria"/>
              </a:rPr>
              <a:t>Хром тощо</a:t>
            </a:r>
            <a:endParaRPr sz="32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6810" y="1132068"/>
            <a:ext cx="5715189" cy="55412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3478" rIns="0" bIns="0" rtlCol="0">
            <a:spAutoFit/>
          </a:bodyPr>
          <a:lstStyle/>
          <a:p>
            <a:pPr marL="1167765">
              <a:lnSpc>
                <a:spcPct val="100000"/>
              </a:lnSpc>
              <a:spcBef>
                <a:spcPts val="105"/>
              </a:spcBef>
            </a:pPr>
            <a:r>
              <a:rPr i="0" spc="295" dirty="0">
                <a:solidFill>
                  <a:srgbClr val="FFFF00"/>
                </a:solidFill>
                <a:latin typeface="Cambria"/>
                <a:cs typeface="Cambria"/>
              </a:rPr>
              <a:t>РЕЧОВИНИ</a:t>
            </a:r>
            <a:r>
              <a:rPr i="0" spc="39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295" dirty="0">
                <a:solidFill>
                  <a:srgbClr val="FFFF00"/>
                </a:solidFill>
                <a:latin typeface="Cambria"/>
                <a:cs typeface="Cambria"/>
              </a:rPr>
              <a:t>ЗАДУШЛИВОЇ</a:t>
            </a:r>
            <a:r>
              <a:rPr i="0" spc="36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275" dirty="0">
                <a:solidFill>
                  <a:srgbClr val="FFFF00"/>
                </a:solidFill>
                <a:latin typeface="Cambria"/>
                <a:cs typeface="Cambria"/>
              </a:rPr>
              <a:t>ДІЇ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071171"/>
            <a:ext cx="6518909" cy="3423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8430" marR="5080" indent="-817244">
              <a:lnSpc>
                <a:spcPct val="110000"/>
              </a:lnSpc>
              <a:spcBef>
                <a:spcPts val="100"/>
              </a:spcBef>
            </a:pPr>
            <a:r>
              <a:rPr sz="3600" b="1" u="heavy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Призводять</a:t>
            </a:r>
            <a:r>
              <a:rPr sz="3600" b="1" u="heavy" spc="-1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 </a:t>
            </a:r>
            <a:r>
              <a:rPr sz="3600" b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до</a:t>
            </a:r>
            <a:r>
              <a:rPr sz="3600" b="1" u="heavy" spc="-2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 </a:t>
            </a:r>
            <a:r>
              <a:rPr sz="3600" b="1" u="heavy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токсичного</a:t>
            </a:r>
            <a:r>
              <a:rPr sz="3600" b="1" spc="-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b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набрякання</a:t>
            </a:r>
            <a:r>
              <a:rPr sz="36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 </a:t>
            </a:r>
            <a:r>
              <a:rPr sz="3600" b="1" u="heavy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легень</a:t>
            </a:r>
            <a:endParaRPr sz="3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955"/>
              </a:spcBef>
            </a:pPr>
            <a:endParaRPr sz="36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buFont typeface="Arial MT"/>
              <a:buChar char="•"/>
              <a:tabLst>
                <a:tab pos="240665" algn="l"/>
              </a:tabLst>
            </a:pP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Оксид</a:t>
            </a:r>
            <a:r>
              <a:rPr sz="36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mbria"/>
                <a:cs typeface="Cambria"/>
              </a:rPr>
              <a:t>азоту</a:t>
            </a:r>
            <a:endParaRPr sz="36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240665" algn="l"/>
              </a:tabLst>
            </a:pP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Отруйні</a:t>
            </a:r>
            <a:r>
              <a:rPr sz="36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mbria"/>
                <a:cs typeface="Cambria"/>
              </a:rPr>
              <a:t>речовини</a:t>
            </a:r>
            <a:endParaRPr sz="36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8409" y="2771394"/>
            <a:ext cx="5593079" cy="39623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5396" y="723613"/>
            <a:ext cx="318897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87805" algn="l"/>
              </a:tabLst>
            </a:pPr>
            <a:r>
              <a:rPr i="0" spc="210" dirty="0">
                <a:solidFill>
                  <a:srgbClr val="FFFF00"/>
                </a:solidFill>
                <a:latin typeface="Cambria"/>
                <a:cs typeface="Cambria"/>
              </a:rPr>
              <a:t>ПЛАН</a:t>
            </a:r>
            <a:r>
              <a:rPr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i="0" spc="280" dirty="0">
                <a:solidFill>
                  <a:srgbClr val="FFFF00"/>
                </a:solidFill>
                <a:latin typeface="Cambria"/>
                <a:cs typeface="Cambria"/>
              </a:rPr>
              <a:t>ЛЕКЦІЇ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105611"/>
            <a:ext cx="11794490" cy="3223260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77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1.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Шкідливі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Cambria"/>
                <a:cs typeface="Cambria"/>
              </a:rPr>
              <a:t>речовини</a:t>
            </a:r>
            <a:r>
              <a:rPr sz="2800" spc="-3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2800" spc="-3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Cambria"/>
                <a:cs typeface="Cambria"/>
              </a:rPr>
              <a:t>Поняття</a:t>
            </a:r>
            <a:r>
              <a:rPr sz="2800" spc="-4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2800" spc="-3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Класифікація</a:t>
            </a: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шкідливих</a:t>
            </a:r>
            <a:r>
              <a:rPr sz="28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речовин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55" dirty="0">
                <a:solidFill>
                  <a:srgbClr val="FFFFFF"/>
                </a:solidFill>
                <a:latin typeface="Trebuchet MS"/>
                <a:cs typeface="Trebuchet MS"/>
              </a:rPr>
              <a:t>2.</a:t>
            </a:r>
            <a:r>
              <a:rPr sz="2800" spc="-55" dirty="0">
                <a:solidFill>
                  <a:srgbClr val="FFFFFF"/>
                </a:solidFill>
                <a:latin typeface="Cambria"/>
                <a:cs typeface="Cambria"/>
              </a:rPr>
              <a:t>Отруєння</a:t>
            </a:r>
            <a:r>
              <a:rPr sz="2800" spc="-5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2800" spc="-3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Поняття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та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класифікація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166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3.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Діагностика</a:t>
            </a:r>
            <a:r>
              <a:rPr sz="2800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отруєння</a:t>
            </a:r>
            <a:r>
              <a:rPr sz="28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та</a:t>
            </a:r>
            <a:r>
              <a:rPr sz="28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його</a:t>
            </a:r>
            <a:r>
              <a:rPr sz="28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симптоми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4.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Особливості</a:t>
            </a:r>
            <a:r>
              <a:rPr sz="28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невідкладної</a:t>
            </a:r>
            <a:r>
              <a:rPr sz="28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медичної</a:t>
            </a:r>
            <a:r>
              <a:rPr sz="2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допомоги</a:t>
            </a:r>
            <a:r>
              <a:rPr sz="28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при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отруєннях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95" dirty="0">
                <a:solidFill>
                  <a:srgbClr val="FFFFFF"/>
                </a:solidFill>
                <a:latin typeface="Trebuchet MS"/>
                <a:cs typeface="Trebuchet MS"/>
              </a:rPr>
              <a:t>5.</a:t>
            </a:r>
            <a:r>
              <a:rPr sz="2800" spc="-3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Клініка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різноманітних</a:t>
            </a:r>
            <a:r>
              <a:rPr sz="28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отруєнь</a:t>
            </a:r>
            <a:r>
              <a:rPr sz="28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та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перша</a:t>
            </a:r>
            <a:r>
              <a:rPr sz="28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медична</a:t>
            </a:r>
            <a:r>
              <a:rPr sz="2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допомога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при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mbria"/>
                <a:cs typeface="Cambria"/>
              </a:rPr>
              <a:t>них</a:t>
            </a:r>
            <a:r>
              <a:rPr sz="2800" spc="-2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006" y="209453"/>
            <a:ext cx="11822430" cy="147764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5080" algn="ctr">
              <a:lnSpc>
                <a:spcPts val="3670"/>
              </a:lnSpc>
              <a:spcBef>
                <a:spcPts val="570"/>
              </a:spcBef>
              <a:tabLst>
                <a:tab pos="3606165" algn="l"/>
                <a:tab pos="6784975" algn="l"/>
                <a:tab pos="7595870" algn="l"/>
              </a:tabLst>
            </a:pPr>
            <a:r>
              <a:rPr i="0" spc="310" dirty="0">
                <a:solidFill>
                  <a:srgbClr val="FFFF00"/>
                </a:solidFill>
                <a:latin typeface="Cambria"/>
                <a:cs typeface="Cambria"/>
              </a:rPr>
              <a:t>РЕЧОВИН,</a:t>
            </a:r>
            <a:r>
              <a:rPr i="0" spc="37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415" dirty="0">
                <a:solidFill>
                  <a:srgbClr val="FFFF00"/>
                </a:solidFill>
                <a:latin typeface="Cambria"/>
                <a:cs typeface="Cambria"/>
              </a:rPr>
              <a:t>ЩО</a:t>
            </a:r>
            <a:r>
              <a:rPr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i="0" spc="215" dirty="0">
                <a:solidFill>
                  <a:srgbClr val="FFFF00"/>
                </a:solidFill>
                <a:latin typeface="Cambria"/>
                <a:cs typeface="Cambria"/>
              </a:rPr>
              <a:t>ВПЛИВАЮТЬ</a:t>
            </a:r>
            <a:r>
              <a:rPr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i="0" spc="245" dirty="0">
                <a:solidFill>
                  <a:srgbClr val="FFFF00"/>
                </a:solidFill>
                <a:latin typeface="Cambria"/>
                <a:cs typeface="Cambria"/>
              </a:rPr>
              <a:t>НА</a:t>
            </a:r>
            <a:r>
              <a:rPr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i="0" spc="300" dirty="0">
                <a:solidFill>
                  <a:srgbClr val="FFFF00"/>
                </a:solidFill>
                <a:latin typeface="Cambria"/>
                <a:cs typeface="Cambria"/>
              </a:rPr>
              <a:t>РЕПРОДУКТИВНУ </a:t>
            </a:r>
            <a:r>
              <a:rPr i="0" spc="180" dirty="0">
                <a:solidFill>
                  <a:srgbClr val="FFFF00"/>
                </a:solidFill>
                <a:latin typeface="Cambria"/>
                <a:cs typeface="Cambria"/>
              </a:rPr>
              <a:t>(НАРОДЖУВАЛЬНУ)</a:t>
            </a:r>
          </a:p>
          <a:p>
            <a:pPr algn="ctr">
              <a:lnSpc>
                <a:spcPts val="3615"/>
              </a:lnSpc>
            </a:pPr>
            <a:r>
              <a:rPr i="0" spc="350" dirty="0">
                <a:solidFill>
                  <a:srgbClr val="FFFF00"/>
                </a:solidFill>
                <a:latin typeface="Cambria"/>
                <a:cs typeface="Cambria"/>
              </a:rPr>
              <a:t>ФУНКЦІЮ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2535" y="2070648"/>
            <a:ext cx="3036570" cy="3506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5080" indent="-227329">
              <a:lnSpc>
                <a:spcPct val="1097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3700" spc="-10" dirty="0">
                <a:solidFill>
                  <a:srgbClr val="FFFFFF"/>
                </a:solidFill>
                <a:latin typeface="Cambria"/>
                <a:cs typeface="Cambria"/>
              </a:rPr>
              <a:t>Радіоактивні 	ізотопи</a:t>
            </a:r>
            <a:endParaRPr sz="3700">
              <a:latin typeface="Cambria"/>
              <a:cs typeface="Cambria"/>
            </a:endParaRPr>
          </a:p>
          <a:p>
            <a:pPr marL="240029" indent="-227329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240029" algn="l"/>
              </a:tabLst>
            </a:pPr>
            <a:r>
              <a:rPr sz="3700" spc="-10" dirty="0">
                <a:solidFill>
                  <a:srgbClr val="FFFFFF"/>
                </a:solidFill>
                <a:latin typeface="Cambria"/>
                <a:cs typeface="Cambria"/>
              </a:rPr>
              <a:t>Ртуть</a:t>
            </a:r>
            <a:endParaRPr sz="3700">
              <a:latin typeface="Cambria"/>
              <a:cs typeface="Cambria"/>
            </a:endParaRPr>
          </a:p>
          <a:p>
            <a:pPr marL="240029" indent="-227329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240029" algn="l"/>
              </a:tabLst>
            </a:pPr>
            <a:r>
              <a:rPr sz="3700" spc="-10" dirty="0">
                <a:solidFill>
                  <a:srgbClr val="FFFFFF"/>
                </a:solidFill>
                <a:latin typeface="Cambria"/>
                <a:cs typeface="Cambria"/>
              </a:rPr>
              <a:t>Свинець</a:t>
            </a:r>
            <a:endParaRPr sz="3700">
              <a:latin typeface="Cambria"/>
              <a:cs typeface="Cambria"/>
            </a:endParaRPr>
          </a:p>
          <a:p>
            <a:pPr marL="240029" indent="-227329">
              <a:lnSpc>
                <a:spcPct val="100000"/>
              </a:lnSpc>
              <a:spcBef>
                <a:spcPts val="1465"/>
              </a:spcBef>
              <a:buFont typeface="Arial MT"/>
              <a:buChar char="•"/>
              <a:tabLst>
                <a:tab pos="240029" algn="l"/>
              </a:tabLst>
            </a:pPr>
            <a:r>
              <a:rPr sz="3700" spc="-20" dirty="0">
                <a:solidFill>
                  <a:srgbClr val="FFFFFF"/>
                </a:solidFill>
                <a:latin typeface="Cambria"/>
                <a:cs typeface="Cambria"/>
              </a:rPr>
              <a:t>тощо</a:t>
            </a:r>
            <a:endParaRPr sz="37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2685" y="1911794"/>
            <a:ext cx="4489698" cy="374293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3478" rIns="0" bIns="0" rtlCol="0">
            <a:spAutoFit/>
          </a:bodyPr>
          <a:lstStyle/>
          <a:p>
            <a:pPr marL="2359025">
              <a:lnSpc>
                <a:spcPct val="100000"/>
              </a:lnSpc>
              <a:spcBef>
                <a:spcPts val="105"/>
              </a:spcBef>
            </a:pPr>
            <a:r>
              <a:rPr i="0" spc="290" dirty="0">
                <a:solidFill>
                  <a:srgbClr val="FFFF00"/>
                </a:solidFill>
                <a:latin typeface="Cambria"/>
                <a:cs typeface="Cambria"/>
              </a:rPr>
              <a:t>СЕНСИБІЛІЗАТОРИ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8" y="1936002"/>
            <a:ext cx="6237605" cy="41738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0">
              <a:lnSpc>
                <a:spcPct val="146200"/>
              </a:lnSpc>
              <a:spcBef>
                <a:spcPts val="100"/>
              </a:spcBef>
            </a:pPr>
            <a:r>
              <a:rPr sz="3200" spc="-55" dirty="0">
                <a:solidFill>
                  <a:srgbClr val="FFFF00"/>
                </a:solidFill>
                <a:latin typeface="Cambria"/>
                <a:cs typeface="Cambria"/>
              </a:rPr>
              <a:t>Речовини</a:t>
            </a:r>
            <a:r>
              <a:rPr sz="3200" spc="-55" dirty="0">
                <a:solidFill>
                  <a:srgbClr val="FFFF00"/>
                </a:solidFill>
                <a:latin typeface="Trebuchet MS"/>
                <a:cs typeface="Trebuchet MS"/>
              </a:rPr>
              <a:t>,</a:t>
            </a:r>
            <a:r>
              <a:rPr sz="3200" spc="-38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FFFF00"/>
                </a:solidFill>
                <a:latin typeface="Cambria"/>
                <a:cs typeface="Cambria"/>
              </a:rPr>
              <a:t>що</a:t>
            </a:r>
            <a:r>
              <a:rPr sz="3200" spc="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00"/>
                </a:solidFill>
                <a:latin typeface="Cambria"/>
                <a:cs typeface="Cambria"/>
              </a:rPr>
              <a:t>діють</a:t>
            </a:r>
            <a:r>
              <a:rPr sz="3200" spc="8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00"/>
                </a:solidFill>
                <a:latin typeface="Cambria"/>
                <a:cs typeface="Cambria"/>
              </a:rPr>
              <a:t>як</a:t>
            </a:r>
            <a:r>
              <a:rPr sz="3200" spc="4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FFFF00"/>
                </a:solidFill>
                <a:latin typeface="Cambria"/>
                <a:cs typeface="Cambria"/>
              </a:rPr>
              <a:t>алергени</a:t>
            </a:r>
            <a:r>
              <a:rPr sz="3200" spc="-10" dirty="0">
                <a:solidFill>
                  <a:srgbClr val="FFFF00"/>
                </a:solidFill>
                <a:latin typeface="Trebuchet MS"/>
                <a:cs typeface="Trebuchet MS"/>
              </a:rPr>
              <a:t>. </a:t>
            </a: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Розчинники</a:t>
            </a:r>
            <a:endParaRPr sz="3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Формалін</a:t>
            </a:r>
            <a:endParaRPr sz="3200">
              <a:latin typeface="Cambria"/>
              <a:cs typeface="Cambria"/>
            </a:endParaRPr>
          </a:p>
          <a:p>
            <a:pPr marL="12700" marR="1711960">
              <a:lnSpc>
                <a:spcPct val="120000"/>
              </a:lnSpc>
              <a:spcBef>
                <a:spcPts val="1005"/>
              </a:spcBef>
            </a:pP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Лаки</a:t>
            </a:r>
            <a:r>
              <a:rPr sz="32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на</a:t>
            </a:r>
            <a:r>
              <a:rPr sz="32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основі</a:t>
            </a:r>
            <a:r>
              <a:rPr sz="32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нітро</a:t>
            </a:r>
            <a:r>
              <a:rPr sz="3200" spc="-1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32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Cambria"/>
                <a:cs typeface="Cambria"/>
              </a:rPr>
              <a:t>та </a:t>
            </a: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нітрозосполук</a:t>
            </a:r>
            <a:endParaRPr sz="3200">
              <a:latin typeface="Cambria"/>
              <a:cs typeface="Cambria"/>
            </a:endParaRPr>
          </a:p>
          <a:p>
            <a:pPr marL="13335">
              <a:lnSpc>
                <a:spcPct val="100000"/>
              </a:lnSpc>
              <a:spcBef>
                <a:spcPts val="1775"/>
              </a:spcBef>
            </a:pP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тощо</a:t>
            </a:r>
            <a:r>
              <a:rPr sz="32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32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1762" y="2626042"/>
            <a:ext cx="5710237" cy="407517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4836" y="723613"/>
            <a:ext cx="8587105" cy="1010919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495675" marR="5080" indent="-3483610">
              <a:lnSpc>
                <a:spcPts val="3670"/>
              </a:lnSpc>
              <a:spcBef>
                <a:spcPts val="570"/>
              </a:spcBef>
              <a:tabLst>
                <a:tab pos="5922010" algn="l"/>
              </a:tabLst>
            </a:pPr>
            <a:r>
              <a:rPr i="0" spc="305" dirty="0">
                <a:solidFill>
                  <a:srgbClr val="FFFF00"/>
                </a:solidFill>
                <a:latin typeface="Cambria"/>
                <a:cs typeface="Cambria"/>
              </a:rPr>
              <a:t>СИЛЬНОДІЮЧІ</a:t>
            </a:r>
            <a:r>
              <a:rPr i="0" spc="34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229" dirty="0">
                <a:solidFill>
                  <a:srgbClr val="FFFF00"/>
                </a:solidFill>
                <a:latin typeface="Cambria"/>
                <a:cs typeface="Cambria"/>
              </a:rPr>
              <a:t>ОТРУЙНІ</a:t>
            </a:r>
            <a:r>
              <a:rPr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i="0" spc="285" dirty="0">
                <a:solidFill>
                  <a:srgbClr val="FFFF00"/>
                </a:solidFill>
                <a:latin typeface="Cambria"/>
                <a:cs typeface="Cambria"/>
              </a:rPr>
              <a:t>РЕЧОВИНИ </a:t>
            </a:r>
            <a:r>
              <a:rPr i="0" spc="160" dirty="0">
                <a:solidFill>
                  <a:srgbClr val="FFFF00"/>
                </a:solidFill>
                <a:latin typeface="Cambria"/>
                <a:cs typeface="Cambria"/>
              </a:rPr>
              <a:t>(СДОР)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8290" y="2063432"/>
            <a:ext cx="4965065" cy="3377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10000"/>
              </a:lnSpc>
              <a:spcBef>
                <a:spcPts val="95"/>
              </a:spcBef>
            </a:pPr>
            <a:r>
              <a:rPr sz="4000" dirty="0">
                <a:solidFill>
                  <a:srgbClr val="FFFFFF"/>
                </a:solidFill>
                <a:latin typeface="Cambria"/>
                <a:cs typeface="Cambria"/>
              </a:rPr>
              <a:t>Найбільш</a:t>
            </a:r>
            <a:r>
              <a:rPr sz="40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Cambria"/>
                <a:cs typeface="Cambria"/>
              </a:rPr>
              <a:t>небезпечні </a:t>
            </a:r>
            <a:r>
              <a:rPr sz="4000" dirty="0">
                <a:solidFill>
                  <a:srgbClr val="FFFFFF"/>
                </a:solidFill>
                <a:latin typeface="Cambria"/>
                <a:cs typeface="Cambria"/>
              </a:rPr>
              <a:t>для</a:t>
            </a:r>
            <a:r>
              <a:rPr sz="40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dirty="0">
                <a:solidFill>
                  <a:srgbClr val="FFFFFF"/>
                </a:solidFill>
                <a:latin typeface="Cambria"/>
                <a:cs typeface="Cambria"/>
              </a:rPr>
              <a:t>людей</a:t>
            </a:r>
            <a:r>
              <a:rPr sz="400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40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Cambria"/>
                <a:cs typeface="Cambria"/>
              </a:rPr>
              <a:t>випадку </a:t>
            </a:r>
            <a:r>
              <a:rPr sz="4000" dirty="0">
                <a:solidFill>
                  <a:srgbClr val="FFFFFF"/>
                </a:solidFill>
                <a:latin typeface="Cambria"/>
                <a:cs typeface="Cambria"/>
              </a:rPr>
              <a:t>потрапляння</a:t>
            </a:r>
            <a:r>
              <a:rPr sz="40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spc="-50" dirty="0">
                <a:solidFill>
                  <a:srgbClr val="FFFFFF"/>
                </a:solidFill>
                <a:latin typeface="Cambria"/>
                <a:cs typeface="Cambria"/>
              </a:rPr>
              <a:t>в </a:t>
            </a:r>
            <a:r>
              <a:rPr sz="4000" spc="-10" dirty="0">
                <a:solidFill>
                  <a:srgbClr val="FFFFFF"/>
                </a:solidFill>
                <a:latin typeface="Cambria"/>
                <a:cs typeface="Cambria"/>
              </a:rPr>
              <a:t>навколишнє середовище</a:t>
            </a:r>
            <a:endParaRPr sz="40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1993" y="2177175"/>
            <a:ext cx="6385553" cy="455980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1476" y="561305"/>
            <a:ext cx="9013825" cy="92138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2353310" marR="5080" indent="-2341245">
              <a:lnSpc>
                <a:spcPts val="3340"/>
              </a:lnSpc>
              <a:spcBef>
                <a:spcPts val="520"/>
              </a:spcBef>
              <a:tabLst>
                <a:tab pos="2508885" algn="l"/>
                <a:tab pos="3392804" algn="l"/>
                <a:tab pos="4660265" algn="l"/>
                <a:tab pos="6229985" algn="l"/>
                <a:tab pos="8403590" algn="l"/>
              </a:tabLst>
            </a:pPr>
            <a:r>
              <a:rPr sz="3100" spc="300" dirty="0">
                <a:solidFill>
                  <a:srgbClr val="FFFF00"/>
                </a:solidFill>
              </a:rPr>
              <a:t>ТОКСИЧНА</a:t>
            </a:r>
            <a:r>
              <a:rPr sz="3100" dirty="0">
                <a:solidFill>
                  <a:srgbClr val="FFFF00"/>
                </a:solidFill>
              </a:rPr>
              <a:t>		</a:t>
            </a:r>
            <a:r>
              <a:rPr sz="3100" spc="240" dirty="0">
                <a:solidFill>
                  <a:srgbClr val="FFFF00"/>
                </a:solidFill>
              </a:rPr>
              <a:t>ДІЯ</a:t>
            </a:r>
            <a:r>
              <a:rPr sz="3100" dirty="0">
                <a:solidFill>
                  <a:srgbClr val="FFFF00"/>
                </a:solidFill>
              </a:rPr>
              <a:t>	</a:t>
            </a:r>
            <a:r>
              <a:rPr sz="3100" spc="295" dirty="0">
                <a:solidFill>
                  <a:srgbClr val="FFFF00"/>
                </a:solidFill>
              </a:rPr>
              <a:t>ШКІДЛИВИХ</a:t>
            </a:r>
            <a:r>
              <a:rPr sz="3100" dirty="0">
                <a:solidFill>
                  <a:srgbClr val="FFFF00"/>
                </a:solidFill>
              </a:rPr>
              <a:t>	</a:t>
            </a:r>
            <a:r>
              <a:rPr sz="3100" spc="275" dirty="0">
                <a:solidFill>
                  <a:srgbClr val="FFFF00"/>
                </a:solidFill>
              </a:rPr>
              <a:t>РЕЧОВИН</a:t>
            </a:r>
            <a:r>
              <a:rPr sz="3100" dirty="0">
                <a:solidFill>
                  <a:srgbClr val="FFFF00"/>
                </a:solidFill>
              </a:rPr>
              <a:t>	</a:t>
            </a:r>
            <a:r>
              <a:rPr sz="3100" spc="290" dirty="0">
                <a:solidFill>
                  <a:srgbClr val="FFFF00"/>
                </a:solidFill>
              </a:rPr>
              <a:t>НА </a:t>
            </a:r>
            <a:r>
              <a:rPr sz="3100" spc="250" dirty="0">
                <a:solidFill>
                  <a:srgbClr val="FFFF00"/>
                </a:solidFill>
              </a:rPr>
              <a:t>ОРГАНІЗМ</a:t>
            </a:r>
            <a:r>
              <a:rPr sz="3100" dirty="0">
                <a:solidFill>
                  <a:srgbClr val="FFFF00"/>
                </a:solidFill>
              </a:rPr>
              <a:t>	</a:t>
            </a:r>
            <a:r>
              <a:rPr sz="3100" spc="345" dirty="0">
                <a:solidFill>
                  <a:srgbClr val="FFFF00"/>
                </a:solidFill>
              </a:rPr>
              <a:t>ЛЮДИНИ</a:t>
            </a:r>
            <a:endParaRPr sz="3100"/>
          </a:p>
        </p:txBody>
      </p:sp>
      <p:sp>
        <p:nvSpPr>
          <p:cNvPr id="3" name="object 3"/>
          <p:cNvSpPr txBox="1"/>
          <p:nvPr/>
        </p:nvSpPr>
        <p:spPr>
          <a:xfrm>
            <a:off x="221615" y="2055932"/>
            <a:ext cx="10427970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8600">
              <a:lnSpc>
                <a:spcPct val="12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</a:tabLst>
            </a:pP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Потрапляючи</a:t>
            </a:r>
            <a:r>
              <a:rPr sz="36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36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spc="-55" dirty="0">
                <a:solidFill>
                  <a:srgbClr val="FFFFFF"/>
                </a:solidFill>
                <a:latin typeface="Cambria"/>
                <a:cs typeface="Cambria"/>
              </a:rPr>
              <a:t>організм</a:t>
            </a:r>
            <a:r>
              <a:rPr sz="3600" spc="-5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3600" spc="-4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шкідливі</a:t>
            </a:r>
            <a:r>
              <a:rPr sz="3600" spc="7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spc="-10" dirty="0">
                <a:solidFill>
                  <a:srgbClr val="FFFF00"/>
                </a:solidFill>
                <a:latin typeface="Cambria"/>
                <a:cs typeface="Cambria"/>
              </a:rPr>
              <a:t>речовини </a:t>
            </a: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переносяться</a:t>
            </a:r>
            <a:r>
              <a:rPr sz="3600" spc="-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spc="-10" dirty="0">
                <a:solidFill>
                  <a:srgbClr val="FFFF00"/>
                </a:solidFill>
                <a:latin typeface="Cambria"/>
                <a:cs typeface="Cambria"/>
              </a:rPr>
              <a:t>кров</a:t>
            </a:r>
            <a:r>
              <a:rPr sz="3600" spc="-10" dirty="0">
                <a:solidFill>
                  <a:srgbClr val="FFFF00"/>
                </a:solidFill>
                <a:latin typeface="Trebuchet MS"/>
                <a:cs typeface="Trebuchet MS"/>
              </a:rPr>
              <a:t>’</a:t>
            </a:r>
            <a:r>
              <a:rPr sz="3600" spc="-10" dirty="0">
                <a:solidFill>
                  <a:srgbClr val="FFFF00"/>
                </a:solidFill>
                <a:latin typeface="Cambria"/>
                <a:cs typeface="Cambria"/>
              </a:rPr>
              <a:t>ю</a:t>
            </a:r>
            <a:r>
              <a:rPr sz="3600" spc="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до</a:t>
            </a:r>
            <a:r>
              <a:rPr sz="3600" spc="-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всіх</a:t>
            </a:r>
            <a:r>
              <a:rPr sz="3600" spc="-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органів</a:t>
            </a:r>
            <a:r>
              <a:rPr sz="3600" spc="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та</a:t>
            </a:r>
            <a:r>
              <a:rPr sz="3600" spc="-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spc="-10" dirty="0">
                <a:solidFill>
                  <a:srgbClr val="FFFF00"/>
                </a:solidFill>
                <a:latin typeface="Cambria"/>
                <a:cs typeface="Cambria"/>
              </a:rPr>
              <a:t>тканин</a:t>
            </a:r>
            <a:r>
              <a:rPr sz="3600" spc="-10" dirty="0">
                <a:solidFill>
                  <a:srgbClr val="FFFFFF"/>
                </a:solidFill>
                <a:latin typeface="Trebuchet MS"/>
                <a:cs typeface="Trebuchet MS"/>
              </a:rPr>
              <a:t>. </a:t>
            </a:r>
            <a:r>
              <a:rPr sz="3600" spc="-20" dirty="0">
                <a:solidFill>
                  <a:srgbClr val="FFFFFF"/>
                </a:solidFill>
                <a:latin typeface="Cambria"/>
                <a:cs typeface="Cambria"/>
              </a:rPr>
              <a:t>Тому 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порушення</a:t>
            </a:r>
            <a:r>
              <a:rPr sz="36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процесів</a:t>
            </a:r>
            <a:r>
              <a:rPr sz="36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обміну</a:t>
            </a:r>
            <a:r>
              <a:rPr sz="36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36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spc="-70" dirty="0">
                <a:solidFill>
                  <a:srgbClr val="FFFFFF"/>
                </a:solidFill>
                <a:latin typeface="Cambria"/>
                <a:cs typeface="Cambria"/>
              </a:rPr>
              <a:t>будь</a:t>
            </a:r>
            <a:r>
              <a:rPr sz="3600" spc="-7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3600" spc="-10" dirty="0">
                <a:solidFill>
                  <a:srgbClr val="FFFFFF"/>
                </a:solidFill>
                <a:latin typeface="Cambria"/>
                <a:cs typeface="Cambria"/>
              </a:rPr>
              <a:t>якому 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органі</a:t>
            </a:r>
            <a:r>
              <a:rPr sz="36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призводить</a:t>
            </a:r>
            <a:r>
              <a:rPr sz="36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до</a:t>
            </a:r>
            <a:r>
              <a:rPr sz="36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порушення</a:t>
            </a:r>
            <a:r>
              <a:rPr sz="36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інших </a:t>
            </a:r>
            <a:r>
              <a:rPr sz="3600" spc="-10" dirty="0">
                <a:solidFill>
                  <a:srgbClr val="FFFFFF"/>
                </a:solidFill>
                <a:latin typeface="Cambria"/>
                <a:cs typeface="Cambria"/>
              </a:rPr>
              <a:t>функцій організму</a:t>
            </a:r>
            <a:endParaRPr sz="3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5159" y="2048070"/>
            <a:ext cx="782002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21915" marR="5080" indent="-2609215">
              <a:lnSpc>
                <a:spcPct val="120000"/>
              </a:lnSpc>
              <a:spcBef>
                <a:spcPts val="95"/>
              </a:spcBef>
            </a:pPr>
            <a:r>
              <a:rPr sz="4000" i="0" dirty="0">
                <a:solidFill>
                  <a:srgbClr val="FFFF00"/>
                </a:solidFill>
                <a:latin typeface="Cambria"/>
                <a:cs typeface="Cambria"/>
              </a:rPr>
              <a:t>3.Діагностика</a:t>
            </a:r>
            <a:r>
              <a:rPr sz="4000" i="0" spc="7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4000" i="0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r>
              <a:rPr sz="4000" i="0" spc="1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4000" i="0" dirty="0">
                <a:solidFill>
                  <a:srgbClr val="FFFF00"/>
                </a:solidFill>
                <a:latin typeface="Cambria"/>
                <a:cs typeface="Cambria"/>
              </a:rPr>
              <a:t>та</a:t>
            </a:r>
            <a:r>
              <a:rPr sz="4000" i="0" spc="1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4000" i="0" spc="-20" dirty="0">
                <a:solidFill>
                  <a:srgbClr val="FFFF00"/>
                </a:solidFill>
                <a:latin typeface="Cambria"/>
                <a:cs typeface="Cambria"/>
              </a:rPr>
              <a:t>його </a:t>
            </a:r>
            <a:r>
              <a:rPr sz="4000" i="0" spc="-10" dirty="0">
                <a:solidFill>
                  <a:srgbClr val="FFFF00"/>
                </a:solidFill>
                <a:latin typeface="Cambria"/>
                <a:cs typeface="Cambria"/>
              </a:rPr>
              <a:t>симптоми.</a:t>
            </a:r>
            <a:endParaRPr sz="4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3478" rIns="0" bIns="0" rtlCol="0">
            <a:spAutoFit/>
          </a:bodyPr>
          <a:lstStyle/>
          <a:p>
            <a:pPr marL="2392680">
              <a:lnSpc>
                <a:spcPct val="100000"/>
              </a:lnSpc>
              <a:spcBef>
                <a:spcPts val="105"/>
              </a:spcBef>
            </a:pPr>
            <a:r>
              <a:rPr i="0" spc="300" dirty="0">
                <a:solidFill>
                  <a:srgbClr val="FFFF00"/>
                </a:solidFill>
                <a:latin typeface="Cambria"/>
                <a:cs typeface="Cambria"/>
              </a:rPr>
              <a:t>ГОСТРІ</a:t>
            </a:r>
            <a:r>
              <a:rPr i="0" spc="36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295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41" y="2070646"/>
            <a:ext cx="6617970" cy="41249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83845" marR="5080" indent="-635" algn="ctr">
              <a:lnSpc>
                <a:spcPct val="110000"/>
              </a:lnSpc>
              <a:spcBef>
                <a:spcPts val="85"/>
              </a:spcBef>
            </a:pPr>
            <a:r>
              <a:rPr sz="3700" dirty="0">
                <a:solidFill>
                  <a:srgbClr val="FFFF00"/>
                </a:solidFill>
                <a:latin typeface="Cambria"/>
                <a:cs typeface="Cambria"/>
              </a:rPr>
              <a:t>У</a:t>
            </a:r>
            <a:r>
              <a:rPr sz="3700" spc="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700" dirty="0">
                <a:solidFill>
                  <a:srgbClr val="FFFF00"/>
                </a:solidFill>
                <a:latin typeface="Cambria"/>
                <a:cs typeface="Cambria"/>
              </a:rPr>
              <a:t>переважній</a:t>
            </a:r>
            <a:r>
              <a:rPr sz="3700" spc="3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700" spc="-10" dirty="0">
                <a:solidFill>
                  <a:srgbClr val="FFFF00"/>
                </a:solidFill>
                <a:latin typeface="Cambria"/>
                <a:cs typeface="Cambria"/>
              </a:rPr>
              <a:t>більшості </a:t>
            </a:r>
            <a:r>
              <a:rPr sz="3700" dirty="0">
                <a:solidFill>
                  <a:srgbClr val="FFFF00"/>
                </a:solidFill>
                <a:latin typeface="Cambria"/>
                <a:cs typeface="Cambria"/>
              </a:rPr>
              <a:t>випадків</a:t>
            </a:r>
            <a:r>
              <a:rPr sz="3700" spc="5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700" spc="290" dirty="0">
                <a:solidFill>
                  <a:srgbClr val="FFFF00"/>
                </a:solidFill>
                <a:latin typeface="Trebuchet MS"/>
                <a:cs typeface="Trebuchet MS"/>
              </a:rPr>
              <a:t>(92%)</a:t>
            </a:r>
            <a:r>
              <a:rPr sz="3700" spc="-25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700" spc="-10" dirty="0">
                <a:solidFill>
                  <a:srgbClr val="FFFF00"/>
                </a:solidFill>
                <a:latin typeface="Cambria"/>
                <a:cs typeface="Cambria"/>
              </a:rPr>
              <a:t>відмічаються </a:t>
            </a:r>
            <a:r>
              <a:rPr sz="3700" b="1" dirty="0">
                <a:solidFill>
                  <a:srgbClr val="FFFF00"/>
                </a:solidFill>
                <a:latin typeface="Cambria"/>
                <a:cs typeface="Cambria"/>
              </a:rPr>
              <a:t>побутові</a:t>
            </a:r>
            <a:r>
              <a:rPr sz="3700" b="1" spc="-9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700" b="1" spc="-10" dirty="0">
                <a:solidFill>
                  <a:srgbClr val="FFFF00"/>
                </a:solidFill>
                <a:latin typeface="Cambria"/>
                <a:cs typeface="Cambria"/>
              </a:rPr>
              <a:t>отруєння:</a:t>
            </a:r>
            <a:endParaRPr sz="3700">
              <a:latin typeface="Cambria"/>
              <a:cs typeface="Cambria"/>
            </a:endParaRPr>
          </a:p>
          <a:p>
            <a:pPr marL="240029" indent="-227329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240029" algn="l"/>
              </a:tabLst>
            </a:pPr>
            <a:r>
              <a:rPr sz="3700" dirty="0">
                <a:solidFill>
                  <a:srgbClr val="FFFFFF"/>
                </a:solidFill>
                <a:latin typeface="Cambria"/>
                <a:cs typeface="Cambria"/>
              </a:rPr>
              <a:t>алкогольні</a:t>
            </a:r>
            <a:r>
              <a:rPr sz="37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700" spc="-10" dirty="0">
                <a:solidFill>
                  <a:srgbClr val="FFFFFF"/>
                </a:solidFill>
                <a:latin typeface="Cambria"/>
                <a:cs typeface="Cambria"/>
              </a:rPr>
              <a:t>інтоксикації</a:t>
            </a:r>
            <a:endParaRPr sz="3700">
              <a:latin typeface="Cambria"/>
              <a:cs typeface="Cambria"/>
            </a:endParaRPr>
          </a:p>
          <a:p>
            <a:pPr marL="240029" indent="-227329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240029" algn="l"/>
              </a:tabLst>
            </a:pPr>
            <a:r>
              <a:rPr sz="3700" dirty="0">
                <a:solidFill>
                  <a:srgbClr val="FFFFFF"/>
                </a:solidFill>
                <a:latin typeface="Cambria"/>
                <a:cs typeface="Cambria"/>
              </a:rPr>
              <a:t>нещасні</a:t>
            </a:r>
            <a:r>
              <a:rPr sz="37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700" dirty="0">
                <a:solidFill>
                  <a:srgbClr val="FFFFFF"/>
                </a:solidFill>
                <a:latin typeface="Cambria"/>
                <a:cs typeface="Cambria"/>
              </a:rPr>
              <a:t>побутові</a:t>
            </a:r>
            <a:r>
              <a:rPr sz="37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700" spc="-10" dirty="0">
                <a:solidFill>
                  <a:srgbClr val="FFFFFF"/>
                </a:solidFill>
                <a:latin typeface="Cambria"/>
                <a:cs typeface="Cambria"/>
              </a:rPr>
              <a:t>випадки</a:t>
            </a:r>
            <a:endParaRPr sz="3700">
              <a:latin typeface="Cambria"/>
              <a:cs typeface="Cambria"/>
            </a:endParaRPr>
          </a:p>
          <a:p>
            <a:pPr marL="240029" indent="-227329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240029" algn="l"/>
              </a:tabLst>
            </a:pPr>
            <a:r>
              <a:rPr sz="3700" dirty="0">
                <a:solidFill>
                  <a:srgbClr val="FFFFFF"/>
                </a:solidFill>
                <a:latin typeface="Cambria"/>
                <a:cs typeface="Cambria"/>
              </a:rPr>
              <a:t>суїциїдальні</a:t>
            </a:r>
            <a:r>
              <a:rPr sz="37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700" spc="-10" dirty="0">
                <a:solidFill>
                  <a:srgbClr val="FFFFFF"/>
                </a:solidFill>
                <a:latin typeface="Cambria"/>
                <a:cs typeface="Cambria"/>
              </a:rPr>
              <a:t>отруєння</a:t>
            </a:r>
            <a:endParaRPr sz="37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5810" y="2101786"/>
            <a:ext cx="4547615" cy="428548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7020" y="956784"/>
            <a:ext cx="564070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029585" algn="l"/>
              </a:tabLst>
            </a:pPr>
            <a:r>
              <a:rPr i="0" spc="305" dirty="0">
                <a:solidFill>
                  <a:srgbClr val="FFFF00"/>
                </a:solidFill>
                <a:latin typeface="Cambria"/>
                <a:cs typeface="Cambria"/>
              </a:rPr>
              <a:t>ВИПАДКОВІ</a:t>
            </a:r>
            <a:r>
              <a:rPr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i="0" spc="295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41" y="1996191"/>
            <a:ext cx="5729605" cy="287909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2237740">
              <a:lnSpc>
                <a:spcPct val="100000"/>
              </a:lnSpc>
              <a:spcBef>
                <a:spcPts val="1080"/>
              </a:spcBef>
            </a:pPr>
            <a:r>
              <a:rPr sz="2200" spc="-10" dirty="0">
                <a:solidFill>
                  <a:srgbClr val="FFFF00"/>
                </a:solidFill>
                <a:latin typeface="Cambria"/>
                <a:cs typeface="Cambria"/>
              </a:rPr>
              <a:t>Викликані</a:t>
            </a:r>
            <a:endParaRPr sz="2200">
              <a:latin typeface="Cambria"/>
              <a:cs typeface="Cambria"/>
            </a:endParaRPr>
          </a:p>
          <a:p>
            <a:pPr marL="241300" marR="1102360" indent="-228600">
              <a:lnSpc>
                <a:spcPct val="100000"/>
              </a:lnSpc>
              <a:spcBef>
                <a:spcPts val="985"/>
              </a:spcBef>
              <a:buFont typeface="Arial MT"/>
              <a:buChar char="•"/>
              <a:tabLst>
                <a:tab pos="241300" algn="l"/>
              </a:tabLst>
            </a:pPr>
            <a:r>
              <a:rPr sz="2200" dirty="0">
                <a:solidFill>
                  <a:srgbClr val="FFFFFF"/>
                </a:solidFill>
                <a:latin typeface="Cambria"/>
                <a:cs typeface="Cambria"/>
              </a:rPr>
              <a:t>помилковим</a:t>
            </a:r>
            <a:r>
              <a:rPr sz="22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FFFFFF"/>
                </a:solidFill>
                <a:latin typeface="Cambria"/>
                <a:cs typeface="Cambria"/>
              </a:rPr>
              <a:t>прийомом</a:t>
            </a:r>
            <a:r>
              <a:rPr sz="22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mbria"/>
                <a:cs typeface="Cambria"/>
              </a:rPr>
              <a:t>усередину </a:t>
            </a:r>
            <a:r>
              <a:rPr sz="2200" dirty="0">
                <a:solidFill>
                  <a:srgbClr val="FFFFFF"/>
                </a:solidFill>
                <a:latin typeface="Cambria"/>
                <a:cs typeface="Cambria"/>
              </a:rPr>
              <a:t>побутових</a:t>
            </a:r>
            <a:r>
              <a:rPr sz="22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mbria"/>
                <a:cs typeface="Cambria"/>
              </a:rPr>
              <a:t>хімікатів</a:t>
            </a:r>
            <a:endParaRPr sz="22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</a:tabLst>
            </a:pPr>
            <a:r>
              <a:rPr sz="2200" dirty="0">
                <a:solidFill>
                  <a:srgbClr val="FFFFFF"/>
                </a:solidFill>
                <a:latin typeface="Cambria"/>
                <a:cs typeface="Cambria"/>
              </a:rPr>
              <a:t>медикаментів</a:t>
            </a:r>
            <a:r>
              <a:rPr sz="22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FFFFFF"/>
                </a:solidFill>
                <a:latin typeface="Cambria"/>
                <a:cs typeface="Cambria"/>
              </a:rPr>
              <a:t>зовнішнього</a:t>
            </a:r>
            <a:r>
              <a:rPr sz="22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mbria"/>
                <a:cs typeface="Cambria"/>
              </a:rPr>
              <a:t>застосування</a:t>
            </a:r>
            <a:endParaRPr sz="2200">
              <a:latin typeface="Cambria"/>
              <a:cs typeface="Cambria"/>
            </a:endParaRPr>
          </a:p>
          <a:p>
            <a:pPr marL="240665" marR="5080" indent="-228600" algn="just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240665" algn="l"/>
              </a:tabLst>
            </a:pPr>
            <a:r>
              <a:rPr sz="2200" dirty="0">
                <a:solidFill>
                  <a:srgbClr val="FFFFFF"/>
                </a:solidFill>
                <a:latin typeface="Cambria"/>
                <a:cs typeface="Cambria"/>
              </a:rPr>
              <a:t>хімічних</a:t>
            </a:r>
            <a:r>
              <a:rPr sz="22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FFFFFF"/>
                </a:solidFill>
                <a:latin typeface="Cambria"/>
                <a:cs typeface="Cambria"/>
              </a:rPr>
              <a:t>препаратів</a:t>
            </a:r>
            <a:r>
              <a:rPr sz="22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FFFFFF"/>
                </a:solidFill>
                <a:latin typeface="Cambria"/>
                <a:cs typeface="Cambria"/>
              </a:rPr>
              <a:t>при</a:t>
            </a:r>
            <a:r>
              <a:rPr sz="22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FFFFFF"/>
                </a:solidFill>
                <a:latin typeface="Cambria"/>
                <a:cs typeface="Cambria"/>
              </a:rPr>
              <a:t>їх</a:t>
            </a:r>
            <a:r>
              <a:rPr sz="22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mbria"/>
                <a:cs typeface="Cambria"/>
              </a:rPr>
              <a:t>неправильному </a:t>
            </a:r>
            <a:r>
              <a:rPr sz="2200" dirty="0">
                <a:solidFill>
                  <a:srgbClr val="FFFFFF"/>
                </a:solidFill>
                <a:latin typeface="Cambria"/>
                <a:cs typeface="Cambria"/>
              </a:rPr>
              <a:t>використанні</a:t>
            </a:r>
            <a:r>
              <a:rPr sz="22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FFFFFF"/>
                </a:solidFill>
                <a:latin typeface="Cambria"/>
                <a:cs typeface="Cambria"/>
              </a:rPr>
              <a:t>або</a:t>
            </a:r>
            <a:r>
              <a:rPr sz="22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FFFFFF"/>
                </a:solidFill>
                <a:latin typeface="Cambria"/>
                <a:cs typeface="Cambria"/>
              </a:rPr>
              <a:t>зберіганні</a:t>
            </a:r>
            <a:r>
              <a:rPr sz="22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22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FFFFFF"/>
                </a:solidFill>
                <a:latin typeface="Cambria"/>
                <a:cs typeface="Cambria"/>
              </a:rPr>
              <a:t>посуді</a:t>
            </a:r>
            <a:r>
              <a:rPr sz="22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mbria"/>
                <a:cs typeface="Cambria"/>
              </a:rPr>
              <a:t>з</a:t>
            </a:r>
            <a:r>
              <a:rPr sz="2200" spc="-25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200" spc="-25" dirty="0">
                <a:solidFill>
                  <a:srgbClr val="FFFFFF"/>
                </a:solidFill>
                <a:latin typeface="Cambria"/>
                <a:cs typeface="Cambria"/>
              </a:rPr>
              <a:t>під </a:t>
            </a:r>
            <a:r>
              <a:rPr sz="2200" dirty="0">
                <a:solidFill>
                  <a:srgbClr val="FFFFFF"/>
                </a:solidFill>
                <a:latin typeface="Cambria"/>
                <a:cs typeface="Cambria"/>
              </a:rPr>
              <a:t>алкогольних</a:t>
            </a:r>
            <a:r>
              <a:rPr sz="22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FFFFFF"/>
                </a:solidFill>
                <a:latin typeface="Cambria"/>
                <a:cs typeface="Cambria"/>
              </a:rPr>
              <a:t>та</a:t>
            </a:r>
            <a:r>
              <a:rPr sz="22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FFFFFF"/>
                </a:solidFill>
                <a:latin typeface="Cambria"/>
                <a:cs typeface="Cambria"/>
              </a:rPr>
              <a:t>інших </a:t>
            </a:r>
            <a:r>
              <a:rPr sz="2200" spc="-10" dirty="0">
                <a:solidFill>
                  <a:srgbClr val="FFFFFF"/>
                </a:solidFill>
                <a:latin typeface="Cambria"/>
                <a:cs typeface="Cambria"/>
              </a:rPr>
              <a:t>напоїв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2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50159" y="2109038"/>
            <a:ext cx="5647936" cy="465733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7940" y="723613"/>
            <a:ext cx="9723755" cy="1010919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221990" marR="5080" indent="-3209925">
              <a:lnSpc>
                <a:spcPts val="3670"/>
              </a:lnSpc>
              <a:spcBef>
                <a:spcPts val="570"/>
              </a:spcBef>
              <a:tabLst>
                <a:tab pos="3194685" algn="l"/>
                <a:tab pos="7824470" algn="l"/>
                <a:tab pos="8997315" algn="l"/>
              </a:tabLst>
            </a:pPr>
            <a:r>
              <a:rPr i="0" spc="310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r>
              <a:rPr i="0" spc="36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180" dirty="0">
                <a:solidFill>
                  <a:srgbClr val="FFFF00"/>
                </a:solidFill>
                <a:latin typeface="Cambria"/>
                <a:cs typeface="Cambria"/>
              </a:rPr>
              <a:t>У</a:t>
            </a:r>
            <a:r>
              <a:rPr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i="0" spc="340" dirty="0">
                <a:solidFill>
                  <a:srgbClr val="FFFF00"/>
                </a:solidFill>
                <a:latin typeface="Cambria"/>
                <a:cs typeface="Cambria"/>
              </a:rPr>
              <a:t>ДІТЕЙ,</a:t>
            </a:r>
            <a:r>
              <a:rPr i="0" spc="38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340" dirty="0">
                <a:solidFill>
                  <a:srgbClr val="FFFF00"/>
                </a:solidFill>
                <a:latin typeface="Cambria"/>
                <a:cs typeface="Cambria"/>
              </a:rPr>
              <a:t>ЧАСТІШЕ</a:t>
            </a:r>
            <a:r>
              <a:rPr i="0" spc="38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180" dirty="0">
                <a:solidFill>
                  <a:srgbClr val="FFFF00"/>
                </a:solidFill>
                <a:latin typeface="Cambria"/>
                <a:cs typeface="Cambria"/>
              </a:rPr>
              <a:t>У</a:t>
            </a:r>
            <a:r>
              <a:rPr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i="0" spc="235" dirty="0">
                <a:solidFill>
                  <a:srgbClr val="FFFF00"/>
                </a:solidFill>
                <a:latin typeface="Cambria"/>
                <a:cs typeface="Cambria"/>
              </a:rPr>
              <a:t>ВІЦІ</a:t>
            </a:r>
            <a:r>
              <a:rPr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i="0" spc="420" dirty="0">
                <a:solidFill>
                  <a:srgbClr val="FFFF00"/>
                </a:solidFill>
                <a:latin typeface="Cambria"/>
                <a:cs typeface="Cambria"/>
              </a:rPr>
              <a:t>ДО </a:t>
            </a:r>
            <a:r>
              <a:rPr i="0" spc="325" dirty="0">
                <a:solidFill>
                  <a:srgbClr val="FFFF00"/>
                </a:solidFill>
                <a:latin typeface="Cambria"/>
                <a:cs typeface="Cambria"/>
              </a:rPr>
              <a:t>П`ЯТИ</a:t>
            </a:r>
            <a:r>
              <a:rPr i="0" spc="38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270" dirty="0">
                <a:solidFill>
                  <a:srgbClr val="FFFF00"/>
                </a:solidFill>
                <a:latin typeface="Cambria"/>
                <a:cs typeface="Cambria"/>
              </a:rPr>
              <a:t>РОКІВ.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41" y="2150419"/>
            <a:ext cx="5570220" cy="33985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Особливе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місце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Зростання числа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гострих</a:t>
            </a:r>
            <a:r>
              <a:rPr sz="20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отруєнь</a:t>
            </a: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20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дітей</a:t>
            </a:r>
            <a:endParaRPr sz="2000">
              <a:latin typeface="Cambria"/>
              <a:cs typeface="Cambria"/>
            </a:endParaRPr>
          </a:p>
          <a:p>
            <a:pPr marL="240665" marR="5080" indent="-228600">
              <a:lnSpc>
                <a:spcPct val="120000"/>
              </a:lnSpc>
              <a:spcBef>
                <a:spcPts val="98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-40" dirty="0">
                <a:solidFill>
                  <a:srgbClr val="FFFFFF"/>
                </a:solidFill>
                <a:latin typeface="Cambria"/>
                <a:cs typeface="Cambria"/>
              </a:rPr>
              <a:t>пов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`</a:t>
            </a:r>
            <a:r>
              <a:rPr sz="2000" spc="-40" dirty="0">
                <a:solidFill>
                  <a:srgbClr val="FFFFFF"/>
                </a:solidFill>
                <a:latin typeface="Cambria"/>
                <a:cs typeface="Cambria"/>
              </a:rPr>
              <a:t>язане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з</a:t>
            </a:r>
            <a:r>
              <a:rPr sz="20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випуском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великої</a:t>
            </a: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кількості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 нових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лікарських</a:t>
            </a:r>
            <a:r>
              <a:rPr sz="20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речовин</a:t>
            </a:r>
            <a:endParaRPr sz="2000">
              <a:latin typeface="Cambria"/>
              <a:cs typeface="Cambria"/>
            </a:endParaRPr>
          </a:p>
          <a:p>
            <a:pPr marL="241300" marR="296545" indent="-229235">
              <a:lnSpc>
                <a:spcPct val="1200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зберіганням</a:t>
            </a:r>
            <a:r>
              <a:rPr sz="20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їх</a:t>
            </a: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домашніх</a:t>
            </a:r>
            <a:r>
              <a:rPr sz="20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умовах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місцях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доступних</a:t>
            </a: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дітям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 marL="241300" marR="178435" indent="-228600">
              <a:lnSpc>
                <a:spcPct val="12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Увагу</a:t>
            </a:r>
            <a:r>
              <a:rPr sz="20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дітей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привертають</a:t>
            </a:r>
            <a:r>
              <a:rPr sz="20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яскрава</a:t>
            </a:r>
            <a:r>
              <a:rPr sz="20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упаковка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Cambria"/>
                <a:cs typeface="Cambria"/>
              </a:rPr>
              <a:t>і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форма</a:t>
            </a: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пігулок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4954" y="2315146"/>
            <a:ext cx="4876799" cy="326745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5748" y="723613"/>
            <a:ext cx="9749155" cy="1010919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410585" marR="5080" indent="-3398520">
              <a:lnSpc>
                <a:spcPts val="3670"/>
              </a:lnSpc>
              <a:spcBef>
                <a:spcPts val="570"/>
              </a:spcBef>
              <a:tabLst>
                <a:tab pos="3867785" algn="l"/>
              </a:tabLst>
            </a:pPr>
            <a:r>
              <a:rPr i="0" spc="415" dirty="0">
                <a:solidFill>
                  <a:srgbClr val="FFFF00"/>
                </a:solidFill>
                <a:latin typeface="Cambria"/>
                <a:cs typeface="Cambria"/>
              </a:rPr>
              <a:t>НАДХОДЖЕННЯ</a:t>
            </a:r>
            <a:r>
              <a:rPr i="0" spc="35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325" dirty="0">
                <a:solidFill>
                  <a:srgbClr val="FFFF00"/>
                </a:solidFill>
                <a:latin typeface="Cambria"/>
                <a:cs typeface="Cambria"/>
              </a:rPr>
              <a:t>ТОКСИЧНОЇ</a:t>
            </a:r>
            <a:r>
              <a:rPr i="0" spc="38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285" dirty="0">
                <a:solidFill>
                  <a:srgbClr val="FFFF00"/>
                </a:solidFill>
                <a:latin typeface="Cambria"/>
                <a:cs typeface="Cambria"/>
              </a:rPr>
              <a:t>РЕЧОВИНИ </a:t>
            </a:r>
            <a:r>
              <a:rPr i="0" spc="170" dirty="0">
                <a:solidFill>
                  <a:srgbClr val="FFFF00"/>
                </a:solidFill>
                <a:latin typeface="Cambria"/>
                <a:cs typeface="Cambria"/>
              </a:rPr>
              <a:t>В</a:t>
            </a:r>
            <a:r>
              <a:rPr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i="0" spc="295" dirty="0">
                <a:solidFill>
                  <a:srgbClr val="FFFF00"/>
                </a:solidFill>
                <a:latin typeface="Cambria"/>
                <a:cs typeface="Cambria"/>
              </a:rPr>
              <a:t>ОРГАНІЗМ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3039" y="1944375"/>
            <a:ext cx="10457815" cy="3094990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77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b="1" dirty="0">
                <a:solidFill>
                  <a:srgbClr val="FFFF00"/>
                </a:solidFill>
                <a:latin typeface="Cambria"/>
                <a:cs typeface="Cambria"/>
              </a:rPr>
              <a:t>Пероральні</a:t>
            </a:r>
            <a:r>
              <a:rPr sz="2800" b="1" spc="-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FFFF00"/>
                </a:solidFill>
                <a:latin typeface="Cambria"/>
                <a:cs typeface="Cambria"/>
              </a:rPr>
              <a:t>отруєння -</a:t>
            </a:r>
            <a:r>
              <a:rPr sz="2800" b="1" spc="4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через</a:t>
            </a:r>
            <a:r>
              <a:rPr sz="28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рот</a:t>
            </a:r>
            <a:endParaRPr sz="2800">
              <a:latin typeface="Cambria"/>
              <a:cs typeface="Cambria"/>
            </a:endParaRPr>
          </a:p>
          <a:p>
            <a:pPr marL="240029" indent="-227329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240029" algn="l"/>
                <a:tab pos="4077970" algn="l"/>
              </a:tabLst>
            </a:pPr>
            <a:r>
              <a:rPr sz="2800" b="1" dirty="0">
                <a:solidFill>
                  <a:srgbClr val="FFFF00"/>
                </a:solidFill>
                <a:latin typeface="Cambria"/>
                <a:cs typeface="Cambria"/>
              </a:rPr>
              <a:t>Перкутанні</a:t>
            </a:r>
            <a:r>
              <a:rPr sz="2800" b="1" spc="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r>
              <a:rPr sz="2800" b="1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2800" b="1" dirty="0">
                <a:solidFill>
                  <a:srgbClr val="FFFFFF"/>
                </a:solidFill>
                <a:latin typeface="Cambria"/>
                <a:cs typeface="Cambria"/>
              </a:rPr>
              <a:t>-</a:t>
            </a:r>
            <a:r>
              <a:rPr sz="2800" b="1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mbria"/>
                <a:cs typeface="Cambria"/>
              </a:rPr>
              <a:t>через</a:t>
            </a:r>
            <a:r>
              <a:rPr sz="2800" b="1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незахищені шкірні</a:t>
            </a:r>
            <a:r>
              <a:rPr sz="28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покриви</a:t>
            </a:r>
            <a:endParaRPr sz="2800">
              <a:latin typeface="Cambria"/>
              <a:cs typeface="Cambria"/>
            </a:endParaRPr>
          </a:p>
          <a:p>
            <a:pPr marL="240029" marR="5080" indent="-227329">
              <a:lnSpc>
                <a:spcPct val="120000"/>
              </a:lnSpc>
              <a:spcBef>
                <a:spcPts val="98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dirty="0">
                <a:solidFill>
                  <a:srgbClr val="FFFF00"/>
                </a:solidFill>
                <a:latin typeface="Cambria"/>
                <a:cs typeface="Cambria"/>
              </a:rPr>
              <a:t>Ін`єкційні</a:t>
            </a:r>
            <a:r>
              <a:rPr sz="2800" b="1" spc="-3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r>
              <a:rPr sz="2800" b="1" spc="3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FFFF00"/>
                </a:solidFill>
                <a:latin typeface="Cambria"/>
                <a:cs typeface="Cambria"/>
              </a:rPr>
              <a:t>-</a:t>
            </a:r>
            <a:r>
              <a:rPr sz="2800" b="1" spc="3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FFFF00"/>
                </a:solidFill>
                <a:latin typeface="Cambria"/>
                <a:cs typeface="Cambria"/>
              </a:rPr>
              <a:t>після</a:t>
            </a:r>
            <a:r>
              <a:rPr sz="2800" b="1" spc="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Cambria"/>
                <a:cs typeface="Cambria"/>
              </a:rPr>
              <a:t>ін</a:t>
            </a:r>
            <a:r>
              <a:rPr sz="2800" spc="-50" dirty="0">
                <a:solidFill>
                  <a:srgbClr val="FFFFFF"/>
                </a:solidFill>
                <a:latin typeface="Trebuchet MS"/>
                <a:cs typeface="Trebuchet MS"/>
              </a:rPr>
              <a:t>`</a:t>
            </a:r>
            <a:r>
              <a:rPr sz="2800" spc="-50" dirty="0">
                <a:solidFill>
                  <a:srgbClr val="FFFFFF"/>
                </a:solidFill>
                <a:latin typeface="Cambria"/>
                <a:cs typeface="Cambria"/>
              </a:rPr>
              <a:t>єкції</a:t>
            </a:r>
            <a:r>
              <a:rPr sz="28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токсичних доз</a:t>
            </a:r>
            <a:r>
              <a:rPr sz="28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лікарських 	препаратів</a:t>
            </a:r>
            <a:endParaRPr sz="2800">
              <a:latin typeface="Cambria"/>
              <a:cs typeface="Cambria"/>
            </a:endParaRPr>
          </a:p>
          <a:p>
            <a:pPr marL="240029" indent="-227329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різні</a:t>
            </a:r>
            <a:r>
              <a:rPr sz="2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порожнини</a:t>
            </a:r>
            <a:r>
              <a:rPr sz="2800" spc="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організму</a:t>
            </a:r>
            <a:r>
              <a:rPr sz="28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8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пряму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Cambria"/>
                <a:cs typeface="Cambria"/>
              </a:rPr>
              <a:t>кишку</a:t>
            </a:r>
            <a:r>
              <a:rPr sz="2800" spc="-4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800" spc="-3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піхву</a:t>
            </a:r>
            <a:r>
              <a:rPr sz="28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та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ін</a:t>
            </a:r>
            <a:r>
              <a:rPr sz="2800" spc="-2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7772" y="773904"/>
            <a:ext cx="949706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48840" algn="l"/>
                <a:tab pos="4870450" algn="l"/>
                <a:tab pos="5160010" algn="l"/>
                <a:tab pos="7122795" algn="l"/>
              </a:tabLst>
            </a:pPr>
            <a:r>
              <a:rPr sz="3100" i="0" spc="285" dirty="0">
                <a:solidFill>
                  <a:srgbClr val="FFFF00"/>
                </a:solidFill>
                <a:latin typeface="Cambria"/>
                <a:cs typeface="Cambria"/>
              </a:rPr>
              <a:t>ОСНОВНІ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285" dirty="0">
                <a:solidFill>
                  <a:srgbClr val="FFFF00"/>
                </a:solidFill>
                <a:latin typeface="Cambria"/>
                <a:cs typeface="Cambria"/>
              </a:rPr>
              <a:t>СИМПТОМИ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90" dirty="0">
                <a:solidFill>
                  <a:srgbClr val="FFFF00"/>
                </a:solidFill>
                <a:latin typeface="Cambria"/>
                <a:cs typeface="Cambria"/>
              </a:rPr>
              <a:t>І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305" dirty="0">
                <a:solidFill>
                  <a:srgbClr val="FFFF00"/>
                </a:solidFill>
                <a:latin typeface="Cambria"/>
                <a:cs typeface="Cambria"/>
              </a:rPr>
              <a:t>ОЗНАКИ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265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endParaRPr sz="31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40" y="1158950"/>
            <a:ext cx="7688580" cy="5389880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41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Б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іль</a:t>
            </a:r>
            <a:r>
              <a:rPr sz="28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Cambria"/>
                <a:cs typeface="Cambria"/>
              </a:rPr>
              <a:t>животі</a:t>
            </a:r>
            <a:r>
              <a:rPr sz="2800" spc="-4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800" spc="-3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втрата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апетиту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;</a:t>
            </a:r>
            <a:endParaRPr sz="28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132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Посинілі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Cambria"/>
                <a:cs typeface="Cambria"/>
              </a:rPr>
              <a:t>губи</a:t>
            </a:r>
            <a:r>
              <a:rPr sz="2800" spc="-5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800" spc="-3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кашель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;</a:t>
            </a:r>
            <a:endParaRPr sz="28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134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Неприємний</a:t>
            </a:r>
            <a:r>
              <a:rPr sz="28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запах</a:t>
            </a:r>
            <a:r>
              <a:rPr sz="2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із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рота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;</a:t>
            </a:r>
            <a:endParaRPr sz="28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134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70" dirty="0">
                <a:solidFill>
                  <a:srgbClr val="FFFFFF"/>
                </a:solidFill>
                <a:latin typeface="Cambria"/>
                <a:cs typeface="Cambria"/>
              </a:rPr>
              <a:t>Нудота</a:t>
            </a:r>
            <a:r>
              <a:rPr sz="2800" spc="-7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800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Cambria"/>
                <a:cs typeface="Cambria"/>
              </a:rPr>
              <a:t>блювота</a:t>
            </a:r>
            <a:r>
              <a:rPr sz="2800" spc="-4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800" spc="-3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пронос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;</a:t>
            </a:r>
            <a:endParaRPr sz="28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132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Утруднення</a:t>
            </a:r>
            <a:r>
              <a:rPr sz="28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подиху</a:t>
            </a:r>
            <a:r>
              <a:rPr sz="28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й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серцебиття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;</a:t>
            </a:r>
            <a:endParaRPr sz="28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134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Запаморочення</a:t>
            </a:r>
            <a:r>
              <a:rPr sz="28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й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головний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Cambria"/>
                <a:cs typeface="Cambria"/>
              </a:rPr>
              <a:t>біль</a:t>
            </a:r>
            <a:r>
              <a:rPr sz="2800" spc="-5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800" spc="-3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шум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вухах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;</a:t>
            </a:r>
            <a:endParaRPr sz="28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134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30" dirty="0">
                <a:solidFill>
                  <a:srgbClr val="FFFFFF"/>
                </a:solidFill>
                <a:latin typeface="Cambria"/>
                <a:cs typeface="Cambria"/>
              </a:rPr>
              <a:t>Сонливість</a:t>
            </a:r>
            <a:r>
              <a:rPr sz="2800" spc="-3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800" spc="-4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зниження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чутливості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;</a:t>
            </a:r>
            <a:endParaRPr sz="28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132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40" dirty="0">
                <a:solidFill>
                  <a:srgbClr val="FFFFFF"/>
                </a:solidFill>
                <a:latin typeface="Cambria"/>
                <a:cs typeface="Cambria"/>
              </a:rPr>
              <a:t>Лихоманка</a:t>
            </a:r>
            <a:r>
              <a:rPr sz="2800" spc="-4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800" spc="-3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Cambria"/>
                <a:cs typeface="Cambria"/>
              </a:rPr>
              <a:t>жар</a:t>
            </a:r>
            <a:r>
              <a:rPr sz="2800" spc="-6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8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слабкість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;</a:t>
            </a:r>
            <a:endParaRPr sz="28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134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Дратівливість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8911" y="1445412"/>
            <a:ext cx="3718558" cy="253593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4078" y="4242237"/>
            <a:ext cx="4417921" cy="26157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61343" y="1911529"/>
            <a:ext cx="9455785" cy="2695575"/>
          </a:xfrm>
          <a:prstGeom prst="rect">
            <a:avLst/>
          </a:prstGeom>
        </p:spPr>
        <p:txBody>
          <a:bodyPr vert="horz" wrap="square" lIns="0" tIns="2749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65"/>
              </a:spcBef>
            </a:pPr>
            <a:r>
              <a:rPr sz="4400" b="1" spc="145" dirty="0">
                <a:solidFill>
                  <a:srgbClr val="FFFF00"/>
                </a:solidFill>
                <a:latin typeface="Cambria"/>
                <a:cs typeface="Cambria"/>
              </a:rPr>
              <a:t>1.</a:t>
            </a:r>
            <a:endParaRPr sz="4400">
              <a:latin typeface="Cambria"/>
              <a:cs typeface="Cambria"/>
            </a:endParaRPr>
          </a:p>
          <a:p>
            <a:pPr marL="41910" algn="ctr">
              <a:lnSpc>
                <a:spcPct val="100000"/>
              </a:lnSpc>
              <a:spcBef>
                <a:spcPts val="2060"/>
              </a:spcBef>
            </a:pPr>
            <a:r>
              <a:rPr sz="4400" b="1" dirty="0">
                <a:solidFill>
                  <a:srgbClr val="FFFF00"/>
                </a:solidFill>
                <a:latin typeface="Cambria"/>
                <a:cs typeface="Cambria"/>
              </a:rPr>
              <a:t>Шкідливі</a:t>
            </a:r>
            <a:r>
              <a:rPr sz="4400" b="1" spc="19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4400" b="1" dirty="0">
                <a:solidFill>
                  <a:srgbClr val="FFFF00"/>
                </a:solidFill>
                <a:latin typeface="Cambria"/>
                <a:cs typeface="Cambria"/>
              </a:rPr>
              <a:t>речовини.</a:t>
            </a:r>
            <a:r>
              <a:rPr sz="4400" b="1" spc="-1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4400" b="1" spc="-10" dirty="0">
                <a:solidFill>
                  <a:srgbClr val="FFFF00"/>
                </a:solidFill>
                <a:latin typeface="Cambria"/>
                <a:cs typeface="Cambria"/>
              </a:rPr>
              <a:t>Поняття.</a:t>
            </a:r>
            <a:endParaRPr sz="44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060"/>
              </a:spcBef>
            </a:pPr>
            <a:r>
              <a:rPr sz="4400" b="1" dirty="0">
                <a:solidFill>
                  <a:srgbClr val="FFFF00"/>
                </a:solidFill>
                <a:latin typeface="Cambria"/>
                <a:cs typeface="Cambria"/>
              </a:rPr>
              <a:t>Класифікація</a:t>
            </a:r>
            <a:r>
              <a:rPr sz="4400" b="1" spc="-10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4400" b="1" dirty="0">
                <a:solidFill>
                  <a:srgbClr val="FFFF00"/>
                </a:solidFill>
                <a:latin typeface="Cambria"/>
                <a:cs typeface="Cambria"/>
              </a:rPr>
              <a:t>шкідливих</a:t>
            </a:r>
            <a:r>
              <a:rPr sz="4400" b="1" spc="-9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4400" b="1" spc="-10" dirty="0">
                <a:solidFill>
                  <a:srgbClr val="FFFF00"/>
                </a:solidFill>
                <a:latin typeface="Cambria"/>
                <a:cs typeface="Cambria"/>
              </a:rPr>
              <a:t>речовин</a:t>
            </a:r>
            <a:r>
              <a:rPr sz="4400" b="1" spc="-10" dirty="0">
                <a:solidFill>
                  <a:srgbClr val="92D050"/>
                </a:solidFill>
                <a:latin typeface="Cambria"/>
                <a:cs typeface="Cambria"/>
              </a:rPr>
              <a:t>.</a:t>
            </a:r>
            <a:endParaRPr sz="4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3251" y="729996"/>
            <a:ext cx="3069335" cy="12527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3555" y="872963"/>
            <a:ext cx="215201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i="0" spc="420" dirty="0">
                <a:solidFill>
                  <a:srgbClr val="FFFF00"/>
                </a:solidFill>
                <a:latin typeface="Cambria"/>
                <a:cs typeface="Cambria"/>
              </a:rPr>
              <a:t>ОГЛЯД</a:t>
            </a:r>
            <a:endParaRPr sz="44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509851"/>
            <a:ext cx="6095365" cy="2600960"/>
          </a:xfrm>
          <a:prstGeom prst="rect">
            <a:avLst/>
          </a:prstGeom>
        </p:spPr>
        <p:txBody>
          <a:bodyPr vert="horz" wrap="square" lIns="0" tIns="2622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065"/>
              </a:spcBef>
              <a:buFont typeface="Arial MT"/>
              <a:buChar char="•"/>
              <a:tabLst>
                <a:tab pos="241300" algn="l"/>
              </a:tabLst>
            </a:pPr>
            <a:r>
              <a:rPr sz="4000" dirty="0">
                <a:solidFill>
                  <a:srgbClr val="FFFFFF"/>
                </a:solidFill>
                <a:latin typeface="Cambria"/>
                <a:cs typeface="Cambria"/>
              </a:rPr>
              <a:t>огляд</a:t>
            </a:r>
            <a:r>
              <a:rPr sz="4000" spc="-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Cambria"/>
                <a:cs typeface="Cambria"/>
              </a:rPr>
              <a:t>хворого</a:t>
            </a:r>
            <a:endParaRPr sz="4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Arial MT"/>
              <a:buChar char="•"/>
              <a:tabLst>
                <a:tab pos="241300" algn="l"/>
              </a:tabLst>
            </a:pPr>
            <a:r>
              <a:rPr sz="4000" dirty="0">
                <a:solidFill>
                  <a:srgbClr val="FFFFFF"/>
                </a:solidFill>
                <a:latin typeface="Cambria"/>
                <a:cs typeface="Cambria"/>
              </a:rPr>
              <a:t>колір</a:t>
            </a:r>
            <a:r>
              <a:rPr sz="40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Cambria"/>
                <a:cs typeface="Cambria"/>
              </a:rPr>
              <a:t>шкіри</a:t>
            </a:r>
            <a:endParaRPr sz="4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939"/>
              </a:spcBef>
              <a:buFont typeface="Arial MT"/>
              <a:buChar char="•"/>
              <a:tabLst>
                <a:tab pos="241300" algn="l"/>
              </a:tabLst>
            </a:pPr>
            <a:r>
              <a:rPr sz="4000" dirty="0">
                <a:solidFill>
                  <a:srgbClr val="FFFFFF"/>
                </a:solidFill>
                <a:latin typeface="Cambria"/>
                <a:cs typeface="Cambria"/>
              </a:rPr>
              <a:t>колір</a:t>
            </a:r>
            <a:r>
              <a:rPr sz="40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dirty="0">
                <a:solidFill>
                  <a:srgbClr val="FFFFFF"/>
                </a:solidFill>
                <a:latin typeface="Cambria"/>
                <a:cs typeface="Cambria"/>
              </a:rPr>
              <a:t>слизових</a:t>
            </a:r>
            <a:r>
              <a:rPr sz="40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Cambria"/>
                <a:cs typeface="Cambria"/>
              </a:rPr>
              <a:t>оболонок</a:t>
            </a:r>
            <a:endParaRPr sz="4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939" y="1777780"/>
            <a:ext cx="5485130" cy="1903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9395" marR="5080" indent="-227329">
              <a:lnSpc>
                <a:spcPct val="110000"/>
              </a:lnSpc>
              <a:spcBef>
                <a:spcPts val="95"/>
              </a:spcBef>
              <a:buClr>
                <a:srgbClr val="FFFF00"/>
              </a:buClr>
              <a:buFont typeface="Arial MT"/>
              <a:buChar char="•"/>
              <a:tabLst>
                <a:tab pos="240665" algn="l"/>
                <a:tab pos="3963035" algn="l"/>
              </a:tabLst>
            </a:pPr>
            <a:r>
              <a:rPr sz="2800" b="1" dirty="0">
                <a:solidFill>
                  <a:srgbClr val="FFFF00"/>
                </a:solidFill>
                <a:latin typeface="Cambria"/>
                <a:cs typeface="Cambria"/>
              </a:rPr>
              <a:t>Яскраво-червоні</a:t>
            </a:r>
            <a:r>
              <a:rPr sz="2800" b="1" spc="-10" dirty="0">
                <a:solidFill>
                  <a:srgbClr val="FFFF00"/>
                </a:solidFill>
                <a:latin typeface="Cambria"/>
                <a:cs typeface="Cambria"/>
              </a:rPr>
              <a:t> слизові 	</a:t>
            </a:r>
            <a:r>
              <a:rPr sz="2800" b="1" dirty="0">
                <a:solidFill>
                  <a:srgbClr val="FFFF00"/>
                </a:solidFill>
                <a:latin typeface="Cambria"/>
                <a:cs typeface="Cambria"/>
              </a:rPr>
              <a:t>оболонки</a:t>
            </a:r>
            <a:r>
              <a:rPr sz="2800" b="1" spc="4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b="1" spc="55" dirty="0">
                <a:solidFill>
                  <a:srgbClr val="FFFF00"/>
                </a:solidFill>
                <a:latin typeface="Cambria"/>
                <a:cs typeface="Cambria"/>
              </a:rPr>
              <a:t>рота,</a:t>
            </a:r>
            <a:r>
              <a:rPr sz="2800" b="1" spc="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FFFF00"/>
                </a:solidFill>
                <a:latin typeface="Cambria"/>
                <a:cs typeface="Cambria"/>
              </a:rPr>
              <a:t>губ</a:t>
            </a:r>
            <a:r>
              <a:rPr sz="2800" b="1" spc="7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b="1" spc="-50" dirty="0">
                <a:solidFill>
                  <a:srgbClr val="FFFFFF"/>
                </a:solidFill>
                <a:latin typeface="Cambria"/>
                <a:cs typeface="Cambria"/>
              </a:rPr>
              <a:t>-</a:t>
            </a:r>
            <a:r>
              <a:rPr sz="2800" b="1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отруєння 	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окисом</a:t>
            </a:r>
            <a:r>
              <a:rPr sz="2800" i="1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вуглецю</a:t>
            </a:r>
            <a:r>
              <a:rPr sz="2800" i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або</a:t>
            </a:r>
            <a:r>
              <a:rPr sz="2800" i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spc="-10" dirty="0">
                <a:solidFill>
                  <a:srgbClr val="FFFFFF"/>
                </a:solidFill>
                <a:latin typeface="Cambria"/>
                <a:cs typeface="Cambria"/>
              </a:rPr>
              <a:t>ціанідами 	</a:t>
            </a:r>
            <a:r>
              <a:rPr sz="2800" i="1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запах</a:t>
            </a:r>
            <a:r>
              <a:rPr sz="28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гіркого</a:t>
            </a:r>
            <a:r>
              <a:rPr sz="28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мигдалю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).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939" y="4975132"/>
            <a:ext cx="5640070" cy="1433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marR="5080" indent="-227329" algn="just">
              <a:lnSpc>
                <a:spcPct val="11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dirty="0">
                <a:solidFill>
                  <a:srgbClr val="FFFF00"/>
                </a:solidFill>
                <a:latin typeface="Cambria"/>
                <a:cs typeface="Cambria"/>
              </a:rPr>
              <a:t>Почервоніння</a:t>
            </a:r>
            <a:r>
              <a:rPr sz="2800" b="1" spc="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FFFF00"/>
                </a:solidFill>
                <a:latin typeface="Cambria"/>
                <a:cs typeface="Cambria"/>
              </a:rPr>
              <a:t>шкіри обличчя</a:t>
            </a:r>
            <a:r>
              <a:rPr sz="2800" b="1" spc="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spc="-50" dirty="0">
                <a:solidFill>
                  <a:srgbClr val="FFFF00"/>
                </a:solidFill>
                <a:latin typeface="Trebuchet MS"/>
                <a:cs typeface="Trebuchet MS"/>
              </a:rPr>
              <a:t>- 	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отруєння</a:t>
            </a:r>
            <a:r>
              <a:rPr sz="28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атропіном</a:t>
            </a:r>
            <a:r>
              <a:rPr sz="2800" i="1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шкіра</a:t>
            </a:r>
            <a:r>
              <a:rPr sz="28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mbria"/>
                <a:cs typeface="Cambria"/>
              </a:rPr>
              <a:t>суха</a:t>
            </a:r>
            <a:r>
              <a:rPr sz="2800" spc="-20" dirty="0">
                <a:solidFill>
                  <a:srgbClr val="FFFFFF"/>
                </a:solidFill>
                <a:latin typeface="Trebuchet MS"/>
                <a:cs typeface="Trebuchet MS"/>
              </a:rPr>
              <a:t>, 	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зіниці</a:t>
            </a:r>
            <a:r>
              <a:rPr sz="28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розширені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мідріаз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).</a:t>
            </a:r>
            <a:endParaRPr sz="2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1082" y="1934514"/>
            <a:ext cx="3800852" cy="416356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 indent="271145">
              <a:lnSpc>
                <a:spcPts val="3429"/>
              </a:lnSpc>
              <a:spcBef>
                <a:spcPts val="545"/>
              </a:spcBef>
              <a:tabLst>
                <a:tab pos="2094230" algn="l"/>
                <a:tab pos="2920365" algn="l"/>
                <a:tab pos="4995545" algn="l"/>
                <a:tab pos="5773420" algn="l"/>
                <a:tab pos="7157084" algn="l"/>
                <a:tab pos="8385175" algn="l"/>
              </a:tabLst>
            </a:pPr>
            <a:r>
              <a:rPr sz="3200" spc="270" dirty="0">
                <a:solidFill>
                  <a:srgbClr val="FFFF00"/>
                </a:solidFill>
              </a:rPr>
              <a:t>ОТРУЄННЯ</a:t>
            </a:r>
            <a:r>
              <a:rPr sz="3200" dirty="0">
                <a:solidFill>
                  <a:srgbClr val="FFFF00"/>
                </a:solidFill>
              </a:rPr>
              <a:t>	</a:t>
            </a:r>
            <a:r>
              <a:rPr sz="3200" spc="350" dirty="0">
                <a:solidFill>
                  <a:srgbClr val="FFFF00"/>
                </a:solidFill>
              </a:rPr>
              <a:t>БЛЕКОТОЮ,</a:t>
            </a:r>
            <a:r>
              <a:rPr sz="3200" dirty="0">
                <a:solidFill>
                  <a:srgbClr val="FFFF00"/>
                </a:solidFill>
              </a:rPr>
              <a:t>	</a:t>
            </a:r>
            <a:r>
              <a:rPr sz="3200" spc="225" dirty="0">
                <a:solidFill>
                  <a:srgbClr val="FFFF00"/>
                </a:solidFill>
              </a:rPr>
              <a:t>ДУРМАНОМ</a:t>
            </a:r>
            <a:r>
              <a:rPr sz="3200" dirty="0">
                <a:solidFill>
                  <a:srgbClr val="FFFF00"/>
                </a:solidFill>
              </a:rPr>
              <a:t>	</a:t>
            </a:r>
            <a:r>
              <a:rPr sz="3200" spc="280" dirty="0">
                <a:solidFill>
                  <a:srgbClr val="FFFF00"/>
                </a:solidFill>
              </a:rPr>
              <a:t>ТА </a:t>
            </a:r>
            <a:r>
              <a:rPr sz="3200" spc="265" dirty="0">
                <a:solidFill>
                  <a:srgbClr val="FFFF00"/>
                </a:solidFill>
              </a:rPr>
              <a:t>ІНШИМИ</a:t>
            </a:r>
            <a:r>
              <a:rPr sz="3200" dirty="0">
                <a:solidFill>
                  <a:srgbClr val="FFFF00"/>
                </a:solidFill>
              </a:rPr>
              <a:t>	</a:t>
            </a:r>
            <a:r>
              <a:rPr sz="3200" spc="235" dirty="0">
                <a:solidFill>
                  <a:srgbClr val="FFFF00"/>
                </a:solidFill>
              </a:rPr>
              <a:t>РОСЛИНАМИ</a:t>
            </a:r>
            <a:r>
              <a:rPr sz="3200" dirty="0">
                <a:solidFill>
                  <a:srgbClr val="FFFF00"/>
                </a:solidFill>
              </a:rPr>
              <a:t>	</a:t>
            </a:r>
            <a:r>
              <a:rPr sz="3200" spc="135" dirty="0">
                <a:solidFill>
                  <a:srgbClr val="FFFF00"/>
                </a:solidFill>
              </a:rPr>
              <a:t>(МІСТЯТЬ</a:t>
            </a:r>
            <a:r>
              <a:rPr sz="3200" dirty="0">
                <a:solidFill>
                  <a:srgbClr val="FFFF00"/>
                </a:solidFill>
              </a:rPr>
              <a:t>	</a:t>
            </a:r>
            <a:r>
              <a:rPr sz="3200" spc="180" dirty="0">
                <a:solidFill>
                  <a:srgbClr val="FFFF00"/>
                </a:solidFill>
              </a:rPr>
              <a:t>АТРОПІН</a:t>
            </a:r>
            <a:r>
              <a:rPr sz="3200" i="0" spc="180" dirty="0">
                <a:solidFill>
                  <a:srgbClr val="FFFF00"/>
                </a:solidFill>
                <a:latin typeface="Cambria"/>
                <a:cs typeface="Cambria"/>
              </a:rPr>
              <a:t>)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6241" y="2119939"/>
            <a:ext cx="5822950" cy="2291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8600" marR="476250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28600" algn="l"/>
              </a:tabLst>
            </a:pPr>
            <a:r>
              <a:rPr sz="2200" dirty="0">
                <a:solidFill>
                  <a:srgbClr val="FFFFFF"/>
                </a:solidFill>
                <a:latin typeface="Cambria"/>
                <a:cs typeface="Cambria"/>
              </a:rPr>
              <a:t>Захворювання</a:t>
            </a:r>
            <a:r>
              <a:rPr sz="2200" spc="-10" dirty="0">
                <a:solidFill>
                  <a:srgbClr val="FFFFFF"/>
                </a:solidFill>
                <a:latin typeface="Cambria"/>
                <a:cs typeface="Cambria"/>
              </a:rPr>
              <a:t> супроводжується</a:t>
            </a:r>
            <a:r>
              <a:rPr sz="22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FFFF00"/>
                </a:solidFill>
                <a:latin typeface="Cambria"/>
                <a:cs typeface="Cambria"/>
              </a:rPr>
              <a:t>різким збудженням</a:t>
            </a:r>
            <a:endParaRPr sz="2200">
              <a:latin typeface="Cambria"/>
              <a:cs typeface="Cambria"/>
            </a:endParaRPr>
          </a:p>
          <a:p>
            <a:pPr marL="228600" indent="-229235">
              <a:lnSpc>
                <a:spcPct val="100000"/>
              </a:lnSpc>
              <a:spcBef>
                <a:spcPts val="985"/>
              </a:spcBef>
              <a:buFont typeface="Arial MT"/>
              <a:buChar char="•"/>
              <a:tabLst>
                <a:tab pos="228600" algn="l"/>
              </a:tabLst>
            </a:pPr>
            <a:r>
              <a:rPr sz="2200" dirty="0">
                <a:solidFill>
                  <a:srgbClr val="FFFFFF"/>
                </a:solidFill>
                <a:latin typeface="Cambria"/>
                <a:cs typeface="Cambria"/>
              </a:rPr>
              <a:t>Найчастіше</a:t>
            </a:r>
            <a:r>
              <a:rPr sz="22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FFFF00"/>
                </a:solidFill>
                <a:latin typeface="Cambria"/>
                <a:cs typeface="Cambria"/>
              </a:rPr>
              <a:t>страждають</a:t>
            </a:r>
            <a:r>
              <a:rPr sz="2200" spc="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200" spc="-45" dirty="0">
                <a:solidFill>
                  <a:srgbClr val="FFFF00"/>
                </a:solidFill>
                <a:latin typeface="Cambria"/>
                <a:cs typeface="Cambria"/>
              </a:rPr>
              <a:t>діти</a:t>
            </a:r>
            <a:r>
              <a:rPr sz="2200" spc="-45" dirty="0">
                <a:solidFill>
                  <a:srgbClr val="FFFF00"/>
                </a:solidFill>
                <a:latin typeface="Trebuchet MS"/>
                <a:cs typeface="Trebuchet MS"/>
              </a:rPr>
              <a:t>,</a:t>
            </a:r>
            <a:r>
              <a:rPr sz="2200" spc="-29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mbria"/>
                <a:cs typeface="Cambria"/>
              </a:rPr>
              <a:t>скуштувавши </a:t>
            </a:r>
            <a:r>
              <a:rPr sz="2200" dirty="0">
                <a:solidFill>
                  <a:srgbClr val="FFFF00"/>
                </a:solidFill>
                <a:latin typeface="Cambria"/>
                <a:cs typeface="Cambria"/>
              </a:rPr>
              <a:t>ягоди</a:t>
            </a:r>
            <a:r>
              <a:rPr sz="2200" spc="-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FFFF00"/>
                </a:solidFill>
                <a:latin typeface="Cambria"/>
                <a:cs typeface="Cambria"/>
              </a:rPr>
              <a:t>блекоти</a:t>
            </a:r>
            <a:r>
              <a:rPr sz="2200" spc="-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FFFFFF"/>
                </a:solidFill>
                <a:latin typeface="Cambria"/>
                <a:cs typeface="Cambria"/>
              </a:rPr>
              <a:t>за</a:t>
            </a:r>
            <a:r>
              <a:rPr sz="22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FFFFFF"/>
                </a:solidFill>
                <a:latin typeface="Cambria"/>
                <a:cs typeface="Cambria"/>
              </a:rPr>
              <a:t>формою</a:t>
            </a:r>
            <a:r>
              <a:rPr sz="22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FFFFFF"/>
                </a:solidFill>
                <a:latin typeface="Cambria"/>
                <a:cs typeface="Cambria"/>
              </a:rPr>
              <a:t>та</a:t>
            </a:r>
            <a:r>
              <a:rPr sz="22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mbria"/>
                <a:cs typeface="Cambria"/>
              </a:rPr>
              <a:t>кольором </a:t>
            </a:r>
            <a:r>
              <a:rPr sz="2200" dirty="0">
                <a:solidFill>
                  <a:srgbClr val="FFFFFF"/>
                </a:solidFill>
                <a:latin typeface="Cambria"/>
                <a:cs typeface="Cambria"/>
              </a:rPr>
              <a:t>нагадують</a:t>
            </a:r>
            <a:r>
              <a:rPr sz="22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FFFFFF"/>
                </a:solidFill>
                <a:latin typeface="Cambria"/>
                <a:cs typeface="Cambria"/>
              </a:rPr>
              <a:t>яфини</a:t>
            </a:r>
            <a:r>
              <a:rPr sz="22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-10" dirty="0">
                <a:solidFill>
                  <a:srgbClr val="FFFF00"/>
                </a:solidFill>
                <a:latin typeface="Trebuchet MS"/>
                <a:cs typeface="Trebuchet MS"/>
              </a:rPr>
              <a:t>(</a:t>
            </a:r>
            <a:r>
              <a:rPr sz="2200" spc="-10" dirty="0">
                <a:solidFill>
                  <a:srgbClr val="FFFF00"/>
                </a:solidFill>
                <a:latin typeface="Cambria"/>
                <a:cs typeface="Cambria"/>
              </a:rPr>
              <a:t>чорниці</a:t>
            </a:r>
            <a:r>
              <a:rPr sz="2200" spc="-10" dirty="0">
                <a:solidFill>
                  <a:srgbClr val="FFFF00"/>
                </a:solidFill>
                <a:latin typeface="Trebuchet MS"/>
                <a:cs typeface="Trebuchet MS"/>
              </a:rPr>
              <a:t>).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10"/>
              </a:spcBef>
            </a:pPr>
            <a:r>
              <a:rPr sz="2200" spc="-5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2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4683" y="1536537"/>
            <a:ext cx="4764022" cy="254507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0095" y="4203522"/>
            <a:ext cx="5291323" cy="253288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10989" y="4270070"/>
            <a:ext cx="4837171" cy="246582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5036" y="709896"/>
            <a:ext cx="8946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97989" algn="l"/>
                <a:tab pos="4721225" algn="l"/>
              </a:tabLst>
            </a:pPr>
            <a:r>
              <a:rPr sz="3600" i="0" spc="315" dirty="0">
                <a:solidFill>
                  <a:srgbClr val="FFFF00"/>
                </a:solidFill>
                <a:latin typeface="Cambria"/>
                <a:cs typeface="Cambria"/>
              </a:rPr>
              <a:t>РІЗКО</a:t>
            </a:r>
            <a:r>
              <a:rPr sz="36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600" i="0" spc="310" dirty="0">
                <a:solidFill>
                  <a:srgbClr val="FFFF00"/>
                </a:solidFill>
                <a:latin typeface="Cambria"/>
                <a:cs typeface="Cambria"/>
              </a:rPr>
              <a:t>ВИРАЖЕНА</a:t>
            </a:r>
            <a:r>
              <a:rPr sz="36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600" i="0" spc="280" dirty="0">
                <a:solidFill>
                  <a:srgbClr val="FFFF00"/>
                </a:solidFill>
                <a:latin typeface="Cambria"/>
                <a:cs typeface="Cambria"/>
              </a:rPr>
              <a:t>ЦІАНОТИЧНІСТЬ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4965" y="1701184"/>
            <a:ext cx="4500245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5080" indent="-227329">
              <a:lnSpc>
                <a:spcPct val="12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i="1" dirty="0">
                <a:solidFill>
                  <a:srgbClr val="FFFFFF"/>
                </a:solidFill>
                <a:latin typeface="Cambria"/>
                <a:cs typeface="Cambria"/>
              </a:rPr>
              <a:t>Отруєння</a:t>
            </a:r>
            <a:r>
              <a:rPr sz="3200" i="1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i="1" dirty="0">
                <a:solidFill>
                  <a:srgbClr val="FFFFFF"/>
                </a:solidFill>
                <a:latin typeface="Cambria"/>
                <a:cs typeface="Cambria"/>
              </a:rPr>
              <a:t>нітритами</a:t>
            </a:r>
            <a:r>
              <a:rPr sz="3200" i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i="1" spc="-50" dirty="0">
                <a:solidFill>
                  <a:srgbClr val="FFFFFF"/>
                </a:solidFill>
                <a:latin typeface="Cambria"/>
                <a:cs typeface="Cambria"/>
              </a:rPr>
              <a:t>і 	</a:t>
            </a:r>
            <a:r>
              <a:rPr sz="3200" i="1" dirty="0">
                <a:solidFill>
                  <a:srgbClr val="FFFFFF"/>
                </a:solidFill>
                <a:latin typeface="Cambria"/>
                <a:cs typeface="Cambria"/>
              </a:rPr>
              <a:t>отруйними</a:t>
            </a:r>
            <a:r>
              <a:rPr sz="3200" i="1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i="1" spc="-10" dirty="0">
                <a:solidFill>
                  <a:srgbClr val="FFFFFF"/>
                </a:solidFill>
                <a:latin typeface="Cambria"/>
                <a:cs typeface="Cambria"/>
              </a:rPr>
              <a:t>грибами</a:t>
            </a:r>
            <a:endParaRPr sz="32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17754" y="1943354"/>
            <a:ext cx="5266942" cy="402639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810" y="3396210"/>
            <a:ext cx="5733286" cy="333146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965" y="723613"/>
            <a:ext cx="2623820" cy="1010919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5080">
              <a:lnSpc>
                <a:spcPts val="3670"/>
              </a:lnSpc>
              <a:spcBef>
                <a:spcPts val="570"/>
              </a:spcBef>
            </a:pPr>
            <a:r>
              <a:rPr i="0" spc="295" dirty="0">
                <a:solidFill>
                  <a:srgbClr val="FFFF00"/>
                </a:solidFill>
                <a:latin typeface="Cambria"/>
                <a:cs typeface="Cambria"/>
              </a:rPr>
              <a:t>ОТРУЄННЯ </a:t>
            </a:r>
            <a:r>
              <a:rPr i="0" spc="254" dirty="0">
                <a:solidFill>
                  <a:srgbClr val="FFFF00"/>
                </a:solidFill>
                <a:latin typeface="Cambria"/>
                <a:cs typeface="Cambria"/>
              </a:rPr>
              <a:t>ГРИБАМИ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927916"/>
            <a:ext cx="6064250" cy="3168015"/>
          </a:xfrm>
          <a:prstGeom prst="rect">
            <a:avLst/>
          </a:prstGeom>
        </p:spPr>
        <p:txBody>
          <a:bodyPr vert="horz" wrap="square" lIns="0" tIns="25019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970"/>
              </a:spcBef>
              <a:buFont typeface="Arial MT"/>
              <a:buChar char="•"/>
              <a:tabLst>
                <a:tab pos="240665" algn="l"/>
              </a:tabLst>
            </a:pPr>
            <a:r>
              <a:rPr sz="3600" i="1" dirty="0">
                <a:solidFill>
                  <a:srgbClr val="FFFFFF"/>
                </a:solidFill>
                <a:latin typeface="Cambria"/>
                <a:cs typeface="Cambria"/>
              </a:rPr>
              <a:t>Різко</a:t>
            </a:r>
            <a:r>
              <a:rPr sz="3600" i="1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i="1" dirty="0">
                <a:solidFill>
                  <a:srgbClr val="FFFFFF"/>
                </a:solidFill>
                <a:latin typeface="Cambria"/>
                <a:cs typeface="Cambria"/>
              </a:rPr>
              <a:t>виражена</a:t>
            </a:r>
            <a:r>
              <a:rPr sz="3600" i="1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i="1" spc="-10" dirty="0">
                <a:solidFill>
                  <a:srgbClr val="FFFFFF"/>
                </a:solidFill>
                <a:latin typeface="Cambria"/>
                <a:cs typeface="Cambria"/>
              </a:rPr>
              <a:t>слинотеча</a:t>
            </a:r>
            <a:endParaRPr sz="36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870"/>
              </a:spcBef>
              <a:buFont typeface="Arial MT"/>
              <a:buChar char="•"/>
              <a:tabLst>
                <a:tab pos="240665" algn="l"/>
              </a:tabLst>
            </a:pPr>
            <a:r>
              <a:rPr sz="3600" i="1" spc="-10" dirty="0">
                <a:solidFill>
                  <a:srgbClr val="FFFFFF"/>
                </a:solidFill>
                <a:latin typeface="Cambria"/>
                <a:cs typeface="Cambria"/>
              </a:rPr>
              <a:t>Потовиділення</a:t>
            </a:r>
            <a:endParaRPr sz="36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850"/>
              </a:spcBef>
              <a:buFont typeface="Arial MT"/>
              <a:buChar char="•"/>
              <a:tabLst>
                <a:tab pos="240665" algn="l"/>
              </a:tabLst>
            </a:pPr>
            <a:r>
              <a:rPr sz="3600" i="1" dirty="0">
                <a:solidFill>
                  <a:srgbClr val="FFFFFF"/>
                </a:solidFill>
                <a:latin typeface="Cambria"/>
                <a:cs typeface="Cambria"/>
              </a:rPr>
              <a:t>Болі</a:t>
            </a:r>
            <a:r>
              <a:rPr sz="3600" i="1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i="1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3600" i="1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i="1" spc="-10" dirty="0">
                <a:solidFill>
                  <a:srgbClr val="FFFFFF"/>
                </a:solidFill>
                <a:latin typeface="Cambria"/>
                <a:cs typeface="Cambria"/>
              </a:rPr>
              <a:t>череві</a:t>
            </a:r>
            <a:endParaRPr sz="36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870"/>
              </a:spcBef>
              <a:buFont typeface="Arial MT"/>
              <a:buChar char="•"/>
              <a:tabLst>
                <a:tab pos="240665" algn="l"/>
              </a:tabLst>
            </a:pPr>
            <a:r>
              <a:rPr sz="3600" i="1" dirty="0">
                <a:solidFill>
                  <a:srgbClr val="FFFFFF"/>
                </a:solidFill>
                <a:latin typeface="Cambria"/>
                <a:cs typeface="Cambria"/>
              </a:rPr>
              <a:t>Різке</a:t>
            </a:r>
            <a:r>
              <a:rPr sz="3600" i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i="1" dirty="0">
                <a:solidFill>
                  <a:srgbClr val="FFFFFF"/>
                </a:solidFill>
                <a:latin typeface="Cambria"/>
                <a:cs typeface="Cambria"/>
              </a:rPr>
              <a:t>звуження</a:t>
            </a:r>
            <a:r>
              <a:rPr sz="3600" i="1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i="1" dirty="0">
                <a:solidFill>
                  <a:srgbClr val="FFFFFF"/>
                </a:solidFill>
                <a:latin typeface="Cambria"/>
                <a:cs typeface="Cambria"/>
              </a:rPr>
              <a:t>зіниць</a:t>
            </a:r>
            <a:r>
              <a:rPr sz="3600" i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i="1" spc="-1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3600" i="1" spc="-10" dirty="0">
                <a:solidFill>
                  <a:srgbClr val="FFFFFF"/>
                </a:solidFill>
                <a:latin typeface="Cambria"/>
                <a:cs typeface="Cambria"/>
              </a:rPr>
              <a:t>міоз</a:t>
            </a:r>
            <a:r>
              <a:rPr sz="3600" i="1" spc="-10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36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9501" y="5250738"/>
            <a:ext cx="4760968" cy="157276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31254" y="3575608"/>
            <a:ext cx="5535166" cy="313333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64814" y="111854"/>
            <a:ext cx="5516879" cy="299313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5188" y="956784"/>
            <a:ext cx="753046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450080" algn="l"/>
                <a:tab pos="6428105" algn="l"/>
              </a:tabLst>
            </a:pPr>
            <a:r>
              <a:rPr spc="320" dirty="0">
                <a:solidFill>
                  <a:srgbClr val="FFFF00"/>
                </a:solidFill>
              </a:rPr>
              <a:t>ШКІРА</a:t>
            </a:r>
            <a:r>
              <a:rPr spc="365" dirty="0">
                <a:solidFill>
                  <a:srgbClr val="FFFF00"/>
                </a:solidFill>
              </a:rPr>
              <a:t> </a:t>
            </a:r>
            <a:r>
              <a:rPr spc="275" dirty="0">
                <a:solidFill>
                  <a:srgbClr val="FFFF00"/>
                </a:solidFill>
              </a:rPr>
              <a:t>ОБЛИЧЧЯ</a:t>
            </a:r>
            <a:r>
              <a:rPr spc="370" dirty="0">
                <a:solidFill>
                  <a:srgbClr val="FFFF00"/>
                </a:solidFill>
              </a:rPr>
              <a:t> </a:t>
            </a:r>
            <a:r>
              <a:rPr spc="75" dirty="0">
                <a:solidFill>
                  <a:srgbClr val="FFFF00"/>
                </a:solidFill>
              </a:rPr>
              <a:t>І</a:t>
            </a:r>
            <a:r>
              <a:rPr dirty="0">
                <a:solidFill>
                  <a:srgbClr val="FFFF00"/>
                </a:solidFill>
              </a:rPr>
              <a:t>	</a:t>
            </a:r>
            <a:r>
              <a:rPr spc="295" dirty="0">
                <a:solidFill>
                  <a:srgbClr val="FFFF00"/>
                </a:solidFill>
              </a:rPr>
              <a:t>ВСЬОГО</a:t>
            </a:r>
            <a:r>
              <a:rPr dirty="0">
                <a:solidFill>
                  <a:srgbClr val="FFFF00"/>
                </a:solidFill>
              </a:rPr>
              <a:t>	</a:t>
            </a:r>
            <a:r>
              <a:rPr spc="200" dirty="0">
                <a:solidFill>
                  <a:srgbClr val="FFFF00"/>
                </a:solidFill>
              </a:rPr>
              <a:t>ТІЛА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593975"/>
            <a:ext cx="10194290" cy="4639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b="1" spc="-10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r>
              <a:rPr sz="2600" b="1" spc="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FFFF00"/>
                </a:solidFill>
                <a:latin typeface="Cambria"/>
                <a:cs typeface="Cambria"/>
              </a:rPr>
              <a:t>миш'яком</a:t>
            </a:r>
            <a:r>
              <a:rPr sz="2600" b="1" spc="-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FFFF00"/>
                </a:solidFill>
                <a:latin typeface="Cambria"/>
                <a:cs typeface="Cambria"/>
              </a:rPr>
              <a:t>і</a:t>
            </a:r>
            <a:r>
              <a:rPr sz="2600" b="1" spc="-3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FFFF00"/>
                </a:solidFill>
                <a:latin typeface="Cambria"/>
                <a:cs typeface="Cambria"/>
              </a:rPr>
              <a:t>його</a:t>
            </a:r>
            <a:r>
              <a:rPr sz="2600" b="1" spc="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600" b="1" i="1" spc="-10" dirty="0">
                <a:solidFill>
                  <a:srgbClr val="FFFF00"/>
                </a:solidFill>
                <a:latin typeface="Cambria"/>
                <a:cs typeface="Cambria"/>
              </a:rPr>
              <a:t>препаратами</a:t>
            </a:r>
            <a:endParaRPr sz="26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2600">
              <a:latin typeface="Cambria"/>
              <a:cs typeface="Cambria"/>
            </a:endParaRPr>
          </a:p>
          <a:p>
            <a:pPr marL="12065">
              <a:lnSpc>
                <a:spcPct val="100000"/>
              </a:lnSpc>
              <a:spcBef>
                <a:spcPts val="5"/>
              </a:spcBef>
            </a:pPr>
            <a:r>
              <a:rPr sz="2600" i="1" dirty="0">
                <a:solidFill>
                  <a:srgbClr val="FFFF00"/>
                </a:solidFill>
                <a:latin typeface="Cambria"/>
                <a:cs typeface="Cambria"/>
              </a:rPr>
              <a:t>шкіра</a:t>
            </a:r>
            <a:r>
              <a:rPr sz="2600" i="1" spc="-5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ambria"/>
                <a:cs typeface="Cambria"/>
              </a:rPr>
              <a:t>вкривається</a:t>
            </a:r>
            <a:r>
              <a:rPr sz="2600" i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ambria"/>
                <a:cs typeface="Cambria"/>
              </a:rPr>
              <a:t>холодним</a:t>
            </a:r>
            <a:r>
              <a:rPr sz="2600" i="1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i="1" spc="-10" dirty="0">
                <a:solidFill>
                  <a:srgbClr val="FFFFFF"/>
                </a:solidFill>
                <a:latin typeface="Cambria"/>
                <a:cs typeface="Cambria"/>
              </a:rPr>
              <a:t>потом</a:t>
            </a:r>
            <a:endParaRPr sz="2600">
              <a:latin typeface="Cambria"/>
              <a:cs typeface="Cambria"/>
            </a:endParaRPr>
          </a:p>
          <a:p>
            <a:pPr marL="12065">
              <a:lnSpc>
                <a:spcPct val="100000"/>
              </a:lnSpc>
              <a:spcBef>
                <a:spcPts val="1630"/>
              </a:spcBef>
            </a:pPr>
            <a:r>
              <a:rPr sz="2600" i="1" dirty="0">
                <a:solidFill>
                  <a:srgbClr val="FFFF00"/>
                </a:solidFill>
                <a:latin typeface="Cambria"/>
                <a:cs typeface="Cambria"/>
              </a:rPr>
              <a:t>обличчя</a:t>
            </a:r>
            <a:r>
              <a:rPr sz="2600" i="1" spc="-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ambria"/>
                <a:cs typeface="Cambria"/>
              </a:rPr>
              <a:t>швидко</a:t>
            </a:r>
            <a:r>
              <a:rPr sz="2600" i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ambria"/>
                <a:cs typeface="Cambria"/>
              </a:rPr>
              <a:t>набуває</a:t>
            </a:r>
            <a:r>
              <a:rPr sz="2600" i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i="1" dirty="0">
                <a:solidFill>
                  <a:srgbClr val="FFFF00"/>
                </a:solidFill>
                <a:latin typeface="Cambria"/>
                <a:cs typeface="Cambria"/>
              </a:rPr>
              <a:t>характерного</a:t>
            </a:r>
            <a:r>
              <a:rPr sz="2600" i="1" spc="-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600" i="1" spc="-10" dirty="0">
                <a:solidFill>
                  <a:srgbClr val="FFFF00"/>
                </a:solidFill>
                <a:latin typeface="Cambria"/>
                <a:cs typeface="Cambria"/>
              </a:rPr>
              <a:t>вигляду</a:t>
            </a:r>
            <a:r>
              <a:rPr sz="2600" i="1" spc="-10" dirty="0">
                <a:solidFill>
                  <a:srgbClr val="FFFF00"/>
                </a:solidFill>
                <a:latin typeface="Trebuchet MS"/>
                <a:cs typeface="Trebuchet MS"/>
              </a:rPr>
              <a:t>:</a:t>
            </a:r>
            <a:endParaRPr sz="2600">
              <a:latin typeface="Trebuchet MS"/>
              <a:cs typeface="Trebuchet MS"/>
            </a:endParaRPr>
          </a:p>
          <a:p>
            <a:pPr marL="12065">
              <a:lnSpc>
                <a:spcPct val="151900"/>
              </a:lnSpc>
              <a:spcBef>
                <a:spcPts val="10"/>
              </a:spcBef>
            </a:pPr>
            <a:r>
              <a:rPr sz="2600" i="1" dirty="0">
                <a:solidFill>
                  <a:srgbClr val="FFFF00"/>
                </a:solidFill>
                <a:latin typeface="Cambria"/>
                <a:cs typeface="Cambria"/>
              </a:rPr>
              <a:t>риси</a:t>
            </a:r>
            <a:r>
              <a:rPr sz="2600" i="1" spc="4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600" i="1" dirty="0">
                <a:solidFill>
                  <a:srgbClr val="FFFF00"/>
                </a:solidFill>
                <a:latin typeface="Cambria"/>
                <a:cs typeface="Cambria"/>
              </a:rPr>
              <a:t>загострюються</a:t>
            </a:r>
            <a:r>
              <a:rPr sz="2600" i="1" spc="6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ambria"/>
                <a:cs typeface="Cambria"/>
              </a:rPr>
              <a:t>внаслідок</a:t>
            </a:r>
            <a:r>
              <a:rPr sz="2600" i="1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i="1" dirty="0">
                <a:solidFill>
                  <a:srgbClr val="FFFFFF"/>
                </a:solidFill>
                <a:latin typeface="Trebuchet MS"/>
                <a:cs typeface="Trebuchet MS"/>
              </a:rPr>
              <a:t>"</a:t>
            </a:r>
            <a:r>
              <a:rPr sz="2600" i="1" dirty="0">
                <a:solidFill>
                  <a:srgbClr val="FFFFFF"/>
                </a:solidFill>
                <a:latin typeface="Cambria"/>
                <a:cs typeface="Cambria"/>
              </a:rPr>
              <a:t>паралічу</a:t>
            </a:r>
            <a:r>
              <a:rPr sz="2600" i="1" dirty="0">
                <a:solidFill>
                  <a:srgbClr val="FFFFFF"/>
                </a:solidFill>
                <a:latin typeface="Trebuchet MS"/>
                <a:cs typeface="Trebuchet MS"/>
              </a:rPr>
              <a:t>"</a:t>
            </a:r>
            <a:r>
              <a:rPr sz="2600" i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ambria"/>
                <a:cs typeface="Cambria"/>
              </a:rPr>
              <a:t>судин</a:t>
            </a:r>
            <a:r>
              <a:rPr sz="2600" i="1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ambria"/>
                <a:cs typeface="Cambria"/>
              </a:rPr>
              <a:t>внутрішніх</a:t>
            </a:r>
            <a:r>
              <a:rPr sz="2600" i="1" spc="1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i="1" spc="-10" dirty="0">
                <a:solidFill>
                  <a:srgbClr val="FFFFFF"/>
                </a:solidFill>
                <a:latin typeface="Cambria"/>
                <a:cs typeface="Cambria"/>
              </a:rPr>
              <a:t>органів </a:t>
            </a:r>
            <a:r>
              <a:rPr sz="2600" i="1" dirty="0">
                <a:solidFill>
                  <a:srgbClr val="FFFFFF"/>
                </a:solidFill>
                <a:latin typeface="Cambria"/>
                <a:cs typeface="Cambria"/>
              </a:rPr>
              <a:t>відбувається</a:t>
            </a:r>
            <a:r>
              <a:rPr sz="2600" i="1" spc="1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i="1" dirty="0">
                <a:solidFill>
                  <a:srgbClr val="FFFF00"/>
                </a:solidFill>
                <a:latin typeface="Trebuchet MS"/>
                <a:cs typeface="Trebuchet MS"/>
              </a:rPr>
              <a:t>"</a:t>
            </a:r>
            <a:r>
              <a:rPr sz="2600" i="1" dirty="0">
                <a:solidFill>
                  <a:srgbClr val="FFFF00"/>
                </a:solidFill>
                <a:latin typeface="Cambria"/>
                <a:cs typeface="Cambria"/>
              </a:rPr>
              <a:t>кровотеча</a:t>
            </a:r>
            <a:r>
              <a:rPr sz="2600" i="1" spc="9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600" i="1" dirty="0">
                <a:solidFill>
                  <a:srgbClr val="FFFF00"/>
                </a:solidFill>
                <a:latin typeface="Cambria"/>
                <a:cs typeface="Cambria"/>
              </a:rPr>
              <a:t>у</a:t>
            </a:r>
            <a:r>
              <a:rPr sz="2600" i="1" spc="5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600" i="1" dirty="0">
                <a:solidFill>
                  <a:srgbClr val="FFFF00"/>
                </a:solidFill>
                <a:latin typeface="Cambria"/>
                <a:cs typeface="Cambria"/>
              </a:rPr>
              <a:t>власні</a:t>
            </a:r>
            <a:r>
              <a:rPr sz="2600" i="1" spc="8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600" i="1" dirty="0">
                <a:solidFill>
                  <a:srgbClr val="FFFF00"/>
                </a:solidFill>
                <a:latin typeface="Cambria"/>
                <a:cs typeface="Cambria"/>
              </a:rPr>
              <a:t>судини</a:t>
            </a:r>
            <a:r>
              <a:rPr sz="2600" i="1" dirty="0">
                <a:solidFill>
                  <a:srgbClr val="FFFF00"/>
                </a:solidFill>
                <a:latin typeface="Trebuchet MS"/>
                <a:cs typeface="Trebuchet MS"/>
              </a:rPr>
              <a:t>"</a:t>
            </a:r>
            <a:r>
              <a:rPr sz="2600" i="1" spc="-14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i="1" dirty="0">
                <a:solidFill>
                  <a:srgbClr val="FFFF00"/>
                </a:solidFill>
                <a:latin typeface="Cambria"/>
                <a:cs typeface="Cambria"/>
              </a:rPr>
              <a:t>черевної</a:t>
            </a:r>
            <a:r>
              <a:rPr sz="2600" i="1" spc="1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600" i="1" spc="-10" dirty="0">
                <a:solidFill>
                  <a:srgbClr val="FFFFFF"/>
                </a:solidFill>
                <a:latin typeface="Cambria"/>
                <a:cs typeface="Cambria"/>
              </a:rPr>
              <a:t>порожнини </a:t>
            </a:r>
            <a:r>
              <a:rPr sz="2600" i="1" dirty="0">
                <a:solidFill>
                  <a:srgbClr val="FFFFFF"/>
                </a:solidFill>
                <a:latin typeface="Cambria"/>
                <a:cs typeface="Cambria"/>
              </a:rPr>
              <a:t>розвивається</a:t>
            </a:r>
            <a:r>
              <a:rPr sz="2600" i="1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i="1" spc="-10" dirty="0">
                <a:solidFill>
                  <a:srgbClr val="FFFF00"/>
                </a:solidFill>
                <a:latin typeface="Cambria"/>
                <a:cs typeface="Cambria"/>
              </a:rPr>
              <a:t>колапс</a:t>
            </a:r>
            <a:r>
              <a:rPr sz="2600" i="1" spc="-10" dirty="0">
                <a:solidFill>
                  <a:srgbClr val="FFFF00"/>
                </a:solidFill>
                <a:latin typeface="Trebuchet MS"/>
                <a:cs typeface="Trebuchet MS"/>
              </a:rPr>
              <a:t>.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35"/>
              </a:spcBef>
            </a:pPr>
            <a:r>
              <a:rPr sz="2600" spc="-5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2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-40131"/>
            <a:ext cx="6396990" cy="3445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189865" indent="-228600" algn="just">
              <a:lnSpc>
                <a:spcPct val="120000"/>
              </a:lnSpc>
              <a:spcBef>
                <a:spcPts val="100"/>
              </a:spcBef>
              <a:buClr>
                <a:srgbClr val="FFFFFF"/>
              </a:buClr>
              <a:buFont typeface="Arial MT"/>
              <a:buChar char="•"/>
              <a:tabLst>
                <a:tab pos="240665" algn="l"/>
              </a:tabLst>
            </a:pP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Отруєння</a:t>
            </a:r>
            <a:r>
              <a:rPr sz="3600" b="1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кокаїном</a:t>
            </a:r>
            <a:r>
              <a:rPr sz="3600" b="1" spc="7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360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i="1" spc="-10" dirty="0">
                <a:solidFill>
                  <a:srgbClr val="FFFF00"/>
                </a:solidFill>
                <a:latin typeface="Cambria"/>
                <a:cs typeface="Cambria"/>
              </a:rPr>
              <a:t>зіниці розширені</a:t>
            </a:r>
            <a:endParaRPr sz="3600">
              <a:latin typeface="Cambria"/>
              <a:cs typeface="Cambria"/>
            </a:endParaRPr>
          </a:p>
          <a:p>
            <a:pPr marL="240665" marR="5080" indent="-228600" algn="just">
              <a:lnSpc>
                <a:spcPct val="120000"/>
              </a:lnSpc>
              <a:spcBef>
                <a:spcPts val="1005"/>
              </a:spcBef>
              <a:buFont typeface="Arial MT"/>
              <a:buChar char="•"/>
              <a:tabLst>
                <a:tab pos="240665" algn="l"/>
              </a:tabLst>
            </a:pP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Отруєння</a:t>
            </a:r>
            <a:r>
              <a:rPr sz="3600" b="1" spc="-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морфіном</a:t>
            </a:r>
            <a:r>
              <a:rPr sz="3600" b="1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spc="459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360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10" dirty="0">
                <a:solidFill>
                  <a:srgbClr val="FFFF00"/>
                </a:solidFill>
                <a:latin typeface="Cambria"/>
                <a:cs typeface="Cambria"/>
              </a:rPr>
              <a:t>зіниці </a:t>
            </a:r>
            <a:r>
              <a:rPr sz="3600" i="1" dirty="0">
                <a:solidFill>
                  <a:srgbClr val="FFFF00"/>
                </a:solidFill>
                <a:latin typeface="Cambria"/>
                <a:cs typeface="Cambria"/>
              </a:rPr>
              <a:t>звужені</a:t>
            </a:r>
            <a:r>
              <a:rPr sz="3600" i="1" spc="5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якщо</a:t>
            </a:r>
            <a:r>
              <a:rPr sz="36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ще</a:t>
            </a:r>
            <a:r>
              <a:rPr sz="36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не</a:t>
            </a:r>
            <a:r>
              <a:rPr sz="36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mbria"/>
                <a:cs typeface="Cambria"/>
              </a:rPr>
              <a:t>настала асфіксія</a:t>
            </a:r>
            <a:r>
              <a:rPr sz="3600" spc="-10" dirty="0">
                <a:solidFill>
                  <a:srgbClr val="FFFFFF"/>
                </a:solidFill>
                <a:latin typeface="Trebuchet MS"/>
                <a:cs typeface="Trebuchet MS"/>
              </a:rPr>
              <a:t>).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4385564"/>
            <a:ext cx="6329680" cy="1313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42870">
              <a:lnSpc>
                <a:spcPct val="100000"/>
              </a:lnSpc>
              <a:spcBef>
                <a:spcPts val="90"/>
              </a:spcBef>
            </a:pPr>
            <a:r>
              <a:rPr sz="2000" i="1" dirty="0">
                <a:solidFill>
                  <a:srgbClr val="FFFF00"/>
                </a:solidFill>
                <a:latin typeface="Cambria"/>
                <a:cs typeface="Cambria"/>
              </a:rPr>
              <a:t>Помітна </a:t>
            </a:r>
            <a:r>
              <a:rPr sz="2000" i="1" spc="-10" dirty="0">
                <a:solidFill>
                  <a:srgbClr val="FFFF00"/>
                </a:solidFill>
                <a:latin typeface="Cambria"/>
                <a:cs typeface="Cambria"/>
              </a:rPr>
              <a:t>пітливість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Отруєння</a:t>
            </a:r>
            <a:r>
              <a:rPr sz="2000" b="1" u="heavy" spc="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 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мухоморами,</a:t>
            </a:r>
            <a:r>
              <a:rPr sz="2000" b="1" u="heavy" spc="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 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лікарськими</a:t>
            </a:r>
            <a:r>
              <a:rPr sz="2000" b="1" u="heavy" spc="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 </a:t>
            </a:r>
            <a:r>
              <a:rPr sz="20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речовинами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000" spc="-25" dirty="0">
                <a:solidFill>
                  <a:srgbClr val="FFFFFF"/>
                </a:solidFill>
                <a:latin typeface="Cambria"/>
                <a:cs typeface="Cambria"/>
              </a:rPr>
              <a:t>М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000" spc="-30" dirty="0">
                <a:solidFill>
                  <a:srgbClr val="FFFFFF"/>
                </a:solidFill>
                <a:latin typeface="Cambria"/>
                <a:cs typeface="Cambria"/>
              </a:rPr>
              <a:t>холіноміметиками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антихолінестеразними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4178" y="3599"/>
            <a:ext cx="4667821" cy="202996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164" y="36068"/>
            <a:ext cx="5661025" cy="542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965" indent="-228600">
              <a:lnSpc>
                <a:spcPct val="120000"/>
              </a:lnSpc>
              <a:spcBef>
                <a:spcPts val="100"/>
              </a:spcBef>
              <a:buClr>
                <a:srgbClr val="FFFF00"/>
              </a:buClr>
              <a:buFont typeface="Arial MT"/>
              <a:buChar char="•"/>
              <a:tabLst>
                <a:tab pos="227965" algn="l"/>
              </a:tabLst>
            </a:pP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Опіки слизових</a:t>
            </a:r>
            <a:r>
              <a:rPr sz="3600" spc="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spc="-10" dirty="0">
                <a:solidFill>
                  <a:srgbClr val="FFFF00"/>
                </a:solidFill>
                <a:latin typeface="Cambria"/>
                <a:cs typeface="Cambria"/>
              </a:rPr>
              <a:t>оболонок </a:t>
            </a: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губ</a:t>
            </a:r>
            <a:r>
              <a:rPr sz="3600" spc="4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і</a:t>
            </a:r>
            <a:r>
              <a:rPr sz="3600" spc="7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ротової</a:t>
            </a:r>
            <a:r>
              <a:rPr sz="3600" spc="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spc="-10" dirty="0">
                <a:solidFill>
                  <a:srgbClr val="FFFF00"/>
                </a:solidFill>
                <a:latin typeface="Cambria"/>
                <a:cs typeface="Cambria"/>
              </a:rPr>
              <a:t>порожнини</a:t>
            </a:r>
            <a:r>
              <a:rPr sz="3600" spc="-10" dirty="0">
                <a:solidFill>
                  <a:srgbClr val="FFFF00"/>
                </a:solidFill>
                <a:latin typeface="Trebuchet MS"/>
                <a:cs typeface="Trebuchet MS"/>
              </a:rPr>
              <a:t>, </a:t>
            </a: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шкіри</a:t>
            </a:r>
            <a:r>
              <a:rPr sz="3600" spc="6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00"/>
                </a:solidFill>
                <a:latin typeface="Trebuchet MS"/>
                <a:cs typeface="Trebuchet MS"/>
              </a:rPr>
              <a:t>-</a:t>
            </a:r>
            <a:r>
              <a:rPr sz="3600" spc="-26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mbria"/>
                <a:cs typeface="Cambria"/>
              </a:rPr>
              <a:t>отруєння кислотами </a:t>
            </a:r>
            <a:r>
              <a:rPr sz="3600" spc="-10" dirty="0">
                <a:solidFill>
                  <a:srgbClr val="FFFF00"/>
                </a:solidFill>
                <a:latin typeface="Trebuchet MS"/>
                <a:cs typeface="Trebuchet MS"/>
              </a:rPr>
              <a:t>(</a:t>
            </a:r>
            <a:r>
              <a:rPr sz="3600" spc="-10" dirty="0">
                <a:solidFill>
                  <a:srgbClr val="FFFF00"/>
                </a:solidFill>
                <a:latin typeface="Cambria"/>
                <a:cs typeface="Cambria"/>
              </a:rPr>
              <a:t>коагуляційний</a:t>
            </a:r>
            <a:r>
              <a:rPr sz="3600" spc="-5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spc="-50" dirty="0">
                <a:solidFill>
                  <a:srgbClr val="FFFF00"/>
                </a:solidFill>
                <a:latin typeface="Cambria"/>
                <a:cs typeface="Cambria"/>
              </a:rPr>
              <a:t>некроз</a:t>
            </a:r>
            <a:r>
              <a:rPr sz="3600" spc="-50" dirty="0">
                <a:solidFill>
                  <a:srgbClr val="FFFF00"/>
                </a:solidFill>
                <a:latin typeface="Trebuchet MS"/>
                <a:cs typeface="Trebuchet MS"/>
              </a:rPr>
              <a:t>)</a:t>
            </a:r>
            <a:r>
              <a:rPr sz="3600" spc="-5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3600" spc="-4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50" dirty="0">
                <a:solidFill>
                  <a:srgbClr val="FFFFFF"/>
                </a:solidFill>
                <a:latin typeface="Cambria"/>
                <a:cs typeface="Cambria"/>
              </a:rPr>
              <a:t>а 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при</a:t>
            </a:r>
            <a:r>
              <a:rPr sz="36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опіках</a:t>
            </a:r>
            <a:r>
              <a:rPr sz="36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mbria"/>
                <a:cs typeface="Cambria"/>
              </a:rPr>
              <a:t>лугами </a:t>
            </a:r>
            <a:r>
              <a:rPr sz="3600" dirty="0">
                <a:solidFill>
                  <a:srgbClr val="FFFF00"/>
                </a:solidFill>
                <a:latin typeface="Trebuchet MS"/>
                <a:cs typeface="Trebuchet MS"/>
              </a:rPr>
              <a:t>(</a:t>
            </a: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колікваційний</a:t>
            </a:r>
            <a:r>
              <a:rPr sz="3600" spc="-1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spc="-10" dirty="0">
                <a:solidFill>
                  <a:srgbClr val="FFFF00"/>
                </a:solidFill>
                <a:latin typeface="Cambria"/>
                <a:cs typeface="Cambria"/>
              </a:rPr>
              <a:t>некроз</a:t>
            </a:r>
            <a:r>
              <a:rPr sz="3600" spc="-10" dirty="0">
                <a:solidFill>
                  <a:srgbClr val="FFFF00"/>
                </a:solidFill>
                <a:latin typeface="Trebuchet MS"/>
                <a:cs typeface="Trebuchet MS"/>
              </a:rPr>
              <a:t>).</a:t>
            </a:r>
            <a:endParaRPr sz="3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870"/>
              </a:spcBef>
            </a:pPr>
            <a:r>
              <a:rPr sz="3600" spc="-5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36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4683" y="3787368"/>
            <a:ext cx="5315707" cy="259079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664" y="4754160"/>
            <a:ext cx="4163562" cy="18623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38595" y="299034"/>
            <a:ext cx="4715255" cy="2877311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39" y="-63372"/>
            <a:ext cx="11828780" cy="5143500"/>
          </a:xfrm>
          <a:prstGeom prst="rect">
            <a:avLst/>
          </a:prstGeom>
        </p:spPr>
        <p:txBody>
          <a:bodyPr vert="horz" wrap="square" lIns="0" tIns="250190" rIns="0" bIns="0" rtlCol="0">
            <a:spAutoFit/>
          </a:bodyPr>
          <a:lstStyle/>
          <a:p>
            <a:pPr marL="3764279" algn="just">
              <a:lnSpc>
                <a:spcPct val="100000"/>
              </a:lnSpc>
              <a:spcBef>
                <a:spcPts val="1970"/>
              </a:spcBef>
            </a:pP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П</a:t>
            </a:r>
            <a:r>
              <a:rPr sz="3600" b="1" dirty="0">
                <a:solidFill>
                  <a:srgbClr val="FFFF00"/>
                </a:solidFill>
                <a:latin typeface="Cambria"/>
                <a:cs typeface="Cambria"/>
              </a:rPr>
              <a:t>оложення</a:t>
            </a:r>
            <a:r>
              <a:rPr sz="3600" b="1" spc="-14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b="1" spc="-10" dirty="0">
                <a:solidFill>
                  <a:srgbClr val="FFFF00"/>
                </a:solidFill>
                <a:latin typeface="Cambria"/>
                <a:cs typeface="Cambria"/>
              </a:rPr>
              <a:t>хворого</a:t>
            </a:r>
            <a:endParaRPr sz="3600">
              <a:latin typeface="Cambria"/>
              <a:cs typeface="Cambria"/>
            </a:endParaRPr>
          </a:p>
          <a:p>
            <a:pPr marL="227965" marR="152400" indent="-228600" algn="just">
              <a:lnSpc>
                <a:spcPct val="120000"/>
              </a:lnSpc>
              <a:spcBef>
                <a:spcPts val="1010"/>
              </a:spcBef>
              <a:buFont typeface="Arial MT"/>
              <a:buChar char="•"/>
              <a:tabLst>
                <a:tab pos="227965" algn="l"/>
              </a:tabLst>
            </a:pP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сильні</a:t>
            </a:r>
            <a:r>
              <a:rPr sz="3600" spc="3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болі</a:t>
            </a:r>
            <a:r>
              <a:rPr sz="3600" spc="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у</a:t>
            </a:r>
            <a:r>
              <a:rPr sz="3600" spc="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череві</a:t>
            </a:r>
            <a:r>
              <a:rPr sz="3600" spc="3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змушують</a:t>
            </a:r>
            <a:r>
              <a:rPr sz="36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хворого</a:t>
            </a:r>
            <a:r>
              <a:rPr sz="3600" spc="3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прийняти</a:t>
            </a:r>
            <a:r>
              <a:rPr sz="3600" spc="3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spc="-20" dirty="0">
                <a:solidFill>
                  <a:srgbClr val="FFFF00"/>
                </a:solidFill>
                <a:latin typeface="Cambria"/>
                <a:cs typeface="Cambria"/>
              </a:rPr>
              <a:t>таке </a:t>
            </a:r>
            <a:r>
              <a:rPr sz="3600" spc="-85" dirty="0">
                <a:solidFill>
                  <a:srgbClr val="FFFF00"/>
                </a:solidFill>
                <a:latin typeface="Cambria"/>
                <a:cs typeface="Cambria"/>
              </a:rPr>
              <a:t>положення</a:t>
            </a:r>
            <a:r>
              <a:rPr sz="3600" spc="-85" dirty="0">
                <a:solidFill>
                  <a:srgbClr val="FFFF00"/>
                </a:solidFill>
                <a:latin typeface="Trebuchet MS"/>
                <a:cs typeface="Trebuchet MS"/>
              </a:rPr>
              <a:t>,</a:t>
            </a:r>
            <a:r>
              <a:rPr sz="3600" spc="-19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за</a:t>
            </a:r>
            <a:r>
              <a:rPr sz="3600" spc="-1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якого</a:t>
            </a:r>
            <a:r>
              <a:rPr sz="36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б</a:t>
            </a:r>
            <a:r>
              <a:rPr sz="36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можна</a:t>
            </a:r>
            <a:r>
              <a:rPr sz="36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зменшити</a:t>
            </a:r>
            <a:r>
              <a:rPr sz="3600" spc="9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деякою</a:t>
            </a:r>
            <a:r>
              <a:rPr sz="36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mbria"/>
                <a:cs typeface="Cambria"/>
              </a:rPr>
              <a:t>мірою 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інтенсивність</a:t>
            </a:r>
            <a:r>
              <a:rPr sz="3600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spc="-20" dirty="0">
                <a:solidFill>
                  <a:srgbClr val="FFFF00"/>
                </a:solidFill>
                <a:latin typeface="Cambria"/>
                <a:cs typeface="Cambria"/>
              </a:rPr>
              <a:t>болю</a:t>
            </a:r>
            <a:endParaRPr sz="3600">
              <a:latin typeface="Cambria"/>
              <a:cs typeface="Cambria"/>
            </a:endParaRPr>
          </a:p>
          <a:p>
            <a:pPr marL="227329" indent="-227965" algn="just">
              <a:lnSpc>
                <a:spcPct val="120000"/>
              </a:lnSpc>
              <a:spcBef>
                <a:spcPts val="980"/>
              </a:spcBef>
              <a:buFont typeface="Arial MT"/>
              <a:buChar char="•"/>
              <a:tabLst>
                <a:tab pos="228600" algn="l"/>
              </a:tabLst>
            </a:pP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притискає</a:t>
            </a:r>
            <a:r>
              <a:rPr sz="36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коліна</a:t>
            </a:r>
            <a:r>
              <a:rPr sz="36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до живота</a:t>
            </a:r>
            <a:r>
              <a:rPr sz="36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360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при</a:t>
            </a:r>
            <a:r>
              <a:rPr sz="3600" spc="3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свинцевій</a:t>
            </a:r>
            <a:r>
              <a:rPr sz="3600" spc="4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кольці</a:t>
            </a:r>
            <a:r>
              <a:rPr sz="3600" spc="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spc="-25" dirty="0">
                <a:solidFill>
                  <a:srgbClr val="FFFF00"/>
                </a:solidFill>
                <a:latin typeface="Cambria"/>
                <a:cs typeface="Cambria"/>
              </a:rPr>
              <a:t>або 	</a:t>
            </a: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отруєнні</a:t>
            </a:r>
            <a:r>
              <a:rPr sz="3600" spc="-1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розчинними</a:t>
            </a:r>
            <a:r>
              <a:rPr sz="3600" spc="-5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солями</a:t>
            </a:r>
            <a:r>
              <a:rPr sz="3600" spc="-114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spc="-10" dirty="0">
                <a:solidFill>
                  <a:srgbClr val="FFFF00"/>
                </a:solidFill>
                <a:latin typeface="Cambria"/>
                <a:cs typeface="Cambria"/>
              </a:rPr>
              <a:t>барію</a:t>
            </a:r>
            <a:endParaRPr sz="3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875"/>
              </a:spcBef>
            </a:pPr>
            <a:r>
              <a:rPr sz="3600" spc="-5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36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7673" y="4415218"/>
            <a:ext cx="4644326" cy="244278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772" y="174371"/>
            <a:ext cx="4416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i="0" dirty="0">
                <a:solidFill>
                  <a:srgbClr val="FFFF00"/>
                </a:solidFill>
                <a:latin typeface="Cambria"/>
                <a:cs typeface="Cambria"/>
              </a:rPr>
              <a:t>П</a:t>
            </a:r>
            <a:r>
              <a:rPr sz="3600" i="0" dirty="0">
                <a:solidFill>
                  <a:srgbClr val="FFFF00"/>
                </a:solidFill>
                <a:latin typeface="Cambria"/>
                <a:cs typeface="Cambria"/>
              </a:rPr>
              <a:t>оложення</a:t>
            </a:r>
            <a:r>
              <a:rPr sz="3600" i="0" spc="-14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i="0" spc="-10" dirty="0">
                <a:solidFill>
                  <a:srgbClr val="FFFF00"/>
                </a:solidFill>
                <a:latin typeface="Cambria"/>
                <a:cs typeface="Cambria"/>
              </a:rPr>
              <a:t>хворого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634362"/>
            <a:ext cx="5335905" cy="489013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227965" marR="111760" indent="-227965" algn="r">
              <a:lnSpc>
                <a:spcPct val="100000"/>
              </a:lnSpc>
              <a:spcBef>
                <a:spcPts val="965"/>
              </a:spcBef>
              <a:buFont typeface="Arial MT"/>
              <a:buChar char="•"/>
              <a:tabLst>
                <a:tab pos="227965" algn="l"/>
              </a:tabLst>
            </a:pPr>
            <a:r>
              <a:rPr sz="3600" b="1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r>
              <a:rPr sz="3600" b="1" spc="-14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b="1" spc="-10" dirty="0">
                <a:solidFill>
                  <a:srgbClr val="FFFF00"/>
                </a:solidFill>
                <a:latin typeface="Cambria"/>
                <a:cs typeface="Cambria"/>
              </a:rPr>
              <a:t>мухоморами</a:t>
            </a:r>
            <a:endParaRPr sz="3600">
              <a:latin typeface="Cambria"/>
              <a:cs typeface="Cambria"/>
            </a:endParaRPr>
          </a:p>
          <a:p>
            <a:pPr marR="56515" algn="r">
              <a:lnSpc>
                <a:spcPct val="100000"/>
              </a:lnSpc>
              <a:spcBef>
                <a:spcPts val="860"/>
              </a:spcBef>
            </a:pP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викликає</a:t>
            </a:r>
            <a:r>
              <a:rPr sz="36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i="1" dirty="0">
                <a:solidFill>
                  <a:srgbClr val="FFFF00"/>
                </a:solidFill>
                <a:latin typeface="Cambria"/>
                <a:cs typeface="Cambria"/>
              </a:rPr>
              <a:t>спазм</a:t>
            </a:r>
            <a:r>
              <a:rPr sz="3600" i="1" spc="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i="1" spc="-10" dirty="0">
                <a:solidFill>
                  <a:srgbClr val="FFFF00"/>
                </a:solidFill>
                <a:latin typeface="Cambria"/>
                <a:cs typeface="Cambria"/>
              </a:rPr>
              <a:t>бронхів</a:t>
            </a:r>
            <a:r>
              <a:rPr sz="3600" i="1" spc="-10" dirty="0">
                <a:solidFill>
                  <a:srgbClr val="FFFF00"/>
                </a:solidFill>
                <a:latin typeface="Trebuchet MS"/>
                <a:cs typeface="Trebuchet MS"/>
              </a:rPr>
              <a:t>.</a:t>
            </a:r>
            <a:endParaRPr sz="3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20"/>
              </a:spcBef>
            </a:pPr>
            <a:endParaRPr sz="3600">
              <a:latin typeface="Trebuchet MS"/>
              <a:cs typeface="Trebuchet MS"/>
            </a:endParaRPr>
          </a:p>
          <a:p>
            <a:pPr marL="241300" marR="5080" indent="-228600">
              <a:lnSpc>
                <a:spcPct val="120000"/>
              </a:lnSpc>
              <a:buFont typeface="Arial MT"/>
              <a:buChar char="•"/>
              <a:tabLst>
                <a:tab pos="241300" algn="l"/>
              </a:tabLst>
            </a:pP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Це</a:t>
            </a:r>
            <a:r>
              <a:rPr sz="36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змушує</a:t>
            </a:r>
            <a:r>
              <a:rPr sz="36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mbria"/>
                <a:cs typeface="Cambria"/>
              </a:rPr>
              <a:t>потерпілого 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приймати</a:t>
            </a:r>
            <a:r>
              <a:rPr sz="36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mbria"/>
                <a:cs typeface="Cambria"/>
              </a:rPr>
              <a:t>положення</a:t>
            </a:r>
            <a:r>
              <a:rPr sz="3600" spc="-10" dirty="0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яке</a:t>
            </a:r>
            <a:r>
              <a:rPr sz="36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сприяє</a:t>
            </a:r>
            <a:r>
              <a:rPr sz="36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spc="-10" dirty="0">
                <a:solidFill>
                  <a:srgbClr val="FFFF00"/>
                </a:solidFill>
                <a:latin typeface="Cambria"/>
                <a:cs typeface="Cambria"/>
              </a:rPr>
              <a:t>розширенню грудної</a:t>
            </a:r>
            <a:r>
              <a:rPr sz="3600" spc="-17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spc="-10" dirty="0">
                <a:solidFill>
                  <a:srgbClr val="FFFF00"/>
                </a:solidFill>
                <a:latin typeface="Cambria"/>
                <a:cs typeface="Cambria"/>
              </a:rPr>
              <a:t>клітки</a:t>
            </a:r>
            <a:endParaRPr sz="36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537" y="181559"/>
            <a:ext cx="5818631" cy="266394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37631" y="2947318"/>
            <a:ext cx="6095999" cy="37703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1956" y="561305"/>
            <a:ext cx="8956675" cy="134810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465"/>
              </a:spcBef>
              <a:tabLst>
                <a:tab pos="417830" algn="l"/>
                <a:tab pos="2465705" algn="l"/>
                <a:tab pos="2517775" algn="l"/>
                <a:tab pos="2649220" algn="l"/>
                <a:tab pos="5511165" algn="l"/>
                <a:tab pos="5556885" algn="l"/>
                <a:tab pos="5913755" algn="l"/>
                <a:tab pos="6950075" algn="l"/>
              </a:tabLst>
            </a:pPr>
            <a:r>
              <a:rPr sz="3100" i="0" spc="160" dirty="0">
                <a:solidFill>
                  <a:srgbClr val="FFFF00"/>
                </a:solidFill>
                <a:latin typeface="Cambria"/>
                <a:cs typeface="Cambria"/>
              </a:rPr>
              <a:t>У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310" dirty="0">
                <a:solidFill>
                  <a:srgbClr val="FFFF00"/>
                </a:solidFill>
                <a:latin typeface="Cambria"/>
                <a:cs typeface="Cambria"/>
              </a:rPr>
              <a:t>ПРОЦЕСІ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	</a:t>
            </a:r>
            <a:r>
              <a:rPr sz="3100" i="0" spc="254" dirty="0">
                <a:solidFill>
                  <a:srgbClr val="FFFF00"/>
                </a:solidFill>
                <a:latin typeface="Cambria"/>
                <a:cs typeface="Cambria"/>
              </a:rPr>
              <a:t>ЖИТТЄДІЯЛЬНОСТІ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285" dirty="0">
                <a:solidFill>
                  <a:srgbClr val="FFFF00"/>
                </a:solidFill>
                <a:latin typeface="Cambria"/>
                <a:cs typeface="Cambria"/>
              </a:rPr>
              <a:t>ЛЮДИНА ПОСТІЙНО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290" dirty="0">
                <a:solidFill>
                  <a:srgbClr val="FFFF00"/>
                </a:solidFill>
                <a:latin typeface="Cambria"/>
                <a:cs typeface="Cambria"/>
              </a:rPr>
              <a:t>СТИКАЄТЬСЯ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400" dirty="0">
                <a:solidFill>
                  <a:srgbClr val="FFFF00"/>
                </a:solidFill>
                <a:latin typeface="Cambria"/>
                <a:cs typeface="Cambria"/>
              </a:rPr>
              <a:t>З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290" dirty="0">
                <a:solidFill>
                  <a:srgbClr val="FFFF00"/>
                </a:solidFill>
                <a:latin typeface="Cambria"/>
                <a:cs typeface="Cambria"/>
              </a:rPr>
              <a:t>ВЕЛИКОЮ </a:t>
            </a:r>
            <a:r>
              <a:rPr sz="3100" i="0" spc="235" dirty="0">
                <a:solidFill>
                  <a:srgbClr val="FFFF00"/>
                </a:solidFill>
                <a:latin typeface="Cambria"/>
                <a:cs typeface="Cambria"/>
              </a:rPr>
              <a:t>КІЛЬКІСТЮ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	</a:t>
            </a:r>
            <a:r>
              <a:rPr sz="3100" i="0" spc="280" dirty="0">
                <a:solidFill>
                  <a:srgbClr val="FFFF00"/>
                </a:solidFill>
                <a:latin typeface="Cambria"/>
                <a:cs typeface="Cambria"/>
              </a:rPr>
              <a:t>ШКІДЛИВИХ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	</a:t>
            </a:r>
            <a:r>
              <a:rPr sz="3100" i="0" spc="270" dirty="0">
                <a:solidFill>
                  <a:srgbClr val="FFFF00"/>
                </a:solidFill>
                <a:latin typeface="Cambria"/>
                <a:cs typeface="Cambria"/>
              </a:rPr>
              <a:t>РЕЧОВИН,</a:t>
            </a:r>
            <a:endParaRPr sz="31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666" y="2150419"/>
            <a:ext cx="4246245" cy="2173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6535">
              <a:lnSpc>
                <a:spcPct val="100000"/>
              </a:lnSpc>
              <a:spcBef>
                <a:spcPts val="90"/>
              </a:spcBef>
            </a:pPr>
            <a:r>
              <a:rPr sz="2000" b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Шкідливі</a:t>
            </a:r>
            <a:r>
              <a:rPr sz="2000" b="1" u="heavy" spc="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 </a:t>
            </a:r>
            <a:r>
              <a:rPr sz="2000" b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речовини</a:t>
            </a:r>
            <a:r>
              <a:rPr sz="2000" b="1" u="heavy" spc="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 </a:t>
            </a:r>
            <a:r>
              <a:rPr sz="2000" b="1" u="heavy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викликають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Різні види</a:t>
            </a:r>
            <a:r>
              <a:rPr sz="20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захворювання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6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Розлади</a:t>
            </a:r>
            <a:r>
              <a:rPr sz="20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здоров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’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я</a:t>
            </a:r>
            <a:endParaRPr sz="2000">
              <a:latin typeface="Cambria"/>
              <a:cs typeface="Cambria"/>
            </a:endParaRPr>
          </a:p>
          <a:p>
            <a:pPr marL="240665" marR="149860" indent="-228600">
              <a:lnSpc>
                <a:spcPct val="120000"/>
              </a:lnSpc>
              <a:spcBef>
                <a:spcPts val="100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Травматизм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0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процесі</a:t>
            </a:r>
            <a:r>
              <a:rPr sz="2000" spc="5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Cambria"/>
                <a:cs typeface="Cambria"/>
              </a:rPr>
              <a:t>контакту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або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через</a:t>
            </a:r>
            <a:r>
              <a:rPr sz="2000" spc="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певний проміжок</a:t>
            </a:r>
            <a:r>
              <a:rPr sz="2000" spc="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Cambria"/>
                <a:cs typeface="Cambria"/>
              </a:rPr>
              <a:t>часу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9038" y="2215654"/>
            <a:ext cx="7162796" cy="450493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3478" rIns="0" bIns="0" rtlCol="0">
            <a:spAutoFit/>
          </a:bodyPr>
          <a:lstStyle/>
          <a:p>
            <a:pPr marL="2197735">
              <a:lnSpc>
                <a:spcPct val="100000"/>
              </a:lnSpc>
              <a:spcBef>
                <a:spcPts val="105"/>
              </a:spcBef>
            </a:pPr>
            <a:r>
              <a:rPr i="0" spc="325" dirty="0">
                <a:solidFill>
                  <a:srgbClr val="FFFF00"/>
                </a:solidFill>
                <a:latin typeface="Cambria"/>
                <a:cs typeface="Cambria"/>
              </a:rPr>
              <a:t>КОМАТОЗНИЙ</a:t>
            </a:r>
            <a:r>
              <a:rPr i="0" spc="37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305" dirty="0">
                <a:solidFill>
                  <a:srgbClr val="FFFF00"/>
                </a:solidFill>
                <a:latin typeface="Cambria"/>
                <a:cs typeface="Cambria"/>
              </a:rPr>
              <a:t>СТАН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3516" y="2072354"/>
            <a:ext cx="10966450" cy="2967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9395" marR="5080" indent="-227329">
              <a:lnSpc>
                <a:spcPct val="12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spc="-25" dirty="0">
                <a:solidFill>
                  <a:srgbClr val="FFFF00"/>
                </a:solidFill>
                <a:latin typeface="Cambria"/>
                <a:cs typeface="Cambria"/>
              </a:rPr>
              <a:t>Гіпоглікемічна</a:t>
            </a:r>
            <a:r>
              <a:rPr sz="2800" b="1" spc="-6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FFFF00"/>
                </a:solidFill>
                <a:latin typeface="Cambria"/>
                <a:cs typeface="Cambria"/>
              </a:rPr>
              <a:t>кома</a:t>
            </a:r>
            <a:r>
              <a:rPr sz="2800" b="1" spc="-4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b="1" spc="-25" dirty="0">
                <a:solidFill>
                  <a:srgbClr val="FFFF00"/>
                </a:solidFill>
                <a:latin typeface="Cambria"/>
                <a:cs typeface="Cambria"/>
              </a:rPr>
              <a:t>(отруєння </a:t>
            </a:r>
            <a:r>
              <a:rPr sz="2800" b="1" spc="-35" dirty="0">
                <a:solidFill>
                  <a:srgbClr val="FFFF00"/>
                </a:solidFill>
                <a:latin typeface="Cambria"/>
                <a:cs typeface="Cambria"/>
              </a:rPr>
              <a:t>інсуліном)</a:t>
            </a:r>
            <a:r>
              <a:rPr sz="2800" b="1" spc="-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mbria"/>
                <a:cs typeface="Cambria"/>
              </a:rPr>
              <a:t>-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порушення</a:t>
            </a:r>
            <a:r>
              <a:rPr sz="2800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серцево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- 	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судинної</a:t>
            </a:r>
            <a:r>
              <a:rPr sz="2800" spc="-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системи</a:t>
            </a:r>
            <a:endParaRPr sz="2800">
              <a:latin typeface="Cambria"/>
              <a:cs typeface="Cambria"/>
            </a:endParaRPr>
          </a:p>
          <a:p>
            <a:pPr marL="240029" indent="-227329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b="1" i="1" dirty="0">
                <a:solidFill>
                  <a:srgbClr val="FFFF00"/>
                </a:solidFill>
                <a:latin typeface="Cambria"/>
                <a:cs typeface="Cambria"/>
              </a:rPr>
              <a:t>Різке</a:t>
            </a:r>
            <a:r>
              <a:rPr sz="2800" b="1" i="1" spc="-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b="1" i="1" dirty="0">
                <a:solidFill>
                  <a:srgbClr val="FFFF00"/>
                </a:solidFill>
                <a:latin typeface="Cambria"/>
                <a:cs typeface="Cambria"/>
              </a:rPr>
              <a:t>пригнічення</a:t>
            </a:r>
            <a:r>
              <a:rPr sz="2800" b="1" i="1" spc="-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b="1" i="1" dirty="0">
                <a:solidFill>
                  <a:srgbClr val="FFFF00"/>
                </a:solidFill>
                <a:latin typeface="Cambria"/>
                <a:cs typeface="Cambria"/>
              </a:rPr>
              <a:t>дихання</a:t>
            </a:r>
            <a:r>
              <a:rPr sz="2800" b="1" i="1" spc="-4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8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отруєння</a:t>
            </a:r>
            <a:r>
              <a:rPr sz="28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морфіном</a:t>
            </a:r>
            <a:r>
              <a:rPr sz="28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166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b="1" spc="-20" dirty="0">
                <a:solidFill>
                  <a:srgbClr val="FFFF00"/>
                </a:solidFill>
                <a:latin typeface="Cambria"/>
                <a:cs typeface="Cambria"/>
              </a:rPr>
              <a:t>Гіперглікемічна</a:t>
            </a:r>
            <a:r>
              <a:rPr sz="2800" b="1" spc="-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FFFF00"/>
                </a:solidFill>
                <a:latin typeface="Cambria"/>
                <a:cs typeface="Cambria"/>
              </a:rPr>
              <a:t>кома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при</a:t>
            </a:r>
            <a:r>
              <a:rPr sz="28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цукровому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 діабеті</a:t>
            </a:r>
            <a:endParaRPr sz="2800">
              <a:latin typeface="Cambria"/>
              <a:cs typeface="Cambria"/>
            </a:endParaRPr>
          </a:p>
          <a:p>
            <a:pPr marL="240029" indent="-227329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b="1" spc="-20" dirty="0">
                <a:solidFill>
                  <a:srgbClr val="FFFF00"/>
                </a:solidFill>
                <a:latin typeface="Cambria"/>
                <a:cs typeface="Cambria"/>
              </a:rPr>
              <a:t>Уремічна</a:t>
            </a:r>
            <a:r>
              <a:rPr sz="2800" b="1" spc="-4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FFFF00"/>
                </a:solidFill>
                <a:latin typeface="Cambria"/>
                <a:cs typeface="Cambria"/>
              </a:rPr>
              <a:t>кома</a:t>
            </a:r>
            <a:r>
              <a:rPr sz="2800" b="1" spc="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80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при</a:t>
            </a:r>
            <a:r>
              <a:rPr sz="28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уремії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9844" y="723613"/>
            <a:ext cx="7698105" cy="1010919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960245" marR="5080" indent="-1948180">
              <a:lnSpc>
                <a:spcPts val="3670"/>
              </a:lnSpc>
              <a:spcBef>
                <a:spcPts val="570"/>
              </a:spcBef>
              <a:tabLst>
                <a:tab pos="5069205" algn="l"/>
                <a:tab pos="6397625" algn="l"/>
              </a:tabLst>
            </a:pPr>
            <a:r>
              <a:rPr i="0" spc="340" dirty="0">
                <a:solidFill>
                  <a:srgbClr val="FFFF00"/>
                </a:solidFill>
                <a:latin typeface="Cambria"/>
                <a:cs typeface="Cambria"/>
              </a:rPr>
              <a:t>ОГЛЯД</a:t>
            </a:r>
            <a:r>
              <a:rPr i="0" spc="38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295" dirty="0">
                <a:solidFill>
                  <a:srgbClr val="FFFF00"/>
                </a:solidFill>
                <a:latin typeface="Cambria"/>
                <a:cs typeface="Cambria"/>
              </a:rPr>
              <a:t>БЛЮВОТНИХ</a:t>
            </a:r>
            <a:r>
              <a:rPr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i="0" spc="345" dirty="0">
                <a:solidFill>
                  <a:srgbClr val="FFFF00"/>
                </a:solidFill>
                <a:latin typeface="Cambria"/>
                <a:cs typeface="Cambria"/>
              </a:rPr>
              <a:t>МАС,</a:t>
            </a:r>
            <a:r>
              <a:rPr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i="0" spc="360" dirty="0">
                <a:solidFill>
                  <a:srgbClr val="FFFF00"/>
                </a:solidFill>
                <a:latin typeface="Cambria"/>
                <a:cs typeface="Cambria"/>
              </a:rPr>
              <a:t>СЕЧІ, </a:t>
            </a:r>
            <a:r>
              <a:rPr i="0" spc="295" dirty="0">
                <a:solidFill>
                  <a:srgbClr val="FFFF00"/>
                </a:solidFill>
                <a:latin typeface="Cambria"/>
                <a:cs typeface="Cambria"/>
              </a:rPr>
              <a:t>ВИПОРОЖНЕНЬ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719365"/>
            <a:ext cx="11322050" cy="4631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marR="5080" indent="-227329">
              <a:lnSpc>
                <a:spcPct val="12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  <a:tab pos="5355590" algn="l"/>
              </a:tabLst>
            </a:pPr>
            <a:r>
              <a:rPr sz="2800" b="1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r>
              <a:rPr sz="2800" b="1" spc="-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FFFF00"/>
                </a:solidFill>
                <a:latin typeface="Cambria"/>
                <a:cs typeface="Cambria"/>
              </a:rPr>
              <a:t>мідним</a:t>
            </a:r>
            <a:r>
              <a:rPr sz="2800" b="1" spc="-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Cambria"/>
                <a:cs typeface="Cambria"/>
              </a:rPr>
              <a:t>купоросом</a:t>
            </a:r>
            <a:r>
              <a:rPr sz="2800" b="1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8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блювотні</a:t>
            </a:r>
            <a:r>
              <a:rPr sz="2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маси</a:t>
            </a:r>
            <a:r>
              <a:rPr sz="28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зеленувато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синього 	кольору</a:t>
            </a:r>
            <a:endParaRPr sz="2800">
              <a:latin typeface="Cambria"/>
              <a:cs typeface="Cambria"/>
            </a:endParaRPr>
          </a:p>
          <a:p>
            <a:pPr marL="240029" marR="368300" indent="-227965">
              <a:lnSpc>
                <a:spcPct val="120000"/>
              </a:lnSpc>
              <a:spcBef>
                <a:spcPts val="101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b="1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r>
              <a:rPr sz="2800" b="1" spc="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b="1" spc="-20" dirty="0">
                <a:solidFill>
                  <a:srgbClr val="FFFF00"/>
                </a:solidFill>
                <a:latin typeface="Cambria"/>
                <a:cs typeface="Cambria"/>
              </a:rPr>
              <a:t>сульфатом</a:t>
            </a:r>
            <a:r>
              <a:rPr sz="2800" b="1" spc="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FFFF00"/>
                </a:solidFill>
                <a:latin typeface="Cambria"/>
                <a:cs typeface="Cambria"/>
              </a:rPr>
              <a:t>цинку</a:t>
            </a:r>
            <a:r>
              <a:rPr sz="2800" b="1" spc="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8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Cambria"/>
                <a:cs typeface="Cambria"/>
              </a:rPr>
              <a:t>білуваті</a:t>
            </a:r>
            <a:r>
              <a:rPr sz="2800" spc="-3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800" spc="-4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а</a:t>
            </a:r>
            <a:r>
              <a:rPr sz="28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пізніше</a:t>
            </a: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8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кров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'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янисті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. </a:t>
            </a:r>
            <a:r>
              <a:rPr sz="2800" b="1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r>
              <a:rPr sz="2800" b="1" spc="-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FFFF00"/>
                </a:solidFill>
                <a:latin typeface="Cambria"/>
                <a:cs typeface="Cambria"/>
              </a:rPr>
              <a:t>миш'яком</a:t>
            </a:r>
            <a:r>
              <a:rPr sz="2800" b="1" spc="-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FFFF00"/>
                </a:solidFill>
                <a:latin typeface="Cambria"/>
                <a:cs typeface="Cambria"/>
              </a:rPr>
              <a:t>і</a:t>
            </a:r>
            <a:r>
              <a:rPr sz="2800" b="1" spc="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FFFF00"/>
                </a:solidFill>
                <a:latin typeface="Cambria"/>
                <a:cs typeface="Cambria"/>
              </a:rPr>
              <a:t>сурмою</a:t>
            </a:r>
            <a:r>
              <a:rPr sz="2800" b="1" spc="-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80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випорожнення</a:t>
            </a:r>
            <a:r>
              <a:rPr sz="28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вигляд</a:t>
            </a:r>
            <a:r>
              <a:rPr sz="28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"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рисового відвару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";</a:t>
            </a:r>
            <a:endParaRPr sz="28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165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b="1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r>
              <a:rPr sz="2800" b="1" spc="3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FFFF00"/>
                </a:solidFill>
                <a:latin typeface="Cambria"/>
                <a:cs typeface="Cambria"/>
              </a:rPr>
              <a:t>грибами</a:t>
            </a:r>
            <a:r>
              <a:rPr sz="2800" b="1" spc="4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8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Cambria"/>
                <a:cs typeface="Cambria"/>
              </a:rPr>
              <a:t>піняві</a:t>
            </a:r>
            <a:r>
              <a:rPr sz="2800" spc="-4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800" spc="-4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ambria"/>
                <a:cs typeface="Cambria"/>
              </a:rPr>
              <a:t>надмірні</a:t>
            </a:r>
            <a:r>
              <a:rPr sz="2800" spc="-3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800" spc="-4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з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неприємним</a:t>
            </a:r>
            <a:r>
              <a:rPr sz="28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запахом</a:t>
            </a:r>
            <a:endParaRPr sz="2800">
              <a:latin typeface="Cambria"/>
              <a:cs typeface="Cambria"/>
            </a:endParaRPr>
          </a:p>
          <a:p>
            <a:pPr marL="329565" indent="-316865">
              <a:lnSpc>
                <a:spcPct val="100000"/>
              </a:lnSpc>
              <a:spcBef>
                <a:spcPts val="1680"/>
              </a:spcBef>
              <a:buClr>
                <a:srgbClr val="FFFFFF"/>
              </a:buClr>
              <a:buFont typeface="Arial MT"/>
              <a:buChar char="•"/>
              <a:tabLst>
                <a:tab pos="329565" algn="l"/>
                <a:tab pos="5480050" algn="l"/>
              </a:tabLst>
            </a:pPr>
            <a:r>
              <a:rPr sz="2800" b="1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r>
              <a:rPr sz="2800" b="1" spc="-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FFFF00"/>
                </a:solidFill>
                <a:latin typeface="Cambria"/>
                <a:cs typeface="Cambria"/>
              </a:rPr>
              <a:t>препаратами</a:t>
            </a:r>
            <a:r>
              <a:rPr sz="2800" b="1" spc="-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Cambria"/>
                <a:cs typeface="Cambria"/>
              </a:rPr>
              <a:t>ртуті</a:t>
            </a:r>
            <a:r>
              <a:rPr sz="2800" b="1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8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кров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'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янисто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водяні</a:t>
            </a:r>
            <a:endParaRPr sz="2800">
              <a:latin typeface="Cambria"/>
              <a:cs typeface="Cambria"/>
            </a:endParaRPr>
          </a:p>
          <a:p>
            <a:pPr marL="240029" indent="-227329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b="1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r>
              <a:rPr sz="2800" b="1" spc="-5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FFFF00"/>
                </a:solidFill>
                <a:latin typeface="Cambria"/>
                <a:cs typeface="Cambria"/>
              </a:rPr>
              <a:t>азотнокислим</a:t>
            </a:r>
            <a:r>
              <a:rPr sz="2800" b="1" spc="-5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FFFF00"/>
                </a:solidFill>
                <a:latin typeface="Cambria"/>
                <a:cs typeface="Cambria"/>
              </a:rPr>
              <a:t>вісмутом</a:t>
            </a:r>
            <a:r>
              <a:rPr sz="2800" b="1" spc="-3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80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чорнуватий</a:t>
            </a:r>
            <a:r>
              <a:rPr sz="28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відтінок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0380" y="956784"/>
            <a:ext cx="521589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00530" algn="l"/>
              </a:tabLst>
            </a:pPr>
            <a:r>
              <a:rPr i="0" spc="295" dirty="0">
                <a:solidFill>
                  <a:srgbClr val="FFFF00"/>
                </a:solidFill>
                <a:latin typeface="Cambria"/>
                <a:cs typeface="Cambria"/>
              </a:rPr>
              <a:t>ЗМІНА</a:t>
            </a:r>
            <a:r>
              <a:rPr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i="0" spc="220" dirty="0">
                <a:solidFill>
                  <a:srgbClr val="FFFF00"/>
                </a:solidFill>
                <a:latin typeface="Cambria"/>
                <a:cs typeface="Cambria"/>
              </a:rPr>
              <a:t>КОЛЬОРУ</a:t>
            </a:r>
            <a:r>
              <a:rPr i="0" spc="350" dirty="0">
                <a:solidFill>
                  <a:srgbClr val="FFFF00"/>
                </a:solidFill>
                <a:latin typeface="Cambria"/>
                <a:cs typeface="Cambria"/>
              </a:rPr>
              <a:t> СЕЧІ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66" y="1441577"/>
            <a:ext cx="8767445" cy="3168015"/>
          </a:xfrm>
          <a:prstGeom prst="rect">
            <a:avLst/>
          </a:prstGeom>
        </p:spPr>
        <p:txBody>
          <a:bodyPr vert="horz" wrap="square" lIns="0" tIns="25019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970"/>
              </a:spcBef>
              <a:buFont typeface="Arial MT"/>
              <a:buChar char="•"/>
              <a:tabLst>
                <a:tab pos="240665" algn="l"/>
                <a:tab pos="4700270" algn="l"/>
              </a:tabLst>
            </a:pP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r>
              <a:rPr sz="3600" spc="-1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spc="-10" dirty="0">
                <a:solidFill>
                  <a:srgbClr val="FFFF00"/>
                </a:solidFill>
                <a:latin typeface="Cambria"/>
                <a:cs typeface="Cambria"/>
              </a:rPr>
              <a:t>фосфором</a:t>
            </a: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600" dirty="0">
                <a:solidFill>
                  <a:srgbClr val="FFFF00"/>
                </a:solidFill>
                <a:latin typeface="Trebuchet MS"/>
                <a:cs typeface="Trebuchet MS"/>
              </a:rPr>
              <a:t>-</a:t>
            </a:r>
            <a:r>
              <a:rPr sz="3600" spc="-17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600" spc="-25" dirty="0">
                <a:solidFill>
                  <a:srgbClr val="FFFF00"/>
                </a:solidFill>
                <a:latin typeface="Cambria"/>
                <a:cs typeface="Cambria"/>
              </a:rPr>
              <a:t>з</a:t>
            </a:r>
            <a:r>
              <a:rPr sz="3600" spc="-25" dirty="0">
                <a:solidFill>
                  <a:srgbClr val="FFFFFF"/>
                </a:solidFill>
                <a:latin typeface="Cambria"/>
                <a:cs typeface="Cambria"/>
              </a:rPr>
              <a:t>еленувато</a:t>
            </a:r>
            <a:r>
              <a:rPr sz="3600" spc="-25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3600" spc="-10" dirty="0">
                <a:solidFill>
                  <a:srgbClr val="FFFFFF"/>
                </a:solidFill>
                <a:latin typeface="Cambria"/>
                <a:cs typeface="Cambria"/>
              </a:rPr>
              <a:t>бурий</a:t>
            </a:r>
            <a:endParaRPr sz="36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870"/>
              </a:spcBef>
              <a:buFont typeface="Arial MT"/>
              <a:buChar char="•"/>
              <a:tabLst>
                <a:tab pos="240665" algn="l"/>
              </a:tabLst>
            </a:pP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r>
              <a:rPr sz="3600" spc="-114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сантоніном</a:t>
            </a:r>
            <a:r>
              <a:rPr sz="3600" spc="-4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360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mbria"/>
                <a:cs typeface="Cambria"/>
              </a:rPr>
              <a:t>зеленуватий</a:t>
            </a:r>
            <a:endParaRPr sz="36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850"/>
              </a:spcBef>
              <a:buFont typeface="Arial MT"/>
              <a:buChar char="•"/>
              <a:tabLst>
                <a:tab pos="240665" algn="l"/>
              </a:tabLst>
            </a:pP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r>
              <a:rPr sz="3600" spc="-3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фенолом</a:t>
            </a:r>
            <a:r>
              <a:rPr sz="3600" spc="-4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360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mbria"/>
                <a:cs typeface="Cambria"/>
              </a:rPr>
              <a:t>чорний</a:t>
            </a:r>
            <a:endParaRPr sz="3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870"/>
              </a:spcBef>
            </a:pPr>
            <a:r>
              <a:rPr sz="3600" spc="-5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3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37228" y="756759"/>
            <a:ext cx="130365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i="0" spc="365" dirty="0">
                <a:solidFill>
                  <a:srgbClr val="FFFF00"/>
                </a:solidFill>
                <a:latin typeface="Cambria"/>
                <a:cs typeface="Cambria"/>
              </a:rPr>
              <a:t>СЕЧА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66" y="1441577"/>
            <a:ext cx="9973310" cy="5271135"/>
          </a:xfrm>
          <a:prstGeom prst="rect">
            <a:avLst/>
          </a:prstGeom>
        </p:spPr>
        <p:txBody>
          <a:bodyPr vert="horz" wrap="square" lIns="0" tIns="25019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970"/>
              </a:spcBef>
              <a:buFont typeface="Arial MT"/>
              <a:buChar char="•"/>
              <a:tabLst>
                <a:tab pos="240665" algn="l"/>
              </a:tabLst>
            </a:pP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Анурія</a:t>
            </a:r>
            <a:r>
              <a:rPr sz="3600" spc="1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отруєння</a:t>
            </a:r>
            <a:r>
              <a:rPr sz="3600" b="1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препаратами</a:t>
            </a:r>
            <a:r>
              <a:rPr sz="3600" b="1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b="1" spc="45" dirty="0">
                <a:solidFill>
                  <a:srgbClr val="FFFFFF"/>
                </a:solidFill>
                <a:latin typeface="Cambria"/>
                <a:cs typeface="Cambria"/>
              </a:rPr>
              <a:t>ртуті.</a:t>
            </a:r>
            <a:endParaRPr sz="3600">
              <a:latin typeface="Cambria"/>
              <a:cs typeface="Cambria"/>
            </a:endParaRPr>
          </a:p>
          <a:p>
            <a:pPr marL="4492625">
              <a:lnSpc>
                <a:spcPct val="100000"/>
              </a:lnSpc>
              <a:spcBef>
                <a:spcPts val="1870"/>
              </a:spcBef>
            </a:pPr>
            <a:r>
              <a:rPr sz="3600" b="1" dirty="0">
                <a:solidFill>
                  <a:srgbClr val="FFFF00"/>
                </a:solidFill>
                <a:latin typeface="Cambria"/>
                <a:cs typeface="Cambria"/>
              </a:rPr>
              <a:t>Затримка</a:t>
            </a:r>
            <a:r>
              <a:rPr sz="3600" b="1" spc="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b="1" spc="-20" dirty="0">
                <a:solidFill>
                  <a:srgbClr val="FFFF00"/>
                </a:solidFill>
                <a:latin typeface="Cambria"/>
                <a:cs typeface="Cambria"/>
              </a:rPr>
              <a:t>сечі</a:t>
            </a:r>
            <a:endParaRPr sz="3600">
              <a:latin typeface="Cambria"/>
              <a:cs typeface="Cambria"/>
            </a:endParaRPr>
          </a:p>
          <a:p>
            <a:pPr marL="240029" marR="5080" indent="-227965">
              <a:lnSpc>
                <a:spcPct val="120000"/>
              </a:lnSpc>
              <a:spcBef>
                <a:spcPts val="985"/>
              </a:spcBef>
              <a:buFont typeface="Arial MT"/>
              <a:buChar char="•"/>
              <a:tabLst>
                <a:tab pos="241300" algn="l"/>
                <a:tab pos="7748905" algn="l"/>
              </a:tabLst>
            </a:pP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Параліч сфінктера</a:t>
            </a:r>
            <a:r>
              <a:rPr sz="3600" spc="-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сечового </a:t>
            </a:r>
            <a:r>
              <a:rPr sz="3600" spc="-10" dirty="0">
                <a:solidFill>
                  <a:srgbClr val="FFFF00"/>
                </a:solidFill>
                <a:latin typeface="Cambria"/>
                <a:cs typeface="Cambria"/>
              </a:rPr>
              <a:t>міхура</a:t>
            </a:r>
            <a:r>
              <a:rPr sz="360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600" dirty="0">
                <a:solidFill>
                  <a:srgbClr val="FFFF00"/>
                </a:solidFill>
                <a:latin typeface="Trebuchet MS"/>
                <a:cs typeface="Trebuchet MS"/>
              </a:rPr>
              <a:t>-</a:t>
            </a:r>
            <a:r>
              <a:rPr sz="3600" spc="-254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Cambria"/>
                <a:cs typeface="Cambria"/>
              </a:rPr>
              <a:t>отруєння 	</a:t>
            </a:r>
            <a:r>
              <a:rPr sz="3600" spc="-65" dirty="0">
                <a:solidFill>
                  <a:srgbClr val="FFFFFF"/>
                </a:solidFill>
                <a:latin typeface="Cambria"/>
                <a:cs typeface="Cambria"/>
              </a:rPr>
              <a:t>снодійними</a:t>
            </a:r>
            <a:r>
              <a:rPr sz="3600" spc="-6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3600" spc="-4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mbria"/>
                <a:cs typeface="Cambria"/>
              </a:rPr>
              <a:t>жарознижувальними</a:t>
            </a:r>
            <a:r>
              <a:rPr sz="36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mbria"/>
                <a:cs typeface="Cambria"/>
              </a:rPr>
              <a:t>засобами</a:t>
            </a:r>
            <a:endParaRPr sz="3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980"/>
              </a:spcBef>
              <a:buClr>
                <a:srgbClr val="FFFF00"/>
              </a:buClr>
              <a:buFont typeface="Arial MT"/>
              <a:buChar char="•"/>
            </a:pPr>
            <a:endParaRPr sz="3600">
              <a:latin typeface="Cambria"/>
              <a:cs typeface="Cambria"/>
            </a:endParaRPr>
          </a:p>
          <a:p>
            <a:pPr marL="241300" marR="47625" indent="-228600">
              <a:lnSpc>
                <a:spcPct val="120000"/>
              </a:lnSpc>
              <a:buFont typeface="Arial MT"/>
              <a:buChar char="•"/>
              <a:tabLst>
                <a:tab pos="241300" algn="l"/>
              </a:tabLst>
            </a:pPr>
            <a:r>
              <a:rPr sz="3600" b="1" dirty="0">
                <a:solidFill>
                  <a:srgbClr val="FFFF00"/>
                </a:solidFill>
                <a:latin typeface="Cambria"/>
                <a:cs typeface="Cambria"/>
              </a:rPr>
              <a:t>Спазм</a:t>
            </a:r>
            <a:r>
              <a:rPr sz="3600" b="1" spc="-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b="1" dirty="0">
                <a:solidFill>
                  <a:srgbClr val="FFFF00"/>
                </a:solidFill>
                <a:latin typeface="Cambria"/>
                <a:cs typeface="Cambria"/>
              </a:rPr>
              <a:t>сфінктера сечового</a:t>
            </a:r>
            <a:r>
              <a:rPr sz="3600" b="1" spc="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b="1" dirty="0">
                <a:solidFill>
                  <a:srgbClr val="FFFF00"/>
                </a:solidFill>
                <a:latin typeface="Cambria"/>
                <a:cs typeface="Cambria"/>
              </a:rPr>
              <a:t>міхура</a:t>
            </a:r>
            <a:r>
              <a:rPr sz="3600" b="1" spc="-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360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mbria"/>
                <a:cs typeface="Cambria"/>
              </a:rPr>
              <a:t>отруєння морфіном</a:t>
            </a:r>
            <a:endParaRPr sz="3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1612" y="956784"/>
            <a:ext cx="531622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43710" algn="l"/>
              </a:tabLst>
            </a:pPr>
            <a:r>
              <a:rPr i="0" spc="310" dirty="0">
                <a:solidFill>
                  <a:srgbClr val="FFFF00"/>
                </a:solidFill>
                <a:latin typeface="Cambria"/>
                <a:cs typeface="Cambria"/>
              </a:rPr>
              <a:t>ЗМІНИ</a:t>
            </a:r>
            <a:r>
              <a:rPr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i="0" spc="330" dirty="0">
                <a:solidFill>
                  <a:srgbClr val="FFFF00"/>
                </a:solidFill>
                <a:latin typeface="Cambria"/>
                <a:cs typeface="Cambria"/>
              </a:rPr>
              <a:t>СКЛАДУ</a:t>
            </a:r>
            <a:r>
              <a:rPr i="0" spc="36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245" dirty="0">
                <a:solidFill>
                  <a:srgbClr val="FFFF00"/>
                </a:solidFill>
                <a:latin typeface="Cambria"/>
                <a:cs typeface="Cambria"/>
              </a:rPr>
              <a:t>КРОВІ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416" y="1406629"/>
            <a:ext cx="11886565" cy="4989195"/>
          </a:xfrm>
          <a:prstGeom prst="rect">
            <a:avLst/>
          </a:prstGeom>
        </p:spPr>
        <p:txBody>
          <a:bodyPr vert="horz" wrap="square" lIns="0" tIns="273685" rIns="0" bIns="0" rtlCol="0">
            <a:spAutoFit/>
          </a:bodyPr>
          <a:lstStyle/>
          <a:p>
            <a:pPr marL="81280" algn="ctr">
              <a:lnSpc>
                <a:spcPct val="100000"/>
              </a:lnSpc>
              <a:spcBef>
                <a:spcPts val="2155"/>
              </a:spcBef>
            </a:pPr>
            <a:r>
              <a:rPr sz="3700" dirty="0">
                <a:solidFill>
                  <a:srgbClr val="FFFFFF"/>
                </a:solidFill>
                <a:latin typeface="Cambria"/>
                <a:cs typeface="Cambria"/>
              </a:rPr>
              <a:t>Внаслідок</a:t>
            </a:r>
            <a:r>
              <a:rPr sz="37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700" dirty="0">
                <a:solidFill>
                  <a:srgbClr val="FFFFFF"/>
                </a:solidFill>
                <a:latin typeface="Cambria"/>
                <a:cs typeface="Cambria"/>
              </a:rPr>
              <a:t>дії</a:t>
            </a:r>
            <a:r>
              <a:rPr sz="37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700" dirty="0">
                <a:solidFill>
                  <a:srgbClr val="FFFFFF"/>
                </a:solidFill>
                <a:latin typeface="Cambria"/>
                <a:cs typeface="Cambria"/>
              </a:rPr>
              <a:t>ряду</a:t>
            </a:r>
            <a:r>
              <a:rPr sz="37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700" dirty="0">
                <a:solidFill>
                  <a:srgbClr val="FFFFFF"/>
                </a:solidFill>
                <a:latin typeface="Cambria"/>
                <a:cs typeface="Cambria"/>
              </a:rPr>
              <a:t>лікарських</a:t>
            </a:r>
            <a:r>
              <a:rPr sz="37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700" spc="-10" dirty="0">
                <a:solidFill>
                  <a:srgbClr val="FFFFFF"/>
                </a:solidFill>
                <a:latin typeface="Cambria"/>
                <a:cs typeface="Cambria"/>
              </a:rPr>
              <a:t>речовин</a:t>
            </a:r>
            <a:r>
              <a:rPr sz="37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3700">
              <a:latin typeface="Trebuchet MS"/>
              <a:cs typeface="Trebuchet MS"/>
            </a:endParaRPr>
          </a:p>
          <a:p>
            <a:pPr marL="329565" indent="-316865">
              <a:lnSpc>
                <a:spcPct val="100000"/>
              </a:lnSpc>
              <a:spcBef>
                <a:spcPts val="1435"/>
              </a:spcBef>
              <a:buFont typeface="Trebuchet MS"/>
              <a:buAutoNum type="arabicPeriod"/>
              <a:tabLst>
                <a:tab pos="329565" algn="l"/>
              </a:tabLst>
            </a:pPr>
            <a:r>
              <a:rPr sz="2600" i="1" dirty="0">
                <a:solidFill>
                  <a:srgbClr val="FFFF00"/>
                </a:solidFill>
                <a:latin typeface="Cambria"/>
                <a:cs typeface="Cambria"/>
              </a:rPr>
              <a:t>Лікарські</a:t>
            </a:r>
            <a:r>
              <a:rPr sz="2600" i="1" spc="-4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600" i="1" spc="-50" dirty="0">
                <a:solidFill>
                  <a:srgbClr val="FFFF00"/>
                </a:solidFill>
                <a:latin typeface="Cambria"/>
                <a:cs typeface="Cambria"/>
              </a:rPr>
              <a:t>речовини</a:t>
            </a:r>
            <a:r>
              <a:rPr sz="2600" i="1" spc="-50" dirty="0">
                <a:solidFill>
                  <a:srgbClr val="FFFF00"/>
                </a:solidFill>
                <a:latin typeface="Trebuchet MS"/>
                <a:cs typeface="Trebuchet MS"/>
              </a:rPr>
              <a:t>,</a:t>
            </a:r>
            <a:r>
              <a:rPr sz="2600" i="1" spc="-33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i="1" dirty="0">
                <a:solidFill>
                  <a:srgbClr val="FFFF00"/>
                </a:solidFill>
                <a:latin typeface="Cambria"/>
                <a:cs typeface="Cambria"/>
              </a:rPr>
              <a:t>які</a:t>
            </a:r>
            <a:r>
              <a:rPr sz="2600" i="1" spc="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600" i="1" dirty="0">
                <a:solidFill>
                  <a:srgbClr val="FFFF00"/>
                </a:solidFill>
                <a:latin typeface="Cambria"/>
                <a:cs typeface="Cambria"/>
              </a:rPr>
              <a:t>викликають</a:t>
            </a:r>
            <a:r>
              <a:rPr sz="2600" i="1" spc="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600" i="1" spc="-10" dirty="0">
                <a:solidFill>
                  <a:srgbClr val="FFFF00"/>
                </a:solidFill>
                <a:latin typeface="Cambria"/>
                <a:cs typeface="Cambria"/>
              </a:rPr>
              <a:t>метгемоглобіноутворення</a:t>
            </a:r>
            <a:r>
              <a:rPr sz="2600" i="1" spc="1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600" i="1" spc="-1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600" i="1" spc="-10" dirty="0">
                <a:solidFill>
                  <a:srgbClr val="FFFFFF"/>
                </a:solidFill>
                <a:latin typeface="Cambria"/>
                <a:cs typeface="Cambria"/>
              </a:rPr>
              <a:t>амілнітрит</a:t>
            </a:r>
            <a:r>
              <a:rPr sz="2600" i="1" spc="-1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600" i="1" dirty="0">
                <a:solidFill>
                  <a:srgbClr val="FFFFFF"/>
                </a:solidFill>
                <a:latin typeface="Cambria"/>
                <a:cs typeface="Cambria"/>
              </a:rPr>
              <a:t>нітрит</a:t>
            </a:r>
            <a:r>
              <a:rPr sz="2600" i="1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i="1" spc="-55" dirty="0">
                <a:solidFill>
                  <a:srgbClr val="FFFFFF"/>
                </a:solidFill>
                <a:latin typeface="Cambria"/>
                <a:cs typeface="Cambria"/>
              </a:rPr>
              <a:t>натрію</a:t>
            </a:r>
            <a:r>
              <a:rPr sz="2600" i="1" spc="-5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600" i="1" spc="-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i="1" spc="-10" dirty="0">
                <a:solidFill>
                  <a:srgbClr val="FFFFFF"/>
                </a:solidFill>
                <a:latin typeface="Cambria"/>
                <a:cs typeface="Cambria"/>
              </a:rPr>
              <a:t>левоміцетин</a:t>
            </a:r>
            <a:r>
              <a:rPr sz="2600" i="1" spc="-10" dirty="0">
                <a:solidFill>
                  <a:srgbClr val="FFFFFF"/>
                </a:solidFill>
                <a:latin typeface="Trebuchet MS"/>
                <a:cs typeface="Trebuchet MS"/>
              </a:rPr>
              <a:t>).</a:t>
            </a: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30"/>
              </a:spcBef>
            </a:pPr>
            <a:endParaRPr sz="2600">
              <a:latin typeface="Trebuchet MS"/>
              <a:cs typeface="Trebuchet MS"/>
            </a:endParaRPr>
          </a:p>
          <a:p>
            <a:pPr marL="13335" marR="1622425" indent="-635">
              <a:lnSpc>
                <a:spcPct val="110000"/>
              </a:lnSpc>
              <a:buFont typeface="Trebuchet MS"/>
              <a:buAutoNum type="arabicPeriod" startAt="2"/>
              <a:tabLst>
                <a:tab pos="13335" algn="l"/>
                <a:tab pos="329565" algn="l"/>
              </a:tabLst>
            </a:pPr>
            <a:r>
              <a:rPr sz="2600" i="1" spc="-55" dirty="0">
                <a:solidFill>
                  <a:srgbClr val="FFFF00"/>
                </a:solidFill>
                <a:latin typeface="Cambria"/>
                <a:cs typeface="Cambria"/>
              </a:rPr>
              <a:t>	Речовини</a:t>
            </a:r>
            <a:r>
              <a:rPr sz="2600" i="1" spc="-55" dirty="0">
                <a:solidFill>
                  <a:srgbClr val="FFFF00"/>
                </a:solidFill>
                <a:latin typeface="Trebuchet MS"/>
                <a:cs typeface="Trebuchet MS"/>
              </a:rPr>
              <a:t>,</a:t>
            </a:r>
            <a:r>
              <a:rPr sz="2600" i="1" spc="-36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i="1" dirty="0">
                <a:solidFill>
                  <a:srgbClr val="FFFF00"/>
                </a:solidFill>
                <a:latin typeface="Cambria"/>
                <a:cs typeface="Cambria"/>
              </a:rPr>
              <a:t>які</a:t>
            </a:r>
            <a:r>
              <a:rPr sz="2600" i="1" spc="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600" i="1" dirty="0">
                <a:solidFill>
                  <a:srgbClr val="FFFF00"/>
                </a:solidFill>
                <a:latin typeface="Cambria"/>
                <a:cs typeface="Cambria"/>
              </a:rPr>
              <a:t>зв</a:t>
            </a:r>
            <a:r>
              <a:rPr sz="2600" i="1" dirty="0">
                <a:solidFill>
                  <a:srgbClr val="FFFF00"/>
                </a:solidFill>
                <a:latin typeface="Trebuchet MS"/>
                <a:cs typeface="Trebuchet MS"/>
              </a:rPr>
              <a:t>'</a:t>
            </a:r>
            <a:r>
              <a:rPr sz="2600" i="1" dirty="0">
                <a:solidFill>
                  <a:srgbClr val="FFFF00"/>
                </a:solidFill>
                <a:latin typeface="Cambria"/>
                <a:cs typeface="Cambria"/>
              </a:rPr>
              <a:t>язують</a:t>
            </a:r>
            <a:r>
              <a:rPr sz="2600" i="1" spc="5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600" i="1" dirty="0">
                <a:solidFill>
                  <a:srgbClr val="FFFF00"/>
                </a:solidFill>
                <a:latin typeface="Cambria"/>
                <a:cs typeface="Cambria"/>
              </a:rPr>
              <a:t>гемоглобін</a:t>
            </a:r>
            <a:r>
              <a:rPr sz="2600" i="1" spc="9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600" i="1" dirty="0">
                <a:solidFill>
                  <a:srgbClr val="FFFF00"/>
                </a:solidFill>
                <a:latin typeface="Trebuchet MS"/>
                <a:cs typeface="Trebuchet MS"/>
              </a:rPr>
              <a:t>(</a:t>
            </a:r>
            <a:r>
              <a:rPr sz="2600" i="1" dirty="0">
                <a:solidFill>
                  <a:srgbClr val="FFFF00"/>
                </a:solidFill>
                <a:latin typeface="Cambria"/>
                <a:cs typeface="Cambria"/>
              </a:rPr>
              <a:t>немає</a:t>
            </a:r>
            <a:r>
              <a:rPr sz="2600" i="1" spc="6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ambria"/>
                <a:cs typeface="Cambria"/>
              </a:rPr>
              <a:t>носія</a:t>
            </a:r>
            <a:r>
              <a:rPr sz="2600" i="1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ambria"/>
                <a:cs typeface="Cambria"/>
              </a:rPr>
              <a:t>кисню</a:t>
            </a:r>
            <a:r>
              <a:rPr sz="2600" i="1" dirty="0">
                <a:solidFill>
                  <a:srgbClr val="FFFFFF"/>
                </a:solidFill>
                <a:latin typeface="Trebuchet MS"/>
                <a:cs typeface="Trebuchet MS"/>
              </a:rPr>
              <a:t>)-</a:t>
            </a:r>
            <a:r>
              <a:rPr sz="2600" i="1" dirty="0">
                <a:solidFill>
                  <a:srgbClr val="FFFFFF"/>
                </a:solidFill>
                <a:latin typeface="Cambria"/>
                <a:cs typeface="Cambria"/>
              </a:rPr>
              <a:t>чадний</a:t>
            </a:r>
            <a:r>
              <a:rPr sz="2600" i="1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i="1" spc="-25" dirty="0">
                <a:solidFill>
                  <a:srgbClr val="FFFFFF"/>
                </a:solidFill>
                <a:latin typeface="Cambria"/>
                <a:cs typeface="Cambria"/>
              </a:rPr>
              <a:t>газ </a:t>
            </a:r>
            <a:r>
              <a:rPr sz="2600" i="1" dirty="0">
                <a:solidFill>
                  <a:srgbClr val="FFFFFF"/>
                </a:solidFill>
                <a:latin typeface="Cambria"/>
                <a:cs typeface="Cambria"/>
              </a:rPr>
              <a:t>перетворює гемоглобін</a:t>
            </a:r>
            <a:r>
              <a:rPr sz="2600" i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2600" i="1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i="1" spc="-10" dirty="0">
                <a:solidFill>
                  <a:srgbClr val="FFFFFF"/>
                </a:solidFill>
                <a:latin typeface="Cambria"/>
                <a:cs typeface="Cambria"/>
              </a:rPr>
              <a:t>карбоксигемоглобін</a:t>
            </a:r>
            <a:r>
              <a:rPr sz="2600" i="1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05"/>
              </a:spcBef>
              <a:buClr>
                <a:srgbClr val="FFFF00"/>
              </a:buClr>
              <a:buFont typeface="Trebuchet MS"/>
              <a:buAutoNum type="arabicPeriod" startAt="2"/>
            </a:pPr>
            <a:endParaRPr sz="2600">
              <a:latin typeface="Trebuchet MS"/>
              <a:cs typeface="Trebuchet MS"/>
            </a:endParaRPr>
          </a:p>
          <a:p>
            <a:pPr marL="13970" marR="859155" indent="-1270">
              <a:lnSpc>
                <a:spcPct val="110000"/>
              </a:lnSpc>
              <a:spcBef>
                <a:spcPts val="5"/>
              </a:spcBef>
              <a:buFont typeface="Trebuchet MS"/>
              <a:buAutoNum type="arabicPeriod" startAt="2"/>
              <a:tabLst>
                <a:tab pos="13970" algn="l"/>
                <a:tab pos="329565" algn="l"/>
              </a:tabLst>
            </a:pPr>
            <a:r>
              <a:rPr sz="2600" i="1" spc="-55" dirty="0">
                <a:solidFill>
                  <a:srgbClr val="FFFF00"/>
                </a:solidFill>
                <a:latin typeface="Cambria"/>
                <a:cs typeface="Cambria"/>
              </a:rPr>
              <a:t>	Речовини</a:t>
            </a:r>
            <a:r>
              <a:rPr sz="2600" i="1" spc="-55" dirty="0">
                <a:solidFill>
                  <a:srgbClr val="FFFF00"/>
                </a:solidFill>
                <a:latin typeface="Trebuchet MS"/>
                <a:cs typeface="Trebuchet MS"/>
              </a:rPr>
              <a:t>,</a:t>
            </a:r>
            <a:r>
              <a:rPr sz="2600" i="1" spc="-36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i="1" dirty="0">
                <a:solidFill>
                  <a:srgbClr val="FFFF00"/>
                </a:solidFill>
                <a:latin typeface="Cambria"/>
                <a:cs typeface="Cambria"/>
              </a:rPr>
              <a:t>які</a:t>
            </a:r>
            <a:r>
              <a:rPr sz="2600" i="1" spc="-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600" i="1" dirty="0">
                <a:solidFill>
                  <a:srgbClr val="FFFF00"/>
                </a:solidFill>
                <a:latin typeface="Cambria"/>
                <a:cs typeface="Cambria"/>
              </a:rPr>
              <a:t>спричиняють</a:t>
            </a:r>
            <a:r>
              <a:rPr sz="2600" i="1" spc="4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600" i="1" dirty="0">
                <a:solidFill>
                  <a:srgbClr val="FFFF00"/>
                </a:solidFill>
                <a:latin typeface="Cambria"/>
                <a:cs typeface="Cambria"/>
              </a:rPr>
              <a:t>гемоліз</a:t>
            </a:r>
            <a:r>
              <a:rPr sz="2600" i="1" spc="4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600" i="1" dirty="0">
                <a:solidFill>
                  <a:srgbClr val="FFFF00"/>
                </a:solidFill>
                <a:latin typeface="Cambria"/>
                <a:cs typeface="Cambria"/>
              </a:rPr>
              <a:t>крові</a:t>
            </a:r>
            <a:r>
              <a:rPr sz="2600" i="1" spc="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600" i="1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600" i="1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ambria"/>
                <a:cs typeface="Cambria"/>
              </a:rPr>
              <a:t>гемолітичні</a:t>
            </a:r>
            <a:r>
              <a:rPr sz="2600" i="1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ambria"/>
                <a:cs typeface="Cambria"/>
              </a:rPr>
              <a:t>отрути</a:t>
            </a:r>
            <a:r>
              <a:rPr sz="2600" i="1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i="1" spc="-1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600" i="1" spc="-10" dirty="0">
                <a:solidFill>
                  <a:srgbClr val="FFFFFF"/>
                </a:solidFill>
                <a:latin typeface="Cambria"/>
                <a:cs typeface="Cambria"/>
              </a:rPr>
              <a:t>мідний </a:t>
            </a:r>
            <a:r>
              <a:rPr sz="2600" i="1" spc="-45" dirty="0">
                <a:solidFill>
                  <a:srgbClr val="FFFFFF"/>
                </a:solidFill>
                <a:latin typeface="Cambria"/>
                <a:cs typeface="Cambria"/>
              </a:rPr>
              <a:t>купорос</a:t>
            </a:r>
            <a:r>
              <a:rPr sz="2600" i="1" spc="-4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600" i="1" spc="-3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ambria"/>
                <a:cs typeface="Cambria"/>
              </a:rPr>
              <a:t>миш</a:t>
            </a:r>
            <a:r>
              <a:rPr sz="2600" i="1" dirty="0">
                <a:solidFill>
                  <a:srgbClr val="FFFFFF"/>
                </a:solidFill>
                <a:latin typeface="Trebuchet MS"/>
                <a:cs typeface="Trebuchet MS"/>
              </a:rPr>
              <a:t>'</a:t>
            </a:r>
            <a:r>
              <a:rPr sz="2600" i="1" dirty="0">
                <a:solidFill>
                  <a:srgbClr val="FFFFFF"/>
                </a:solidFill>
                <a:latin typeface="Cambria"/>
                <a:cs typeface="Cambria"/>
              </a:rPr>
              <a:t>яковистий</a:t>
            </a:r>
            <a:r>
              <a:rPr sz="2600" i="1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i="1" spc="-10" dirty="0">
                <a:solidFill>
                  <a:srgbClr val="FFFFFF"/>
                </a:solidFill>
                <a:latin typeface="Cambria"/>
                <a:cs typeface="Cambria"/>
              </a:rPr>
              <a:t>водень</a:t>
            </a:r>
            <a:r>
              <a:rPr sz="2600" i="1" spc="-10" dirty="0">
                <a:solidFill>
                  <a:srgbClr val="FFFFFF"/>
                </a:solidFill>
                <a:latin typeface="Trebuchet MS"/>
                <a:cs typeface="Trebuchet MS"/>
              </a:rPr>
              <a:t>).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0"/>
              </a:spcBef>
              <a:buClr>
                <a:srgbClr val="FFFFFF"/>
              </a:buClr>
              <a:buFont typeface="Arial MT"/>
              <a:buChar char="•"/>
              <a:tabLst>
                <a:tab pos="240665" algn="l"/>
              </a:tabLst>
            </a:pPr>
            <a:r>
              <a:rPr dirty="0"/>
              <a:t>біль</a:t>
            </a:r>
            <a:r>
              <a:rPr spc="45" dirty="0"/>
              <a:t> </a:t>
            </a:r>
            <a:r>
              <a:rPr dirty="0"/>
              <a:t>у</a:t>
            </a:r>
            <a:r>
              <a:rPr spc="45" dirty="0"/>
              <a:t> </a:t>
            </a:r>
            <a:r>
              <a:rPr spc="-10" dirty="0"/>
              <a:t>животі</a:t>
            </a: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/>
              <a:t>втрата</a:t>
            </a:r>
            <a:r>
              <a:rPr spc="15" dirty="0"/>
              <a:t> </a:t>
            </a:r>
            <a:r>
              <a:rPr spc="-10" dirty="0"/>
              <a:t>апетиту</a:t>
            </a:r>
          </a:p>
          <a:p>
            <a:pPr marL="240665" indent="-227965">
              <a:lnSpc>
                <a:spcPct val="100000"/>
              </a:lnSpc>
              <a:spcBef>
                <a:spcPts val="146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/>
              <a:t>посинілі</a:t>
            </a:r>
            <a:r>
              <a:rPr spc="10" dirty="0"/>
              <a:t> </a:t>
            </a:r>
            <a:r>
              <a:rPr spc="-20" dirty="0"/>
              <a:t>губи</a:t>
            </a: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240665" algn="l"/>
              </a:tabLst>
            </a:pPr>
            <a:r>
              <a:rPr spc="-10" dirty="0"/>
              <a:t>кашель</a:t>
            </a: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/>
              <a:t>неприємний</a:t>
            </a:r>
            <a:r>
              <a:rPr spc="15" dirty="0"/>
              <a:t> </a:t>
            </a:r>
            <a:r>
              <a:rPr dirty="0"/>
              <a:t>запах</a:t>
            </a:r>
            <a:r>
              <a:rPr spc="-5" dirty="0"/>
              <a:t> </a:t>
            </a:r>
            <a:r>
              <a:rPr dirty="0"/>
              <a:t>із </a:t>
            </a:r>
            <a:r>
              <a:rPr spc="-20" dirty="0"/>
              <a:t>рота</a:t>
            </a:r>
          </a:p>
          <a:p>
            <a:pPr marL="240665" indent="-227965">
              <a:lnSpc>
                <a:spcPct val="100000"/>
              </a:lnSpc>
              <a:spcBef>
                <a:spcPts val="1460"/>
              </a:spcBef>
              <a:buFont typeface="Arial MT"/>
              <a:buChar char="•"/>
              <a:tabLst>
                <a:tab pos="240665" algn="l"/>
              </a:tabLst>
            </a:pPr>
            <a:r>
              <a:rPr spc="-10" dirty="0"/>
              <a:t>нудота</a:t>
            </a: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240665" algn="l"/>
              </a:tabLst>
            </a:pPr>
            <a:r>
              <a:rPr spc="-10" dirty="0"/>
              <a:t>блювота</a:t>
            </a: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240665" algn="l"/>
              </a:tabLst>
            </a:pPr>
            <a:r>
              <a:rPr spc="-10" dirty="0"/>
              <a:t>пронос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7965" indent="-227965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227965" algn="l"/>
              </a:tabLst>
            </a:pPr>
            <a:r>
              <a:rPr spc="-10" dirty="0"/>
              <a:t>утруднення</a:t>
            </a:r>
            <a:r>
              <a:rPr spc="10" dirty="0"/>
              <a:t> </a:t>
            </a:r>
            <a:r>
              <a:rPr dirty="0"/>
              <a:t>подиху</a:t>
            </a:r>
            <a:r>
              <a:rPr spc="-20" dirty="0"/>
              <a:t> </a:t>
            </a:r>
            <a:r>
              <a:rPr dirty="0"/>
              <a:t>й</a:t>
            </a:r>
            <a:r>
              <a:rPr spc="-45" dirty="0"/>
              <a:t> </a:t>
            </a:r>
            <a:r>
              <a:rPr spc="-10" dirty="0"/>
              <a:t>серцебиття</a:t>
            </a:r>
          </a:p>
          <a:p>
            <a:pPr marL="227965" indent="-227965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227965" algn="l"/>
              </a:tabLst>
            </a:pPr>
            <a:r>
              <a:rPr dirty="0"/>
              <a:t>запаморочення</a:t>
            </a:r>
            <a:r>
              <a:rPr spc="5" dirty="0"/>
              <a:t> </a:t>
            </a:r>
            <a:r>
              <a:rPr dirty="0"/>
              <a:t>й</a:t>
            </a:r>
            <a:r>
              <a:rPr spc="-30" dirty="0"/>
              <a:t> </a:t>
            </a:r>
            <a:r>
              <a:rPr dirty="0"/>
              <a:t>головний</a:t>
            </a:r>
            <a:r>
              <a:rPr spc="-15" dirty="0"/>
              <a:t> </a:t>
            </a:r>
            <a:r>
              <a:rPr spc="-20" dirty="0"/>
              <a:t>біль</a:t>
            </a:r>
          </a:p>
          <a:p>
            <a:pPr marL="227965" indent="-227965">
              <a:lnSpc>
                <a:spcPct val="100000"/>
              </a:lnSpc>
              <a:spcBef>
                <a:spcPts val="1465"/>
              </a:spcBef>
              <a:buFont typeface="Arial MT"/>
              <a:buChar char="•"/>
              <a:tabLst>
                <a:tab pos="227965" algn="l"/>
              </a:tabLst>
            </a:pPr>
            <a:r>
              <a:rPr dirty="0"/>
              <a:t>шум</a:t>
            </a:r>
            <a:r>
              <a:rPr spc="55" dirty="0"/>
              <a:t> </a:t>
            </a:r>
            <a:r>
              <a:rPr dirty="0"/>
              <a:t>у</a:t>
            </a:r>
            <a:r>
              <a:rPr spc="35" dirty="0"/>
              <a:t> </a:t>
            </a:r>
            <a:r>
              <a:rPr spc="-20" dirty="0"/>
              <a:t>вухах</a:t>
            </a:r>
          </a:p>
          <a:p>
            <a:pPr marL="227965" indent="-227965">
              <a:lnSpc>
                <a:spcPct val="100000"/>
              </a:lnSpc>
              <a:spcBef>
                <a:spcPts val="1485"/>
              </a:spcBef>
              <a:buFont typeface="Arial MT"/>
              <a:buChar char="•"/>
              <a:tabLst>
                <a:tab pos="227965" algn="l"/>
              </a:tabLst>
            </a:pPr>
            <a:r>
              <a:rPr spc="-10" dirty="0"/>
              <a:t>сонливість</a:t>
            </a:r>
          </a:p>
          <a:p>
            <a:pPr marL="227965" indent="-227965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227965" algn="l"/>
              </a:tabLst>
            </a:pPr>
            <a:r>
              <a:rPr dirty="0"/>
              <a:t>зниження</a:t>
            </a:r>
            <a:r>
              <a:rPr spc="-60" dirty="0"/>
              <a:t> </a:t>
            </a:r>
            <a:r>
              <a:rPr spc="-10" dirty="0"/>
              <a:t>чутливості</a:t>
            </a:r>
          </a:p>
          <a:p>
            <a:pPr marL="227965" indent="-227965">
              <a:lnSpc>
                <a:spcPct val="100000"/>
              </a:lnSpc>
              <a:spcBef>
                <a:spcPts val="1465"/>
              </a:spcBef>
              <a:buFont typeface="Arial MT"/>
              <a:buChar char="•"/>
              <a:tabLst>
                <a:tab pos="227965" algn="l"/>
              </a:tabLst>
            </a:pPr>
            <a:r>
              <a:rPr spc="-10" dirty="0"/>
              <a:t>лихоманка</a:t>
            </a:r>
          </a:p>
          <a:p>
            <a:pPr marL="227965" indent="-227965">
              <a:lnSpc>
                <a:spcPct val="100000"/>
              </a:lnSpc>
              <a:spcBef>
                <a:spcPts val="1485"/>
              </a:spcBef>
              <a:buFont typeface="Arial MT"/>
              <a:buChar char="•"/>
              <a:tabLst>
                <a:tab pos="227965" algn="l"/>
              </a:tabLst>
            </a:pPr>
            <a:r>
              <a:rPr spc="-25" dirty="0"/>
              <a:t>жар</a:t>
            </a:r>
          </a:p>
          <a:p>
            <a:pPr marL="227965" indent="-227965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227965" algn="l"/>
              </a:tabLst>
            </a:pPr>
            <a:r>
              <a:rPr spc="-10" dirty="0"/>
              <a:t>слабкість</a:t>
            </a:r>
          </a:p>
          <a:p>
            <a:pPr marL="227965" indent="-227965">
              <a:lnSpc>
                <a:spcPct val="100000"/>
              </a:lnSpc>
              <a:spcBef>
                <a:spcPts val="1465"/>
              </a:spcBef>
              <a:buFont typeface="Arial MT"/>
              <a:buChar char="•"/>
              <a:tabLst>
                <a:tab pos="227965" algn="l"/>
              </a:tabLst>
            </a:pPr>
            <a:r>
              <a:rPr spc="-10" dirty="0"/>
              <a:t>дратівливість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39890" y="5965569"/>
            <a:ext cx="8890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000" spc="-5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76192" y="573016"/>
            <a:ext cx="903478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i="0" dirty="0">
                <a:solidFill>
                  <a:srgbClr val="FFFF00"/>
                </a:solidFill>
                <a:latin typeface="Cambria"/>
                <a:cs typeface="Cambria"/>
              </a:rPr>
              <a:t>основні</a:t>
            </a:r>
            <a:r>
              <a:rPr sz="4000" i="0" spc="6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4000" i="0" dirty="0">
                <a:solidFill>
                  <a:srgbClr val="FFFF00"/>
                </a:solidFill>
                <a:latin typeface="Cambria"/>
                <a:cs typeface="Cambria"/>
              </a:rPr>
              <a:t>симптоми</a:t>
            </a:r>
            <a:r>
              <a:rPr sz="4000" i="0" spc="6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4000" i="0" dirty="0">
                <a:solidFill>
                  <a:srgbClr val="FFFF00"/>
                </a:solidFill>
                <a:latin typeface="Cambria"/>
                <a:cs typeface="Cambria"/>
              </a:rPr>
              <a:t>і</a:t>
            </a:r>
            <a:r>
              <a:rPr sz="4000" i="0" spc="6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4000" i="0" dirty="0">
                <a:solidFill>
                  <a:srgbClr val="FFFF00"/>
                </a:solidFill>
                <a:latin typeface="Cambria"/>
                <a:cs typeface="Cambria"/>
              </a:rPr>
              <a:t>ознаки</a:t>
            </a:r>
            <a:r>
              <a:rPr sz="4000" i="0" spc="4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4000" i="0" spc="-10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endParaRPr sz="4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2487" y="1919798"/>
            <a:ext cx="7912734" cy="174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8365" marR="5080" indent="-2146300">
              <a:lnSpc>
                <a:spcPct val="141000"/>
              </a:lnSpc>
              <a:spcBef>
                <a:spcPts val="100"/>
              </a:spcBef>
            </a:pPr>
            <a:r>
              <a:rPr sz="4000" i="0" dirty="0">
                <a:solidFill>
                  <a:srgbClr val="FFFF00"/>
                </a:solidFill>
                <a:latin typeface="Cambria"/>
                <a:cs typeface="Cambria"/>
              </a:rPr>
              <a:t>Невідкладна</a:t>
            </a:r>
            <a:r>
              <a:rPr sz="4000" i="0" spc="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4000" i="0" dirty="0">
                <a:solidFill>
                  <a:srgbClr val="FFFF00"/>
                </a:solidFill>
                <a:latin typeface="Cambria"/>
                <a:cs typeface="Cambria"/>
              </a:rPr>
              <a:t>медична</a:t>
            </a:r>
            <a:r>
              <a:rPr sz="4000" i="0" spc="6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4000" i="0" spc="-10" dirty="0">
                <a:solidFill>
                  <a:srgbClr val="FFFF00"/>
                </a:solidFill>
                <a:latin typeface="Cambria"/>
                <a:cs typeface="Cambria"/>
              </a:rPr>
              <a:t>допомога </a:t>
            </a:r>
            <a:r>
              <a:rPr sz="4000" i="0" dirty="0">
                <a:solidFill>
                  <a:srgbClr val="FFFF00"/>
                </a:solidFill>
                <a:latin typeface="Cambria"/>
                <a:cs typeface="Cambria"/>
              </a:rPr>
              <a:t>при</a:t>
            </a:r>
            <a:r>
              <a:rPr sz="4000" i="0" spc="8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4000" i="0" spc="-10" dirty="0">
                <a:solidFill>
                  <a:srgbClr val="FFFF00"/>
                </a:solidFill>
                <a:latin typeface="Cambria"/>
                <a:cs typeface="Cambria"/>
              </a:rPr>
              <a:t>отруєннях</a:t>
            </a:r>
            <a:endParaRPr sz="4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48155" y="464820"/>
            <a:ext cx="9863455" cy="1316990"/>
            <a:chOff x="1248155" y="464820"/>
            <a:chExt cx="9863455" cy="13169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8155" y="464820"/>
              <a:ext cx="853439" cy="89306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2100" y="464820"/>
              <a:ext cx="3352799" cy="8930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12563" y="464820"/>
              <a:ext cx="6598919" cy="8930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50235" y="888491"/>
              <a:ext cx="4261103" cy="8930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71844" y="888491"/>
              <a:ext cx="3209543" cy="89306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77844" y="561305"/>
            <a:ext cx="9220835" cy="155003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 algn="ctr">
              <a:lnSpc>
                <a:spcPts val="3340"/>
              </a:lnSpc>
              <a:spcBef>
                <a:spcPts val="520"/>
              </a:spcBef>
              <a:tabLst>
                <a:tab pos="2698115" algn="l"/>
                <a:tab pos="3276600" algn="l"/>
                <a:tab pos="3733800" algn="l"/>
                <a:tab pos="6800215" algn="l"/>
              </a:tabLst>
            </a:pPr>
            <a:r>
              <a:rPr sz="3100" i="0" spc="254" dirty="0">
                <a:solidFill>
                  <a:srgbClr val="FFFF00"/>
                </a:solidFill>
                <a:latin typeface="Cambria"/>
                <a:cs typeface="Cambria"/>
              </a:rPr>
              <a:t>ОСОБЛИВОСТІ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270" dirty="0">
                <a:solidFill>
                  <a:srgbClr val="FFFF00"/>
                </a:solidFill>
                <a:latin typeface="Cambria"/>
                <a:cs typeface="Cambria"/>
              </a:rPr>
              <a:t>НЕВІДКЛАДНОЇ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300" dirty="0">
                <a:solidFill>
                  <a:srgbClr val="FFFF00"/>
                </a:solidFill>
                <a:latin typeface="Cambria"/>
                <a:cs typeface="Cambria"/>
              </a:rPr>
              <a:t>МЕДИЧНОЇ </a:t>
            </a:r>
            <a:r>
              <a:rPr sz="3100" i="0" spc="320" dirty="0">
                <a:solidFill>
                  <a:srgbClr val="FFFF00"/>
                </a:solidFill>
                <a:latin typeface="Cambria"/>
                <a:cs typeface="Cambria"/>
              </a:rPr>
              <a:t>ДОПОМОГИ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225" dirty="0">
                <a:solidFill>
                  <a:srgbClr val="FFFF00"/>
                </a:solidFill>
                <a:latin typeface="Cambria"/>
                <a:cs typeface="Cambria"/>
              </a:rPr>
              <a:t>ПРИ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290" dirty="0">
                <a:solidFill>
                  <a:srgbClr val="FFFF00"/>
                </a:solidFill>
                <a:latin typeface="Cambria"/>
                <a:cs typeface="Cambria"/>
              </a:rPr>
              <a:t>ОТРУЄННЯХ</a:t>
            </a:r>
            <a:endParaRPr sz="3100">
              <a:latin typeface="Cambria"/>
              <a:cs typeface="Cambria"/>
            </a:endParaRPr>
          </a:p>
          <a:p>
            <a:pPr marR="83185" algn="ctr">
              <a:lnSpc>
                <a:spcPct val="100000"/>
              </a:lnSpc>
              <a:spcBef>
                <a:spcPts val="100"/>
              </a:spcBef>
            </a:pPr>
            <a:r>
              <a:rPr sz="4000" b="0" i="0" dirty="0">
                <a:latin typeface="Cambria"/>
                <a:cs typeface="Cambria"/>
              </a:rPr>
              <a:t>Основні</a:t>
            </a:r>
            <a:r>
              <a:rPr sz="4000" b="0" i="0" spc="60" dirty="0">
                <a:latin typeface="Cambria"/>
                <a:cs typeface="Cambria"/>
              </a:rPr>
              <a:t> </a:t>
            </a:r>
            <a:r>
              <a:rPr sz="4000" b="0" i="0" spc="-10" dirty="0">
                <a:latin typeface="Cambria"/>
                <a:cs typeface="Cambria"/>
              </a:rPr>
              <a:t>принципи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234" y="2116715"/>
            <a:ext cx="11631295" cy="4351020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267970" indent="-255270">
              <a:lnSpc>
                <a:spcPct val="100000"/>
              </a:lnSpc>
              <a:spcBef>
                <a:spcPts val="1345"/>
              </a:spcBef>
              <a:buClr>
                <a:srgbClr val="FFFFFF"/>
              </a:buClr>
              <a:buFont typeface="Trebuchet MS"/>
              <a:buAutoNum type="arabicPeriod"/>
              <a:tabLst>
                <a:tab pos="267970" algn="l"/>
              </a:tabLst>
            </a:pP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Видалення</a:t>
            </a:r>
            <a:r>
              <a:rPr sz="2000" spc="-4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отрути</a:t>
            </a:r>
            <a:r>
              <a:rPr sz="2000" spc="3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з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місця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її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потрапляння</a:t>
            </a:r>
            <a:r>
              <a:rPr sz="20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організм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Trebuchet MS"/>
                <a:cs typeface="Trebuchet MS"/>
              </a:rPr>
              <a:t>(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промивання</a:t>
            </a:r>
            <a:r>
              <a:rPr sz="2000" spc="3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spc="-45" dirty="0">
                <a:solidFill>
                  <a:srgbClr val="FFFF00"/>
                </a:solidFill>
                <a:latin typeface="Cambria"/>
                <a:cs typeface="Cambria"/>
              </a:rPr>
              <a:t>шкіри</a:t>
            </a:r>
            <a:r>
              <a:rPr sz="2000" spc="-45" dirty="0">
                <a:solidFill>
                  <a:srgbClr val="FFFF00"/>
                </a:solidFill>
                <a:latin typeface="Trebuchet MS"/>
                <a:cs typeface="Trebuchet MS"/>
              </a:rPr>
              <a:t>,</a:t>
            </a:r>
            <a:r>
              <a:rPr sz="2000" spc="-22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слизових</a:t>
            </a:r>
            <a:r>
              <a:rPr sz="2000" spc="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Cambria"/>
                <a:cs typeface="Cambria"/>
              </a:rPr>
              <a:t>оболонок</a:t>
            </a:r>
            <a:r>
              <a:rPr sz="2000" spc="-10" dirty="0">
                <a:solidFill>
                  <a:srgbClr val="FFFF00"/>
                </a:solidFill>
                <a:latin typeface="Trebuchet MS"/>
                <a:cs typeface="Trebuchet MS"/>
              </a:rPr>
              <a:t>).</a:t>
            </a:r>
            <a:endParaRPr sz="2000">
              <a:latin typeface="Trebuchet MS"/>
              <a:cs typeface="Trebuchet MS"/>
            </a:endParaRPr>
          </a:p>
          <a:p>
            <a:pPr marL="12700" marR="215900" indent="255270">
              <a:lnSpc>
                <a:spcPct val="110000"/>
              </a:lnSpc>
              <a:spcBef>
                <a:spcPts val="1010"/>
              </a:spcBef>
              <a:buFont typeface="Trebuchet MS"/>
              <a:buAutoNum type="arabicPeriod"/>
              <a:tabLst>
                <a:tab pos="267970" algn="l"/>
              </a:tabLst>
            </a:pPr>
            <a:r>
              <a:rPr sz="2000" spc="-10" dirty="0">
                <a:solidFill>
                  <a:srgbClr val="FFFF00"/>
                </a:solidFill>
                <a:latin typeface="Cambria"/>
                <a:cs typeface="Cambria"/>
              </a:rPr>
              <a:t>Попередження</a:t>
            </a:r>
            <a:r>
              <a:rPr sz="2000" spc="-5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всмоктування</a:t>
            </a:r>
            <a:r>
              <a:rPr sz="2000" spc="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отрути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призначенням</a:t>
            </a: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45" dirty="0">
                <a:solidFill>
                  <a:srgbClr val="FFFF00"/>
                </a:solidFill>
                <a:latin typeface="Cambria"/>
                <a:cs typeface="Cambria"/>
              </a:rPr>
              <a:t>протиотрут</a:t>
            </a:r>
            <a:r>
              <a:rPr sz="2000" spc="-4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знешкодження</a:t>
            </a:r>
            <a:r>
              <a:rPr sz="20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отрути </a:t>
            </a:r>
            <a:r>
              <a:rPr sz="2000" spc="-25" dirty="0">
                <a:solidFill>
                  <a:srgbClr val="FFFFFF"/>
                </a:solidFill>
                <a:latin typeface="Cambria"/>
                <a:cs typeface="Cambria"/>
              </a:rPr>
              <a:t>до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резорбції</a:t>
            </a:r>
            <a:r>
              <a:rPr sz="20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або</a:t>
            </a:r>
            <a:r>
              <a:rPr sz="20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видалення</a:t>
            </a:r>
            <a:r>
              <a:rPr sz="2000" spc="1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її</a:t>
            </a:r>
            <a:r>
              <a:rPr sz="2000" spc="3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із</a:t>
            </a:r>
            <a:r>
              <a:rPr sz="2000" spc="6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шлунка</a:t>
            </a:r>
            <a:r>
              <a:rPr sz="2000" spc="9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000" spc="-30" dirty="0">
                <a:solidFill>
                  <a:srgbClr val="FFFFFF"/>
                </a:solidFill>
                <a:latin typeface="Cambria"/>
                <a:cs typeface="Cambria"/>
              </a:rPr>
              <a:t>адсорбуючі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ambria"/>
                <a:cs typeface="Cambria"/>
              </a:rPr>
              <a:t>осаджувальні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ambria"/>
                <a:cs typeface="Cambria"/>
              </a:rPr>
              <a:t>обволікувальні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'</a:t>
            </a:r>
            <a:r>
              <a:rPr sz="2000" spc="-35" dirty="0">
                <a:solidFill>
                  <a:srgbClr val="FFFFFF"/>
                </a:solidFill>
                <a:latin typeface="Cambria"/>
                <a:cs typeface="Cambria"/>
              </a:rPr>
              <a:t>яжучі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проносні засоби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).</a:t>
            </a:r>
            <a:endParaRPr sz="2000">
              <a:latin typeface="Trebuchet MS"/>
              <a:cs typeface="Trebuchet MS"/>
            </a:endParaRPr>
          </a:p>
          <a:p>
            <a:pPr marL="12700" marR="5080" indent="255270">
              <a:lnSpc>
                <a:spcPct val="110000"/>
              </a:lnSpc>
              <a:spcBef>
                <a:spcPts val="1005"/>
              </a:spcBef>
              <a:buFont typeface="Trebuchet MS"/>
              <a:buAutoNum type="arabicPeriod"/>
              <a:tabLst>
                <a:tab pos="267970" algn="l"/>
              </a:tabLst>
            </a:pPr>
            <a:r>
              <a:rPr sz="2000" spc="-10" dirty="0">
                <a:solidFill>
                  <a:srgbClr val="FFFF00"/>
                </a:solidFill>
                <a:latin typeface="Cambria"/>
                <a:cs typeface="Cambria"/>
              </a:rPr>
              <a:t>Знешкодження</a:t>
            </a:r>
            <a:r>
              <a:rPr sz="2000" spc="-5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всмоктаної</a:t>
            </a:r>
            <a:r>
              <a:rPr sz="20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отрути</a:t>
            </a: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введення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Cambria"/>
                <a:cs typeface="Cambria"/>
              </a:rPr>
              <a:t>протиотрут</a:t>
            </a:r>
            <a:r>
              <a:rPr sz="2000" spc="3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різного</a:t>
            </a:r>
            <a:r>
              <a:rPr sz="2000" spc="-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характеру</a:t>
            </a:r>
            <a:r>
              <a:rPr sz="2000" spc="-3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0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Cambria"/>
                <a:cs typeface="Cambria"/>
              </a:rPr>
              <a:t>глюкоза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тіосульфат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натрію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та</a:t>
            </a:r>
            <a:r>
              <a:rPr sz="20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інші</a:t>
            </a: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антидоти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).</a:t>
            </a:r>
            <a:endParaRPr sz="2000">
              <a:latin typeface="Trebuchet MS"/>
              <a:cs typeface="Trebuchet MS"/>
            </a:endParaRPr>
          </a:p>
          <a:p>
            <a:pPr marL="12700" marR="40005" indent="255270">
              <a:lnSpc>
                <a:spcPct val="110000"/>
              </a:lnSpc>
              <a:spcBef>
                <a:spcPts val="985"/>
              </a:spcBef>
              <a:buFont typeface="Trebuchet MS"/>
              <a:buAutoNum type="arabicPeriod"/>
              <a:tabLst>
                <a:tab pos="267970" algn="l"/>
              </a:tabLst>
            </a:pP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Прискорення</a:t>
            </a:r>
            <a:r>
              <a:rPr sz="2000" spc="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видалення</a:t>
            </a:r>
            <a:r>
              <a:rPr sz="2000" spc="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отрути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із</a:t>
            </a:r>
            <a:r>
              <a:rPr sz="2000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організму або</a:t>
            </a:r>
            <a:r>
              <a:rPr sz="20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підвищення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дезінтоксикаційної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функції</a:t>
            </a:r>
            <a:r>
              <a:rPr sz="20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печінки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зменшення</a:t>
            </a: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концентрації</a:t>
            </a: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отрути</a:t>
            </a: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20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крові</a:t>
            </a:r>
            <a:r>
              <a:rPr sz="20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і</a:t>
            </a:r>
            <a:r>
              <a:rPr sz="2000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тканинах</a:t>
            </a:r>
            <a:r>
              <a:rPr sz="20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завдяки</a:t>
            </a:r>
            <a:r>
              <a:rPr sz="20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посиленому</a:t>
            </a:r>
            <a:r>
              <a:rPr sz="2000" spc="3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введенню</a:t>
            </a:r>
            <a:r>
              <a:rPr sz="2000" spc="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рідини</a:t>
            </a:r>
            <a:r>
              <a:rPr sz="2000" spc="-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spc="-50" dirty="0">
                <a:solidFill>
                  <a:srgbClr val="FFFF00"/>
                </a:solidFill>
                <a:latin typeface="Cambria"/>
                <a:cs typeface="Cambria"/>
              </a:rPr>
              <a:t>в </a:t>
            </a:r>
            <a:r>
              <a:rPr sz="2000" spc="-10" dirty="0">
                <a:solidFill>
                  <a:srgbClr val="FFFF00"/>
                </a:solidFill>
                <a:latin typeface="Cambria"/>
                <a:cs typeface="Cambria"/>
              </a:rPr>
              <a:t>організм</a:t>
            </a:r>
            <a:r>
              <a:rPr sz="2000" spc="-10" dirty="0">
                <a:solidFill>
                  <a:srgbClr val="FFFF00"/>
                </a:solidFill>
                <a:latin typeface="Trebuchet MS"/>
                <a:cs typeface="Trebuchet MS"/>
              </a:rPr>
              <a:t>).</a:t>
            </a:r>
            <a:endParaRPr sz="2000">
              <a:latin typeface="Trebuchet MS"/>
              <a:cs typeface="Trebuchet MS"/>
            </a:endParaRPr>
          </a:p>
          <a:p>
            <a:pPr marL="12700" marR="793115" indent="255270">
              <a:lnSpc>
                <a:spcPct val="110000"/>
              </a:lnSpc>
              <a:spcBef>
                <a:spcPts val="1015"/>
              </a:spcBef>
              <a:buFont typeface="Trebuchet MS"/>
              <a:buAutoNum type="arabicPeriod"/>
              <a:tabLst>
                <a:tab pos="267970" algn="l"/>
              </a:tabLst>
            </a:pP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Боротьба</a:t>
            </a:r>
            <a:r>
              <a:rPr sz="2000" spc="-5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з</a:t>
            </a:r>
            <a:r>
              <a:rPr sz="2000" spc="-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наслідками</a:t>
            </a:r>
            <a:r>
              <a:rPr sz="2000" spc="-3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Cambria"/>
                <a:cs typeface="Cambria"/>
              </a:rPr>
              <a:t>отруєння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призначення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 симптоматичної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терапії</a:t>
            </a: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регуляція</a:t>
            </a:r>
            <a:r>
              <a:rPr sz="20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життєво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важливих</a:t>
            </a:r>
            <a:r>
              <a:rPr sz="20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функцій</a:t>
            </a:r>
            <a:r>
              <a:rPr sz="20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ambria"/>
                <a:cs typeface="Cambria"/>
              </a:rPr>
              <a:t>організму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які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 порушуються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внаслідок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потрапляння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отрути</a:t>
            </a:r>
            <a:r>
              <a:rPr sz="20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організм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8292" y="561305"/>
            <a:ext cx="8664575" cy="92138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185160" marR="5080" indent="-3173095">
              <a:lnSpc>
                <a:spcPts val="3340"/>
              </a:lnSpc>
              <a:spcBef>
                <a:spcPts val="520"/>
              </a:spcBef>
              <a:tabLst>
                <a:tab pos="1974850" algn="l"/>
                <a:tab pos="4425950" algn="l"/>
                <a:tab pos="4831080" algn="l"/>
              </a:tabLst>
            </a:pPr>
            <a:r>
              <a:rPr sz="3100" i="0" spc="355" dirty="0">
                <a:solidFill>
                  <a:srgbClr val="FFFF00"/>
                </a:solidFill>
                <a:latin typeface="Cambria"/>
                <a:cs typeface="Cambria"/>
              </a:rPr>
              <a:t>ЗАХОДИ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200" dirty="0">
                <a:solidFill>
                  <a:srgbClr val="FFFF00"/>
                </a:solidFill>
                <a:latin typeface="Cambria"/>
                <a:cs typeface="Cambria"/>
              </a:rPr>
              <a:t>БОРОТЬБИ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400" dirty="0">
                <a:solidFill>
                  <a:srgbClr val="FFFF00"/>
                </a:solidFill>
                <a:latin typeface="Cambria"/>
                <a:cs typeface="Cambria"/>
              </a:rPr>
              <a:t>З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310" dirty="0">
                <a:solidFill>
                  <a:srgbClr val="FFFF00"/>
                </a:solidFill>
                <a:latin typeface="Cambria"/>
                <a:cs typeface="Cambria"/>
              </a:rPr>
              <a:t>НЕВСМОКТАНОЮ </a:t>
            </a:r>
            <a:r>
              <a:rPr sz="3100" i="0" spc="254" dirty="0">
                <a:solidFill>
                  <a:srgbClr val="FFFF00"/>
                </a:solidFill>
                <a:latin typeface="Cambria"/>
                <a:cs typeface="Cambria"/>
              </a:rPr>
              <a:t>ОТРУТОЮ.</a:t>
            </a:r>
            <a:endParaRPr sz="31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9144" y="2523737"/>
            <a:ext cx="12210415" cy="676910"/>
            <a:chOff x="-9144" y="2523737"/>
            <a:chExt cx="12210415" cy="676910"/>
          </a:xfrm>
        </p:grpSpPr>
        <p:sp>
          <p:nvSpPr>
            <p:cNvPr id="4" name="object 4"/>
            <p:cNvSpPr/>
            <p:nvPr/>
          </p:nvSpPr>
          <p:spPr>
            <a:xfrm>
              <a:off x="0" y="2532881"/>
              <a:ext cx="12192000" cy="658495"/>
            </a:xfrm>
            <a:custGeom>
              <a:avLst/>
              <a:gdLst/>
              <a:ahLst/>
              <a:cxnLst/>
              <a:rect l="l" t="t" r="r" b="b"/>
              <a:pathLst>
                <a:path w="12192000" h="658494">
                  <a:moveTo>
                    <a:pt x="12082272" y="0"/>
                  </a:moveTo>
                  <a:lnTo>
                    <a:pt x="109728" y="0"/>
                  </a:lnTo>
                  <a:lnTo>
                    <a:pt x="67015" y="8624"/>
                  </a:lnTo>
                  <a:lnTo>
                    <a:pt x="32137" y="32143"/>
                  </a:lnTo>
                  <a:lnTo>
                    <a:pt x="8622" y="67026"/>
                  </a:lnTo>
                  <a:lnTo>
                    <a:pt x="0" y="109740"/>
                  </a:lnTo>
                  <a:lnTo>
                    <a:pt x="0" y="548640"/>
                  </a:lnTo>
                  <a:lnTo>
                    <a:pt x="8622" y="591352"/>
                  </a:lnTo>
                  <a:lnTo>
                    <a:pt x="32137" y="626230"/>
                  </a:lnTo>
                  <a:lnTo>
                    <a:pt x="67015" y="649745"/>
                  </a:lnTo>
                  <a:lnTo>
                    <a:pt x="109728" y="658368"/>
                  </a:lnTo>
                  <a:lnTo>
                    <a:pt x="12082272" y="658368"/>
                  </a:lnTo>
                  <a:lnTo>
                    <a:pt x="12124984" y="649745"/>
                  </a:lnTo>
                  <a:lnTo>
                    <a:pt x="12159862" y="626230"/>
                  </a:lnTo>
                  <a:lnTo>
                    <a:pt x="12183377" y="591352"/>
                  </a:lnTo>
                  <a:lnTo>
                    <a:pt x="12192000" y="548640"/>
                  </a:lnTo>
                  <a:lnTo>
                    <a:pt x="12192000" y="109740"/>
                  </a:lnTo>
                  <a:lnTo>
                    <a:pt x="12183377" y="67026"/>
                  </a:lnTo>
                  <a:lnTo>
                    <a:pt x="12159862" y="32143"/>
                  </a:lnTo>
                  <a:lnTo>
                    <a:pt x="12124984" y="8624"/>
                  </a:lnTo>
                  <a:lnTo>
                    <a:pt x="1208227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532881"/>
              <a:ext cx="12192000" cy="658495"/>
            </a:xfrm>
            <a:custGeom>
              <a:avLst/>
              <a:gdLst/>
              <a:ahLst/>
              <a:cxnLst/>
              <a:rect l="l" t="t" r="r" b="b"/>
              <a:pathLst>
                <a:path w="12192000" h="658494">
                  <a:moveTo>
                    <a:pt x="0" y="109740"/>
                  </a:moveTo>
                  <a:lnTo>
                    <a:pt x="8622" y="67026"/>
                  </a:lnTo>
                  <a:lnTo>
                    <a:pt x="32137" y="32143"/>
                  </a:lnTo>
                  <a:lnTo>
                    <a:pt x="67015" y="8624"/>
                  </a:lnTo>
                  <a:lnTo>
                    <a:pt x="109728" y="0"/>
                  </a:lnTo>
                  <a:lnTo>
                    <a:pt x="12082272" y="0"/>
                  </a:lnTo>
                  <a:lnTo>
                    <a:pt x="12124984" y="8624"/>
                  </a:lnTo>
                  <a:lnTo>
                    <a:pt x="12159862" y="32143"/>
                  </a:lnTo>
                  <a:lnTo>
                    <a:pt x="12183377" y="67026"/>
                  </a:lnTo>
                  <a:lnTo>
                    <a:pt x="12192000" y="109740"/>
                  </a:lnTo>
                  <a:lnTo>
                    <a:pt x="12192000" y="548640"/>
                  </a:lnTo>
                  <a:lnTo>
                    <a:pt x="12183377" y="591352"/>
                  </a:lnTo>
                  <a:lnTo>
                    <a:pt x="12159862" y="626230"/>
                  </a:lnTo>
                  <a:lnTo>
                    <a:pt x="12124984" y="649745"/>
                  </a:lnTo>
                  <a:lnTo>
                    <a:pt x="12082272" y="658368"/>
                  </a:lnTo>
                  <a:lnTo>
                    <a:pt x="109728" y="658368"/>
                  </a:lnTo>
                  <a:lnTo>
                    <a:pt x="67015" y="649745"/>
                  </a:lnTo>
                  <a:lnTo>
                    <a:pt x="32137" y="626230"/>
                  </a:lnTo>
                  <a:lnTo>
                    <a:pt x="8622" y="591352"/>
                  </a:lnTo>
                  <a:lnTo>
                    <a:pt x="0" y="548640"/>
                  </a:lnTo>
                  <a:lnTo>
                    <a:pt x="0" y="109740"/>
                  </a:lnTo>
                  <a:close/>
                </a:path>
              </a:pathLst>
            </a:custGeom>
            <a:ln w="18287">
              <a:solidFill>
                <a:srgbClr val="739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540" y="1455454"/>
            <a:ext cx="11550650" cy="5225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 marR="219710" indent="-1270">
              <a:lnSpc>
                <a:spcPct val="110000"/>
              </a:lnSpc>
              <a:spcBef>
                <a:spcPts val="95"/>
              </a:spcBef>
              <a:tabLst>
                <a:tab pos="2566670" algn="l"/>
              </a:tabLst>
            </a:pPr>
            <a:r>
              <a:rPr sz="2800" spc="-10" dirty="0">
                <a:solidFill>
                  <a:srgbClr val="FFFF00"/>
                </a:solidFill>
                <a:latin typeface="Cambria"/>
                <a:cs typeface="Cambria"/>
              </a:rPr>
              <a:t>Ппотраплянн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я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	подразнювальних або</a:t>
            </a:r>
            <a:r>
              <a:rPr sz="2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опікаючих речовин</a:t>
            </a:r>
            <a:r>
              <a:rPr sz="28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на</a:t>
            </a:r>
            <a:r>
              <a:rPr sz="2800" spc="3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шкіру</a:t>
            </a:r>
            <a:r>
              <a:rPr sz="2800" spc="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spc="-25" dirty="0">
                <a:solidFill>
                  <a:srgbClr val="FFFF00"/>
                </a:solidFill>
                <a:latin typeface="Cambria"/>
                <a:cs typeface="Cambria"/>
              </a:rPr>
              <a:t>та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слизові</a:t>
            </a:r>
            <a:r>
              <a:rPr sz="2800" spc="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оболонки</a:t>
            </a:r>
            <a:r>
              <a:rPr sz="2800" spc="5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00"/>
                </a:solidFill>
                <a:latin typeface="Trebuchet MS"/>
                <a:cs typeface="Trebuchet MS"/>
              </a:rPr>
              <a:t>-</a:t>
            </a:r>
            <a:r>
              <a:rPr sz="2800" spc="-16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змити великою</a:t>
            </a:r>
            <a:r>
              <a:rPr sz="2800" spc="6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кількістю</a:t>
            </a:r>
            <a:r>
              <a:rPr sz="2800" spc="-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чистої</a:t>
            </a:r>
            <a:r>
              <a:rPr sz="2800" spc="3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00"/>
                </a:solidFill>
                <a:latin typeface="Cambria"/>
                <a:cs typeface="Cambria"/>
              </a:rPr>
              <a:t>води</a:t>
            </a:r>
            <a:r>
              <a:rPr sz="2800" spc="-10" dirty="0">
                <a:solidFill>
                  <a:srgbClr val="FFFF00"/>
                </a:solidFill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  <a:p>
            <a:pPr marL="2602230">
              <a:lnSpc>
                <a:spcPct val="100000"/>
              </a:lnSpc>
              <a:spcBef>
                <a:spcPts val="2460"/>
              </a:spcBef>
            </a:pPr>
            <a:r>
              <a:rPr sz="1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Прийом</a:t>
            </a:r>
            <a:r>
              <a:rPr sz="1800" b="1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 </a:t>
            </a:r>
            <a:r>
              <a:rPr sz="1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отрути</a:t>
            </a:r>
            <a:r>
              <a:rPr sz="18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 </a:t>
            </a:r>
            <a:r>
              <a:rPr sz="1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всередину</a:t>
            </a:r>
            <a:r>
              <a:rPr sz="18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 </a:t>
            </a:r>
            <a:r>
              <a:rPr sz="1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-</a:t>
            </a:r>
            <a:r>
              <a:rPr sz="1800" b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 </a:t>
            </a:r>
            <a:r>
              <a:rPr sz="1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якнайшвидше</a:t>
            </a:r>
            <a:r>
              <a:rPr sz="1800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 </a:t>
            </a:r>
            <a:r>
              <a:rPr sz="1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видалити</a:t>
            </a:r>
            <a:r>
              <a:rPr sz="1800" u="heavy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 </a:t>
            </a:r>
            <a:r>
              <a:rPr sz="1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її</a:t>
            </a:r>
            <a:r>
              <a:rPr sz="18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 </a:t>
            </a:r>
            <a:r>
              <a:rPr sz="1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із</a:t>
            </a:r>
            <a:r>
              <a:rPr sz="1800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 </a:t>
            </a:r>
            <a:r>
              <a:rPr sz="18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шлунка</a:t>
            </a:r>
            <a:r>
              <a:rPr sz="18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:</a:t>
            </a:r>
            <a:endParaRPr sz="1800">
              <a:latin typeface="Trebuchet MS"/>
              <a:cs typeface="Trebuchet MS"/>
            </a:endParaRPr>
          </a:p>
          <a:p>
            <a:pPr marL="13335">
              <a:lnSpc>
                <a:spcPct val="100000"/>
              </a:lnSpc>
              <a:spcBef>
                <a:spcPts val="1405"/>
              </a:spcBef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Блювотні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засоби</a:t>
            </a:r>
            <a:endParaRPr sz="2800">
              <a:latin typeface="Cambria"/>
              <a:cs typeface="Cambria"/>
            </a:endParaRPr>
          </a:p>
          <a:p>
            <a:pPr marL="13335">
              <a:lnSpc>
                <a:spcPct val="100000"/>
              </a:lnSpc>
              <a:spcBef>
                <a:spcPts val="1345"/>
              </a:spcBef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Промивання</a:t>
            </a:r>
            <a:r>
              <a:rPr sz="28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шлунка</a:t>
            </a:r>
            <a:r>
              <a:rPr sz="28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водою</a:t>
            </a:r>
            <a:r>
              <a:rPr sz="28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з</a:t>
            </a:r>
            <a:r>
              <a:rPr sz="28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додаванням</a:t>
            </a:r>
            <a:r>
              <a:rPr sz="28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до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неї</a:t>
            </a:r>
            <a:r>
              <a:rPr sz="28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адсорбуючих</a:t>
            </a:r>
            <a:r>
              <a:rPr sz="28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речовин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активоване</a:t>
            </a:r>
            <a:r>
              <a:rPr sz="2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вугілля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).</a:t>
            </a:r>
            <a:endParaRPr sz="2800">
              <a:latin typeface="Trebuchet MS"/>
              <a:cs typeface="Trebuchet MS"/>
            </a:endParaRPr>
          </a:p>
          <a:p>
            <a:pPr marL="12700" marR="5080">
              <a:lnSpc>
                <a:spcPct val="110000"/>
              </a:lnSpc>
              <a:spcBef>
                <a:spcPts val="985"/>
              </a:spcBef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При</a:t>
            </a:r>
            <a:r>
              <a:rPr sz="28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отруєнні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розчинними</a:t>
            </a:r>
            <a:r>
              <a:rPr sz="2800" spc="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солями</a:t>
            </a:r>
            <a:r>
              <a:rPr sz="2800" spc="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барію</a:t>
            </a:r>
            <a:r>
              <a:rPr sz="2800" spc="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необхідно</a:t>
            </a:r>
            <a:r>
              <a:rPr sz="28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перетворити</a:t>
            </a:r>
            <a:r>
              <a:rPr sz="2800" spc="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spc="-25" dirty="0">
                <a:solidFill>
                  <a:srgbClr val="FFFF00"/>
                </a:solidFill>
                <a:latin typeface="Cambria"/>
                <a:cs typeface="Cambria"/>
              </a:rPr>
              <a:t>цю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речовину</a:t>
            </a:r>
            <a:r>
              <a:rPr sz="2800" spc="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в</a:t>
            </a:r>
            <a:r>
              <a:rPr sz="2800" spc="4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нерозчинну</a:t>
            </a:r>
            <a:r>
              <a:rPr sz="2800" spc="3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spc="-40" dirty="0">
                <a:solidFill>
                  <a:srgbClr val="FFFF00"/>
                </a:solidFill>
                <a:latin typeface="Cambria"/>
                <a:cs typeface="Cambria"/>
              </a:rPr>
              <a:t>сполуку</a:t>
            </a:r>
            <a:r>
              <a:rPr sz="2800" spc="-40" dirty="0">
                <a:solidFill>
                  <a:srgbClr val="FFFF00"/>
                </a:solidFill>
                <a:latin typeface="Trebuchet MS"/>
                <a:cs typeface="Trebuchet MS"/>
              </a:rPr>
              <a:t>.</a:t>
            </a:r>
            <a:r>
              <a:rPr sz="2800" spc="-39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Для</a:t>
            </a:r>
            <a:r>
              <a:rPr sz="28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цього</a:t>
            </a:r>
            <a:r>
              <a:rPr sz="28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потерпілому</a:t>
            </a:r>
            <a:r>
              <a:rPr sz="2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дають</a:t>
            </a:r>
            <a:r>
              <a:rPr sz="2800" spc="4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00"/>
                </a:solidFill>
                <a:latin typeface="Cambria"/>
                <a:cs typeface="Cambria"/>
              </a:rPr>
              <a:t>випити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розчин</a:t>
            </a:r>
            <a:r>
              <a:rPr sz="2800" spc="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сульфату</a:t>
            </a:r>
            <a:r>
              <a:rPr sz="2800" spc="5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магнію</a:t>
            </a:r>
            <a:r>
              <a:rPr sz="2800" spc="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або</a:t>
            </a:r>
            <a:r>
              <a:rPr sz="2800" spc="5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spc="-40" dirty="0">
                <a:solidFill>
                  <a:srgbClr val="FFFF00"/>
                </a:solidFill>
                <a:latin typeface="Cambria"/>
                <a:cs typeface="Cambria"/>
              </a:rPr>
              <a:t>натрію</a:t>
            </a:r>
            <a:r>
              <a:rPr sz="2800" spc="-40" dirty="0">
                <a:solidFill>
                  <a:srgbClr val="FFFF00"/>
                </a:solidFill>
                <a:latin typeface="Trebuchet MS"/>
                <a:cs typeface="Trebuchet MS"/>
              </a:rPr>
              <a:t>,</a:t>
            </a:r>
            <a:r>
              <a:rPr sz="2800" spc="-42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потім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утворений</a:t>
            </a:r>
            <a:r>
              <a:rPr sz="2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осад</a:t>
            </a:r>
            <a:r>
              <a:rPr sz="28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rebuchet MS"/>
                <a:cs typeface="Trebuchet MS"/>
              </a:rPr>
              <a:t>-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сірчанокислий</a:t>
            </a:r>
            <a:r>
              <a:rPr sz="28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барій</a:t>
            </a:r>
            <a:r>
              <a:rPr sz="28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80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видаляють</a:t>
            </a:r>
            <a:r>
              <a:rPr sz="2800" spc="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00"/>
                </a:solidFill>
                <a:latin typeface="Cambria"/>
                <a:cs typeface="Cambria"/>
              </a:rPr>
              <a:t>промиванням</a:t>
            </a:r>
            <a:r>
              <a:rPr sz="2800" spc="-10" dirty="0">
                <a:solidFill>
                  <a:srgbClr val="FFFF00"/>
                </a:solidFill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303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i="0" spc="310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r>
              <a:rPr i="0" spc="36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320" dirty="0">
                <a:solidFill>
                  <a:srgbClr val="FFFF00"/>
                </a:solidFill>
                <a:latin typeface="Cambria"/>
                <a:cs typeface="Cambria"/>
              </a:rPr>
              <a:t>АЗОТНОКИСЛИМ</a:t>
            </a:r>
            <a:r>
              <a:rPr i="0" spc="34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245" dirty="0">
                <a:solidFill>
                  <a:srgbClr val="FFFF00"/>
                </a:solidFill>
                <a:latin typeface="Cambria"/>
                <a:cs typeface="Cambria"/>
              </a:rPr>
              <a:t>СРІБЛОМ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3039" y="2048069"/>
            <a:ext cx="11917045" cy="2951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marR="5080" indent="-228600">
              <a:lnSpc>
                <a:spcPct val="120000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</a:tabLst>
            </a:pPr>
            <a:r>
              <a:rPr sz="4000" dirty="0">
                <a:solidFill>
                  <a:srgbClr val="FFFFFF"/>
                </a:solidFill>
                <a:latin typeface="Cambria"/>
                <a:cs typeface="Cambria"/>
              </a:rPr>
              <a:t>Для</a:t>
            </a:r>
            <a:r>
              <a:rPr sz="40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dirty="0">
                <a:solidFill>
                  <a:srgbClr val="FFFFFF"/>
                </a:solidFill>
                <a:latin typeface="Cambria"/>
                <a:cs typeface="Cambria"/>
              </a:rPr>
              <a:t>промивання</a:t>
            </a:r>
            <a:r>
              <a:rPr sz="40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dirty="0">
                <a:solidFill>
                  <a:srgbClr val="FFFFFF"/>
                </a:solidFill>
                <a:latin typeface="Cambria"/>
                <a:cs typeface="Cambria"/>
              </a:rPr>
              <a:t>шлунка</a:t>
            </a:r>
            <a:r>
              <a:rPr sz="40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dirty="0">
                <a:solidFill>
                  <a:srgbClr val="FFFFFF"/>
                </a:solidFill>
                <a:latin typeface="Cambria"/>
                <a:cs typeface="Cambria"/>
              </a:rPr>
              <a:t>використовують </a:t>
            </a:r>
            <a:r>
              <a:rPr sz="4000" b="1" spc="-10" dirty="0">
                <a:solidFill>
                  <a:srgbClr val="FFFF00"/>
                </a:solidFill>
                <a:latin typeface="Cambria"/>
                <a:cs typeface="Cambria"/>
              </a:rPr>
              <a:t>розчин </a:t>
            </a:r>
            <a:r>
              <a:rPr sz="4000" b="1" dirty="0">
                <a:solidFill>
                  <a:srgbClr val="FFFF00"/>
                </a:solidFill>
                <a:latin typeface="Cambria"/>
                <a:cs typeface="Cambria"/>
              </a:rPr>
              <a:t>хлориду</a:t>
            </a:r>
            <a:r>
              <a:rPr sz="4000" b="1" spc="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4000" b="1" spc="-55" dirty="0">
                <a:solidFill>
                  <a:srgbClr val="FFFF00"/>
                </a:solidFill>
                <a:latin typeface="Cambria"/>
                <a:cs typeface="Cambria"/>
              </a:rPr>
              <a:t>натрію</a:t>
            </a:r>
            <a:r>
              <a:rPr sz="4000" spc="-5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4000" spc="-5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FF"/>
                </a:solidFill>
                <a:latin typeface="Cambria"/>
                <a:cs typeface="Cambria"/>
              </a:rPr>
              <a:t>тоді</a:t>
            </a:r>
            <a:r>
              <a:rPr sz="40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dirty="0">
                <a:solidFill>
                  <a:srgbClr val="FFFFFF"/>
                </a:solidFill>
                <a:latin typeface="Cambria"/>
                <a:cs typeface="Cambria"/>
              </a:rPr>
              <a:t>утворюється</a:t>
            </a:r>
            <a:r>
              <a:rPr sz="40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spc="-20" dirty="0">
                <a:solidFill>
                  <a:srgbClr val="FFFF00"/>
                </a:solidFill>
                <a:latin typeface="Cambria"/>
                <a:cs typeface="Cambria"/>
              </a:rPr>
              <a:t>осад </a:t>
            </a:r>
            <a:r>
              <a:rPr sz="4000" dirty="0">
                <a:solidFill>
                  <a:srgbClr val="FFFF00"/>
                </a:solidFill>
                <a:latin typeface="Cambria"/>
                <a:cs typeface="Cambria"/>
              </a:rPr>
              <a:t>хлористого</a:t>
            </a:r>
            <a:r>
              <a:rPr sz="4000" spc="9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4000" spc="-55" dirty="0">
                <a:solidFill>
                  <a:srgbClr val="FFFF00"/>
                </a:solidFill>
                <a:latin typeface="Cambria"/>
                <a:cs typeface="Cambria"/>
              </a:rPr>
              <a:t>срібла</a:t>
            </a:r>
            <a:r>
              <a:rPr sz="4000" spc="-55" dirty="0">
                <a:solidFill>
                  <a:srgbClr val="FFFF00"/>
                </a:solidFill>
                <a:latin typeface="Trebuchet MS"/>
                <a:cs typeface="Trebuchet MS"/>
              </a:rPr>
              <a:t>,</a:t>
            </a:r>
            <a:r>
              <a:rPr sz="4000" spc="-53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FF"/>
                </a:solidFill>
                <a:latin typeface="Cambria"/>
                <a:cs typeface="Cambria"/>
              </a:rPr>
              <a:t>який</a:t>
            </a:r>
            <a:r>
              <a:rPr sz="400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spc="-10" dirty="0">
                <a:solidFill>
                  <a:srgbClr val="FFFF00"/>
                </a:solidFill>
                <a:latin typeface="Cambria"/>
                <a:cs typeface="Cambria"/>
              </a:rPr>
              <a:t>видаляють промиванням</a:t>
            </a:r>
            <a:r>
              <a:rPr sz="4000" spc="-10" dirty="0">
                <a:solidFill>
                  <a:srgbClr val="FFFF00"/>
                </a:solidFill>
                <a:latin typeface="Trebuchet MS"/>
                <a:cs typeface="Trebuchet MS"/>
              </a:rPr>
              <a:t>.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8691" rIns="0" bIns="0" rtlCol="0">
            <a:spAutoFit/>
          </a:bodyPr>
          <a:lstStyle/>
          <a:p>
            <a:pPr marL="2021205">
              <a:lnSpc>
                <a:spcPct val="100000"/>
              </a:lnSpc>
              <a:spcBef>
                <a:spcPts val="105"/>
              </a:spcBef>
            </a:pPr>
            <a:r>
              <a:rPr spc="300" dirty="0">
                <a:solidFill>
                  <a:srgbClr val="FFFF00"/>
                </a:solidFill>
              </a:rPr>
              <a:t>ШКІДЛИВІ</a:t>
            </a:r>
            <a:r>
              <a:rPr spc="325" dirty="0">
                <a:solidFill>
                  <a:srgbClr val="FFFF00"/>
                </a:solidFill>
              </a:rPr>
              <a:t> </a:t>
            </a:r>
            <a:r>
              <a:rPr spc="305" dirty="0">
                <a:solidFill>
                  <a:srgbClr val="FFFF00"/>
                </a:solidFill>
              </a:rPr>
              <a:t>РЕЧОВИНИ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5327" y="1611372"/>
            <a:ext cx="3931920" cy="2601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535" marR="5080" algn="ctr">
              <a:lnSpc>
                <a:spcPct val="120000"/>
              </a:lnSpc>
              <a:spcBef>
                <a:spcPts val="100"/>
              </a:spcBef>
            </a:pPr>
            <a:r>
              <a:rPr sz="2000" b="1" i="1" dirty="0">
                <a:solidFill>
                  <a:srgbClr val="FFFF00"/>
                </a:solidFill>
                <a:latin typeface="Cambria"/>
                <a:cs typeface="Cambria"/>
              </a:rPr>
              <a:t>Речовини</a:t>
            </a:r>
            <a:r>
              <a:rPr sz="2000" b="1" i="1" spc="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b="1" i="1" spc="-90" dirty="0">
                <a:solidFill>
                  <a:srgbClr val="FFFF00"/>
                </a:solidFill>
                <a:latin typeface="Trebuchet MS"/>
                <a:cs typeface="Trebuchet MS"/>
              </a:rPr>
              <a:t>,</a:t>
            </a:r>
            <a:r>
              <a:rPr sz="2000" b="1" i="1" spc="-28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b="1" i="1" dirty="0">
                <a:solidFill>
                  <a:srgbClr val="FFFF00"/>
                </a:solidFill>
                <a:latin typeface="Cambria"/>
                <a:cs typeface="Cambria"/>
              </a:rPr>
              <a:t>які</a:t>
            </a:r>
            <a:r>
              <a:rPr sz="2000" b="1" i="1" spc="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b="1" i="1" dirty="0">
                <a:solidFill>
                  <a:srgbClr val="FFFF00"/>
                </a:solidFill>
                <a:latin typeface="Cambria"/>
                <a:cs typeface="Cambria"/>
              </a:rPr>
              <a:t>при</a:t>
            </a:r>
            <a:r>
              <a:rPr sz="2000" b="1" i="1" spc="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b="1" i="1" dirty="0">
                <a:solidFill>
                  <a:srgbClr val="FFFF00"/>
                </a:solidFill>
                <a:latin typeface="Cambria"/>
                <a:cs typeface="Cambria"/>
              </a:rPr>
              <a:t>контакті</a:t>
            </a:r>
            <a:r>
              <a:rPr sz="2000" b="1" i="1" spc="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b="1" i="1" spc="-50" dirty="0">
                <a:solidFill>
                  <a:srgbClr val="FFFF00"/>
                </a:solidFill>
                <a:latin typeface="Cambria"/>
                <a:cs typeface="Cambria"/>
              </a:rPr>
              <a:t>з </a:t>
            </a:r>
            <a:r>
              <a:rPr sz="2000" b="1" i="1" dirty="0">
                <a:solidFill>
                  <a:srgbClr val="FFFF00"/>
                </a:solidFill>
                <a:latin typeface="Cambria"/>
                <a:cs typeface="Cambria"/>
              </a:rPr>
              <a:t>організмом</a:t>
            </a:r>
            <a:r>
              <a:rPr sz="2000" b="1" i="1" spc="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b="1" i="1" dirty="0">
                <a:solidFill>
                  <a:srgbClr val="FFFF00"/>
                </a:solidFill>
                <a:latin typeface="Cambria"/>
                <a:cs typeface="Cambria"/>
              </a:rPr>
              <a:t>людини</a:t>
            </a:r>
            <a:r>
              <a:rPr sz="2000" b="1" i="1" spc="-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b="1" i="1" spc="-10" dirty="0">
                <a:solidFill>
                  <a:srgbClr val="FFFF00"/>
                </a:solidFill>
                <a:latin typeface="Cambria"/>
                <a:cs typeface="Cambria"/>
              </a:rPr>
              <a:t>можуть викликати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b="1" i="1" spc="-10" dirty="0">
                <a:solidFill>
                  <a:srgbClr val="FFFFFF"/>
                </a:solidFill>
                <a:latin typeface="Cambria"/>
                <a:cs typeface="Cambria"/>
              </a:rPr>
              <a:t>Травми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6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b="1" i="1" spc="-10" dirty="0">
                <a:solidFill>
                  <a:srgbClr val="FFFFFF"/>
                </a:solidFill>
                <a:latin typeface="Cambria"/>
                <a:cs typeface="Cambria"/>
              </a:rPr>
              <a:t>Захворювання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b="1" i="1" dirty="0">
                <a:solidFill>
                  <a:srgbClr val="FFFFFF"/>
                </a:solidFill>
                <a:latin typeface="Cambria"/>
                <a:cs typeface="Cambria"/>
              </a:rPr>
              <a:t>Відхилення</a:t>
            </a:r>
            <a:r>
              <a:rPr sz="2000" b="1" i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2000" b="1" i="1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mbria"/>
                <a:cs typeface="Cambria"/>
              </a:rPr>
              <a:t>стані</a:t>
            </a:r>
            <a:r>
              <a:rPr sz="2000" b="1" i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i="1" spc="-10" dirty="0">
                <a:solidFill>
                  <a:srgbClr val="FFFFFF"/>
                </a:solidFill>
                <a:latin typeface="Cambria"/>
                <a:cs typeface="Cambria"/>
              </a:rPr>
              <a:t>здоров</a:t>
            </a:r>
            <a:r>
              <a:rPr sz="2000" b="1" i="1" spc="-10" dirty="0">
                <a:solidFill>
                  <a:srgbClr val="FFFFFF"/>
                </a:solidFill>
                <a:latin typeface="Trebuchet MS"/>
                <a:cs typeface="Trebuchet MS"/>
              </a:rPr>
              <a:t>’</a:t>
            </a:r>
            <a:r>
              <a:rPr sz="2000" b="1" i="1" spc="-10" dirty="0">
                <a:solidFill>
                  <a:srgbClr val="FFFFFF"/>
                </a:solidFill>
                <a:latin typeface="Cambria"/>
                <a:cs typeface="Cambria"/>
              </a:rPr>
              <a:t>я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7207" y="1942492"/>
            <a:ext cx="6239251" cy="4361673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4148" y="819624"/>
            <a:ext cx="893318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i="0" spc="310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r>
              <a:rPr i="0" spc="36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385" dirty="0">
                <a:solidFill>
                  <a:srgbClr val="FFFF00"/>
                </a:solidFill>
                <a:latin typeface="Cambria"/>
                <a:cs typeface="Cambria"/>
              </a:rPr>
              <a:t>ДЕЯКИМИ</a:t>
            </a:r>
            <a:r>
              <a:rPr i="0" spc="37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250" dirty="0">
                <a:solidFill>
                  <a:srgbClr val="FFFF00"/>
                </a:solidFill>
                <a:latin typeface="Cambria"/>
                <a:cs typeface="Cambria"/>
              </a:rPr>
              <a:t>АЛКАЛОЇДАМИ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204075"/>
            <a:ext cx="11723370" cy="5000625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294640" algn="ctr">
              <a:lnSpc>
                <a:spcPct val="100000"/>
              </a:lnSpc>
              <a:spcBef>
                <a:spcPts val="975"/>
              </a:spcBef>
            </a:pPr>
            <a:r>
              <a:rPr sz="2000" b="1" spc="114" dirty="0">
                <a:solidFill>
                  <a:srgbClr val="FFFF00"/>
                </a:solidFill>
                <a:latin typeface="Cambria"/>
                <a:cs typeface="Cambria"/>
              </a:rPr>
              <a:t>(МОРФІН,</a:t>
            </a:r>
            <a:r>
              <a:rPr sz="2000" b="1" spc="28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b="1" spc="175" dirty="0">
                <a:solidFill>
                  <a:srgbClr val="FFFF00"/>
                </a:solidFill>
                <a:latin typeface="Cambria"/>
                <a:cs typeface="Cambria"/>
              </a:rPr>
              <a:t>СТРИХНІН</a:t>
            </a:r>
            <a:r>
              <a:rPr sz="2000" b="1" spc="29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b="1" spc="110" dirty="0">
                <a:solidFill>
                  <a:srgbClr val="FFFF00"/>
                </a:solidFill>
                <a:latin typeface="Cambria"/>
                <a:cs typeface="Cambria"/>
              </a:rPr>
              <a:t>ТА</a:t>
            </a:r>
            <a:r>
              <a:rPr sz="2000" b="1" spc="25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b="1" spc="70" dirty="0">
                <a:solidFill>
                  <a:srgbClr val="FFFF00"/>
                </a:solidFill>
                <a:latin typeface="Cambria"/>
                <a:cs typeface="Cambria"/>
              </a:rPr>
              <a:t>ІНШІ)</a:t>
            </a:r>
            <a:endParaRPr sz="2000">
              <a:latin typeface="Cambria"/>
              <a:cs typeface="Cambria"/>
            </a:endParaRPr>
          </a:p>
          <a:p>
            <a:pPr marL="240029" indent="-227329">
              <a:lnSpc>
                <a:spcPct val="100000"/>
              </a:lnSpc>
              <a:spcBef>
                <a:spcPts val="1410"/>
              </a:spcBef>
              <a:buFont typeface="Arial MT"/>
              <a:buChar char="•"/>
              <a:tabLst>
                <a:tab pos="240029" algn="l"/>
              </a:tabLst>
            </a:pP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Шлунок</a:t>
            </a:r>
            <a:r>
              <a:rPr sz="32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промивають</a:t>
            </a:r>
            <a:r>
              <a:rPr sz="32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00"/>
                </a:solidFill>
                <a:latin typeface="Cambria"/>
                <a:cs typeface="Cambria"/>
              </a:rPr>
              <a:t>розчином</a:t>
            </a:r>
            <a:r>
              <a:rPr sz="3200" spc="-6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00"/>
                </a:solidFill>
                <a:latin typeface="Cambria"/>
                <a:cs typeface="Cambria"/>
              </a:rPr>
              <a:t>калію</a:t>
            </a:r>
            <a:r>
              <a:rPr sz="3200" spc="-6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00"/>
                </a:solidFill>
                <a:latin typeface="Cambria"/>
                <a:cs typeface="Cambria"/>
              </a:rPr>
              <a:t>перманганату </a:t>
            </a:r>
            <a:r>
              <a:rPr sz="3200" spc="-10" dirty="0">
                <a:solidFill>
                  <a:srgbClr val="FFFFFF"/>
                </a:solidFill>
                <a:latin typeface="Trebuchet MS"/>
                <a:cs typeface="Trebuchet MS"/>
              </a:rPr>
              <a:t>(1:2000).</a:t>
            </a:r>
            <a:endParaRPr sz="3200">
              <a:latin typeface="Trebuchet MS"/>
              <a:cs typeface="Trebuchet MS"/>
            </a:endParaRPr>
          </a:p>
          <a:p>
            <a:pPr marL="240029" marR="1696085" indent="-227329">
              <a:lnSpc>
                <a:spcPct val="1200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dirty="0">
                <a:solidFill>
                  <a:srgbClr val="FFFF00"/>
                </a:solidFill>
                <a:latin typeface="Cambria"/>
                <a:cs typeface="Cambria"/>
              </a:rPr>
              <a:t>Калію</a:t>
            </a:r>
            <a:r>
              <a:rPr sz="3200" spc="-6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00"/>
                </a:solidFill>
                <a:latin typeface="Cambria"/>
                <a:cs typeface="Cambria"/>
              </a:rPr>
              <a:t>перманганат</a:t>
            </a:r>
            <a:r>
              <a:rPr sz="3200" spc="-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здатний</a:t>
            </a:r>
            <a:r>
              <a:rPr sz="32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окислювати</a:t>
            </a:r>
            <a:r>
              <a:rPr sz="3200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алкалоїди</a:t>
            </a:r>
            <a:r>
              <a:rPr sz="3200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Cambria"/>
                <a:cs typeface="Cambria"/>
              </a:rPr>
              <a:t>і 	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перетворювати</a:t>
            </a:r>
            <a:r>
              <a:rPr sz="32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їх</a:t>
            </a: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32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нетоксичні</a:t>
            </a:r>
            <a:r>
              <a:rPr sz="32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сполуки</a:t>
            </a:r>
            <a:r>
              <a:rPr sz="32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3200">
              <a:latin typeface="Trebuchet MS"/>
              <a:cs typeface="Trebuchet MS"/>
            </a:endParaRPr>
          </a:p>
          <a:p>
            <a:pPr marL="240029" marR="760095" indent="-227329">
              <a:lnSpc>
                <a:spcPct val="120000"/>
              </a:lnSpc>
              <a:spcBef>
                <a:spcPts val="98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dirty="0">
                <a:solidFill>
                  <a:srgbClr val="FFFF00"/>
                </a:solidFill>
                <a:latin typeface="Cambria"/>
                <a:cs typeface="Cambria"/>
              </a:rPr>
              <a:t>Дубильні речовини</a:t>
            </a:r>
            <a:r>
              <a:rPr sz="3200" spc="5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200" spc="200" dirty="0">
                <a:solidFill>
                  <a:srgbClr val="FFFFFF"/>
                </a:solidFill>
                <a:latin typeface="Trebuchet MS"/>
                <a:cs typeface="Trebuchet MS"/>
              </a:rPr>
              <a:t>(0,5%</a:t>
            </a:r>
            <a:r>
              <a:rPr sz="32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розчин</a:t>
            </a:r>
            <a:r>
              <a:rPr sz="32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Cambria"/>
                <a:cs typeface="Cambria"/>
              </a:rPr>
              <a:t>таніну</a:t>
            </a:r>
            <a:r>
              <a:rPr sz="3200" spc="-6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3200" spc="-3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FFFF00"/>
                </a:solidFill>
                <a:latin typeface="Cambria"/>
                <a:cs typeface="Cambria"/>
              </a:rPr>
              <a:t>міцний</a:t>
            </a:r>
            <a:r>
              <a:rPr sz="3200" spc="5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200" spc="-65" dirty="0">
                <a:solidFill>
                  <a:srgbClr val="FFFF00"/>
                </a:solidFill>
                <a:latin typeface="Cambria"/>
                <a:cs typeface="Cambria"/>
              </a:rPr>
              <a:t>чай</a:t>
            </a:r>
            <a:r>
              <a:rPr sz="3200" spc="-65" dirty="0">
                <a:solidFill>
                  <a:srgbClr val="FFFFFF"/>
                </a:solidFill>
                <a:latin typeface="Trebuchet MS"/>
                <a:cs typeface="Trebuchet MS"/>
              </a:rPr>
              <a:t>),</a:t>
            </a:r>
            <a:r>
              <a:rPr sz="3200" spc="-3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25" dirty="0">
                <a:solidFill>
                  <a:srgbClr val="FFFF00"/>
                </a:solidFill>
                <a:latin typeface="Cambria"/>
                <a:cs typeface="Cambria"/>
              </a:rPr>
              <a:t>які 	</a:t>
            </a:r>
            <a:r>
              <a:rPr sz="3200" dirty="0">
                <a:solidFill>
                  <a:srgbClr val="FFFF00"/>
                </a:solidFill>
                <a:latin typeface="Cambria"/>
                <a:cs typeface="Cambria"/>
              </a:rPr>
              <a:t>осаджують</a:t>
            </a:r>
            <a:r>
              <a:rPr sz="3200" spc="-10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FFFF00"/>
                </a:solidFill>
                <a:latin typeface="Cambria"/>
                <a:cs typeface="Cambria"/>
              </a:rPr>
              <a:t>алкалоїди</a:t>
            </a:r>
            <a:r>
              <a:rPr sz="3200" spc="-10" dirty="0">
                <a:solidFill>
                  <a:srgbClr val="FFFF00"/>
                </a:solidFill>
                <a:latin typeface="Trebuchet MS"/>
                <a:cs typeface="Trebuchet MS"/>
              </a:rPr>
              <a:t>.</a:t>
            </a:r>
            <a:endParaRPr sz="3200">
              <a:latin typeface="Trebuchet MS"/>
              <a:cs typeface="Trebuchet MS"/>
            </a:endParaRPr>
          </a:p>
          <a:p>
            <a:pPr marL="240029" marR="5080" indent="-227329">
              <a:lnSpc>
                <a:spcPct val="1200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b="1" dirty="0">
                <a:solidFill>
                  <a:srgbClr val="FFFF00"/>
                </a:solidFill>
                <a:latin typeface="Cambria"/>
                <a:cs typeface="Cambria"/>
              </a:rPr>
              <a:t>Адсорбуючі</a:t>
            </a:r>
            <a:r>
              <a:rPr sz="3200" b="1" spc="-7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mbria"/>
                <a:cs typeface="Cambria"/>
              </a:rPr>
              <a:t>речовини</a:t>
            </a:r>
            <a:r>
              <a:rPr sz="3200" b="1" spc="-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активоване</a:t>
            </a: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вугілля</a:t>
            </a: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r>
              <a:rPr sz="32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32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адсорбція 	</a:t>
            </a:r>
            <a:r>
              <a:rPr sz="3200" spc="-55" dirty="0">
                <a:solidFill>
                  <a:srgbClr val="FFFFFF"/>
                </a:solidFill>
                <a:latin typeface="Cambria"/>
                <a:cs typeface="Cambria"/>
              </a:rPr>
              <a:t>алкоголю</a:t>
            </a:r>
            <a:r>
              <a:rPr sz="3200" spc="-5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3200" spc="-3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Cambria"/>
                <a:cs typeface="Cambria"/>
              </a:rPr>
              <a:t>фенолу</a:t>
            </a:r>
            <a:r>
              <a:rPr sz="3200" spc="-6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3200" spc="-3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5" dirty="0">
                <a:solidFill>
                  <a:srgbClr val="FFFFFF"/>
                </a:solidFill>
                <a:latin typeface="Cambria"/>
                <a:cs typeface="Cambria"/>
              </a:rPr>
              <a:t>миш</a:t>
            </a:r>
            <a:r>
              <a:rPr sz="3200" spc="-45" dirty="0">
                <a:solidFill>
                  <a:srgbClr val="FFFFFF"/>
                </a:solidFill>
                <a:latin typeface="Trebuchet MS"/>
                <a:cs typeface="Trebuchet MS"/>
              </a:rPr>
              <a:t>'</a:t>
            </a:r>
            <a:r>
              <a:rPr sz="3200" spc="-45" dirty="0">
                <a:solidFill>
                  <a:srgbClr val="FFFFFF"/>
                </a:solidFill>
                <a:latin typeface="Cambria"/>
                <a:cs typeface="Cambria"/>
              </a:rPr>
              <a:t>яку</a:t>
            </a:r>
            <a:r>
              <a:rPr sz="3200" spc="-4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3200" spc="-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Cambria"/>
                <a:cs typeface="Cambria"/>
              </a:rPr>
              <a:t>стрихніну</a:t>
            </a:r>
            <a:r>
              <a:rPr sz="3200" spc="-5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3200" spc="-3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солей</a:t>
            </a:r>
            <a:r>
              <a:rPr sz="3200" spc="1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важких</a:t>
            </a:r>
            <a:r>
              <a:rPr sz="320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металів</a:t>
            </a:r>
            <a:r>
              <a:rPr sz="32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1375" y="651984"/>
            <a:ext cx="1036574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52525" algn="l"/>
                <a:tab pos="8227059" algn="l"/>
              </a:tabLst>
            </a:pPr>
            <a:r>
              <a:rPr i="0" spc="250" dirty="0">
                <a:solidFill>
                  <a:srgbClr val="FFFF00"/>
                </a:solidFill>
                <a:latin typeface="Cambria"/>
                <a:cs typeface="Cambria"/>
              </a:rPr>
              <a:t>ПРИ</a:t>
            </a:r>
            <a:r>
              <a:rPr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i="0" spc="290" dirty="0">
                <a:solidFill>
                  <a:srgbClr val="FFFF00"/>
                </a:solidFill>
                <a:latin typeface="Cambria"/>
                <a:cs typeface="Cambria"/>
              </a:rPr>
              <a:t>ОТРУЄННІ</a:t>
            </a:r>
            <a:r>
              <a:rPr i="0" spc="36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315" dirty="0">
                <a:solidFill>
                  <a:srgbClr val="FFFF00"/>
                </a:solidFill>
                <a:latin typeface="Cambria"/>
                <a:cs typeface="Cambria"/>
              </a:rPr>
              <a:t>СОЛЯМИ</a:t>
            </a:r>
            <a:r>
              <a:rPr i="0" spc="37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360" dirty="0">
                <a:solidFill>
                  <a:srgbClr val="FFFF00"/>
                </a:solidFill>
                <a:latin typeface="Cambria"/>
                <a:cs typeface="Cambria"/>
              </a:rPr>
              <a:t>ВАЖКИХ</a:t>
            </a:r>
            <a:r>
              <a:rPr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i="0" spc="210" dirty="0">
                <a:solidFill>
                  <a:srgbClr val="FFFF00"/>
                </a:solidFill>
                <a:latin typeface="Cambria"/>
                <a:cs typeface="Cambria"/>
              </a:rPr>
              <a:t>МЕТАЛІВ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994893"/>
            <a:ext cx="11510645" cy="546925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240665" algn="l"/>
              </a:tabLst>
            </a:pP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Спеціальні</a:t>
            </a:r>
            <a:r>
              <a:rPr sz="23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mbria"/>
                <a:cs typeface="Cambria"/>
              </a:rPr>
              <a:t>протиотрути</a:t>
            </a:r>
            <a:r>
              <a:rPr sz="23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300" spc="-10" dirty="0">
                <a:solidFill>
                  <a:srgbClr val="FFFFFF"/>
                </a:solidFill>
                <a:latin typeface="Cambria"/>
                <a:cs typeface="Cambria"/>
              </a:rPr>
              <a:t>антидоти</a:t>
            </a:r>
            <a:r>
              <a:rPr sz="2300" spc="-10" dirty="0">
                <a:solidFill>
                  <a:srgbClr val="FFFFFF"/>
                </a:solidFill>
                <a:latin typeface="Trebuchet MS"/>
                <a:cs typeface="Trebuchet MS"/>
              </a:rPr>
              <a:t>).</a:t>
            </a:r>
            <a:endParaRPr sz="2300">
              <a:latin typeface="Trebuchet MS"/>
              <a:cs typeface="Trebuchet MS"/>
            </a:endParaRPr>
          </a:p>
          <a:p>
            <a:pPr marL="240665" marR="130175" indent="-228600">
              <a:lnSpc>
                <a:spcPct val="100000"/>
              </a:lnSpc>
              <a:spcBef>
                <a:spcPts val="985"/>
              </a:spcBef>
              <a:buFont typeface="Arial MT"/>
              <a:buChar char="•"/>
              <a:tabLst>
                <a:tab pos="240665" algn="l"/>
              </a:tabLst>
            </a:pPr>
            <a:r>
              <a:rPr sz="2300" dirty="0">
                <a:solidFill>
                  <a:srgbClr val="FFFF00"/>
                </a:solidFill>
                <a:latin typeface="Cambria"/>
                <a:cs typeface="Cambria"/>
              </a:rPr>
              <a:t>Антидоти</a:t>
            </a:r>
            <a:r>
              <a:rPr sz="2300" spc="-3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300" dirty="0">
                <a:solidFill>
                  <a:srgbClr val="FFFF00"/>
                </a:solidFill>
                <a:latin typeface="Cambria"/>
                <a:cs typeface="Cambria"/>
              </a:rPr>
              <a:t>важких металів</a:t>
            </a:r>
            <a:r>
              <a:rPr sz="2300" spc="-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3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стабілізована</a:t>
            </a:r>
            <a:r>
              <a:rPr sz="23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сірководнева</a:t>
            </a:r>
            <a:r>
              <a:rPr sz="23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spc="-55" dirty="0">
                <a:solidFill>
                  <a:srgbClr val="FFFFFF"/>
                </a:solidFill>
                <a:latin typeface="Cambria"/>
                <a:cs typeface="Cambria"/>
              </a:rPr>
              <a:t>вода</a:t>
            </a:r>
            <a:r>
              <a:rPr sz="2300" spc="-5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2300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Для</a:t>
            </a:r>
            <a:r>
              <a:rPr sz="23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mbria"/>
                <a:cs typeface="Cambria"/>
              </a:rPr>
              <a:t>стабілізації </a:t>
            </a: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сірководню</a:t>
            </a:r>
            <a:r>
              <a:rPr sz="23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23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розчин</a:t>
            </a:r>
            <a:r>
              <a:rPr sz="23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додають</a:t>
            </a:r>
            <a:r>
              <a:rPr sz="23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солі</a:t>
            </a:r>
            <a:r>
              <a:rPr sz="23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натрію</a:t>
            </a:r>
            <a:r>
              <a:rPr sz="23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і</a:t>
            </a:r>
            <a:r>
              <a:rPr sz="23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spc="-30" dirty="0">
                <a:solidFill>
                  <a:srgbClr val="FFFFFF"/>
                </a:solidFill>
                <a:latin typeface="Cambria"/>
                <a:cs typeface="Cambria"/>
              </a:rPr>
              <a:t>магнію</a:t>
            </a:r>
            <a:r>
              <a:rPr sz="2300" spc="-3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2300" spc="-3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Через</a:t>
            </a:r>
            <a:r>
              <a:rPr sz="23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10</a:t>
            </a:r>
            <a:r>
              <a:rPr sz="23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хвилин</a:t>
            </a:r>
            <a:r>
              <a:rPr sz="23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після</a:t>
            </a:r>
            <a:r>
              <a:rPr sz="23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mbria"/>
                <a:cs typeface="Cambria"/>
              </a:rPr>
              <a:t>прийому </a:t>
            </a: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цього</a:t>
            </a:r>
            <a:r>
              <a:rPr sz="23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антидоту</a:t>
            </a:r>
            <a:r>
              <a:rPr sz="23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промивають</a:t>
            </a:r>
            <a:r>
              <a:rPr sz="2300" spc="-10" dirty="0">
                <a:solidFill>
                  <a:srgbClr val="FFFFFF"/>
                </a:solidFill>
                <a:latin typeface="Cambria"/>
                <a:cs typeface="Cambria"/>
              </a:rPr>
              <a:t> шлунок</a:t>
            </a:r>
            <a:r>
              <a:rPr sz="23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300">
              <a:latin typeface="Trebuchet MS"/>
              <a:cs typeface="Trebuchet MS"/>
            </a:endParaRPr>
          </a:p>
          <a:p>
            <a:pPr marL="240665" marR="381000" indent="-228600">
              <a:lnSpc>
                <a:spcPct val="100000"/>
              </a:lnSpc>
              <a:spcBef>
                <a:spcPts val="1010"/>
              </a:spcBef>
              <a:buChar char="•"/>
              <a:tabLst>
                <a:tab pos="240665" algn="l"/>
                <a:tab pos="926465" algn="l"/>
              </a:tabLst>
            </a:pPr>
            <a:r>
              <a:rPr sz="23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Для</a:t>
            </a:r>
            <a:r>
              <a:rPr sz="23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попередження</a:t>
            </a:r>
            <a:r>
              <a:rPr sz="23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всмоктування</a:t>
            </a:r>
            <a:r>
              <a:rPr sz="23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отрути</a:t>
            </a:r>
            <a:r>
              <a:rPr sz="23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може</a:t>
            </a:r>
            <a:r>
              <a:rPr sz="23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бути</a:t>
            </a:r>
            <a:r>
              <a:rPr sz="23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використаний</a:t>
            </a:r>
            <a:r>
              <a:rPr sz="23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spc="-10" dirty="0">
                <a:solidFill>
                  <a:srgbClr val="FFFF00"/>
                </a:solidFill>
                <a:latin typeface="Cambria"/>
                <a:cs typeface="Cambria"/>
              </a:rPr>
              <a:t>хімічний антагонізм</a:t>
            </a:r>
            <a:r>
              <a:rPr sz="2300" spc="-10" dirty="0">
                <a:solidFill>
                  <a:srgbClr val="FFFF00"/>
                </a:solidFill>
                <a:latin typeface="Trebuchet MS"/>
                <a:cs typeface="Trebuchet MS"/>
              </a:rPr>
              <a:t>:</a:t>
            </a:r>
            <a:endParaRPr sz="2300">
              <a:latin typeface="Trebuchet MS"/>
              <a:cs typeface="Trebuchet MS"/>
            </a:endParaRPr>
          </a:p>
          <a:p>
            <a:pPr marL="240665" marR="5080" indent="-228600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240665" algn="l"/>
              </a:tabLst>
            </a:pPr>
            <a:r>
              <a:rPr sz="2300" dirty="0">
                <a:solidFill>
                  <a:srgbClr val="FFFF00"/>
                </a:solidFill>
                <a:latin typeface="Cambria"/>
                <a:cs typeface="Cambria"/>
              </a:rPr>
              <a:t>При</a:t>
            </a:r>
            <a:r>
              <a:rPr sz="2300" spc="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300" dirty="0">
                <a:solidFill>
                  <a:srgbClr val="FFFF00"/>
                </a:solidFill>
                <a:latin typeface="Cambria"/>
                <a:cs typeface="Cambria"/>
              </a:rPr>
              <a:t>отруєнні кислотами</a:t>
            </a:r>
            <a:r>
              <a:rPr sz="2300" spc="-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шлунок</a:t>
            </a:r>
            <a:r>
              <a:rPr sz="23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dirty="0">
                <a:solidFill>
                  <a:srgbClr val="FFFF00"/>
                </a:solidFill>
                <a:latin typeface="Cambria"/>
                <a:cs typeface="Cambria"/>
              </a:rPr>
              <a:t>промивають</a:t>
            </a:r>
            <a:r>
              <a:rPr sz="2300" spc="-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300" dirty="0">
                <a:solidFill>
                  <a:srgbClr val="FFFF00"/>
                </a:solidFill>
                <a:latin typeface="Cambria"/>
                <a:cs typeface="Cambria"/>
              </a:rPr>
              <a:t>слабким розчином</a:t>
            </a:r>
            <a:r>
              <a:rPr sz="2300" spc="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300" dirty="0">
                <a:solidFill>
                  <a:srgbClr val="FFFF00"/>
                </a:solidFill>
                <a:latin typeface="Cambria"/>
                <a:cs typeface="Cambria"/>
              </a:rPr>
              <a:t>лугу</a:t>
            </a:r>
            <a:r>
              <a:rPr sz="2300" spc="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окис</a:t>
            </a:r>
            <a:r>
              <a:rPr sz="23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mbria"/>
                <a:cs typeface="Cambria"/>
              </a:rPr>
              <a:t>магнію</a:t>
            </a:r>
            <a:r>
              <a:rPr sz="2300" spc="-10" dirty="0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гідрокарбонат</a:t>
            </a:r>
            <a:r>
              <a:rPr sz="23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mbria"/>
                <a:cs typeface="Cambria"/>
              </a:rPr>
              <a:t>натрію</a:t>
            </a:r>
            <a:r>
              <a:rPr sz="2300" spc="-10" dirty="0">
                <a:solidFill>
                  <a:srgbClr val="FFFFFF"/>
                </a:solidFill>
                <a:latin typeface="Trebuchet MS"/>
                <a:cs typeface="Trebuchet MS"/>
              </a:rPr>
              <a:t>).</a:t>
            </a:r>
            <a:endParaRPr sz="2300">
              <a:latin typeface="Trebuchet MS"/>
              <a:cs typeface="Trebuchet MS"/>
            </a:endParaRPr>
          </a:p>
          <a:p>
            <a:pPr marL="240665" marR="327660" indent="-228600">
              <a:lnSpc>
                <a:spcPct val="100000"/>
              </a:lnSpc>
              <a:spcBef>
                <a:spcPts val="985"/>
              </a:spcBef>
              <a:buFont typeface="Arial MT"/>
              <a:buChar char="•"/>
              <a:tabLst>
                <a:tab pos="240665" algn="l"/>
              </a:tabLst>
            </a:pPr>
            <a:r>
              <a:rPr sz="2300" dirty="0">
                <a:solidFill>
                  <a:srgbClr val="FFFF00"/>
                </a:solidFill>
                <a:latin typeface="Cambria"/>
                <a:cs typeface="Cambria"/>
              </a:rPr>
              <a:t>При</a:t>
            </a:r>
            <a:r>
              <a:rPr sz="2300" spc="-3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300" dirty="0">
                <a:solidFill>
                  <a:srgbClr val="FFFF00"/>
                </a:solidFill>
                <a:latin typeface="Cambria"/>
                <a:cs typeface="Cambria"/>
              </a:rPr>
              <a:t>отруєнні</a:t>
            </a:r>
            <a:r>
              <a:rPr sz="2300" spc="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300" dirty="0">
                <a:solidFill>
                  <a:srgbClr val="FFFF00"/>
                </a:solidFill>
                <a:latin typeface="Cambria"/>
                <a:cs typeface="Cambria"/>
              </a:rPr>
              <a:t>лугами</a:t>
            </a:r>
            <a:r>
              <a:rPr sz="2300" spc="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300" spc="-5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3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слабкими</a:t>
            </a:r>
            <a:r>
              <a:rPr sz="23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розчинами органічних</a:t>
            </a:r>
            <a:r>
              <a:rPr sz="23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кислот</a:t>
            </a:r>
            <a:r>
              <a:rPr sz="23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spc="-3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300" spc="-30" dirty="0">
                <a:solidFill>
                  <a:srgbClr val="FFFFFF"/>
                </a:solidFill>
                <a:latin typeface="Cambria"/>
                <a:cs typeface="Cambria"/>
              </a:rPr>
              <a:t>оцтова</a:t>
            </a:r>
            <a:r>
              <a:rPr sz="2300" spc="-3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3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mbria"/>
                <a:cs typeface="Cambria"/>
              </a:rPr>
              <a:t>лимонна</a:t>
            </a:r>
            <a:r>
              <a:rPr sz="2300" spc="-10" dirty="0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sz="2300" spc="-10" dirty="0">
                <a:solidFill>
                  <a:srgbClr val="FFFFFF"/>
                </a:solidFill>
                <a:latin typeface="Cambria"/>
                <a:cs typeface="Cambria"/>
              </a:rPr>
              <a:t>янтарна</a:t>
            </a:r>
            <a:r>
              <a:rPr sz="2300" spc="-10" dirty="0">
                <a:solidFill>
                  <a:srgbClr val="FFFFFF"/>
                </a:solidFill>
                <a:latin typeface="Trebuchet MS"/>
                <a:cs typeface="Trebuchet MS"/>
              </a:rPr>
              <a:t>).</a:t>
            </a:r>
            <a:endParaRPr sz="23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</a:tabLst>
            </a:pPr>
            <a:r>
              <a:rPr sz="2300" dirty="0">
                <a:solidFill>
                  <a:srgbClr val="FFFF00"/>
                </a:solidFill>
                <a:latin typeface="Cambria"/>
                <a:cs typeface="Cambria"/>
              </a:rPr>
              <a:t>Блювання</a:t>
            </a:r>
            <a:r>
              <a:rPr sz="2300" spc="16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невсмоктання</a:t>
            </a:r>
            <a:r>
              <a:rPr sz="2300" spc="1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mbria"/>
                <a:cs typeface="Cambria"/>
              </a:rPr>
              <a:t>отрути</a:t>
            </a:r>
            <a:endParaRPr sz="2300">
              <a:latin typeface="Cambria"/>
              <a:cs typeface="Cambria"/>
            </a:endParaRPr>
          </a:p>
          <a:p>
            <a:pPr marL="241300" marR="358775" indent="-228600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  <a:tab pos="5001895" algn="l"/>
              </a:tabLst>
            </a:pPr>
            <a:r>
              <a:rPr sz="2300" dirty="0">
                <a:solidFill>
                  <a:srgbClr val="FFFF00"/>
                </a:solidFill>
                <a:latin typeface="Cambria"/>
                <a:cs typeface="Cambria"/>
              </a:rPr>
              <a:t>Після</a:t>
            </a:r>
            <a:r>
              <a:rPr sz="2300" spc="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300" dirty="0">
                <a:solidFill>
                  <a:srgbClr val="FFFF00"/>
                </a:solidFill>
                <a:latin typeface="Cambria"/>
                <a:cs typeface="Cambria"/>
              </a:rPr>
              <a:t>видалення</a:t>
            </a:r>
            <a:r>
              <a:rPr sz="2300" spc="-3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300" dirty="0">
                <a:solidFill>
                  <a:srgbClr val="FFFF00"/>
                </a:solidFill>
                <a:latin typeface="Cambria"/>
                <a:cs typeface="Cambria"/>
              </a:rPr>
              <a:t>отрути</a:t>
            </a:r>
            <a:r>
              <a:rPr sz="2300" spc="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300" dirty="0">
                <a:solidFill>
                  <a:srgbClr val="FFFF00"/>
                </a:solidFill>
                <a:latin typeface="Cambria"/>
                <a:cs typeface="Cambria"/>
              </a:rPr>
              <a:t>із</a:t>
            </a:r>
            <a:r>
              <a:rPr sz="2300" spc="3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300" spc="-10" dirty="0">
                <a:solidFill>
                  <a:srgbClr val="FFFF00"/>
                </a:solidFill>
                <a:latin typeface="Cambria"/>
                <a:cs typeface="Cambria"/>
              </a:rPr>
              <a:t>шлунка</a:t>
            </a:r>
            <a:r>
              <a:rPr sz="230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2300" dirty="0">
                <a:solidFill>
                  <a:srgbClr val="FFFF00"/>
                </a:solidFill>
                <a:latin typeface="Trebuchet MS"/>
                <a:cs typeface="Trebuchet MS"/>
              </a:rPr>
              <a:t>-</a:t>
            </a:r>
            <a:r>
              <a:rPr sz="2300" spc="-14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FFFF00"/>
                </a:solidFill>
                <a:latin typeface="Cambria"/>
                <a:cs typeface="Cambria"/>
              </a:rPr>
              <a:t>виведення</a:t>
            </a:r>
            <a:r>
              <a:rPr sz="2300" spc="-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300" dirty="0">
                <a:solidFill>
                  <a:srgbClr val="FFFF00"/>
                </a:solidFill>
                <a:latin typeface="Cambria"/>
                <a:cs typeface="Cambria"/>
              </a:rPr>
              <a:t>її</a:t>
            </a:r>
            <a:r>
              <a:rPr sz="2300" spc="3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300" dirty="0">
                <a:solidFill>
                  <a:srgbClr val="FFFF00"/>
                </a:solidFill>
                <a:latin typeface="Cambria"/>
                <a:cs typeface="Cambria"/>
              </a:rPr>
              <a:t>із</a:t>
            </a:r>
            <a:r>
              <a:rPr sz="2300" spc="5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300" dirty="0">
                <a:solidFill>
                  <a:srgbClr val="FFFF00"/>
                </a:solidFill>
                <a:latin typeface="Cambria"/>
                <a:cs typeface="Cambria"/>
              </a:rPr>
              <a:t>кишечника</a:t>
            </a:r>
            <a:r>
              <a:rPr sz="2300" spc="-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сольові</a:t>
            </a:r>
            <a:r>
              <a:rPr sz="23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mbria"/>
                <a:cs typeface="Cambria"/>
              </a:rPr>
              <a:t>проносні </a:t>
            </a: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засоби</a:t>
            </a:r>
            <a:r>
              <a:rPr sz="23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сульфат</a:t>
            </a:r>
            <a:r>
              <a:rPr sz="23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магнію</a:t>
            </a:r>
            <a:r>
              <a:rPr sz="23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dirty="0">
                <a:solidFill>
                  <a:srgbClr val="FFFFFF"/>
                </a:solidFill>
                <a:latin typeface="Cambria"/>
                <a:cs typeface="Cambria"/>
              </a:rPr>
              <a:t>або</a:t>
            </a:r>
            <a:r>
              <a:rPr sz="23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mbria"/>
                <a:cs typeface="Cambria"/>
              </a:rPr>
              <a:t>натрію</a:t>
            </a:r>
            <a:r>
              <a:rPr sz="2300" spc="-10" dirty="0">
                <a:solidFill>
                  <a:srgbClr val="FFFFFF"/>
                </a:solidFill>
                <a:latin typeface="Trebuchet MS"/>
                <a:cs typeface="Trebuchet MS"/>
              </a:rPr>
              <a:t>).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2071" y="1919798"/>
            <a:ext cx="9095105" cy="174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1959">
              <a:lnSpc>
                <a:spcPct val="141000"/>
              </a:lnSpc>
              <a:spcBef>
                <a:spcPts val="100"/>
              </a:spcBef>
            </a:pPr>
            <a:r>
              <a:rPr sz="4000" i="0" spc="155" dirty="0">
                <a:solidFill>
                  <a:srgbClr val="FFFF00"/>
                </a:solidFill>
                <a:latin typeface="Cambria"/>
                <a:cs typeface="Cambria"/>
              </a:rPr>
              <a:t>5.</a:t>
            </a:r>
            <a:r>
              <a:rPr sz="4000" i="0" spc="-2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4000" i="0" dirty="0">
                <a:solidFill>
                  <a:srgbClr val="FFFF00"/>
                </a:solidFill>
                <a:latin typeface="Cambria"/>
                <a:cs typeface="Cambria"/>
              </a:rPr>
              <a:t>Клініка</a:t>
            </a:r>
            <a:r>
              <a:rPr sz="4000" i="0" spc="6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4000" i="0" dirty="0">
                <a:solidFill>
                  <a:srgbClr val="FFFF00"/>
                </a:solidFill>
                <a:latin typeface="Cambria"/>
                <a:cs typeface="Cambria"/>
              </a:rPr>
              <a:t>різноманітних</a:t>
            </a:r>
            <a:r>
              <a:rPr sz="4000" i="0" spc="7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4000" i="0" spc="-10" dirty="0">
                <a:solidFill>
                  <a:srgbClr val="FFFF00"/>
                </a:solidFill>
                <a:latin typeface="Cambria"/>
                <a:cs typeface="Cambria"/>
              </a:rPr>
              <a:t>отруєнь </a:t>
            </a:r>
            <a:r>
              <a:rPr sz="4000" i="0" dirty="0">
                <a:solidFill>
                  <a:srgbClr val="FFFF00"/>
                </a:solidFill>
                <a:latin typeface="Cambria"/>
                <a:cs typeface="Cambria"/>
              </a:rPr>
              <a:t>та</a:t>
            </a:r>
            <a:r>
              <a:rPr sz="4000" i="0" spc="8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4000" i="0" dirty="0">
                <a:solidFill>
                  <a:srgbClr val="FFFF00"/>
                </a:solidFill>
                <a:latin typeface="Cambria"/>
                <a:cs typeface="Cambria"/>
              </a:rPr>
              <a:t>перша</a:t>
            </a:r>
            <a:r>
              <a:rPr sz="4000" i="0" spc="4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4000" i="0" dirty="0">
                <a:solidFill>
                  <a:srgbClr val="FFFF00"/>
                </a:solidFill>
                <a:latin typeface="Cambria"/>
                <a:cs typeface="Cambria"/>
              </a:rPr>
              <a:t>медична</a:t>
            </a:r>
            <a:r>
              <a:rPr sz="4000" i="0" spc="5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4000" i="0" dirty="0">
                <a:solidFill>
                  <a:srgbClr val="FFFF00"/>
                </a:solidFill>
                <a:latin typeface="Cambria"/>
                <a:cs typeface="Cambria"/>
              </a:rPr>
              <a:t>допомога</a:t>
            </a:r>
            <a:r>
              <a:rPr sz="4000" i="0" spc="3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4000" i="0" dirty="0">
                <a:solidFill>
                  <a:srgbClr val="FFFF00"/>
                </a:solidFill>
                <a:latin typeface="Cambria"/>
                <a:cs typeface="Cambria"/>
              </a:rPr>
              <a:t>при</a:t>
            </a:r>
            <a:r>
              <a:rPr sz="4000" i="0" spc="9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4000" i="0" spc="-25" dirty="0">
                <a:solidFill>
                  <a:srgbClr val="FFFF00"/>
                </a:solidFill>
                <a:latin typeface="Cambria"/>
                <a:cs typeface="Cambria"/>
              </a:rPr>
              <a:t>них</a:t>
            </a:r>
            <a:endParaRPr sz="4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1414" y="421860"/>
            <a:ext cx="9866630" cy="100838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816350" marR="5080" indent="-3804285">
              <a:lnSpc>
                <a:spcPts val="3650"/>
              </a:lnSpc>
              <a:spcBef>
                <a:spcPts val="585"/>
              </a:spcBef>
            </a:pPr>
            <a:r>
              <a:rPr spc="310" dirty="0">
                <a:solidFill>
                  <a:srgbClr val="FFFF00"/>
                </a:solidFill>
              </a:rPr>
              <a:t>ОТРУЄННЯ</a:t>
            </a:r>
            <a:r>
              <a:rPr spc="360" dirty="0">
                <a:solidFill>
                  <a:srgbClr val="FFFF00"/>
                </a:solidFill>
              </a:rPr>
              <a:t> </a:t>
            </a:r>
            <a:r>
              <a:rPr spc="310" dirty="0">
                <a:solidFill>
                  <a:srgbClr val="FFFF00"/>
                </a:solidFill>
              </a:rPr>
              <a:t>НЕОРГАНІЧНИМИ</a:t>
            </a:r>
            <a:r>
              <a:rPr spc="355" dirty="0">
                <a:solidFill>
                  <a:srgbClr val="FFFF00"/>
                </a:solidFill>
              </a:rPr>
              <a:t> </a:t>
            </a:r>
            <a:r>
              <a:rPr spc="285" dirty="0">
                <a:solidFill>
                  <a:srgbClr val="FFFF00"/>
                </a:solidFill>
              </a:rPr>
              <a:t>СПОЛУКАМИ </a:t>
            </a:r>
            <a:r>
              <a:rPr spc="240" dirty="0">
                <a:solidFill>
                  <a:srgbClr val="FFFF00"/>
                </a:solidFill>
              </a:rPr>
              <a:t>МИШ'ЯКУ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41" y="1994361"/>
            <a:ext cx="7352030" cy="434149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85"/>
              </a:spcBef>
              <a:buFont typeface="Arial MT"/>
              <a:buChar char="•"/>
              <a:tabLst>
                <a:tab pos="241300" algn="l"/>
              </a:tabLst>
            </a:pPr>
            <a:r>
              <a:rPr sz="2500" dirty="0">
                <a:solidFill>
                  <a:srgbClr val="FFFFFF"/>
                </a:solidFill>
                <a:latin typeface="Cambria"/>
                <a:cs typeface="Cambria"/>
              </a:rPr>
              <a:t>Буває</a:t>
            </a:r>
            <a:r>
              <a:rPr sz="25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dirty="0">
                <a:solidFill>
                  <a:srgbClr val="FFFF00"/>
                </a:solidFill>
                <a:latin typeface="Cambria"/>
                <a:cs typeface="Cambria"/>
              </a:rPr>
              <a:t>випадковим</a:t>
            </a:r>
            <a:r>
              <a:rPr sz="2500" spc="3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500" dirty="0">
                <a:solidFill>
                  <a:srgbClr val="FFFF00"/>
                </a:solidFill>
                <a:latin typeface="Cambria"/>
                <a:cs typeface="Cambria"/>
              </a:rPr>
              <a:t>і</a:t>
            </a:r>
            <a:r>
              <a:rPr sz="2500" spc="-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500" spc="-10" dirty="0">
                <a:solidFill>
                  <a:srgbClr val="FFFF00"/>
                </a:solidFill>
                <a:latin typeface="Cambria"/>
                <a:cs typeface="Cambria"/>
              </a:rPr>
              <a:t>зумисним</a:t>
            </a:r>
            <a:endParaRPr sz="2500">
              <a:latin typeface="Cambria"/>
              <a:cs typeface="Cambria"/>
            </a:endParaRPr>
          </a:p>
          <a:p>
            <a:pPr marL="241300" marR="578485" indent="-228600">
              <a:lnSpc>
                <a:spcPct val="100000"/>
              </a:lnSpc>
              <a:spcBef>
                <a:spcPts val="980"/>
              </a:spcBef>
              <a:buFont typeface="Arial MT"/>
              <a:buChar char="•"/>
              <a:tabLst>
                <a:tab pos="241300" algn="l"/>
              </a:tabLst>
            </a:pPr>
            <a:r>
              <a:rPr sz="2500" dirty="0">
                <a:solidFill>
                  <a:srgbClr val="FFFFFF"/>
                </a:solidFill>
                <a:latin typeface="Cambria"/>
                <a:cs typeface="Cambria"/>
              </a:rPr>
              <a:t>Ангідрид</a:t>
            </a:r>
            <a:r>
              <a:rPr sz="2500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dirty="0">
                <a:solidFill>
                  <a:srgbClr val="FFFFFF"/>
                </a:solidFill>
                <a:latin typeface="Cambria"/>
                <a:cs typeface="Cambria"/>
              </a:rPr>
              <a:t>миш</a:t>
            </a:r>
            <a:r>
              <a:rPr sz="2500" dirty="0">
                <a:solidFill>
                  <a:srgbClr val="FFFFFF"/>
                </a:solidFill>
                <a:latin typeface="Trebuchet MS"/>
                <a:cs typeface="Trebuchet MS"/>
              </a:rPr>
              <a:t>'</a:t>
            </a:r>
            <a:r>
              <a:rPr sz="2500" dirty="0">
                <a:solidFill>
                  <a:srgbClr val="FFFFFF"/>
                </a:solidFill>
                <a:latin typeface="Cambria"/>
                <a:cs typeface="Cambria"/>
              </a:rPr>
              <a:t>яковистої </a:t>
            </a:r>
            <a:r>
              <a:rPr sz="2500" spc="-10" dirty="0">
                <a:solidFill>
                  <a:srgbClr val="FFFFFF"/>
                </a:solidFill>
                <a:latin typeface="Cambria"/>
                <a:cs typeface="Cambria"/>
              </a:rPr>
              <a:t>кислоти використовується</a:t>
            </a:r>
            <a:r>
              <a:rPr sz="25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dirty="0">
                <a:solidFill>
                  <a:srgbClr val="FFFFFF"/>
                </a:solidFill>
                <a:latin typeface="Cambria"/>
                <a:cs typeface="Cambria"/>
              </a:rPr>
              <a:t>як</a:t>
            </a:r>
            <a:r>
              <a:rPr sz="25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dirty="0">
                <a:solidFill>
                  <a:srgbClr val="FFFF00"/>
                </a:solidFill>
                <a:latin typeface="Cambria"/>
                <a:cs typeface="Cambria"/>
              </a:rPr>
              <a:t>отрута</a:t>
            </a:r>
            <a:r>
              <a:rPr sz="2500" spc="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500" dirty="0">
                <a:solidFill>
                  <a:srgbClr val="FFFF00"/>
                </a:solidFill>
                <a:latin typeface="Cambria"/>
                <a:cs typeface="Cambria"/>
              </a:rPr>
              <a:t>для</a:t>
            </a:r>
            <a:r>
              <a:rPr sz="2500" spc="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500" spc="-10" dirty="0">
                <a:solidFill>
                  <a:srgbClr val="FFFF00"/>
                </a:solidFill>
                <a:latin typeface="Cambria"/>
                <a:cs typeface="Cambria"/>
              </a:rPr>
              <a:t>знищення </a:t>
            </a:r>
            <a:r>
              <a:rPr sz="2500" dirty="0">
                <a:solidFill>
                  <a:srgbClr val="FFFF00"/>
                </a:solidFill>
                <a:latin typeface="Cambria"/>
                <a:cs typeface="Cambria"/>
              </a:rPr>
              <a:t>гризунів</a:t>
            </a:r>
            <a:r>
              <a:rPr sz="2500" spc="4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500" dirty="0">
                <a:solidFill>
                  <a:srgbClr val="FFFFFF"/>
                </a:solidFill>
                <a:latin typeface="Cambria"/>
                <a:cs typeface="Cambria"/>
              </a:rPr>
              <a:t>і</a:t>
            </a:r>
            <a:r>
              <a:rPr sz="25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dirty="0">
                <a:solidFill>
                  <a:srgbClr val="FFFFFF"/>
                </a:solidFill>
                <a:latin typeface="Cambria"/>
                <a:cs typeface="Cambria"/>
              </a:rPr>
              <a:t>випадково</a:t>
            </a:r>
            <a:r>
              <a:rPr sz="25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dirty="0">
                <a:solidFill>
                  <a:srgbClr val="FFFFFF"/>
                </a:solidFill>
                <a:latin typeface="Cambria"/>
                <a:cs typeface="Cambria"/>
              </a:rPr>
              <a:t>може</a:t>
            </a:r>
            <a:r>
              <a:rPr sz="25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dirty="0">
                <a:solidFill>
                  <a:srgbClr val="FFFFFF"/>
                </a:solidFill>
                <a:latin typeface="Cambria"/>
                <a:cs typeface="Cambria"/>
              </a:rPr>
              <a:t>потрапити</a:t>
            </a:r>
            <a:r>
              <a:rPr sz="25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dirty="0">
                <a:solidFill>
                  <a:srgbClr val="FFFFFF"/>
                </a:solidFill>
                <a:latin typeface="Cambria"/>
                <a:cs typeface="Cambria"/>
              </a:rPr>
              <a:t>в </a:t>
            </a:r>
            <a:r>
              <a:rPr sz="2500" spc="-20" dirty="0">
                <a:solidFill>
                  <a:srgbClr val="FFFFFF"/>
                </a:solidFill>
                <a:latin typeface="Cambria"/>
                <a:cs typeface="Cambria"/>
              </a:rPr>
              <a:t>руки </a:t>
            </a:r>
            <a:r>
              <a:rPr sz="2500" dirty="0">
                <a:solidFill>
                  <a:srgbClr val="FFFF00"/>
                </a:solidFill>
                <a:latin typeface="Cambria"/>
                <a:cs typeface="Cambria"/>
              </a:rPr>
              <a:t>дітям</a:t>
            </a:r>
            <a:r>
              <a:rPr sz="2500" spc="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500" dirty="0">
                <a:solidFill>
                  <a:srgbClr val="FFFFFF"/>
                </a:solidFill>
                <a:latin typeface="Cambria"/>
                <a:cs typeface="Cambria"/>
              </a:rPr>
              <a:t>при</a:t>
            </a:r>
            <a:r>
              <a:rPr sz="25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dirty="0">
                <a:solidFill>
                  <a:srgbClr val="FFFFFF"/>
                </a:solidFill>
                <a:latin typeface="Cambria"/>
                <a:cs typeface="Cambria"/>
              </a:rPr>
              <a:t>недбалому</a:t>
            </a:r>
            <a:r>
              <a:rPr sz="25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mbria"/>
                <a:cs typeface="Cambria"/>
              </a:rPr>
              <a:t>зберіганні</a:t>
            </a:r>
            <a:r>
              <a:rPr sz="25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500">
              <a:latin typeface="Trebuchet MS"/>
              <a:cs typeface="Trebuchet MS"/>
            </a:endParaRPr>
          </a:p>
          <a:p>
            <a:pPr marL="241300" marR="5080" indent="-228600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500" dirty="0">
                <a:solidFill>
                  <a:srgbClr val="FFFFFF"/>
                </a:solidFill>
                <a:latin typeface="Cambria"/>
                <a:cs typeface="Cambria"/>
              </a:rPr>
              <a:t>На</a:t>
            </a:r>
            <a:r>
              <a:rPr sz="25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dirty="0">
                <a:solidFill>
                  <a:srgbClr val="FFFFFF"/>
                </a:solidFill>
                <a:latin typeface="Cambria"/>
                <a:cs typeface="Cambria"/>
              </a:rPr>
              <a:t>місці</a:t>
            </a:r>
            <a:r>
              <a:rPr sz="25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dirty="0">
                <a:solidFill>
                  <a:srgbClr val="FFFFFF"/>
                </a:solidFill>
                <a:latin typeface="Cambria"/>
                <a:cs typeface="Cambria"/>
              </a:rPr>
              <a:t>потрапляння</a:t>
            </a:r>
            <a:r>
              <a:rPr sz="25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dirty="0">
                <a:solidFill>
                  <a:srgbClr val="FFFFFF"/>
                </a:solidFill>
                <a:latin typeface="Cambria"/>
                <a:cs typeface="Cambria"/>
              </a:rPr>
              <a:t>миш</a:t>
            </a:r>
            <a:r>
              <a:rPr sz="2500" dirty="0">
                <a:solidFill>
                  <a:srgbClr val="FFFFFF"/>
                </a:solidFill>
                <a:latin typeface="Trebuchet MS"/>
                <a:cs typeface="Trebuchet MS"/>
              </a:rPr>
              <a:t>'</a:t>
            </a:r>
            <a:r>
              <a:rPr sz="2500" dirty="0">
                <a:solidFill>
                  <a:srgbClr val="FFFFFF"/>
                </a:solidFill>
                <a:latin typeface="Cambria"/>
                <a:cs typeface="Cambria"/>
              </a:rPr>
              <a:t>яку</a:t>
            </a:r>
            <a:r>
              <a:rPr sz="25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dirty="0">
                <a:solidFill>
                  <a:srgbClr val="FFFFFF"/>
                </a:solidFill>
                <a:latin typeface="Cambria"/>
                <a:cs typeface="Cambria"/>
              </a:rPr>
              <a:t>з</a:t>
            </a:r>
            <a:r>
              <a:rPr sz="2500" dirty="0">
                <a:solidFill>
                  <a:srgbClr val="FFFFFF"/>
                </a:solidFill>
                <a:latin typeface="Trebuchet MS"/>
                <a:cs typeface="Trebuchet MS"/>
              </a:rPr>
              <a:t>'</a:t>
            </a:r>
            <a:r>
              <a:rPr sz="2500" dirty="0">
                <a:solidFill>
                  <a:srgbClr val="FFFFFF"/>
                </a:solidFill>
                <a:latin typeface="Cambria"/>
                <a:cs typeface="Cambria"/>
              </a:rPr>
              <a:t>являється</a:t>
            </a:r>
            <a:r>
              <a:rPr sz="25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dirty="0">
                <a:solidFill>
                  <a:srgbClr val="FFFF00"/>
                </a:solidFill>
                <a:latin typeface="Cambria"/>
                <a:cs typeface="Cambria"/>
              </a:rPr>
              <a:t>опік</a:t>
            </a:r>
            <a:r>
              <a:rPr sz="2500" spc="-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500" spc="-50" dirty="0">
                <a:solidFill>
                  <a:srgbClr val="FFFF00"/>
                </a:solidFill>
                <a:latin typeface="Cambria"/>
                <a:cs typeface="Cambria"/>
              </a:rPr>
              <a:t>з </a:t>
            </a:r>
            <a:r>
              <a:rPr sz="2500" dirty="0">
                <a:solidFill>
                  <a:srgbClr val="FFFF00"/>
                </a:solidFill>
                <a:latin typeface="Cambria"/>
                <a:cs typeface="Cambria"/>
              </a:rPr>
              <a:t>наступним некрозом</a:t>
            </a:r>
            <a:r>
              <a:rPr sz="2500" spc="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500" spc="-10" dirty="0">
                <a:solidFill>
                  <a:srgbClr val="FFFF00"/>
                </a:solidFill>
                <a:latin typeface="Cambria"/>
                <a:cs typeface="Cambria"/>
              </a:rPr>
              <a:t>тканин</a:t>
            </a:r>
            <a:r>
              <a:rPr sz="2500" spc="-10" dirty="0">
                <a:solidFill>
                  <a:srgbClr val="FFFF00"/>
                </a:solidFill>
                <a:latin typeface="Trebuchet MS"/>
                <a:cs typeface="Trebuchet MS"/>
              </a:rPr>
              <a:t>.</a:t>
            </a:r>
            <a:endParaRPr sz="2500">
              <a:latin typeface="Trebuchet MS"/>
              <a:cs typeface="Trebuchet MS"/>
            </a:endParaRPr>
          </a:p>
          <a:p>
            <a:pPr marL="241300" marR="694055" indent="-228600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500" dirty="0">
                <a:solidFill>
                  <a:srgbClr val="FFFFFF"/>
                </a:solidFill>
                <a:latin typeface="Cambria"/>
                <a:cs typeface="Cambria"/>
              </a:rPr>
              <a:t>Ця</a:t>
            </a:r>
            <a:r>
              <a:rPr sz="25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dirty="0">
                <a:solidFill>
                  <a:srgbClr val="FFFFFF"/>
                </a:solidFill>
                <a:latin typeface="Cambria"/>
                <a:cs typeface="Cambria"/>
              </a:rPr>
              <a:t>властивість</a:t>
            </a:r>
            <a:r>
              <a:rPr sz="25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dirty="0">
                <a:solidFill>
                  <a:srgbClr val="FFFFFF"/>
                </a:solidFill>
                <a:latin typeface="Cambria"/>
                <a:cs typeface="Cambria"/>
              </a:rPr>
              <a:t>миш</a:t>
            </a:r>
            <a:r>
              <a:rPr sz="2500" dirty="0">
                <a:solidFill>
                  <a:srgbClr val="FFFFFF"/>
                </a:solidFill>
                <a:latin typeface="Trebuchet MS"/>
                <a:cs typeface="Trebuchet MS"/>
              </a:rPr>
              <a:t>'</a:t>
            </a:r>
            <a:r>
              <a:rPr sz="2500" dirty="0">
                <a:solidFill>
                  <a:srgbClr val="FFFFFF"/>
                </a:solidFill>
                <a:latin typeface="Cambria"/>
                <a:cs typeface="Cambria"/>
              </a:rPr>
              <a:t>яку</a:t>
            </a:r>
            <a:r>
              <a:rPr sz="25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mbria"/>
                <a:cs typeface="Cambria"/>
              </a:rPr>
              <a:t>використовується</a:t>
            </a:r>
            <a:r>
              <a:rPr sz="25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spc="-50" dirty="0">
                <a:solidFill>
                  <a:srgbClr val="FFFFFF"/>
                </a:solidFill>
                <a:latin typeface="Cambria"/>
                <a:cs typeface="Cambria"/>
              </a:rPr>
              <a:t>у </a:t>
            </a:r>
            <a:r>
              <a:rPr sz="2500" dirty="0">
                <a:solidFill>
                  <a:srgbClr val="FFFF00"/>
                </a:solidFill>
                <a:latin typeface="Cambria"/>
                <a:cs typeface="Cambria"/>
              </a:rPr>
              <a:t>стоматології</a:t>
            </a:r>
            <a:r>
              <a:rPr sz="2500" spc="4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50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500" dirty="0">
                <a:solidFill>
                  <a:srgbClr val="FFFFFF"/>
                </a:solidFill>
                <a:latin typeface="Cambria"/>
                <a:cs typeface="Cambria"/>
              </a:rPr>
              <a:t>для</a:t>
            </a:r>
            <a:r>
              <a:rPr sz="25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dirty="0">
                <a:solidFill>
                  <a:srgbClr val="FFFFFF"/>
                </a:solidFill>
                <a:latin typeface="Cambria"/>
                <a:cs typeface="Cambria"/>
              </a:rPr>
              <a:t>видалення</a:t>
            </a:r>
            <a:r>
              <a:rPr sz="25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dirty="0">
                <a:solidFill>
                  <a:srgbClr val="FFFFFF"/>
                </a:solidFill>
                <a:latin typeface="Cambria"/>
                <a:cs typeface="Cambria"/>
              </a:rPr>
              <a:t>нерва</a:t>
            </a:r>
            <a:r>
              <a:rPr sz="2500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r>
              <a:rPr sz="25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00" spc="-25" dirty="0">
                <a:solidFill>
                  <a:srgbClr val="FFFFFF"/>
                </a:solidFill>
                <a:latin typeface="Cambria"/>
                <a:cs typeface="Cambria"/>
              </a:rPr>
              <a:t>при </a:t>
            </a:r>
            <a:r>
              <a:rPr sz="2500" dirty="0">
                <a:solidFill>
                  <a:srgbClr val="FFFF00"/>
                </a:solidFill>
                <a:latin typeface="Cambria"/>
                <a:cs typeface="Cambria"/>
              </a:rPr>
              <a:t>пломбуванні</a:t>
            </a:r>
            <a:r>
              <a:rPr sz="2500" spc="-4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500" spc="-10" dirty="0">
                <a:solidFill>
                  <a:srgbClr val="FFFF00"/>
                </a:solidFill>
                <a:latin typeface="Cambria"/>
                <a:cs typeface="Cambria"/>
              </a:rPr>
              <a:t>пошкоджених</a:t>
            </a:r>
            <a:r>
              <a:rPr sz="2500" spc="-3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500" spc="-10" dirty="0">
                <a:solidFill>
                  <a:srgbClr val="FFFF00"/>
                </a:solidFill>
                <a:latin typeface="Cambria"/>
                <a:cs typeface="Cambria"/>
              </a:rPr>
              <a:t>зубів</a:t>
            </a:r>
            <a:r>
              <a:rPr sz="25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5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85838" y="4699736"/>
            <a:ext cx="4002021" cy="207568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9772" y="1128547"/>
            <a:ext cx="4288532" cy="3066285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6796" y="956784"/>
            <a:ext cx="770826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55190" algn="l"/>
              </a:tabLst>
            </a:pPr>
            <a:r>
              <a:rPr i="0" spc="345" dirty="0">
                <a:solidFill>
                  <a:srgbClr val="FFFF00"/>
                </a:solidFill>
                <a:latin typeface="Cambria"/>
                <a:cs typeface="Cambria"/>
              </a:rPr>
              <a:t>ГОСТРЕ</a:t>
            </a:r>
            <a:r>
              <a:rPr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i="0" spc="310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r>
              <a:rPr i="0" spc="36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300" dirty="0">
                <a:solidFill>
                  <a:srgbClr val="FFFF00"/>
                </a:solidFill>
                <a:latin typeface="Cambria"/>
                <a:cs typeface="Cambria"/>
              </a:rPr>
              <a:t>МИШ'ЯКОМ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372311"/>
            <a:ext cx="11954510" cy="5012055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77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неприємний</a:t>
            </a:r>
            <a:r>
              <a:rPr sz="28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металічний</a:t>
            </a:r>
            <a:r>
              <a:rPr sz="28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присмак</a:t>
            </a:r>
            <a:r>
              <a:rPr sz="28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mbria"/>
                <a:cs typeface="Cambria"/>
              </a:rPr>
              <a:t>роті</a:t>
            </a:r>
            <a:endParaRPr sz="2800">
              <a:latin typeface="Cambria"/>
              <a:cs typeface="Cambria"/>
            </a:endParaRPr>
          </a:p>
          <a:p>
            <a:pPr marL="240029" indent="-227329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печіння</a:t>
            </a:r>
            <a:r>
              <a:rPr sz="2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горлі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і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стравоході</a:t>
            </a:r>
            <a:endParaRPr sz="2800">
              <a:latin typeface="Cambria"/>
              <a:cs typeface="Cambria"/>
            </a:endParaRPr>
          </a:p>
          <a:p>
            <a:pPr marL="3276600">
              <a:lnSpc>
                <a:spcPct val="100000"/>
              </a:lnSpc>
              <a:spcBef>
                <a:spcPts val="1655"/>
              </a:spcBef>
            </a:pP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через</a:t>
            </a:r>
            <a:r>
              <a:rPr sz="2800" spc="5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spc="50" dirty="0">
                <a:solidFill>
                  <a:srgbClr val="FFFF00"/>
                </a:solidFill>
                <a:latin typeface="Trebuchet MS"/>
                <a:cs typeface="Trebuchet MS"/>
              </a:rPr>
              <a:t>30</a:t>
            </a:r>
            <a:r>
              <a:rPr sz="2800" spc="-15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00"/>
                </a:solidFill>
                <a:latin typeface="Trebuchet MS"/>
                <a:cs typeface="Trebuchet MS"/>
              </a:rPr>
              <a:t>-</a:t>
            </a:r>
            <a:r>
              <a:rPr sz="2800" spc="-17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800" spc="50" dirty="0">
                <a:solidFill>
                  <a:srgbClr val="FFFF00"/>
                </a:solidFill>
                <a:latin typeface="Trebuchet MS"/>
                <a:cs typeface="Trebuchet MS"/>
              </a:rPr>
              <a:t>40</a:t>
            </a:r>
            <a:r>
              <a:rPr sz="2800" spc="-17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хвилин</a:t>
            </a:r>
            <a:r>
              <a:rPr sz="2800" spc="4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00"/>
                </a:solidFill>
                <a:latin typeface="Cambria"/>
                <a:cs typeface="Cambria"/>
              </a:rPr>
              <a:t>розвивається</a:t>
            </a:r>
            <a:endParaRPr sz="2800">
              <a:latin typeface="Cambria"/>
              <a:cs typeface="Cambria"/>
            </a:endParaRPr>
          </a:p>
          <a:p>
            <a:pPr marL="240029" indent="-227329">
              <a:lnSpc>
                <a:spcPct val="100000"/>
              </a:lnSpc>
              <a:spcBef>
                <a:spcPts val="168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блювання</a:t>
            </a:r>
            <a:r>
              <a:rPr sz="2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з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домішкою</a:t>
            </a:r>
            <a:r>
              <a:rPr sz="28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крові</a:t>
            </a:r>
            <a:endParaRPr sz="2800">
              <a:latin typeface="Cambria"/>
              <a:cs typeface="Cambria"/>
            </a:endParaRPr>
          </a:p>
          <a:p>
            <a:pPr marL="240029" indent="-227329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сильні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болі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череві</a:t>
            </a:r>
            <a:endParaRPr sz="2800">
              <a:latin typeface="Cambria"/>
              <a:cs typeface="Cambria"/>
            </a:endParaRPr>
          </a:p>
          <a:p>
            <a:pPr marL="240665" marR="5080" indent="-228600">
              <a:lnSpc>
                <a:spcPct val="120000"/>
              </a:lnSpc>
              <a:spcBef>
                <a:spcPts val="980"/>
              </a:spcBef>
              <a:buChar char="•"/>
              <a:tabLst>
                <a:tab pos="240665" algn="l"/>
                <a:tab pos="329565" algn="l"/>
              </a:tabLst>
            </a:pP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холероподібні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ambria"/>
                <a:cs typeface="Cambria"/>
              </a:rPr>
              <a:t>випорожнення</a:t>
            </a:r>
            <a:r>
              <a:rPr sz="2800" spc="-3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800" spc="-4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вигляді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"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рисового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відвару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"</a:t>
            </a:r>
            <a:r>
              <a:rPr sz="28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з</a:t>
            </a: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домішкою крові</a:t>
            </a:r>
            <a:endParaRPr sz="2800">
              <a:latin typeface="Cambria"/>
              <a:cs typeface="Cambria"/>
            </a:endParaRPr>
          </a:p>
          <a:p>
            <a:pPr marL="240029" indent="-227329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спрага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-23671"/>
            <a:ext cx="12135485" cy="5655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marR="5080" indent="-227329">
              <a:lnSpc>
                <a:spcPct val="120000"/>
              </a:lnSpc>
              <a:spcBef>
                <a:spcPts val="95"/>
              </a:spcBef>
              <a:buClr>
                <a:srgbClr val="FFFFFF"/>
              </a:buClr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З</a:t>
            </a:r>
            <a:r>
              <a:rPr sz="28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боку</a:t>
            </a:r>
            <a:r>
              <a:rPr sz="28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серцево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судинної</a:t>
            </a:r>
            <a:r>
              <a:rPr sz="28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системи</a:t>
            </a:r>
            <a:r>
              <a:rPr sz="28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відмічається</a:t>
            </a:r>
            <a:r>
              <a:rPr sz="28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слабий</a:t>
            </a:r>
            <a:r>
              <a:rPr sz="28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і</a:t>
            </a:r>
            <a:r>
              <a:rPr sz="28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частий</a:t>
            </a:r>
            <a:r>
              <a:rPr sz="28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пульс</a:t>
            </a:r>
            <a:r>
              <a:rPr sz="28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Cambria"/>
                <a:cs typeface="Cambria"/>
              </a:rPr>
              <a:t>і</a:t>
            </a:r>
            <a:r>
              <a:rPr sz="2800" spc="-11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800" spc="-3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як 	</a:t>
            </a:r>
            <a:r>
              <a:rPr sz="2800" spc="-35" dirty="0">
                <a:solidFill>
                  <a:srgbClr val="FFFFFF"/>
                </a:solidFill>
                <a:latin typeface="Cambria"/>
                <a:cs typeface="Cambria"/>
              </a:rPr>
              <a:t>наслідок</a:t>
            </a:r>
            <a:r>
              <a:rPr sz="2800" spc="-3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800" spc="-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зниження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АТ</a:t>
            </a:r>
            <a:endParaRPr sz="2800">
              <a:latin typeface="Cambria"/>
              <a:cs typeface="Cambria"/>
            </a:endParaRPr>
          </a:p>
          <a:p>
            <a:pPr marL="239395" marR="80645" indent="-227329">
              <a:lnSpc>
                <a:spcPct val="12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Сполуки</a:t>
            </a:r>
            <a:r>
              <a:rPr sz="2800" spc="7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миш</a:t>
            </a:r>
            <a:r>
              <a:rPr sz="2800" dirty="0">
                <a:solidFill>
                  <a:srgbClr val="FFFF00"/>
                </a:solidFill>
                <a:latin typeface="Trebuchet MS"/>
                <a:cs typeface="Trebuchet MS"/>
              </a:rPr>
              <a:t>'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яку</a:t>
            </a:r>
            <a:r>
              <a:rPr sz="2800" spc="3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є</a:t>
            </a:r>
            <a:r>
              <a:rPr sz="2800" spc="7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капілярними</a:t>
            </a:r>
            <a:r>
              <a:rPr sz="2800" spc="3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spc="-45" dirty="0">
                <a:solidFill>
                  <a:srgbClr val="FFFF00"/>
                </a:solidFill>
                <a:latin typeface="Cambria"/>
                <a:cs typeface="Cambria"/>
              </a:rPr>
              <a:t>отрутами</a:t>
            </a:r>
            <a:r>
              <a:rPr sz="2800" spc="-45" dirty="0">
                <a:solidFill>
                  <a:srgbClr val="FFFF00"/>
                </a:solidFill>
                <a:latin typeface="Trebuchet MS"/>
                <a:cs typeface="Trebuchet MS"/>
              </a:rPr>
              <a:t>,</a:t>
            </a:r>
            <a:r>
              <a:rPr sz="2800" spc="-39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викликають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різке 	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розширення капілярів</a:t>
            </a:r>
            <a:r>
              <a:rPr sz="2800" spc="3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внутрішніх</a:t>
            </a:r>
            <a:r>
              <a:rPr sz="2800" spc="-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spc="-35" dirty="0">
                <a:solidFill>
                  <a:srgbClr val="FFFF00"/>
                </a:solidFill>
                <a:latin typeface="Cambria"/>
                <a:cs typeface="Cambria"/>
              </a:rPr>
              <a:t>органів</a:t>
            </a:r>
            <a:r>
              <a:rPr sz="2800" spc="-35" dirty="0">
                <a:solidFill>
                  <a:srgbClr val="FFFF00"/>
                </a:solidFill>
                <a:latin typeface="Trebuchet MS"/>
                <a:cs typeface="Trebuchet MS"/>
              </a:rPr>
              <a:t>.</a:t>
            </a:r>
            <a:r>
              <a:rPr sz="2800" spc="-39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Підвищується</a:t>
            </a:r>
            <a:r>
              <a:rPr sz="28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проникливість 	судин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  <a:p>
            <a:pPr marL="329565" indent="-316865">
              <a:lnSpc>
                <a:spcPct val="100000"/>
              </a:lnSpc>
              <a:spcBef>
                <a:spcPts val="1655"/>
              </a:spcBef>
              <a:buFont typeface="Arial MT"/>
              <a:buChar char="•"/>
              <a:tabLst>
                <a:tab pos="329565" algn="l"/>
              </a:tabLst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Розвивається</a:t>
            </a:r>
            <a:r>
              <a:rPr sz="28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загальна</a:t>
            </a:r>
            <a:r>
              <a:rPr sz="2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Cambria"/>
                <a:cs typeface="Cambria"/>
              </a:rPr>
              <a:t>слабість</a:t>
            </a:r>
            <a:r>
              <a:rPr sz="2800" spc="-3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800" spc="-4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блідість</a:t>
            </a:r>
            <a:r>
              <a:rPr sz="28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шкіри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  <a:p>
            <a:pPr marL="239395" marR="1933575" indent="-227329">
              <a:lnSpc>
                <a:spcPct val="12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Через</a:t>
            </a:r>
            <a:r>
              <a:rPr sz="28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5" dirty="0">
                <a:solidFill>
                  <a:srgbClr val="FFFF00"/>
                </a:solidFill>
                <a:latin typeface="Trebuchet MS"/>
                <a:cs typeface="Trebuchet MS"/>
              </a:rPr>
              <a:t>1</a:t>
            </a:r>
            <a:r>
              <a:rPr sz="2800" spc="-17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00"/>
                </a:solidFill>
                <a:latin typeface="Trebuchet MS"/>
                <a:cs typeface="Trebuchet MS"/>
              </a:rPr>
              <a:t>-</a:t>
            </a:r>
            <a:r>
              <a:rPr sz="2800" spc="-19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800" spc="55" dirty="0">
                <a:solidFill>
                  <a:srgbClr val="FFFF00"/>
                </a:solidFill>
                <a:latin typeface="Trebuchet MS"/>
                <a:cs typeface="Trebuchet MS"/>
              </a:rPr>
              <a:t>2</a:t>
            </a:r>
            <a:r>
              <a:rPr sz="2800" spc="-18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години</a:t>
            </a:r>
            <a:r>
              <a:rPr sz="2800" spc="4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настає</a:t>
            </a:r>
            <a:r>
              <a:rPr sz="2800" spc="3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смерть</a:t>
            </a:r>
            <a:r>
              <a:rPr sz="2800" spc="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з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ознаками гострої</a:t>
            </a:r>
            <a:r>
              <a:rPr sz="28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серцевої 	недостатності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  <a:p>
            <a:pPr marL="239395" marR="73660" indent="-227329">
              <a:lnSpc>
                <a:spcPct val="120000"/>
              </a:lnSpc>
              <a:spcBef>
                <a:spcPts val="1005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Нервова</a:t>
            </a:r>
            <a:r>
              <a:rPr sz="2800" spc="4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форма</a:t>
            </a:r>
            <a:r>
              <a:rPr sz="2800" spc="3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має</a:t>
            </a:r>
            <a:r>
              <a:rPr sz="2800" spc="5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більш</a:t>
            </a:r>
            <a:r>
              <a:rPr sz="2800" spc="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бурхливий</a:t>
            </a:r>
            <a:r>
              <a:rPr sz="2800" spc="3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перебіг</a:t>
            </a:r>
            <a:r>
              <a:rPr sz="2800" spc="3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spc="-225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sz="2800" spc="-3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симптоми</a:t>
            </a:r>
            <a:r>
              <a:rPr sz="28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з</a:t>
            </a:r>
            <a:r>
              <a:rPr sz="28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боку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нервової 	</a:t>
            </a:r>
            <a:r>
              <a:rPr sz="2800" spc="-35" dirty="0">
                <a:solidFill>
                  <a:srgbClr val="FFFFFF"/>
                </a:solidFill>
                <a:latin typeface="Cambria"/>
                <a:cs typeface="Cambria"/>
              </a:rPr>
              <a:t>системи</a:t>
            </a:r>
            <a:r>
              <a:rPr sz="2800" spc="-3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800" spc="-40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різка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Cambria"/>
                <a:cs typeface="Cambria"/>
              </a:rPr>
              <a:t>слабість</a:t>
            </a:r>
            <a:r>
              <a:rPr sz="2800" spc="-3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800" spc="-40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головний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Cambria"/>
                <a:cs typeface="Cambria"/>
              </a:rPr>
              <a:t>біль</a:t>
            </a:r>
            <a:r>
              <a:rPr sz="2800" spc="-5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800" spc="-3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втрата</a:t>
            </a: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mbria"/>
                <a:cs typeface="Cambria"/>
              </a:rPr>
              <a:t>свідомості</a:t>
            </a:r>
            <a:r>
              <a:rPr sz="2800" spc="-2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800" spc="-43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судоми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1924" y="723613"/>
            <a:ext cx="8453755" cy="1010919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054350" marR="5080" indent="-3042285">
              <a:lnSpc>
                <a:spcPts val="3670"/>
              </a:lnSpc>
              <a:spcBef>
                <a:spcPts val="570"/>
              </a:spcBef>
            </a:pPr>
            <a:r>
              <a:rPr i="0" spc="335" dirty="0">
                <a:solidFill>
                  <a:srgbClr val="FFFF00"/>
                </a:solidFill>
                <a:latin typeface="Cambria"/>
                <a:cs typeface="Cambria"/>
              </a:rPr>
              <a:t>ХРОНІЧНЕ</a:t>
            </a:r>
            <a:r>
              <a:rPr i="0" spc="35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310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r>
              <a:rPr i="0" spc="37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295" dirty="0">
                <a:solidFill>
                  <a:srgbClr val="FFFF00"/>
                </a:solidFill>
                <a:latin typeface="Cambria"/>
                <a:cs typeface="Cambria"/>
              </a:rPr>
              <a:t>СПОЛУКАМИ </a:t>
            </a:r>
            <a:r>
              <a:rPr i="0" spc="280" dirty="0">
                <a:solidFill>
                  <a:srgbClr val="FFFF00"/>
                </a:solidFill>
                <a:latin typeface="Cambria"/>
                <a:cs typeface="Cambria"/>
              </a:rPr>
              <a:t>МИШ'ЯКУ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2090" y="2063698"/>
            <a:ext cx="11756390" cy="3790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1340485" indent="-227329">
              <a:lnSpc>
                <a:spcPct val="12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Розвивається</a:t>
            </a:r>
            <a:r>
              <a:rPr sz="3200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00"/>
                </a:solidFill>
                <a:latin typeface="Cambria"/>
                <a:cs typeface="Cambria"/>
              </a:rPr>
              <a:t>поступово</a:t>
            </a:r>
            <a:r>
              <a:rPr sz="3200" spc="-6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00"/>
                </a:solidFill>
                <a:latin typeface="Cambria"/>
                <a:cs typeface="Cambria"/>
              </a:rPr>
              <a:t>при</a:t>
            </a:r>
            <a:r>
              <a:rPr sz="3200" spc="-4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00"/>
                </a:solidFill>
                <a:latin typeface="Cambria"/>
                <a:cs typeface="Cambria"/>
              </a:rPr>
              <a:t>тривалому</a:t>
            </a:r>
            <a:r>
              <a:rPr sz="3200" spc="-3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00"/>
                </a:solidFill>
                <a:latin typeface="Cambria"/>
                <a:cs typeface="Cambria"/>
              </a:rPr>
              <a:t>потраплянні</a:t>
            </a:r>
            <a:r>
              <a:rPr sz="3200" spc="-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Cambria"/>
                <a:cs typeface="Cambria"/>
              </a:rPr>
              <a:t>в 	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організм</a:t>
            </a:r>
            <a:r>
              <a:rPr sz="32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00"/>
                </a:solidFill>
                <a:latin typeface="Cambria"/>
                <a:cs typeface="Cambria"/>
              </a:rPr>
              <a:t>невеликої</a:t>
            </a:r>
            <a:r>
              <a:rPr sz="3200" spc="-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00"/>
                </a:solidFill>
                <a:latin typeface="Cambria"/>
                <a:cs typeface="Cambria"/>
              </a:rPr>
              <a:t>кількості</a:t>
            </a:r>
            <a:r>
              <a:rPr sz="3200" spc="-4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FFFF00"/>
                </a:solidFill>
                <a:latin typeface="Cambria"/>
                <a:cs typeface="Cambria"/>
              </a:rPr>
              <a:t>отрути</a:t>
            </a:r>
            <a:r>
              <a:rPr sz="32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3200">
              <a:latin typeface="Trebuchet MS"/>
              <a:cs typeface="Trebuchet MS"/>
            </a:endParaRPr>
          </a:p>
          <a:p>
            <a:pPr marL="239395" marR="5080" indent="-227329">
              <a:lnSpc>
                <a:spcPct val="12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</a:tabLst>
            </a:pP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Миш</a:t>
            </a: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'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як</a:t>
            </a:r>
            <a:r>
              <a:rPr sz="32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00"/>
                </a:solidFill>
                <a:latin typeface="Cambria"/>
                <a:cs typeface="Cambria"/>
              </a:rPr>
              <a:t>депонується</a:t>
            </a:r>
            <a:r>
              <a:rPr sz="3200" spc="5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00"/>
                </a:solidFill>
                <a:latin typeface="Cambria"/>
                <a:cs typeface="Cambria"/>
              </a:rPr>
              <a:t>у</a:t>
            </a:r>
            <a:r>
              <a:rPr sz="3200" spc="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00"/>
                </a:solidFill>
                <a:latin typeface="Cambria"/>
                <a:cs typeface="Cambria"/>
              </a:rPr>
              <a:t>різних</a:t>
            </a:r>
            <a:r>
              <a:rPr sz="3200" spc="4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00"/>
                </a:solidFill>
                <a:latin typeface="Cambria"/>
                <a:cs typeface="Cambria"/>
              </a:rPr>
              <a:t>органах</a:t>
            </a:r>
            <a:r>
              <a:rPr sz="3200" spc="3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губчасті</a:t>
            </a:r>
            <a:r>
              <a:rPr sz="32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Cambria"/>
                <a:cs typeface="Cambria"/>
              </a:rPr>
              <a:t>кістки</a:t>
            </a:r>
            <a:r>
              <a:rPr sz="3200" spc="-6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3200" spc="-3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нирки</a:t>
            </a:r>
            <a:r>
              <a:rPr sz="3200" spc="-10" dirty="0">
                <a:solidFill>
                  <a:srgbClr val="FFFFFF"/>
                </a:solidFill>
                <a:latin typeface="Trebuchet MS"/>
                <a:cs typeface="Trebuchet MS"/>
              </a:rPr>
              <a:t>, 	</a:t>
            </a:r>
            <a:r>
              <a:rPr sz="3200" spc="-55" dirty="0">
                <a:solidFill>
                  <a:srgbClr val="FFFFFF"/>
                </a:solidFill>
                <a:latin typeface="Cambria"/>
                <a:cs typeface="Cambria"/>
              </a:rPr>
              <a:t>печінка</a:t>
            </a:r>
            <a:r>
              <a:rPr sz="3200" spc="-5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32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Cambria"/>
                <a:cs typeface="Cambria"/>
              </a:rPr>
              <a:t>селезінка</a:t>
            </a:r>
            <a:r>
              <a:rPr sz="3200" spc="-5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32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Cambria"/>
                <a:cs typeface="Cambria"/>
              </a:rPr>
              <a:t>м</a:t>
            </a:r>
            <a:r>
              <a:rPr sz="3200" spc="-55" dirty="0">
                <a:solidFill>
                  <a:srgbClr val="FFFFFF"/>
                </a:solidFill>
                <a:latin typeface="Trebuchet MS"/>
                <a:cs typeface="Trebuchet MS"/>
              </a:rPr>
              <a:t>'</a:t>
            </a:r>
            <a:r>
              <a:rPr sz="3200" spc="-55" dirty="0">
                <a:solidFill>
                  <a:srgbClr val="FFFFFF"/>
                </a:solidFill>
                <a:latin typeface="Cambria"/>
                <a:cs typeface="Cambria"/>
              </a:rPr>
              <a:t>язи</a:t>
            </a:r>
            <a:r>
              <a:rPr sz="3200" spc="-5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3200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Cambria"/>
                <a:cs typeface="Cambria"/>
              </a:rPr>
              <a:t>шкіра</a:t>
            </a:r>
            <a:r>
              <a:rPr sz="3200" spc="-6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3200" spc="-3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Cambria"/>
                <a:cs typeface="Cambria"/>
              </a:rPr>
              <a:t>волосся</a:t>
            </a:r>
            <a:r>
              <a:rPr sz="3200" spc="-5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3200" spc="-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нігті</a:t>
            </a:r>
            <a:r>
              <a:rPr sz="3200" spc="-10" dirty="0">
                <a:solidFill>
                  <a:srgbClr val="FFFFFF"/>
                </a:solidFill>
                <a:latin typeface="Trebuchet MS"/>
                <a:cs typeface="Trebuchet MS"/>
              </a:rPr>
              <a:t>).</a:t>
            </a:r>
            <a:endParaRPr sz="3200">
              <a:latin typeface="Trebuchet MS"/>
              <a:cs typeface="Trebuchet MS"/>
            </a:endParaRPr>
          </a:p>
          <a:p>
            <a:pPr marL="239395" marR="2101850" indent="-227329">
              <a:lnSpc>
                <a:spcPct val="120000"/>
              </a:lnSpc>
              <a:spcBef>
                <a:spcPts val="980"/>
              </a:spcBef>
              <a:buFont typeface="Arial MT"/>
              <a:buChar char="•"/>
              <a:tabLst>
                <a:tab pos="240665" algn="l"/>
              </a:tabLst>
            </a:pPr>
            <a:r>
              <a:rPr sz="3200" spc="-10" dirty="0">
                <a:solidFill>
                  <a:srgbClr val="FFFF00"/>
                </a:solidFill>
                <a:latin typeface="Cambria"/>
                <a:cs typeface="Cambria"/>
              </a:rPr>
              <a:t>Пошкоджуються</a:t>
            </a:r>
            <a:r>
              <a:rPr sz="3200" spc="-7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нервова</a:t>
            </a:r>
            <a:r>
              <a:rPr sz="32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Cambria"/>
                <a:cs typeface="Cambria"/>
              </a:rPr>
              <a:t>система</a:t>
            </a:r>
            <a:r>
              <a:rPr sz="3200" spc="-5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3200" spc="-3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кровотворення</a:t>
            </a:r>
            <a:r>
              <a:rPr sz="3200" spc="-10" dirty="0">
                <a:solidFill>
                  <a:srgbClr val="FFFFFF"/>
                </a:solidFill>
                <a:latin typeface="Trebuchet MS"/>
                <a:cs typeface="Trebuchet MS"/>
              </a:rPr>
              <a:t>, 	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порушується</a:t>
            </a:r>
            <a:r>
              <a:rPr sz="3200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обмін</a:t>
            </a:r>
            <a:r>
              <a:rPr sz="3200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речовин</a:t>
            </a:r>
            <a:r>
              <a:rPr sz="32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2748" y="518825"/>
            <a:ext cx="8475980" cy="1010919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97790" marR="5080" indent="-85725">
              <a:lnSpc>
                <a:spcPts val="3670"/>
              </a:lnSpc>
              <a:spcBef>
                <a:spcPts val="570"/>
              </a:spcBef>
              <a:tabLst>
                <a:tab pos="2429510" algn="l"/>
              </a:tabLst>
            </a:pPr>
            <a:r>
              <a:rPr spc="305" dirty="0">
                <a:solidFill>
                  <a:srgbClr val="FFFF00"/>
                </a:solidFill>
              </a:rPr>
              <a:t>ОСНОВНІ</a:t>
            </a:r>
            <a:r>
              <a:rPr dirty="0">
                <a:solidFill>
                  <a:srgbClr val="FFFF00"/>
                </a:solidFill>
              </a:rPr>
              <a:t>	</a:t>
            </a:r>
            <a:r>
              <a:rPr spc="295" dirty="0">
                <a:solidFill>
                  <a:srgbClr val="FFFF00"/>
                </a:solidFill>
              </a:rPr>
              <a:t>СИМПТОМИ</a:t>
            </a:r>
            <a:r>
              <a:rPr spc="395" dirty="0">
                <a:solidFill>
                  <a:srgbClr val="FFFF00"/>
                </a:solidFill>
              </a:rPr>
              <a:t> </a:t>
            </a:r>
            <a:r>
              <a:rPr i="0" spc="320" dirty="0">
                <a:solidFill>
                  <a:srgbClr val="FFFF00"/>
                </a:solidFill>
                <a:latin typeface="Cambria"/>
                <a:cs typeface="Cambria"/>
              </a:rPr>
              <a:t>ХРОНІЧНОГО </a:t>
            </a:r>
            <a:r>
              <a:rPr i="0" spc="310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r>
              <a:rPr i="0" spc="36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305" dirty="0">
                <a:solidFill>
                  <a:srgbClr val="FFFF00"/>
                </a:solidFill>
                <a:latin typeface="Cambria"/>
                <a:cs typeface="Cambria"/>
              </a:rPr>
              <a:t>СПОЛУКАМИ</a:t>
            </a:r>
            <a:r>
              <a:rPr i="0" spc="37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280" dirty="0">
                <a:solidFill>
                  <a:srgbClr val="FFFF00"/>
                </a:solidFill>
                <a:latin typeface="Cambria"/>
                <a:cs typeface="Cambria"/>
              </a:rPr>
              <a:t>МИШ'ЯКУ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779964"/>
            <a:ext cx="5601335" cy="4079240"/>
          </a:xfrm>
          <a:prstGeom prst="rect">
            <a:avLst/>
          </a:prstGeom>
        </p:spPr>
        <p:txBody>
          <a:bodyPr vert="horz" wrap="square" lIns="0" tIns="2317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825"/>
              </a:spcBef>
              <a:buFont typeface="Arial MT"/>
              <a:buChar char="•"/>
              <a:tabLst>
                <a:tab pos="241300" algn="l"/>
              </a:tabLst>
            </a:pPr>
            <a:r>
              <a:rPr sz="3000" spc="-10" dirty="0">
                <a:solidFill>
                  <a:srgbClr val="FFFFFF"/>
                </a:solidFill>
                <a:latin typeface="Cambria"/>
                <a:cs typeface="Cambria"/>
              </a:rPr>
              <a:t>Дерматити</a:t>
            </a:r>
            <a:endParaRPr sz="3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730"/>
              </a:spcBef>
              <a:buFont typeface="Arial MT"/>
              <a:buChar char="•"/>
              <a:tabLst>
                <a:tab pos="241300" algn="l"/>
              </a:tabLst>
            </a:pPr>
            <a:r>
              <a:rPr sz="3000" spc="-10" dirty="0">
                <a:solidFill>
                  <a:srgbClr val="FFFFFF"/>
                </a:solidFill>
                <a:latin typeface="Cambria"/>
                <a:cs typeface="Cambria"/>
              </a:rPr>
              <a:t>Виразки</a:t>
            </a:r>
            <a:endParaRPr sz="3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705"/>
              </a:spcBef>
              <a:buFont typeface="Arial MT"/>
              <a:buChar char="•"/>
              <a:tabLst>
                <a:tab pos="241300" algn="l"/>
              </a:tabLst>
            </a:pPr>
            <a:r>
              <a:rPr sz="3000" spc="-10" dirty="0">
                <a:solidFill>
                  <a:srgbClr val="FFFFFF"/>
                </a:solidFill>
                <a:latin typeface="Cambria"/>
                <a:cs typeface="Cambria"/>
              </a:rPr>
              <a:t>Гіперкератози</a:t>
            </a:r>
            <a:endParaRPr sz="3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725"/>
              </a:spcBef>
              <a:buFont typeface="Arial MT"/>
              <a:buChar char="•"/>
              <a:tabLst>
                <a:tab pos="241300" algn="l"/>
              </a:tabLst>
            </a:pPr>
            <a:r>
              <a:rPr sz="3000" dirty="0">
                <a:solidFill>
                  <a:srgbClr val="FFFFFF"/>
                </a:solidFill>
                <a:latin typeface="Cambria"/>
                <a:cs typeface="Cambria"/>
              </a:rPr>
              <a:t>Посивіння</a:t>
            </a:r>
            <a:r>
              <a:rPr sz="30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dirty="0">
                <a:solidFill>
                  <a:srgbClr val="FFFFFF"/>
                </a:solidFill>
                <a:latin typeface="Cambria"/>
                <a:cs typeface="Cambria"/>
              </a:rPr>
              <a:t>і</a:t>
            </a:r>
            <a:r>
              <a:rPr sz="30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dirty="0">
                <a:solidFill>
                  <a:srgbClr val="FFFFFF"/>
                </a:solidFill>
                <a:latin typeface="Cambria"/>
                <a:cs typeface="Cambria"/>
              </a:rPr>
              <a:t>випадіння</a:t>
            </a:r>
            <a:r>
              <a:rPr sz="30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ambria"/>
                <a:cs typeface="Cambria"/>
              </a:rPr>
              <a:t>волосся</a:t>
            </a:r>
            <a:endParaRPr sz="3000">
              <a:latin typeface="Cambria"/>
              <a:cs typeface="Cambria"/>
            </a:endParaRPr>
          </a:p>
          <a:p>
            <a:pPr marL="335280" indent="-322580">
              <a:lnSpc>
                <a:spcPct val="100000"/>
              </a:lnSpc>
              <a:spcBef>
                <a:spcPts val="1730"/>
              </a:spcBef>
              <a:buFont typeface="Arial MT"/>
              <a:buChar char="•"/>
              <a:tabLst>
                <a:tab pos="335280" algn="l"/>
              </a:tabLst>
            </a:pPr>
            <a:r>
              <a:rPr sz="3000" dirty="0">
                <a:solidFill>
                  <a:srgbClr val="FFFFFF"/>
                </a:solidFill>
                <a:latin typeface="Cambria"/>
                <a:cs typeface="Cambria"/>
              </a:rPr>
              <a:t>Ламкість</a:t>
            </a:r>
            <a:r>
              <a:rPr sz="30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ambria"/>
                <a:cs typeface="Cambria"/>
              </a:rPr>
              <a:t>нігтів</a:t>
            </a:r>
            <a:endParaRPr sz="3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705"/>
              </a:spcBef>
              <a:buFont typeface="Arial MT"/>
              <a:buChar char="•"/>
              <a:tabLst>
                <a:tab pos="241300" algn="l"/>
              </a:tabLst>
            </a:pPr>
            <a:r>
              <a:rPr sz="3000" dirty="0">
                <a:solidFill>
                  <a:srgbClr val="FFFFFF"/>
                </a:solidFill>
                <a:latin typeface="Cambria"/>
                <a:cs typeface="Cambria"/>
              </a:rPr>
              <a:t>Порушення</a:t>
            </a:r>
            <a:r>
              <a:rPr sz="30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dirty="0">
                <a:solidFill>
                  <a:srgbClr val="FFFFFF"/>
                </a:solidFill>
                <a:latin typeface="Cambria"/>
                <a:cs typeface="Cambria"/>
              </a:rPr>
              <a:t>пігментації</a:t>
            </a:r>
            <a:r>
              <a:rPr sz="30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ambria"/>
                <a:cs typeface="Cambria"/>
              </a:rPr>
              <a:t>шкіри</a:t>
            </a:r>
            <a:endParaRPr sz="30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5201" y="1660235"/>
            <a:ext cx="4779259" cy="297179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97155" y="4937042"/>
            <a:ext cx="5629653" cy="178917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7012" y="1023459"/>
            <a:ext cx="628332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325" dirty="0">
                <a:solidFill>
                  <a:srgbClr val="FFFF00"/>
                </a:solidFill>
              </a:rPr>
              <a:t>ДОПОМОГА</a:t>
            </a:r>
            <a:r>
              <a:rPr spc="385" dirty="0">
                <a:solidFill>
                  <a:srgbClr val="FFFF00"/>
                </a:solidFill>
              </a:rPr>
              <a:t> </a:t>
            </a:r>
            <a:r>
              <a:rPr spc="275" dirty="0">
                <a:solidFill>
                  <a:srgbClr val="FFFF00"/>
                </a:solidFill>
              </a:rPr>
              <a:t>ПРИ</a:t>
            </a:r>
            <a:r>
              <a:rPr spc="375" dirty="0">
                <a:solidFill>
                  <a:srgbClr val="FFFF00"/>
                </a:solidFill>
              </a:rPr>
              <a:t> </a:t>
            </a:r>
            <a:r>
              <a:rPr spc="275" dirty="0">
                <a:solidFill>
                  <a:srgbClr val="FFFF00"/>
                </a:solidFill>
              </a:rPr>
              <a:t>ОТРУЄННІ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40" y="2080315"/>
            <a:ext cx="12053570" cy="3917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395" marR="5080" indent="-227329" algn="just">
              <a:lnSpc>
                <a:spcPct val="12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00"/>
                </a:solidFill>
                <a:latin typeface="Cambria"/>
                <a:cs typeface="Cambria"/>
              </a:rPr>
              <a:t>Всередину</a:t>
            </a:r>
            <a:r>
              <a:rPr sz="2400" spc="3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призначають</a:t>
            </a:r>
            <a:r>
              <a:rPr sz="24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50</a:t>
            </a:r>
            <a:r>
              <a:rPr sz="24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4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100</a:t>
            </a:r>
            <a:r>
              <a:rPr sz="24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мл</a:t>
            </a:r>
            <a:r>
              <a:rPr sz="24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00"/>
                </a:solidFill>
                <a:latin typeface="Cambria"/>
                <a:cs typeface="Cambria"/>
              </a:rPr>
              <a:t>антидоту</a:t>
            </a:r>
            <a:r>
              <a:rPr sz="2400" spc="40" dirty="0">
                <a:solidFill>
                  <a:srgbClr val="FFFF00"/>
                </a:solidFill>
                <a:latin typeface="Cambria"/>
                <a:cs typeface="Cambria"/>
              </a:rPr>
              <a:t> 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з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послідуючим</a:t>
            </a:r>
            <a:r>
              <a:rPr sz="24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00"/>
                </a:solidFill>
                <a:latin typeface="Cambria"/>
                <a:cs typeface="Cambria"/>
              </a:rPr>
              <a:t>промиванням</a:t>
            </a:r>
            <a:r>
              <a:rPr sz="2400" spc="3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Cambria"/>
                <a:cs typeface="Cambria"/>
              </a:rPr>
              <a:t>шлунка</a:t>
            </a:r>
            <a:r>
              <a:rPr sz="2400" spc="-10" dirty="0">
                <a:solidFill>
                  <a:srgbClr val="FFFF00"/>
                </a:solidFill>
                <a:latin typeface="Trebuchet MS"/>
                <a:cs typeface="Trebuchet MS"/>
              </a:rPr>
              <a:t>. 	</a:t>
            </a:r>
            <a:r>
              <a:rPr sz="2400" dirty="0">
                <a:solidFill>
                  <a:srgbClr val="FFFF00"/>
                </a:solidFill>
                <a:latin typeface="Cambria"/>
                <a:cs typeface="Cambria"/>
              </a:rPr>
              <a:t>Внутрішньовенно</a:t>
            </a:r>
            <a:r>
              <a:rPr sz="2400" spc="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вводять</a:t>
            </a:r>
            <a:r>
              <a:rPr sz="24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00"/>
                </a:solidFill>
                <a:latin typeface="Cambria"/>
                <a:cs typeface="Cambria"/>
              </a:rPr>
              <a:t>унітіол</a:t>
            </a:r>
            <a:r>
              <a:rPr sz="2400" spc="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spc="450" dirty="0">
                <a:solidFill>
                  <a:srgbClr val="FFFF00"/>
                </a:solidFill>
                <a:latin typeface="Trebuchet MS"/>
                <a:cs typeface="Trebuchet MS"/>
              </a:rPr>
              <a:t>5%</a:t>
            </a:r>
            <a:r>
              <a:rPr sz="2400" spc="-17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00"/>
                </a:solidFill>
                <a:latin typeface="Trebuchet MS"/>
                <a:cs typeface="Trebuchet MS"/>
              </a:rPr>
              <a:t>-</a:t>
            </a:r>
            <a:r>
              <a:rPr sz="2400" spc="-18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00"/>
                </a:solidFill>
                <a:latin typeface="Trebuchet MS"/>
                <a:cs typeface="Trebuchet MS"/>
              </a:rPr>
              <a:t>5</a:t>
            </a:r>
            <a:r>
              <a:rPr sz="2400" spc="-18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00"/>
                </a:solidFill>
                <a:latin typeface="Cambria"/>
                <a:cs typeface="Cambria"/>
              </a:rPr>
              <a:t>мл</a:t>
            </a:r>
            <a:r>
              <a:rPr sz="2400" spc="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або</a:t>
            </a:r>
            <a:r>
              <a:rPr sz="24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розчин </a:t>
            </a:r>
            <a:r>
              <a:rPr sz="2400" dirty="0">
                <a:solidFill>
                  <a:srgbClr val="FFFF00"/>
                </a:solidFill>
                <a:latin typeface="Cambria"/>
                <a:cs typeface="Cambria"/>
              </a:rPr>
              <a:t>тіосульфат</a:t>
            </a:r>
            <a:r>
              <a:rPr sz="2400" spc="4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00"/>
                </a:solidFill>
                <a:latin typeface="Cambria"/>
                <a:cs typeface="Cambria"/>
              </a:rPr>
              <a:t>натрію</a:t>
            </a:r>
            <a:r>
              <a:rPr sz="2400" spc="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spc="310" dirty="0">
                <a:solidFill>
                  <a:srgbClr val="FFFF00"/>
                </a:solidFill>
                <a:latin typeface="Trebuchet MS"/>
                <a:cs typeface="Trebuchet MS"/>
              </a:rPr>
              <a:t>30%</a:t>
            </a:r>
            <a:r>
              <a:rPr sz="2400" spc="-17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00"/>
                </a:solidFill>
                <a:latin typeface="Trebuchet MS"/>
                <a:cs typeface="Trebuchet MS"/>
              </a:rPr>
              <a:t>-</a:t>
            </a:r>
            <a:r>
              <a:rPr sz="2400" spc="-16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FFFF00"/>
                </a:solidFill>
                <a:latin typeface="Trebuchet MS"/>
                <a:cs typeface="Trebuchet MS"/>
              </a:rPr>
              <a:t>50 	</a:t>
            </a:r>
            <a:r>
              <a:rPr sz="2400" dirty="0">
                <a:solidFill>
                  <a:srgbClr val="FFFF00"/>
                </a:solidFill>
                <a:latin typeface="Cambria"/>
                <a:cs typeface="Cambria"/>
              </a:rPr>
              <a:t>мл</a:t>
            </a:r>
            <a:r>
              <a:rPr sz="2400" spc="4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00"/>
                </a:solidFill>
                <a:latin typeface="Cambria"/>
                <a:cs typeface="Cambria"/>
              </a:rPr>
              <a:t>з</a:t>
            </a:r>
            <a:r>
              <a:rPr sz="2400" spc="5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00"/>
                </a:solidFill>
                <a:latin typeface="Cambria"/>
                <a:cs typeface="Cambria"/>
              </a:rPr>
              <a:t>розчином</a:t>
            </a:r>
            <a:r>
              <a:rPr sz="2400" spc="4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Cambria"/>
                <a:cs typeface="Cambria"/>
              </a:rPr>
              <a:t>глюкози</a:t>
            </a:r>
            <a:r>
              <a:rPr sz="2400" spc="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spc="310" dirty="0">
                <a:solidFill>
                  <a:srgbClr val="FFFF00"/>
                </a:solidFill>
                <a:latin typeface="Trebuchet MS"/>
                <a:cs typeface="Trebuchet MS"/>
              </a:rPr>
              <a:t>40%</a:t>
            </a:r>
            <a:r>
              <a:rPr sz="2400" spc="-15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00"/>
                </a:solidFill>
                <a:latin typeface="Trebuchet MS"/>
                <a:cs typeface="Trebuchet MS"/>
              </a:rPr>
              <a:t>-</a:t>
            </a:r>
            <a:r>
              <a:rPr sz="2400" spc="-13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00"/>
                </a:solidFill>
                <a:latin typeface="Trebuchet MS"/>
                <a:cs typeface="Trebuchet MS"/>
              </a:rPr>
              <a:t>20</a:t>
            </a:r>
            <a:r>
              <a:rPr sz="2400" spc="-15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FFFF00"/>
                </a:solidFill>
                <a:latin typeface="Cambria"/>
                <a:cs typeface="Cambria"/>
              </a:rPr>
              <a:t>мл</a:t>
            </a:r>
            <a:r>
              <a:rPr sz="2400" spc="-25" dirty="0">
                <a:solidFill>
                  <a:srgbClr val="FFFF00"/>
                </a:solidFill>
                <a:latin typeface="Trebuchet MS"/>
                <a:cs typeface="Trebuchet MS"/>
              </a:rPr>
              <a:t>,</a:t>
            </a:r>
            <a:endParaRPr sz="2400">
              <a:latin typeface="Trebuchet MS"/>
              <a:cs typeface="Trebuchet MS"/>
            </a:endParaRPr>
          </a:p>
          <a:p>
            <a:pPr marL="2524125" algn="just">
              <a:lnSpc>
                <a:spcPct val="100000"/>
              </a:lnSpc>
              <a:spcBef>
                <a:spcPts val="1585"/>
              </a:spcBef>
            </a:pPr>
            <a:r>
              <a:rPr sz="2400" b="1" dirty="0">
                <a:solidFill>
                  <a:srgbClr val="FFFF00"/>
                </a:solidFill>
                <a:latin typeface="Cambria"/>
                <a:cs typeface="Cambria"/>
              </a:rPr>
              <a:t>Відновлення</a:t>
            </a:r>
            <a:r>
              <a:rPr sz="2400" b="1" spc="-5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00"/>
                </a:solidFill>
                <a:latin typeface="Cambria"/>
                <a:cs typeface="Cambria"/>
              </a:rPr>
              <a:t>функції</a:t>
            </a:r>
            <a:r>
              <a:rPr sz="2400" b="1" spc="-3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FFFF00"/>
                </a:solidFill>
                <a:latin typeface="Cambria"/>
                <a:cs typeface="Cambria"/>
              </a:rPr>
              <a:t>серцево-</a:t>
            </a:r>
            <a:r>
              <a:rPr sz="2400" b="1" dirty="0">
                <a:solidFill>
                  <a:srgbClr val="FFFF00"/>
                </a:solidFill>
                <a:latin typeface="Cambria"/>
                <a:cs typeface="Cambria"/>
              </a:rPr>
              <a:t>судинної</a:t>
            </a:r>
            <a:r>
              <a:rPr sz="2400" b="1" spc="-3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Cambria"/>
                <a:cs typeface="Cambria"/>
              </a:rPr>
              <a:t>системи</a:t>
            </a:r>
            <a:endParaRPr sz="2400">
              <a:latin typeface="Cambria"/>
              <a:cs typeface="Cambria"/>
            </a:endParaRPr>
          </a:p>
          <a:p>
            <a:pPr marL="239395" marR="625475" indent="-227329" algn="just">
              <a:lnSpc>
                <a:spcPct val="120000"/>
              </a:lnSpc>
              <a:spcBef>
                <a:spcPts val="980"/>
              </a:spcBef>
              <a:buFont typeface="Arial MT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тіаміну</a:t>
            </a:r>
            <a:r>
              <a:rPr sz="2400" spc="-1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бромід</a:t>
            </a:r>
            <a:r>
              <a:rPr sz="2400" spc="-1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450" dirty="0">
                <a:solidFill>
                  <a:srgbClr val="FFFFFF"/>
                </a:solidFill>
                <a:latin typeface="Trebuchet MS"/>
                <a:cs typeface="Trebuchet MS"/>
              </a:rPr>
              <a:t>3%</a:t>
            </a:r>
            <a:r>
              <a:rPr sz="24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4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24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80" dirty="0">
                <a:solidFill>
                  <a:srgbClr val="FFFFFF"/>
                </a:solidFill>
                <a:latin typeface="Cambria"/>
                <a:cs typeface="Cambria"/>
              </a:rPr>
              <a:t>мл</a:t>
            </a:r>
            <a:r>
              <a:rPr sz="2400" spc="-18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піридоксину</a:t>
            </a:r>
            <a:r>
              <a:rPr sz="24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гідрохлориду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450" dirty="0">
                <a:solidFill>
                  <a:srgbClr val="FFFFFF"/>
                </a:solidFill>
                <a:latin typeface="Trebuchet MS"/>
                <a:cs typeface="Trebuchet MS"/>
              </a:rPr>
              <a:t>6%</a:t>
            </a:r>
            <a:r>
              <a:rPr sz="24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4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24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70" dirty="0">
                <a:solidFill>
                  <a:srgbClr val="FFFFFF"/>
                </a:solidFill>
                <a:latin typeface="Cambria"/>
                <a:cs typeface="Cambria"/>
              </a:rPr>
              <a:t>мл</a:t>
            </a:r>
            <a:r>
              <a:rPr sz="2400" spc="-17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ціанокобаламіну 	</a:t>
            </a:r>
            <a:r>
              <a:rPr sz="2400" spc="150" dirty="0">
                <a:solidFill>
                  <a:srgbClr val="FFFFFF"/>
                </a:solidFill>
                <a:latin typeface="Trebuchet MS"/>
                <a:cs typeface="Trebuchet MS"/>
              </a:rPr>
              <a:t>0,05%</a:t>
            </a:r>
            <a:r>
              <a:rPr sz="24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4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24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80" dirty="0">
                <a:solidFill>
                  <a:srgbClr val="FFFFFF"/>
                </a:solidFill>
                <a:latin typeface="Cambria"/>
                <a:cs typeface="Cambria"/>
              </a:rPr>
              <a:t>мл</a:t>
            </a:r>
            <a:r>
              <a:rPr sz="2400" spc="-18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Cambria"/>
                <a:cs typeface="Cambria"/>
              </a:rPr>
              <a:t>гемодіаліз</a:t>
            </a:r>
            <a:r>
              <a:rPr sz="2400" spc="-5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4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перитонеальний</a:t>
            </a:r>
            <a:r>
              <a:rPr sz="2400" spc="-1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діаліз</a:t>
            </a:r>
            <a:r>
              <a:rPr sz="24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на</a:t>
            </a:r>
            <a:r>
              <a:rPr sz="24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ранніх</a:t>
            </a:r>
            <a:r>
              <a:rPr sz="24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стадіях</a:t>
            </a:r>
            <a:r>
              <a:rPr sz="24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отруєння</a:t>
            </a:r>
            <a:r>
              <a:rPr sz="24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25" dirty="0">
                <a:solidFill>
                  <a:srgbClr val="FFFF00"/>
                </a:solidFill>
                <a:latin typeface="Cambria"/>
                <a:cs typeface="Cambria"/>
              </a:rPr>
              <a:t>для 	</a:t>
            </a:r>
            <a:r>
              <a:rPr sz="2400" dirty="0">
                <a:solidFill>
                  <a:srgbClr val="FFFF00"/>
                </a:solidFill>
                <a:latin typeface="Cambria"/>
                <a:cs typeface="Cambria"/>
              </a:rPr>
              <a:t>виведення</a:t>
            </a:r>
            <a:r>
              <a:rPr sz="2400" spc="-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Cambria"/>
                <a:cs typeface="Cambria"/>
              </a:rPr>
              <a:t>отрути</a:t>
            </a:r>
            <a:endParaRPr sz="2400">
              <a:latin typeface="Cambria"/>
              <a:cs typeface="Cambria"/>
            </a:endParaRPr>
          </a:p>
          <a:p>
            <a:pPr marL="240029" indent="-227329" algn="just">
              <a:lnSpc>
                <a:spcPct val="100000"/>
              </a:lnSpc>
              <a:spcBef>
                <a:spcPts val="158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Попередження</a:t>
            </a:r>
            <a:r>
              <a:rPr sz="24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приєднання</a:t>
            </a:r>
            <a:r>
              <a:rPr sz="2400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інфекції</a:t>
            </a:r>
            <a:r>
              <a:rPr sz="24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антибіотики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0628" y="723613"/>
            <a:ext cx="785749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483350" algn="l"/>
              </a:tabLst>
            </a:pPr>
            <a:r>
              <a:rPr i="0" spc="310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r>
              <a:rPr i="0" spc="36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254" dirty="0">
                <a:solidFill>
                  <a:srgbClr val="FFFF00"/>
                </a:solidFill>
                <a:latin typeface="Cambria"/>
                <a:cs typeface="Cambria"/>
              </a:rPr>
              <a:t>ПРЕПАРАТАМИ</a:t>
            </a:r>
            <a:r>
              <a:rPr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i="0" spc="160" dirty="0">
                <a:solidFill>
                  <a:srgbClr val="FFFF00"/>
                </a:solidFill>
                <a:latin typeface="Cambria"/>
                <a:cs typeface="Cambria"/>
              </a:rPr>
              <a:t>РТУТІ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232701"/>
            <a:ext cx="10880725" cy="5094605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4782185" indent="-913765">
              <a:lnSpc>
                <a:spcPct val="100000"/>
              </a:lnSpc>
              <a:spcBef>
                <a:spcPts val="1420"/>
              </a:spcBef>
              <a:buClr>
                <a:srgbClr val="FFFFFF"/>
              </a:buClr>
              <a:buSzPct val="73076"/>
              <a:buFont typeface="Arial MT"/>
              <a:buChar char="•"/>
              <a:tabLst>
                <a:tab pos="4782185" algn="l"/>
              </a:tabLst>
            </a:pPr>
            <a:r>
              <a:rPr sz="2600" b="1" i="1" dirty="0">
                <a:solidFill>
                  <a:srgbClr val="FFFF00"/>
                </a:solidFill>
                <a:latin typeface="Cambria"/>
                <a:cs typeface="Cambria"/>
              </a:rPr>
              <a:t>Симптоми</a:t>
            </a:r>
            <a:r>
              <a:rPr sz="2600" b="1" i="1" spc="-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600" b="1" i="1" spc="-10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endParaRPr sz="2600">
              <a:latin typeface="Cambria"/>
              <a:cs typeface="Cambria"/>
            </a:endParaRPr>
          </a:p>
          <a:p>
            <a:pPr marL="1935480">
              <a:lnSpc>
                <a:spcPct val="100000"/>
              </a:lnSpc>
              <a:spcBef>
                <a:spcPts val="1320"/>
              </a:spcBef>
            </a:pPr>
            <a:r>
              <a:rPr sz="2600" dirty="0">
                <a:solidFill>
                  <a:srgbClr val="FFFFFF"/>
                </a:solidFill>
                <a:latin typeface="Cambria"/>
                <a:cs typeface="Cambria"/>
              </a:rPr>
              <a:t>На</a:t>
            </a:r>
            <a:r>
              <a:rPr sz="26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dirty="0">
                <a:solidFill>
                  <a:srgbClr val="FFFFFF"/>
                </a:solidFill>
                <a:latin typeface="Cambria"/>
                <a:cs typeface="Cambria"/>
              </a:rPr>
              <a:t>місці їх</a:t>
            </a:r>
            <a:r>
              <a:rPr sz="26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dirty="0">
                <a:solidFill>
                  <a:srgbClr val="FFFFFF"/>
                </a:solidFill>
                <a:latin typeface="Cambria"/>
                <a:cs typeface="Cambria"/>
              </a:rPr>
              <a:t>контакту</a:t>
            </a:r>
            <a:r>
              <a:rPr sz="26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dirty="0">
                <a:solidFill>
                  <a:srgbClr val="FFFFFF"/>
                </a:solidFill>
                <a:latin typeface="Cambria"/>
                <a:cs typeface="Cambria"/>
              </a:rPr>
              <a:t>з</a:t>
            </a:r>
            <a:r>
              <a:rPr sz="26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dirty="0">
                <a:solidFill>
                  <a:srgbClr val="FFFFFF"/>
                </a:solidFill>
                <a:latin typeface="Cambria"/>
                <a:cs typeface="Cambria"/>
              </a:rPr>
              <a:t>тканинами </a:t>
            </a:r>
            <a:r>
              <a:rPr sz="2600" dirty="0">
                <a:solidFill>
                  <a:srgbClr val="FFFF00"/>
                </a:solidFill>
                <a:latin typeface="Cambria"/>
                <a:cs typeface="Cambria"/>
              </a:rPr>
              <a:t>розвиваються</a:t>
            </a:r>
            <a:r>
              <a:rPr sz="2600" spc="7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FFFF00"/>
                </a:solidFill>
                <a:latin typeface="Cambria"/>
                <a:cs typeface="Cambria"/>
              </a:rPr>
              <a:t>Опіки</a:t>
            </a:r>
            <a:endParaRPr sz="2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685"/>
              </a:spcBef>
            </a:pPr>
            <a:endParaRPr sz="26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i="1" spc="-10" dirty="0">
                <a:solidFill>
                  <a:srgbClr val="FFFFFF"/>
                </a:solidFill>
                <a:latin typeface="Cambria"/>
                <a:cs typeface="Cambria"/>
              </a:rPr>
              <a:t>гінгівіт</a:t>
            </a:r>
            <a:endParaRPr sz="26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32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i="1" spc="-10" dirty="0">
                <a:solidFill>
                  <a:srgbClr val="FFFFFF"/>
                </a:solidFill>
                <a:latin typeface="Cambria"/>
                <a:cs typeface="Cambria"/>
              </a:rPr>
              <a:t>стоматит</a:t>
            </a:r>
            <a:endParaRPr sz="26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32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i="1" dirty="0">
                <a:solidFill>
                  <a:srgbClr val="FFFFFF"/>
                </a:solidFill>
                <a:latin typeface="Cambria"/>
                <a:cs typeface="Cambria"/>
              </a:rPr>
              <a:t>болі</a:t>
            </a:r>
            <a:r>
              <a:rPr sz="2600" i="1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2600" i="1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i="1" spc="-20" dirty="0">
                <a:solidFill>
                  <a:srgbClr val="FFFFFF"/>
                </a:solidFill>
                <a:latin typeface="Cambria"/>
                <a:cs typeface="Cambria"/>
              </a:rPr>
              <a:t>роті</a:t>
            </a:r>
            <a:endParaRPr sz="2600">
              <a:latin typeface="Cambria"/>
              <a:cs typeface="Cambria"/>
            </a:endParaRPr>
          </a:p>
          <a:p>
            <a:pPr marL="323215" indent="-310515">
              <a:lnSpc>
                <a:spcPct val="100000"/>
              </a:lnSpc>
              <a:spcBef>
                <a:spcPts val="1295"/>
              </a:spcBef>
              <a:buFont typeface="Arial MT"/>
              <a:buChar char="•"/>
              <a:tabLst>
                <a:tab pos="323215" algn="l"/>
              </a:tabLst>
            </a:pPr>
            <a:r>
              <a:rPr sz="2600" i="1" spc="-45" dirty="0">
                <a:solidFill>
                  <a:srgbClr val="FFFFFF"/>
                </a:solidFill>
                <a:latin typeface="Cambria"/>
                <a:cs typeface="Cambria"/>
              </a:rPr>
              <a:t>стравоході</a:t>
            </a:r>
            <a:r>
              <a:rPr sz="2600" i="1" spc="-4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600" i="1" spc="-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i="1" spc="-55" dirty="0">
                <a:solidFill>
                  <a:srgbClr val="FFFFFF"/>
                </a:solidFill>
                <a:latin typeface="Cambria"/>
                <a:cs typeface="Cambria"/>
              </a:rPr>
              <a:t>шлунку</a:t>
            </a:r>
            <a:r>
              <a:rPr sz="2600" i="1" spc="-5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600" i="1" spc="-3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i="1" spc="-45" dirty="0">
                <a:solidFill>
                  <a:srgbClr val="FFFFFF"/>
                </a:solidFill>
                <a:latin typeface="Cambria"/>
                <a:cs typeface="Cambria"/>
              </a:rPr>
              <a:t>кишечнику</a:t>
            </a:r>
            <a:r>
              <a:rPr sz="2600" i="1" spc="-4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600" i="1" spc="-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ambria"/>
                <a:cs typeface="Cambria"/>
              </a:rPr>
              <a:t>металічний</a:t>
            </a:r>
            <a:r>
              <a:rPr sz="2600" i="1" spc="1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ambria"/>
                <a:cs typeface="Cambria"/>
              </a:rPr>
              <a:t>смак</a:t>
            </a:r>
            <a:r>
              <a:rPr sz="2600" i="1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2600" i="1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i="1" spc="-10" dirty="0">
                <a:solidFill>
                  <a:srgbClr val="FFFFFF"/>
                </a:solidFill>
                <a:latin typeface="Cambria"/>
                <a:cs typeface="Cambria"/>
              </a:rPr>
              <a:t>роті</a:t>
            </a:r>
            <a:r>
              <a:rPr sz="2600" i="1" spc="-1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endParaRPr sz="26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132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i="1" spc="-50" dirty="0">
                <a:solidFill>
                  <a:srgbClr val="FFFFFF"/>
                </a:solidFill>
                <a:latin typeface="Cambria"/>
                <a:cs typeface="Cambria"/>
              </a:rPr>
              <a:t>нудота</a:t>
            </a:r>
            <a:r>
              <a:rPr sz="2600" i="1" spc="-5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600" i="1" spc="-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ambria"/>
                <a:cs typeface="Cambria"/>
              </a:rPr>
              <a:t>блювання</a:t>
            </a:r>
            <a:r>
              <a:rPr sz="2600" i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ambria"/>
                <a:cs typeface="Cambria"/>
              </a:rPr>
              <a:t>з</a:t>
            </a:r>
            <a:r>
              <a:rPr sz="2600" i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ambria"/>
                <a:cs typeface="Cambria"/>
              </a:rPr>
              <a:t>домішками</a:t>
            </a:r>
            <a:r>
              <a:rPr sz="2600" i="1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i="1" spc="-55" dirty="0">
                <a:solidFill>
                  <a:srgbClr val="FFFFFF"/>
                </a:solidFill>
                <a:latin typeface="Cambria"/>
                <a:cs typeface="Cambria"/>
              </a:rPr>
              <a:t>крові</a:t>
            </a:r>
            <a:r>
              <a:rPr sz="2600" i="1" spc="-5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600" i="1" spc="-3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i="1" spc="-45" dirty="0">
                <a:solidFill>
                  <a:srgbClr val="FFFFFF"/>
                </a:solidFill>
                <a:latin typeface="Cambria"/>
                <a:cs typeface="Cambria"/>
              </a:rPr>
              <a:t>слинотеча</a:t>
            </a:r>
            <a:r>
              <a:rPr sz="2600" i="1" spc="-4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600" i="1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ambria"/>
                <a:cs typeface="Cambria"/>
              </a:rPr>
              <a:t>кровоточивість</a:t>
            </a:r>
            <a:r>
              <a:rPr sz="2600" i="1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i="1" spc="-10" dirty="0">
                <a:solidFill>
                  <a:srgbClr val="FFFFFF"/>
                </a:solidFill>
                <a:latin typeface="Cambria"/>
                <a:cs typeface="Cambria"/>
              </a:rPr>
              <a:t>ясен</a:t>
            </a:r>
            <a:r>
              <a:rPr sz="2600" i="1" spc="-1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endParaRPr sz="26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132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i="1" dirty="0">
                <a:solidFill>
                  <a:srgbClr val="FFFFFF"/>
                </a:solidFill>
                <a:latin typeface="Cambria"/>
                <a:cs typeface="Cambria"/>
              </a:rPr>
              <a:t>рідкі</a:t>
            </a:r>
            <a:r>
              <a:rPr sz="2600" i="1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ambria"/>
                <a:cs typeface="Cambria"/>
              </a:rPr>
              <a:t>й</a:t>
            </a:r>
            <a:r>
              <a:rPr sz="2600" i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ambria"/>
                <a:cs typeface="Cambria"/>
              </a:rPr>
              <a:t>часті</a:t>
            </a:r>
            <a:r>
              <a:rPr sz="2600" i="1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ambria"/>
                <a:cs typeface="Cambria"/>
              </a:rPr>
              <a:t>випорожнення</a:t>
            </a:r>
            <a:r>
              <a:rPr sz="2600" i="1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ambria"/>
                <a:cs typeface="Cambria"/>
              </a:rPr>
              <a:t>з</a:t>
            </a:r>
            <a:r>
              <a:rPr sz="2600" i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600" i="1" spc="-25" dirty="0">
                <a:solidFill>
                  <a:srgbClr val="FFFFFF"/>
                </a:solidFill>
                <a:latin typeface="Cambria"/>
                <a:cs typeface="Cambria"/>
              </a:rPr>
              <a:t>кров</a:t>
            </a:r>
            <a:r>
              <a:rPr sz="2600" i="1" spc="-25" dirty="0">
                <a:solidFill>
                  <a:srgbClr val="FFFFFF"/>
                </a:solidFill>
                <a:latin typeface="Trebuchet MS"/>
                <a:cs typeface="Trebuchet MS"/>
              </a:rPr>
              <a:t>'</a:t>
            </a:r>
            <a:r>
              <a:rPr sz="2600" i="1" spc="-25" dirty="0">
                <a:solidFill>
                  <a:srgbClr val="FFFFFF"/>
                </a:solidFill>
                <a:latin typeface="Cambria"/>
                <a:cs typeface="Cambria"/>
              </a:rPr>
              <a:t>ю</a:t>
            </a:r>
            <a:r>
              <a:rPr sz="2600" i="1" spc="-2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600" i="1" spc="-40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i="1" spc="-45" dirty="0">
                <a:solidFill>
                  <a:srgbClr val="FFFFFF"/>
                </a:solidFill>
                <a:latin typeface="Cambria"/>
                <a:cs typeface="Cambria"/>
              </a:rPr>
              <a:t>тенезми</a:t>
            </a:r>
            <a:r>
              <a:rPr sz="2600" i="1" spc="-4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600" i="1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i="1" spc="-10" dirty="0">
                <a:solidFill>
                  <a:srgbClr val="FFFFFF"/>
                </a:solidFill>
                <a:latin typeface="Cambria"/>
                <a:cs typeface="Cambria"/>
              </a:rPr>
              <a:t>анурія</a:t>
            </a:r>
            <a:r>
              <a:rPr sz="2600" i="1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2460" y="561305"/>
            <a:ext cx="10031730" cy="92138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494155" marR="5080" indent="-1482090">
              <a:lnSpc>
                <a:spcPts val="3340"/>
              </a:lnSpc>
              <a:spcBef>
                <a:spcPts val="520"/>
              </a:spcBef>
              <a:tabLst>
                <a:tab pos="3550920" algn="l"/>
                <a:tab pos="4923155" algn="l"/>
                <a:tab pos="5775960" algn="l"/>
                <a:tab pos="6193790" algn="l"/>
                <a:tab pos="9244965" algn="l"/>
              </a:tabLst>
            </a:pPr>
            <a:r>
              <a:rPr sz="3100" i="0" spc="260" dirty="0">
                <a:solidFill>
                  <a:srgbClr val="FFFF00"/>
                </a:solidFill>
                <a:latin typeface="Cambria"/>
                <a:cs typeface="Cambria"/>
              </a:rPr>
              <a:t>КЛАСИФІКАЦІЯ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260" dirty="0">
                <a:solidFill>
                  <a:srgbClr val="FFFF00"/>
                </a:solidFill>
                <a:latin typeface="Cambria"/>
                <a:cs typeface="Cambria"/>
              </a:rPr>
              <a:t>РЕЧОВИН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150" dirty="0">
                <a:solidFill>
                  <a:srgbClr val="FFFF00"/>
                </a:solidFill>
                <a:latin typeface="Cambria"/>
                <a:cs typeface="Cambria"/>
              </a:rPr>
              <a:t>В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290" dirty="0">
                <a:solidFill>
                  <a:srgbClr val="FFFF00"/>
                </a:solidFill>
                <a:latin typeface="Cambria"/>
                <a:cs typeface="Cambria"/>
              </a:rPr>
              <a:t>ЗАЛЕЖНОСТІ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250" dirty="0">
                <a:solidFill>
                  <a:srgbClr val="FFFF00"/>
                </a:solidFill>
                <a:latin typeface="Cambria"/>
                <a:cs typeface="Cambria"/>
              </a:rPr>
              <a:t>ВІД </a:t>
            </a:r>
            <a:r>
              <a:rPr sz="3100" i="0" spc="265" dirty="0">
                <a:solidFill>
                  <a:srgbClr val="FFFF00"/>
                </a:solidFill>
                <a:latin typeface="Cambria"/>
                <a:cs typeface="Cambria"/>
              </a:rPr>
              <a:t>ПРАКТИЧНОГО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270" dirty="0">
                <a:solidFill>
                  <a:srgbClr val="FFFF00"/>
                </a:solidFill>
                <a:latin typeface="Cambria"/>
                <a:cs typeface="Cambria"/>
              </a:rPr>
              <a:t>ВИКОРИСТАННЯ</a:t>
            </a:r>
            <a:endParaRPr sz="31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5010" y="1587881"/>
            <a:ext cx="11827510" cy="4749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000" spc="-5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 marR="858519">
              <a:lnSpc>
                <a:spcPct val="120000"/>
              </a:lnSpc>
              <a:spcBef>
                <a:spcPts val="1010"/>
              </a:spcBef>
            </a:pPr>
            <a:r>
              <a:rPr sz="2000" b="1" dirty="0">
                <a:solidFill>
                  <a:srgbClr val="FFFF00"/>
                </a:solidFill>
                <a:latin typeface="Cambria"/>
                <a:cs typeface="Cambria"/>
              </a:rPr>
              <a:t>Промислові</a:t>
            </a:r>
            <a:r>
              <a:rPr sz="2000" b="1" spc="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mbria"/>
                <a:cs typeface="Cambria"/>
              </a:rPr>
              <a:t>отрути:</a:t>
            </a:r>
            <a:r>
              <a:rPr sz="2000" b="1" spc="-6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використовуються</a:t>
            </a:r>
            <a:r>
              <a:rPr sz="20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20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виробництві</a:t>
            </a:r>
            <a:r>
              <a:rPr sz="20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Trebuchet MS"/>
                <a:cs typeface="Trebuchet MS"/>
              </a:rPr>
              <a:t>(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органічні</a:t>
            </a:r>
            <a:r>
              <a:rPr sz="2000" spc="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spc="-35" dirty="0">
                <a:solidFill>
                  <a:srgbClr val="FFFF00"/>
                </a:solidFill>
                <a:latin typeface="Cambria"/>
                <a:cs typeface="Cambria"/>
              </a:rPr>
              <a:t>розчинники</a:t>
            </a:r>
            <a:r>
              <a:rPr sz="2000" spc="-35" dirty="0">
                <a:solidFill>
                  <a:srgbClr val="FFFF00"/>
                </a:solidFill>
                <a:latin typeface="Trebuchet MS"/>
                <a:cs typeface="Trebuchet MS"/>
              </a:rPr>
              <a:t>,</a:t>
            </a:r>
            <a:r>
              <a:rPr sz="2000" spc="-25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Cambria"/>
                <a:cs typeface="Cambria"/>
              </a:rPr>
              <a:t>барвники</a:t>
            </a:r>
            <a:r>
              <a:rPr sz="2000" spc="-10" dirty="0">
                <a:solidFill>
                  <a:srgbClr val="FFFF00"/>
                </a:solidFill>
                <a:latin typeface="Trebuchet MS"/>
                <a:cs typeface="Trebuchet MS"/>
              </a:rPr>
              <a:t>)</a:t>
            </a:r>
            <a:r>
              <a:rPr sz="2000" spc="-12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і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Cambria"/>
                <a:cs typeface="Cambria"/>
              </a:rPr>
              <a:t>є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джерелом</a:t>
            </a:r>
            <a:r>
              <a:rPr sz="20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небезпеки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гострих і</a:t>
            </a:r>
            <a:r>
              <a:rPr sz="20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хронічних</a:t>
            </a:r>
            <a:r>
              <a:rPr sz="20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інтоксикацій</a:t>
            </a:r>
            <a:r>
              <a:rPr sz="20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при</a:t>
            </a:r>
            <a:r>
              <a:rPr sz="2000" u="heavy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 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порушенні правил</a:t>
            </a:r>
            <a:r>
              <a:rPr sz="2000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 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техніки</a:t>
            </a:r>
            <a:r>
              <a:rPr sz="2000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 </a:t>
            </a:r>
            <a:r>
              <a:rPr sz="20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безпеки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mbria"/>
                <a:cs typeface="Cambria"/>
              </a:rPr>
              <a:t>(ртуть,</a:t>
            </a:r>
            <a:r>
              <a:rPr sz="2000" b="1" spc="8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mbria"/>
                <a:cs typeface="Cambria"/>
              </a:rPr>
              <a:t>свинець,</a:t>
            </a:r>
            <a:r>
              <a:rPr sz="2000" b="1" spc="10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mbria"/>
                <a:cs typeface="Cambria"/>
              </a:rPr>
              <a:t>ароматичні</a:t>
            </a:r>
            <a:r>
              <a:rPr sz="2000" b="1" spc="16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Cambria"/>
                <a:cs typeface="Cambria"/>
              </a:rPr>
              <a:t>сполуки…);</a:t>
            </a:r>
            <a:endParaRPr sz="2000">
              <a:latin typeface="Cambria"/>
              <a:cs typeface="Cambria"/>
            </a:endParaRPr>
          </a:p>
          <a:p>
            <a:pPr indent="-635">
              <a:lnSpc>
                <a:spcPct val="120000"/>
              </a:lnSpc>
              <a:spcBef>
                <a:spcPts val="980"/>
              </a:spcBef>
            </a:pPr>
            <a:r>
              <a:rPr sz="2000" b="1" spc="-10" dirty="0">
                <a:solidFill>
                  <a:srgbClr val="FFFF00"/>
                </a:solidFill>
                <a:latin typeface="Cambria"/>
                <a:cs typeface="Cambria"/>
              </a:rPr>
              <a:t>Отрутохімікати:</a:t>
            </a:r>
            <a:r>
              <a:rPr sz="2000" b="1" spc="-7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використовуються</a:t>
            </a:r>
            <a:r>
              <a:rPr sz="20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20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сільському</a:t>
            </a:r>
            <a:r>
              <a:rPr sz="20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господарстві</a:t>
            </a:r>
            <a:r>
              <a:rPr sz="20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для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боротьби</a:t>
            </a:r>
            <a:r>
              <a:rPr sz="20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з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Cambria"/>
                <a:cs typeface="Cambria"/>
              </a:rPr>
              <a:t>бур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’</a:t>
            </a:r>
            <a:r>
              <a:rPr sz="2000" spc="-50" dirty="0">
                <a:solidFill>
                  <a:srgbClr val="FFFFFF"/>
                </a:solidFill>
                <a:latin typeface="Cambria"/>
                <a:cs typeface="Cambria"/>
              </a:rPr>
              <a:t>янами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гризунами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комахами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mbria"/>
                <a:cs typeface="Cambria"/>
              </a:rPr>
              <a:t>(гербіциди,</a:t>
            </a:r>
            <a:r>
              <a:rPr sz="2000" b="1" spc="8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mbria"/>
                <a:cs typeface="Cambria"/>
              </a:rPr>
              <a:t>пестициди,</a:t>
            </a:r>
            <a:r>
              <a:rPr sz="2000" b="1" spc="1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Cambria"/>
                <a:cs typeface="Cambria"/>
              </a:rPr>
              <a:t>інсектициди);</a:t>
            </a:r>
            <a:endParaRPr sz="2000">
              <a:latin typeface="Cambria"/>
              <a:cs typeface="Cambria"/>
            </a:endParaRPr>
          </a:p>
          <a:p>
            <a:pPr marL="635">
              <a:lnSpc>
                <a:spcPct val="100000"/>
              </a:lnSpc>
              <a:spcBef>
                <a:spcPts val="1490"/>
              </a:spcBef>
            </a:pPr>
            <a:r>
              <a:rPr sz="2000" b="1" dirty="0">
                <a:solidFill>
                  <a:srgbClr val="FFFF00"/>
                </a:solidFill>
                <a:latin typeface="Cambria"/>
                <a:cs typeface="Cambria"/>
              </a:rPr>
              <a:t>Лікарські</a:t>
            </a:r>
            <a:r>
              <a:rPr sz="2000" b="1" spc="-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Cambria"/>
                <a:cs typeface="Cambria"/>
              </a:rPr>
              <a:t>препарати;</a:t>
            </a:r>
            <a:endParaRPr sz="2000">
              <a:latin typeface="Cambria"/>
              <a:cs typeface="Cambria"/>
            </a:endParaRPr>
          </a:p>
          <a:p>
            <a:pPr marR="733425" indent="-635">
              <a:lnSpc>
                <a:spcPct val="120000"/>
              </a:lnSpc>
              <a:spcBef>
                <a:spcPts val="1010"/>
              </a:spcBef>
            </a:pPr>
            <a:r>
              <a:rPr sz="2000" b="1" dirty="0">
                <a:solidFill>
                  <a:srgbClr val="FFFF00"/>
                </a:solidFill>
                <a:latin typeface="Cambria"/>
                <a:cs typeface="Cambria"/>
              </a:rPr>
              <a:t>Побутові</a:t>
            </a:r>
            <a:r>
              <a:rPr sz="2000" b="1" spc="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mbria"/>
                <a:cs typeface="Cambria"/>
              </a:rPr>
              <a:t>хімічні</a:t>
            </a:r>
            <a:r>
              <a:rPr sz="2000" b="1" spc="3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mbria"/>
                <a:cs typeface="Cambria"/>
              </a:rPr>
              <a:t>речовини:</a:t>
            </a:r>
            <a:r>
              <a:rPr sz="2000" b="1" spc="-9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які</a:t>
            </a: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використовуються</a:t>
            </a:r>
            <a:r>
              <a:rPr sz="20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якості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харчових</a:t>
            </a:r>
            <a:r>
              <a:rPr sz="2000" i="1" u="heavy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 </a:t>
            </a:r>
            <a:r>
              <a:rPr sz="2000" i="1" u="heavy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добавок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засобів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санітарії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особистої</a:t>
            </a:r>
            <a:r>
              <a:rPr sz="20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Cambria"/>
                <a:cs typeface="Cambria"/>
              </a:rPr>
              <a:t>гігієни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косметичних</a:t>
            </a: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засобів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;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460"/>
              </a:spcBef>
            </a:pPr>
            <a:r>
              <a:rPr sz="2000" b="1" dirty="0">
                <a:solidFill>
                  <a:srgbClr val="FFFF00"/>
                </a:solidFill>
                <a:latin typeface="Cambria"/>
                <a:cs typeface="Cambria"/>
              </a:rPr>
              <a:t>Біологічні</a:t>
            </a:r>
            <a:r>
              <a:rPr sz="2000" b="1" spc="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mbria"/>
                <a:cs typeface="Cambria"/>
              </a:rPr>
              <a:t>отрути:</a:t>
            </a:r>
            <a:r>
              <a:rPr sz="2000" b="1" spc="-8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рослинні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та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Cambria"/>
                <a:cs typeface="Cambria"/>
              </a:rPr>
              <a:t>тваринні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які</a:t>
            </a:r>
            <a:r>
              <a:rPr sz="20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містяться</a:t>
            </a:r>
            <a:r>
              <a:rPr sz="20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рослинах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і</a:t>
            </a:r>
            <a:r>
              <a:rPr sz="20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Cambria"/>
                <a:cs typeface="Cambria"/>
              </a:rPr>
              <a:t>грибах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тваринах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і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комахах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;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490"/>
              </a:spcBef>
            </a:pPr>
            <a:r>
              <a:rPr sz="2000" b="1" dirty="0">
                <a:solidFill>
                  <a:srgbClr val="FFFF00"/>
                </a:solidFill>
                <a:latin typeface="Cambria"/>
                <a:cs typeface="Cambria"/>
              </a:rPr>
              <a:t>Отруйні</a:t>
            </a:r>
            <a:r>
              <a:rPr sz="2000" b="1" spc="3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mbria"/>
                <a:cs typeface="Cambria"/>
              </a:rPr>
              <a:t>речовини:</a:t>
            </a:r>
            <a:r>
              <a:rPr sz="2000" b="1" spc="-6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Cambria"/>
                <a:cs typeface="Cambria"/>
              </a:rPr>
              <a:t>зарин</a:t>
            </a:r>
            <a:r>
              <a:rPr sz="2000" spc="-4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Cambria"/>
                <a:cs typeface="Cambria"/>
              </a:rPr>
              <a:t>іприт</a:t>
            </a:r>
            <a:r>
              <a:rPr sz="2000" spc="-4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фосген</a:t>
            </a:r>
            <a:r>
              <a:rPr sz="20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та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mbria"/>
                <a:cs typeface="Cambria"/>
              </a:rPr>
              <a:t>ін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3478" rIns="0" bIns="0" rtlCol="0">
            <a:spAutoFit/>
          </a:bodyPr>
          <a:lstStyle/>
          <a:p>
            <a:pPr marL="1493520">
              <a:lnSpc>
                <a:spcPct val="100000"/>
              </a:lnSpc>
              <a:spcBef>
                <a:spcPts val="105"/>
              </a:spcBef>
            </a:pPr>
            <a:r>
              <a:rPr spc="325" dirty="0">
                <a:solidFill>
                  <a:srgbClr val="FFFF00"/>
                </a:solidFill>
              </a:rPr>
              <a:t>ДОПОМОГА</a:t>
            </a:r>
            <a:r>
              <a:rPr spc="385" dirty="0">
                <a:solidFill>
                  <a:srgbClr val="FFFF00"/>
                </a:solidFill>
              </a:rPr>
              <a:t> </a:t>
            </a:r>
            <a:r>
              <a:rPr spc="275" dirty="0">
                <a:solidFill>
                  <a:srgbClr val="FFFF00"/>
                </a:solidFill>
              </a:rPr>
              <a:t>ПРИ</a:t>
            </a:r>
            <a:r>
              <a:rPr spc="375" dirty="0">
                <a:solidFill>
                  <a:srgbClr val="FFFF00"/>
                </a:solidFill>
              </a:rPr>
              <a:t> </a:t>
            </a:r>
            <a:r>
              <a:rPr spc="275" dirty="0">
                <a:solidFill>
                  <a:srgbClr val="FFFF00"/>
                </a:solidFill>
              </a:rPr>
              <a:t>ОТРУЄННІ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416" y="2257620"/>
            <a:ext cx="11036300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9235">
              <a:lnSpc>
                <a:spcPct val="12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sz="4000" dirty="0">
                <a:solidFill>
                  <a:srgbClr val="FFFF00"/>
                </a:solidFill>
                <a:latin typeface="Cambria"/>
                <a:cs typeface="Cambria"/>
              </a:rPr>
              <a:t>промивання</a:t>
            </a:r>
            <a:r>
              <a:rPr sz="4000" spc="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4000" dirty="0">
                <a:solidFill>
                  <a:srgbClr val="FFFF00"/>
                </a:solidFill>
                <a:latin typeface="Cambria"/>
                <a:cs typeface="Cambria"/>
              </a:rPr>
              <a:t>шлунку</a:t>
            </a:r>
            <a:r>
              <a:rPr sz="4000" spc="8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4000" dirty="0">
                <a:solidFill>
                  <a:srgbClr val="FFFFFF"/>
                </a:solidFill>
                <a:latin typeface="Cambria"/>
                <a:cs typeface="Cambria"/>
              </a:rPr>
              <a:t>з</a:t>
            </a:r>
            <a:r>
              <a:rPr sz="40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Cambria"/>
                <a:cs typeface="Cambria"/>
              </a:rPr>
              <a:t>послідуючим </a:t>
            </a:r>
            <a:r>
              <a:rPr sz="4000" dirty="0">
                <a:solidFill>
                  <a:srgbClr val="FFFFFF"/>
                </a:solidFill>
                <a:latin typeface="Cambria"/>
                <a:cs typeface="Cambria"/>
              </a:rPr>
              <a:t>призначенням</a:t>
            </a:r>
            <a:r>
              <a:rPr sz="40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dirty="0">
                <a:solidFill>
                  <a:srgbClr val="FFFFFF"/>
                </a:solidFill>
                <a:latin typeface="Cambria"/>
                <a:cs typeface="Cambria"/>
              </a:rPr>
              <a:t>всередину</a:t>
            </a:r>
            <a:r>
              <a:rPr sz="40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dirty="0">
                <a:solidFill>
                  <a:srgbClr val="FFFF00"/>
                </a:solidFill>
                <a:latin typeface="Cambria"/>
                <a:cs typeface="Cambria"/>
              </a:rPr>
              <a:t>антидоту</a:t>
            </a:r>
            <a:r>
              <a:rPr sz="4000" spc="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4000" dirty="0">
                <a:solidFill>
                  <a:srgbClr val="FFFFFF"/>
                </a:solidFill>
                <a:latin typeface="Cambria"/>
                <a:cs typeface="Cambria"/>
              </a:rPr>
              <a:t>і</a:t>
            </a:r>
            <a:r>
              <a:rPr sz="40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spc="-10" dirty="0">
                <a:solidFill>
                  <a:srgbClr val="FFFF00"/>
                </a:solidFill>
                <a:latin typeface="Cambria"/>
                <a:cs typeface="Cambria"/>
              </a:rPr>
              <a:t>повторне </a:t>
            </a:r>
            <a:r>
              <a:rPr sz="4000" dirty="0">
                <a:solidFill>
                  <a:srgbClr val="FFFF00"/>
                </a:solidFill>
                <a:latin typeface="Cambria"/>
                <a:cs typeface="Cambria"/>
              </a:rPr>
              <a:t>промивання</a:t>
            </a:r>
            <a:r>
              <a:rPr sz="4000" spc="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4000" dirty="0">
                <a:solidFill>
                  <a:srgbClr val="FFFF00"/>
                </a:solidFill>
                <a:latin typeface="Cambria"/>
                <a:cs typeface="Cambria"/>
              </a:rPr>
              <a:t>шлунку</a:t>
            </a:r>
            <a:r>
              <a:rPr sz="4000" spc="8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4000" dirty="0">
                <a:solidFill>
                  <a:srgbClr val="FFFFFF"/>
                </a:solidFill>
                <a:latin typeface="Cambria"/>
                <a:cs typeface="Cambria"/>
              </a:rPr>
              <a:t>через</a:t>
            </a:r>
            <a:r>
              <a:rPr sz="40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spc="65" dirty="0">
                <a:solidFill>
                  <a:srgbClr val="FFFFFF"/>
                </a:solidFill>
                <a:latin typeface="Trebuchet MS"/>
                <a:cs typeface="Trebuchet MS"/>
              </a:rPr>
              <a:t>10</a:t>
            </a:r>
            <a:r>
              <a:rPr sz="40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40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65" dirty="0">
                <a:solidFill>
                  <a:srgbClr val="FFFFFF"/>
                </a:solidFill>
                <a:latin typeface="Trebuchet MS"/>
                <a:cs typeface="Trebuchet MS"/>
              </a:rPr>
              <a:t>15</a:t>
            </a:r>
            <a:r>
              <a:rPr sz="4000" spc="-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Cambria"/>
                <a:cs typeface="Cambria"/>
              </a:rPr>
              <a:t>хв</a:t>
            </a:r>
            <a:r>
              <a:rPr sz="4000" spc="-2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1677" y="466438"/>
            <a:ext cx="870077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483350" algn="l"/>
              </a:tabLst>
            </a:pPr>
            <a:r>
              <a:rPr i="0" spc="310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r>
              <a:rPr i="0" spc="36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254" dirty="0">
                <a:solidFill>
                  <a:srgbClr val="FFFF00"/>
                </a:solidFill>
                <a:latin typeface="Cambria"/>
                <a:cs typeface="Cambria"/>
              </a:rPr>
              <a:t>ПРЕПАРАТАМИ</a:t>
            </a:r>
            <a:r>
              <a:rPr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i="0" spc="390" dirty="0">
                <a:solidFill>
                  <a:srgbClr val="FFFF00"/>
                </a:solidFill>
                <a:latin typeface="Cambria"/>
                <a:cs typeface="Cambria"/>
              </a:rPr>
              <a:t>СВИНЦЮ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43905" y="1341375"/>
            <a:ext cx="249301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i="1" spc="-10" dirty="0">
                <a:solidFill>
                  <a:srgbClr val="FFFF00"/>
                </a:solidFill>
                <a:latin typeface="Cambria"/>
                <a:cs typeface="Cambria"/>
              </a:rPr>
              <a:t>Симптоми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45086" y="1981455"/>
            <a:ext cx="11889740" cy="4658360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370"/>
              </a:spcBef>
              <a:buFont typeface="Arial MT"/>
              <a:buChar char="•"/>
              <a:tabLst>
                <a:tab pos="240029" algn="l"/>
                <a:tab pos="2874645" algn="l"/>
              </a:tabLst>
            </a:pP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різкі</a:t>
            </a:r>
            <a:r>
              <a:rPr sz="24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болі</a:t>
            </a:r>
            <a:r>
              <a:rPr sz="24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24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череві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спазми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r>
              <a:rPr sz="24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4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свинцева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колька</a:t>
            </a:r>
            <a:endParaRPr sz="2400">
              <a:latin typeface="Cambria"/>
              <a:cs typeface="Cambria"/>
            </a:endParaRPr>
          </a:p>
          <a:p>
            <a:pPr marL="240029" indent="-227329">
              <a:lnSpc>
                <a:spcPct val="100000"/>
              </a:lnSpc>
              <a:spcBef>
                <a:spcPts val="127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тривалі</a:t>
            </a:r>
            <a:r>
              <a:rPr sz="24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запори</a:t>
            </a:r>
            <a:endParaRPr sz="2400">
              <a:latin typeface="Cambria"/>
              <a:cs typeface="Cambria"/>
            </a:endParaRPr>
          </a:p>
          <a:p>
            <a:pPr marL="240029" indent="-227329">
              <a:lnSpc>
                <a:spcPct val="100000"/>
              </a:lnSpc>
              <a:spcBef>
                <a:spcPts val="1300"/>
              </a:spcBef>
              <a:buFont typeface="Arial MT"/>
              <a:buChar char="•"/>
              <a:tabLst>
                <a:tab pos="240029" algn="l"/>
                <a:tab pos="2072639" algn="l"/>
              </a:tabLst>
            </a:pP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підвищення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	АТ</a:t>
            </a:r>
            <a:r>
              <a:rPr sz="24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внаслідок</a:t>
            </a:r>
            <a:r>
              <a:rPr sz="2400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спазму</a:t>
            </a:r>
            <a:r>
              <a:rPr sz="24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судин</a:t>
            </a:r>
            <a:r>
              <a:rPr sz="2400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і</a:t>
            </a:r>
            <a:r>
              <a:rPr sz="24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гладкої</a:t>
            </a:r>
            <a:r>
              <a:rPr sz="2400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мускулатури</a:t>
            </a:r>
            <a:r>
              <a:rPr sz="24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внутрішніх</a:t>
            </a:r>
            <a:r>
              <a:rPr sz="24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органів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129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поганий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Cambria"/>
                <a:cs typeface="Cambria"/>
              </a:rPr>
              <a:t>апетит</a:t>
            </a:r>
            <a:r>
              <a:rPr sz="2400" spc="-4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4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загальна</a:t>
            </a:r>
            <a:r>
              <a:rPr sz="24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Cambria"/>
                <a:cs typeface="Cambria"/>
              </a:rPr>
              <a:t>слабість</a:t>
            </a:r>
            <a:r>
              <a:rPr sz="2400" spc="-3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4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Cambria"/>
                <a:cs typeface="Cambria"/>
              </a:rPr>
              <a:t>апатія</a:t>
            </a:r>
            <a:r>
              <a:rPr sz="2400" spc="-4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4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втомлюваність</a:t>
            </a:r>
            <a:endParaRPr sz="2400">
              <a:latin typeface="Cambria"/>
              <a:cs typeface="Cambria"/>
            </a:endParaRPr>
          </a:p>
          <a:p>
            <a:pPr marL="240029" indent="-227329">
              <a:lnSpc>
                <a:spcPct val="100000"/>
              </a:lnSpc>
              <a:spcBef>
                <a:spcPts val="127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набряк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десен</a:t>
            </a:r>
            <a:endParaRPr sz="2400">
              <a:latin typeface="Cambria"/>
              <a:cs typeface="Cambria"/>
            </a:endParaRPr>
          </a:p>
          <a:p>
            <a:pPr marL="240029" indent="-227329">
              <a:lnSpc>
                <a:spcPct val="100000"/>
              </a:lnSpc>
              <a:spcBef>
                <a:spcPts val="129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підвищення</a:t>
            </a:r>
            <a:r>
              <a:rPr sz="24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слиновиділення</a:t>
            </a:r>
            <a:endParaRPr sz="2400">
              <a:latin typeface="Cambria"/>
              <a:cs typeface="Cambria"/>
            </a:endParaRPr>
          </a:p>
          <a:p>
            <a:pPr marL="240029" indent="-227329">
              <a:lnSpc>
                <a:spcPct val="100000"/>
              </a:lnSpc>
              <a:spcBef>
                <a:spcPts val="130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солодкуватий</a:t>
            </a:r>
            <a:r>
              <a:rPr sz="24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присмак</a:t>
            </a:r>
            <a:r>
              <a:rPr sz="24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 роті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  <a:p>
            <a:pPr marL="240029" marR="354330" indent="-227329">
              <a:lnSpc>
                <a:spcPct val="110000"/>
              </a:lnSpc>
              <a:spcBef>
                <a:spcPts val="98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00"/>
                </a:solidFill>
                <a:latin typeface="Cambria"/>
                <a:cs typeface="Cambria"/>
              </a:rPr>
              <a:t>Загальні</a:t>
            </a:r>
            <a:r>
              <a:rPr sz="2400" spc="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spc="-40" dirty="0">
                <a:solidFill>
                  <a:srgbClr val="FFFF00"/>
                </a:solidFill>
                <a:latin typeface="Cambria"/>
                <a:cs typeface="Cambria"/>
              </a:rPr>
              <a:t>ознаки</a:t>
            </a:r>
            <a:r>
              <a:rPr sz="2400" spc="-40" dirty="0">
                <a:solidFill>
                  <a:srgbClr val="FFFF00"/>
                </a:solidFill>
                <a:latin typeface="Trebuchet MS"/>
                <a:cs typeface="Trebuchet MS"/>
              </a:rPr>
              <a:t>:</a:t>
            </a:r>
            <a:r>
              <a:rPr sz="2400" spc="-32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шкіра</a:t>
            </a:r>
            <a:r>
              <a:rPr sz="24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бліда</a:t>
            </a:r>
            <a:r>
              <a:rPr sz="24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з</a:t>
            </a:r>
            <a:r>
              <a:rPr sz="24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сіруватим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Cambria"/>
                <a:cs typeface="Cambria"/>
              </a:rPr>
              <a:t>відтінком</a:t>
            </a:r>
            <a:r>
              <a:rPr sz="2400" spc="-3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4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свинцева</a:t>
            </a:r>
            <a:r>
              <a:rPr sz="24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кайма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4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mbria"/>
                <a:cs typeface="Cambria"/>
              </a:rPr>
              <a:t>лілово</a:t>
            </a: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400" spc="-20" dirty="0">
                <a:solidFill>
                  <a:srgbClr val="FFFFFF"/>
                </a:solidFill>
                <a:latin typeface="Cambria"/>
                <a:cs typeface="Cambria"/>
              </a:rPr>
              <a:t>сіра 	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полоска</a:t>
            </a:r>
            <a:r>
              <a:rPr sz="24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по</a:t>
            </a:r>
            <a:r>
              <a:rPr sz="24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краю</a:t>
            </a:r>
            <a:r>
              <a:rPr sz="24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ясен</a:t>
            </a:r>
            <a:r>
              <a:rPr sz="24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і</a:t>
            </a:r>
            <a:r>
              <a:rPr sz="24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зубів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відкладення</a:t>
            </a:r>
            <a:r>
              <a:rPr sz="24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сірнистого</a:t>
            </a:r>
            <a:r>
              <a:rPr sz="24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свинцю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7012" y="956784"/>
            <a:ext cx="628332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325" dirty="0">
                <a:solidFill>
                  <a:srgbClr val="FFFF00"/>
                </a:solidFill>
              </a:rPr>
              <a:t>ДОПОМОГА</a:t>
            </a:r>
            <a:r>
              <a:rPr spc="385" dirty="0">
                <a:solidFill>
                  <a:srgbClr val="FFFF00"/>
                </a:solidFill>
              </a:rPr>
              <a:t> </a:t>
            </a:r>
            <a:r>
              <a:rPr spc="275" dirty="0">
                <a:solidFill>
                  <a:srgbClr val="FFFF00"/>
                </a:solidFill>
              </a:rPr>
              <a:t>ПРИ</a:t>
            </a:r>
            <a:r>
              <a:rPr spc="375" dirty="0">
                <a:solidFill>
                  <a:srgbClr val="FFFF00"/>
                </a:solidFill>
              </a:rPr>
              <a:t> </a:t>
            </a:r>
            <a:r>
              <a:rPr spc="275" dirty="0">
                <a:solidFill>
                  <a:srgbClr val="FFFF00"/>
                </a:solidFill>
              </a:rPr>
              <a:t>ОТРУЄННІ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419936"/>
            <a:ext cx="11201400" cy="4371975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828675" algn="ctr">
              <a:lnSpc>
                <a:spcPct val="100000"/>
              </a:lnSpc>
              <a:spcBef>
                <a:spcPts val="1775"/>
              </a:spcBef>
            </a:pP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При</a:t>
            </a:r>
            <a:r>
              <a:rPr sz="2800" spc="5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свинцевій</a:t>
            </a:r>
            <a:r>
              <a:rPr sz="2800" spc="-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00"/>
                </a:solidFill>
                <a:latin typeface="Cambria"/>
                <a:cs typeface="Cambria"/>
              </a:rPr>
              <a:t>кольці</a:t>
            </a:r>
            <a:endParaRPr sz="2800">
              <a:latin typeface="Cambria"/>
              <a:cs typeface="Cambria"/>
            </a:endParaRPr>
          </a:p>
          <a:p>
            <a:pPr marL="240029" indent="-227329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двохстороння</a:t>
            </a:r>
            <a:r>
              <a:rPr sz="28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паранефральна</a:t>
            </a:r>
            <a:r>
              <a:rPr sz="28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новокаїнова</a:t>
            </a:r>
            <a:r>
              <a:rPr sz="2800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блокада</a:t>
            </a:r>
            <a:endParaRPr sz="2800">
              <a:latin typeface="Cambria"/>
              <a:cs typeface="Cambria"/>
            </a:endParaRPr>
          </a:p>
          <a:p>
            <a:pPr marL="240029" indent="-227329">
              <a:lnSpc>
                <a:spcPct val="100000"/>
              </a:lnSpc>
              <a:spcBef>
                <a:spcPts val="166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зняття</a:t>
            </a:r>
            <a:r>
              <a:rPr sz="2800" spc="-4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спазму</a:t>
            </a:r>
            <a:r>
              <a:rPr sz="2800" spc="-3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гладкої</a:t>
            </a: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мускулатури</a:t>
            </a:r>
            <a:r>
              <a:rPr sz="28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внутрішніх</a:t>
            </a:r>
            <a:r>
              <a:rPr sz="2800" spc="-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органів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800">
              <a:latin typeface="Trebuchet MS"/>
              <a:cs typeface="Trebuchet MS"/>
            </a:endParaRPr>
          </a:p>
          <a:p>
            <a:pPr marL="227329" marR="5080" indent="-227329" algn="r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227329" algn="l"/>
              </a:tabLst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розчин</a:t>
            </a:r>
            <a:r>
              <a:rPr sz="28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атропіну</a:t>
            </a:r>
            <a:r>
              <a:rPr sz="2800" spc="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сульфат</a:t>
            </a:r>
            <a:r>
              <a:rPr sz="2800" spc="4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spc="225" dirty="0">
                <a:solidFill>
                  <a:srgbClr val="FFFFFF"/>
                </a:solidFill>
                <a:latin typeface="Trebuchet MS"/>
                <a:cs typeface="Trebuchet MS"/>
              </a:rPr>
              <a:t>0,1%</a:t>
            </a:r>
            <a:r>
              <a:rPr sz="28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800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2800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мл</a:t>
            </a:r>
            <a:r>
              <a:rPr sz="28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або</a:t>
            </a:r>
            <a:r>
              <a:rPr sz="28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платифіліну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гідротартрат</a:t>
            </a:r>
            <a:endParaRPr sz="2800">
              <a:latin typeface="Cambria"/>
              <a:cs typeface="Cambria"/>
            </a:endParaRPr>
          </a:p>
          <a:p>
            <a:pPr marR="49530" algn="r">
              <a:lnSpc>
                <a:spcPct val="100000"/>
              </a:lnSpc>
              <a:spcBef>
                <a:spcPts val="670"/>
              </a:spcBef>
            </a:pPr>
            <a:r>
              <a:rPr sz="2800" spc="225" dirty="0">
                <a:solidFill>
                  <a:srgbClr val="FFFFFF"/>
                </a:solidFill>
                <a:latin typeface="Trebuchet MS"/>
                <a:cs typeface="Trebuchet MS"/>
              </a:rPr>
              <a:t>0,2%</a:t>
            </a:r>
            <a:r>
              <a:rPr sz="28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8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28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Cambria"/>
                <a:cs typeface="Cambria"/>
              </a:rPr>
              <a:t>мл</a:t>
            </a:r>
            <a:r>
              <a:rPr sz="2800" spc="-8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800" spc="-3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папаверину</a:t>
            </a:r>
            <a:r>
              <a:rPr sz="28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гідрохлорид</a:t>
            </a:r>
            <a:r>
              <a:rPr sz="2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40" dirty="0">
                <a:solidFill>
                  <a:srgbClr val="FFFFFF"/>
                </a:solidFill>
                <a:latin typeface="Trebuchet MS"/>
                <a:cs typeface="Trebuchet MS"/>
              </a:rPr>
              <a:t>2%</a:t>
            </a:r>
            <a:r>
              <a:rPr sz="28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8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28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мл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внутрішньом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'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язово</a:t>
            </a:r>
            <a:endParaRPr sz="2800">
              <a:latin typeface="Cambria"/>
              <a:cs typeface="Cambria"/>
            </a:endParaRPr>
          </a:p>
          <a:p>
            <a:pPr marL="240029" indent="-227329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аміназин</a:t>
            </a:r>
            <a:r>
              <a:rPr sz="2800" spc="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всередину</a:t>
            </a:r>
            <a:r>
              <a:rPr sz="2800" spc="3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Trebuchet MS"/>
                <a:cs typeface="Trebuchet MS"/>
              </a:rPr>
              <a:t>30</a:t>
            </a:r>
            <a:r>
              <a:rPr sz="28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мг</a:t>
            </a:r>
            <a:endParaRPr sz="2800">
              <a:latin typeface="Cambria"/>
              <a:cs typeface="Cambria"/>
            </a:endParaRPr>
          </a:p>
          <a:p>
            <a:pPr marL="240029" indent="-227329">
              <a:lnSpc>
                <a:spcPct val="100000"/>
              </a:lnSpc>
              <a:spcBef>
                <a:spcPts val="165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при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поліневритах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вітаміни</a:t>
            </a:r>
            <a:r>
              <a:rPr sz="28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28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540" dirty="0">
                <a:solidFill>
                  <a:srgbClr val="FFFFFF"/>
                </a:solidFill>
                <a:latin typeface="Trebuchet MS"/>
                <a:cs typeface="Trebuchet MS"/>
              </a:rPr>
              <a:t>5%</a:t>
            </a:r>
            <a:r>
              <a:rPr sz="28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8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28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Cambria"/>
                <a:cs typeface="Cambria"/>
              </a:rPr>
              <a:t>мл</a:t>
            </a:r>
            <a:r>
              <a:rPr sz="2800" spc="-8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800" spc="-3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12</a:t>
            </a:r>
            <a:r>
              <a:rPr sz="28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225" dirty="0">
                <a:solidFill>
                  <a:srgbClr val="FFFFFF"/>
                </a:solidFill>
                <a:latin typeface="Trebuchet MS"/>
                <a:cs typeface="Trebuchet MS"/>
              </a:rPr>
              <a:t>0,1%</a:t>
            </a:r>
            <a:r>
              <a:rPr sz="28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8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28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мл</a:t>
            </a:r>
            <a:r>
              <a:rPr sz="2800" spc="-2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8605" y="-22987"/>
            <a:ext cx="9240520" cy="777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620"/>
              </a:lnSpc>
              <a:spcBef>
                <a:spcPts val="95"/>
              </a:spcBef>
              <a:tabLst>
                <a:tab pos="2496185" algn="l"/>
                <a:tab pos="5760085" algn="l"/>
                <a:tab pos="7781290" algn="l"/>
              </a:tabLst>
            </a:pPr>
            <a:r>
              <a:rPr sz="3100" i="0" spc="265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275" dirty="0">
                <a:solidFill>
                  <a:srgbClr val="FFFF00"/>
                </a:solidFill>
                <a:latin typeface="Cambria"/>
                <a:cs typeface="Cambria"/>
              </a:rPr>
              <a:t>РОЗЧИННИМИ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265" dirty="0">
                <a:solidFill>
                  <a:srgbClr val="FFFF00"/>
                </a:solidFill>
                <a:latin typeface="Cambria"/>
                <a:cs typeface="Cambria"/>
              </a:rPr>
              <a:t>СОЛЯМИ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225" dirty="0">
                <a:solidFill>
                  <a:srgbClr val="FFFF00"/>
                </a:solidFill>
                <a:latin typeface="Cambria"/>
                <a:cs typeface="Cambria"/>
              </a:rPr>
              <a:t>БАРІЮ</a:t>
            </a:r>
            <a:endParaRPr sz="3100">
              <a:latin typeface="Cambria"/>
              <a:cs typeface="Cambria"/>
            </a:endParaRPr>
          </a:p>
          <a:p>
            <a:pPr algn="ctr">
              <a:lnSpc>
                <a:spcPts val="2300"/>
              </a:lnSpc>
            </a:pPr>
            <a:r>
              <a:rPr sz="2000" i="0" spc="130" dirty="0">
                <a:solidFill>
                  <a:srgbClr val="FFFF00"/>
                </a:solidFill>
                <a:latin typeface="Cambria"/>
                <a:cs typeface="Cambria"/>
              </a:rPr>
              <a:t>(ХЛОРИД</a:t>
            </a:r>
            <a:r>
              <a:rPr sz="2000" i="0" spc="24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i="0" spc="85" dirty="0">
                <a:solidFill>
                  <a:srgbClr val="FFFF00"/>
                </a:solidFill>
                <a:latin typeface="Cambria"/>
                <a:cs typeface="Cambria"/>
              </a:rPr>
              <a:t>БАРІЮ)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8" y="1533702"/>
            <a:ext cx="2125345" cy="1872614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32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-15" dirty="0">
                <a:solidFill>
                  <a:srgbClr val="FFFFFF"/>
                </a:solidFill>
                <a:latin typeface="Cambria"/>
                <a:cs typeface="Cambria"/>
              </a:rPr>
              <a:t>Головокружіння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22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Головні болі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24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Слинотеча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25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Спрага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8" y="3377743"/>
            <a:ext cx="4134485" cy="2546350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1350"/>
              </a:spcBef>
              <a:buFont typeface="Arial MT"/>
              <a:buChar char="•"/>
              <a:tabLst>
                <a:tab pos="304800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Печіння</a:t>
            </a: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роті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24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Нудота</a:t>
            </a:r>
            <a:endParaRPr sz="2000">
              <a:latin typeface="Cambria"/>
              <a:cs typeface="Cambria"/>
            </a:endParaRPr>
          </a:p>
          <a:p>
            <a:pPr marL="304800" indent="-292100">
              <a:lnSpc>
                <a:spcPct val="100000"/>
              </a:lnSpc>
              <a:spcBef>
                <a:spcPts val="1250"/>
              </a:spcBef>
              <a:buFont typeface="Arial MT"/>
              <a:buChar char="•"/>
              <a:tabLst>
                <a:tab pos="304800" algn="l"/>
              </a:tabLst>
            </a:pP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Блювання</a:t>
            </a:r>
            <a:endParaRPr sz="2000">
              <a:latin typeface="Cambria"/>
              <a:cs typeface="Cambria"/>
            </a:endParaRPr>
          </a:p>
          <a:p>
            <a:pPr marL="241300" indent="-229235">
              <a:lnSpc>
                <a:spcPct val="110000"/>
              </a:lnSpc>
              <a:spcBef>
                <a:spcPts val="98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Болі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у животі</a:t>
            </a:r>
            <a:r>
              <a:rPr sz="20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внаслідок</a:t>
            </a: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спазму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гладкої</a:t>
            </a:r>
            <a:r>
              <a:rPr sz="2000" spc="-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мускулатури</a:t>
            </a:r>
            <a:r>
              <a:rPr sz="20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кишечника</a:t>
            </a:r>
            <a:r>
              <a:rPr sz="2000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Cambria"/>
                <a:cs typeface="Cambria"/>
              </a:rPr>
              <a:t>і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брижейки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438" y="6058153"/>
            <a:ext cx="8890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000" spc="-5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02684" y="1101724"/>
            <a:ext cx="7894320" cy="2142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18105" algn="l"/>
              </a:tabLst>
            </a:pPr>
            <a:r>
              <a:rPr sz="3100" b="1" i="1" spc="250" dirty="0">
                <a:solidFill>
                  <a:srgbClr val="FFFF00"/>
                </a:solidFill>
                <a:latin typeface="Cambria"/>
                <a:cs typeface="Cambria"/>
              </a:rPr>
              <a:t>СИМПТОМИ</a:t>
            </a:r>
            <a:r>
              <a:rPr sz="3100" b="1" i="1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b="1" i="1" spc="265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endParaRPr sz="3100">
              <a:latin typeface="Cambria"/>
              <a:cs typeface="Cambria"/>
            </a:endParaRPr>
          </a:p>
          <a:p>
            <a:pPr marL="1931670" indent="-228600">
              <a:lnSpc>
                <a:spcPct val="100000"/>
              </a:lnSpc>
              <a:spcBef>
                <a:spcPts val="1839"/>
              </a:spcBef>
              <a:buFont typeface="Arial MT"/>
              <a:buChar char="•"/>
              <a:tabLst>
                <a:tab pos="1931670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Шкіра</a:t>
            </a:r>
            <a:r>
              <a:rPr sz="19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35" dirty="0">
                <a:solidFill>
                  <a:srgbClr val="FFFFFF"/>
                </a:solidFill>
                <a:latin typeface="Cambria"/>
                <a:cs typeface="Cambria"/>
              </a:rPr>
              <a:t>бліда</a:t>
            </a:r>
            <a:r>
              <a:rPr sz="1900" spc="-3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9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покрита</a:t>
            </a:r>
            <a:r>
              <a:rPr sz="19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холодним</a:t>
            </a:r>
            <a:r>
              <a:rPr sz="19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потом</a:t>
            </a:r>
            <a:endParaRPr sz="1900">
              <a:latin typeface="Cambria"/>
              <a:cs typeface="Cambria"/>
            </a:endParaRPr>
          </a:p>
          <a:p>
            <a:pPr marL="1932305" marR="5080" indent="-229235">
              <a:lnSpc>
                <a:spcPct val="100000"/>
              </a:lnSpc>
              <a:spcBef>
                <a:spcPts val="985"/>
              </a:spcBef>
              <a:buFont typeface="Arial MT"/>
              <a:buChar char="•"/>
              <a:tabLst>
                <a:tab pos="1932305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через</a:t>
            </a:r>
            <a:r>
              <a:rPr sz="19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9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19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sz="19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год</a:t>
            </a:r>
            <a:r>
              <a:rPr sz="19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розвивається</a:t>
            </a:r>
            <a:r>
              <a:rPr sz="19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м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'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язова</a:t>
            </a:r>
            <a:r>
              <a:rPr sz="19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слабкість</a:t>
            </a:r>
            <a:r>
              <a:rPr sz="19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'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ялий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параліч</a:t>
            </a:r>
            <a:r>
              <a:rPr sz="19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м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'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язів</a:t>
            </a:r>
            <a:r>
              <a:rPr sz="19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верхніх кінцівок</a:t>
            </a:r>
            <a:r>
              <a:rPr sz="19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та</a:t>
            </a:r>
            <a:r>
              <a:rPr sz="19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Cambria"/>
                <a:cs typeface="Cambria"/>
              </a:rPr>
              <a:t>шиї</a:t>
            </a:r>
            <a:r>
              <a:rPr sz="1900" spc="-20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1900">
              <a:latin typeface="Trebuchet MS"/>
              <a:cs typeface="Trebuchet MS"/>
            </a:endParaRPr>
          </a:p>
          <a:p>
            <a:pPr marL="1992630" indent="-289560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1992630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Підвищення</a:t>
            </a:r>
            <a:r>
              <a:rPr sz="19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Cambria"/>
                <a:cs typeface="Cambria"/>
              </a:rPr>
              <a:t>АТ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93690" y="3221761"/>
            <a:ext cx="6423660" cy="168973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85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Пронос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980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Аритмія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Сповільнення</a:t>
            </a:r>
            <a:r>
              <a:rPr sz="19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пульсу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Порушення</a:t>
            </a:r>
            <a:r>
              <a:rPr sz="19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ритму</a:t>
            </a:r>
            <a:r>
              <a:rPr sz="19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серцевої</a:t>
            </a:r>
            <a:r>
              <a:rPr sz="19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діяльності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19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екстрасистолія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22290" y="4886691"/>
            <a:ext cx="6588759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25" dirty="0">
                <a:solidFill>
                  <a:srgbClr val="FFFFFF"/>
                </a:solidFill>
                <a:latin typeface="Cambria"/>
                <a:cs typeface="Cambria"/>
              </a:rPr>
              <a:t>бігемінія</a:t>
            </a:r>
            <a:r>
              <a:rPr sz="1900" spc="-25" dirty="0">
                <a:solidFill>
                  <a:srgbClr val="FFFFFF"/>
                </a:solidFill>
                <a:latin typeface="Trebuchet MS"/>
                <a:cs typeface="Trebuchet MS"/>
              </a:rPr>
              <a:t>;</a:t>
            </a:r>
            <a:r>
              <a:rPr sz="19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миготіння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передсердя</a:t>
            </a:r>
            <a:r>
              <a:rPr sz="19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00"/>
                </a:solidFill>
                <a:latin typeface="Cambria"/>
                <a:cs typeface="Cambria"/>
              </a:rPr>
              <a:t>з</a:t>
            </a:r>
            <a:r>
              <a:rPr sz="1900" spc="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00"/>
                </a:solidFill>
                <a:latin typeface="Cambria"/>
                <a:cs typeface="Cambria"/>
              </a:rPr>
              <a:t>послідуючим</a:t>
            </a:r>
            <a:r>
              <a:rPr sz="1900" spc="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00"/>
                </a:solidFill>
                <a:latin typeface="Cambria"/>
                <a:cs typeface="Cambria"/>
              </a:rPr>
              <a:t>зниженням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93690" y="5050561"/>
            <a:ext cx="3161665" cy="127254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85"/>
              </a:spcBef>
            </a:pPr>
            <a:r>
              <a:rPr sz="1900" dirty="0">
                <a:solidFill>
                  <a:srgbClr val="FFFF00"/>
                </a:solidFill>
                <a:latin typeface="Cambria"/>
                <a:cs typeface="Cambria"/>
              </a:rPr>
              <a:t>артеріального</a:t>
            </a:r>
            <a:r>
              <a:rPr sz="1900" spc="-5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00"/>
                </a:solidFill>
                <a:latin typeface="Cambria"/>
                <a:cs typeface="Cambria"/>
              </a:rPr>
              <a:t>тиску</a:t>
            </a:r>
            <a:r>
              <a:rPr sz="1900" spc="-10" dirty="0">
                <a:solidFill>
                  <a:srgbClr val="FFFF00"/>
                </a:solidFill>
                <a:latin typeface="Trebuchet MS"/>
                <a:cs typeface="Trebuchet MS"/>
              </a:rPr>
              <a:t>.</a:t>
            </a:r>
            <a:endParaRPr sz="19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980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Задишка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Ціаноз</a:t>
            </a:r>
            <a:r>
              <a:rPr sz="19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слизових</a:t>
            </a:r>
            <a:r>
              <a:rPr sz="19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оболонок</a:t>
            </a:r>
            <a:endParaRPr sz="19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122" y="43908"/>
            <a:ext cx="11367135" cy="134810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065" marR="5080" algn="ctr">
              <a:lnSpc>
                <a:spcPts val="3340"/>
              </a:lnSpc>
              <a:spcBef>
                <a:spcPts val="525"/>
              </a:spcBef>
              <a:tabLst>
                <a:tab pos="923925" algn="l"/>
                <a:tab pos="1520825" algn="l"/>
                <a:tab pos="2508885" algn="l"/>
                <a:tab pos="8159750" algn="l"/>
                <a:tab pos="8452485" algn="l"/>
              </a:tabLst>
            </a:pPr>
            <a:r>
              <a:rPr sz="3100" i="0" spc="265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150" dirty="0">
                <a:solidFill>
                  <a:srgbClr val="FFFF00"/>
                </a:solidFill>
                <a:latin typeface="Cambria"/>
                <a:cs typeface="Cambria"/>
              </a:rPr>
              <a:t>М-</a:t>
            </a:r>
            <a:r>
              <a:rPr sz="3100" i="0" spc="225" dirty="0">
                <a:solidFill>
                  <a:srgbClr val="FFFF00"/>
                </a:solidFill>
                <a:latin typeface="Cambria"/>
                <a:cs typeface="Cambria"/>
              </a:rPr>
              <a:t>ХОЛІНОБЛОКАТОРАМИ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90" dirty="0">
                <a:solidFill>
                  <a:srgbClr val="FFFF00"/>
                </a:solidFill>
                <a:latin typeface="Cambria"/>
                <a:cs typeface="Cambria"/>
              </a:rPr>
              <a:t>І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245" dirty="0">
                <a:solidFill>
                  <a:srgbClr val="FFFF00"/>
                </a:solidFill>
                <a:latin typeface="Cambria"/>
                <a:cs typeface="Cambria"/>
              </a:rPr>
              <a:t>РОСЛИНАМИ, </a:t>
            </a:r>
            <a:r>
              <a:rPr sz="3100" i="0" spc="250" dirty="0">
                <a:solidFill>
                  <a:srgbClr val="FFFF00"/>
                </a:solidFill>
                <a:latin typeface="Cambria"/>
                <a:cs typeface="Cambria"/>
              </a:rPr>
              <a:t>ЯКІ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295" dirty="0">
                <a:solidFill>
                  <a:srgbClr val="FFFF00"/>
                </a:solidFill>
                <a:latin typeface="Cambria"/>
                <a:cs typeface="Cambria"/>
              </a:rPr>
              <a:t>ЇХ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210" dirty="0">
                <a:solidFill>
                  <a:srgbClr val="FFFF00"/>
                </a:solidFill>
                <a:latin typeface="Cambria"/>
                <a:cs typeface="Cambria"/>
              </a:rPr>
              <a:t>МІСТЯТЬ</a:t>
            </a:r>
            <a:endParaRPr sz="3100">
              <a:latin typeface="Cambria"/>
              <a:cs typeface="Cambria"/>
            </a:endParaRPr>
          </a:p>
          <a:p>
            <a:pPr marL="3810" algn="ctr">
              <a:lnSpc>
                <a:spcPts val="3310"/>
              </a:lnSpc>
              <a:tabLst>
                <a:tab pos="2312035" algn="l"/>
                <a:tab pos="4417695" algn="l"/>
              </a:tabLst>
            </a:pPr>
            <a:r>
              <a:rPr sz="3100" i="0" spc="245" dirty="0">
                <a:solidFill>
                  <a:srgbClr val="FFFF00"/>
                </a:solidFill>
                <a:latin typeface="Cambria"/>
                <a:cs typeface="Cambria"/>
              </a:rPr>
              <a:t>БЛЕКОТА,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254" dirty="0">
                <a:solidFill>
                  <a:srgbClr val="FFFF00"/>
                </a:solidFill>
                <a:latin typeface="Cambria"/>
                <a:cs typeface="Cambria"/>
              </a:rPr>
              <a:t>ДУРМАН,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254" dirty="0">
                <a:solidFill>
                  <a:srgbClr val="FFFF00"/>
                </a:solidFill>
                <a:latin typeface="Cambria"/>
                <a:cs typeface="Cambria"/>
              </a:rPr>
              <a:t>КРАСАВКА</a:t>
            </a:r>
            <a:endParaRPr sz="31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64" y="1997410"/>
            <a:ext cx="6176645" cy="447865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926465" indent="-913765">
              <a:lnSpc>
                <a:spcPct val="100000"/>
              </a:lnSpc>
              <a:spcBef>
                <a:spcPts val="1085"/>
              </a:spcBef>
              <a:buClr>
                <a:srgbClr val="FFFFFF"/>
              </a:buClr>
              <a:buFont typeface="Arial MT"/>
              <a:buChar char="•"/>
              <a:tabLst>
                <a:tab pos="926465" algn="l"/>
              </a:tabLst>
            </a:pPr>
            <a:r>
              <a:rPr sz="1900" b="1" i="1" dirty="0">
                <a:solidFill>
                  <a:srgbClr val="FFFF00"/>
                </a:solidFill>
                <a:latin typeface="Cambria"/>
                <a:cs typeface="Cambria"/>
              </a:rPr>
              <a:t>Симптоми</a:t>
            </a:r>
            <a:r>
              <a:rPr sz="1900" b="1" i="1" spc="-5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1900" b="1" i="1" spc="-10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980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Збудження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клонічні</a:t>
            </a:r>
            <a:r>
              <a:rPr sz="19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судоми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сухість</a:t>
            </a:r>
            <a:r>
              <a:rPr sz="19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шкіри</a:t>
            </a:r>
            <a:r>
              <a:rPr sz="19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і</a:t>
            </a:r>
            <a:r>
              <a:rPr sz="19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слизових</a:t>
            </a:r>
            <a:r>
              <a:rPr sz="19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оболонок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980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почервоніння</a:t>
            </a:r>
            <a:r>
              <a:rPr sz="1900" spc="-20" dirty="0">
                <a:solidFill>
                  <a:srgbClr val="FFFFFF"/>
                </a:solidFill>
                <a:latin typeface="Cambria"/>
                <a:cs typeface="Cambria"/>
              </a:rPr>
              <a:t> шкіри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Тахікардія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підвищення</a:t>
            </a:r>
            <a:r>
              <a:rPr sz="19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артеріального</a:t>
            </a:r>
            <a:r>
              <a:rPr sz="19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тиску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980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розширення</a:t>
            </a:r>
            <a:r>
              <a:rPr sz="19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зіниць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spc="-40" dirty="0">
                <a:solidFill>
                  <a:srgbClr val="FFFFFF"/>
                </a:solidFill>
                <a:latin typeface="Cambria"/>
                <a:cs typeface="Cambria"/>
              </a:rPr>
              <a:t>збудження</a:t>
            </a:r>
            <a:r>
              <a:rPr sz="1900" spc="-4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9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галюцинації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endParaRPr sz="1900">
              <a:latin typeface="Trebuchet MS"/>
              <a:cs typeface="Trebuchet MS"/>
            </a:endParaRPr>
          </a:p>
          <a:p>
            <a:pPr marL="241300" marR="5080" indent="-228600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1900" spc="-30" dirty="0">
                <a:solidFill>
                  <a:srgbClr val="FFFFFF"/>
                </a:solidFill>
                <a:latin typeface="Cambria"/>
                <a:cs typeface="Cambria"/>
              </a:rPr>
              <a:t>гіпертермія</a:t>
            </a:r>
            <a:r>
              <a:rPr sz="1900" spc="-3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9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30" dirty="0">
                <a:solidFill>
                  <a:srgbClr val="FFFFFF"/>
                </a:solidFill>
                <a:latin typeface="Cambria"/>
                <a:cs typeface="Cambria"/>
              </a:rPr>
              <a:t>аритмія</a:t>
            </a:r>
            <a:r>
              <a:rPr sz="1900" spc="-3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9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30" dirty="0">
                <a:solidFill>
                  <a:srgbClr val="FFFFFF"/>
                </a:solidFill>
                <a:latin typeface="Cambria"/>
                <a:cs typeface="Cambria"/>
              </a:rPr>
              <a:t>диплопія</a:t>
            </a:r>
            <a:r>
              <a:rPr sz="1900" spc="-3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900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35" dirty="0">
                <a:solidFill>
                  <a:srgbClr val="FFFFFF"/>
                </a:solidFill>
                <a:latin typeface="Cambria"/>
                <a:cs typeface="Cambria"/>
              </a:rPr>
              <a:t>світлобоязнь</a:t>
            </a:r>
            <a:r>
              <a:rPr sz="1900" spc="-3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9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атаксія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втрата</a:t>
            </a:r>
            <a:r>
              <a:rPr sz="19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орієнтації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19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7846" y="1697863"/>
            <a:ext cx="3002276" cy="260299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58917" y="1855673"/>
            <a:ext cx="3118096" cy="228599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65441" y="4623155"/>
            <a:ext cx="3587492" cy="2161029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3478" rIns="0" bIns="0" rtlCol="0">
            <a:spAutoFit/>
          </a:bodyPr>
          <a:lstStyle/>
          <a:p>
            <a:pPr marL="1493520">
              <a:lnSpc>
                <a:spcPct val="100000"/>
              </a:lnSpc>
              <a:spcBef>
                <a:spcPts val="105"/>
              </a:spcBef>
            </a:pPr>
            <a:r>
              <a:rPr spc="325" dirty="0">
                <a:solidFill>
                  <a:srgbClr val="FFFF00"/>
                </a:solidFill>
              </a:rPr>
              <a:t>ДОПОМОГА</a:t>
            </a:r>
            <a:r>
              <a:rPr spc="385" dirty="0">
                <a:solidFill>
                  <a:srgbClr val="FFFF00"/>
                </a:solidFill>
              </a:rPr>
              <a:t> </a:t>
            </a:r>
            <a:r>
              <a:rPr spc="275" dirty="0">
                <a:solidFill>
                  <a:srgbClr val="FFFF00"/>
                </a:solidFill>
              </a:rPr>
              <a:t>ПРИ</a:t>
            </a:r>
            <a:r>
              <a:rPr spc="375" dirty="0">
                <a:solidFill>
                  <a:srgbClr val="FFFF00"/>
                </a:solidFill>
              </a:rPr>
              <a:t> </a:t>
            </a:r>
            <a:r>
              <a:rPr spc="275" dirty="0">
                <a:solidFill>
                  <a:srgbClr val="FFFF00"/>
                </a:solidFill>
              </a:rPr>
              <a:t>ОТРУЄННІ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3989" y="1935840"/>
            <a:ext cx="11247755" cy="2875280"/>
          </a:xfrm>
          <a:prstGeom prst="rect">
            <a:avLst/>
          </a:prstGeom>
        </p:spPr>
        <p:txBody>
          <a:bodyPr vert="horz" wrap="square" lIns="0" tIns="23812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875"/>
              </a:spcBef>
              <a:buFont typeface="Arial MT"/>
              <a:buChar char="•"/>
              <a:tabLst>
                <a:tab pos="240029" algn="l"/>
              </a:tabLst>
            </a:pP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Промивання</a:t>
            </a:r>
            <a:r>
              <a:rPr sz="32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шлунка</a:t>
            </a:r>
            <a:r>
              <a:rPr sz="32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розчином калію</a:t>
            </a:r>
            <a:r>
              <a:rPr sz="32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перманганату</a:t>
            </a:r>
            <a:r>
              <a:rPr sz="32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500</a:t>
            </a:r>
            <a:r>
              <a:rPr sz="32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Cambria"/>
                <a:cs typeface="Cambria"/>
              </a:rPr>
              <a:t>мл</a:t>
            </a:r>
            <a:endParaRPr sz="3200">
              <a:latin typeface="Cambria"/>
              <a:cs typeface="Cambria"/>
            </a:endParaRPr>
          </a:p>
          <a:p>
            <a:pPr marL="240029" indent="-227329">
              <a:lnSpc>
                <a:spcPct val="100000"/>
              </a:lnSpc>
              <a:spcBef>
                <a:spcPts val="1775"/>
              </a:spcBef>
              <a:buFont typeface="Arial MT"/>
              <a:buChar char="•"/>
              <a:tabLst>
                <a:tab pos="240029" algn="l"/>
              </a:tabLst>
            </a:pP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Сольові </a:t>
            </a: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проносні</a:t>
            </a:r>
            <a:endParaRPr sz="3200">
              <a:latin typeface="Cambria"/>
              <a:cs typeface="Cambria"/>
            </a:endParaRPr>
          </a:p>
          <a:p>
            <a:pPr marL="240029" indent="-227329">
              <a:lnSpc>
                <a:spcPct val="100000"/>
              </a:lnSpc>
              <a:spcBef>
                <a:spcPts val="1755"/>
              </a:spcBef>
              <a:buFont typeface="Arial MT"/>
              <a:buChar char="•"/>
              <a:tabLst>
                <a:tab pos="240029" algn="l"/>
              </a:tabLst>
            </a:pP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Жарознижувальні</a:t>
            </a:r>
            <a:endParaRPr sz="3200">
              <a:latin typeface="Cambria"/>
              <a:cs typeface="Cambria"/>
            </a:endParaRPr>
          </a:p>
          <a:p>
            <a:pPr marL="240029" indent="-227329">
              <a:lnSpc>
                <a:spcPct val="100000"/>
              </a:lnSpc>
              <a:spcBef>
                <a:spcPts val="1775"/>
              </a:spcBef>
              <a:buFont typeface="Arial MT"/>
              <a:buChar char="•"/>
              <a:tabLst>
                <a:tab pos="240029" algn="l"/>
              </a:tabLst>
            </a:pP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Форсований</a:t>
            </a:r>
            <a:r>
              <a:rPr sz="3200" spc="-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діурез</a:t>
            </a:r>
            <a:r>
              <a:rPr sz="32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6323" y="467581"/>
            <a:ext cx="497967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08885" algn="l"/>
              </a:tabLst>
            </a:pPr>
            <a:r>
              <a:rPr sz="3100" i="0" spc="265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240" dirty="0">
                <a:solidFill>
                  <a:srgbClr val="FFFF00"/>
                </a:solidFill>
                <a:latin typeface="Cambria"/>
                <a:cs typeface="Cambria"/>
              </a:rPr>
              <a:t>МОРФІНОМ</a:t>
            </a:r>
            <a:endParaRPr sz="31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2201" y="1658747"/>
            <a:ext cx="384492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i="1" dirty="0">
                <a:solidFill>
                  <a:srgbClr val="FFFF00"/>
                </a:solidFill>
                <a:latin typeface="Cambria"/>
                <a:cs typeface="Cambria"/>
              </a:rPr>
              <a:t>Симптоми</a:t>
            </a:r>
            <a:r>
              <a:rPr sz="3200" i="1" spc="-4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200" i="1" spc="-10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4464" y="2498775"/>
            <a:ext cx="7049770" cy="4189095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пригнічене дихання</a:t>
            </a:r>
            <a:r>
              <a:rPr sz="20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періодичне</a:t>
            </a:r>
            <a:r>
              <a:rPr sz="20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за</a:t>
            </a:r>
            <a:r>
              <a:rPr sz="20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типом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ambria"/>
                <a:cs typeface="Cambria"/>
              </a:rPr>
              <a:t>Чейн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Стокса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20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124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гостра</a:t>
            </a:r>
            <a:r>
              <a:rPr sz="20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недостатність</a:t>
            </a:r>
            <a:r>
              <a:rPr sz="20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дихання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25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гіпотонія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22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сповільнення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ритму</a:t>
            </a:r>
            <a:r>
              <a:rPr sz="20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серцевих</a:t>
            </a: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скорочень</a:t>
            </a:r>
            <a:endParaRPr sz="2000">
              <a:latin typeface="Cambria"/>
              <a:cs typeface="Cambria"/>
            </a:endParaRPr>
          </a:p>
          <a:p>
            <a:pPr marL="304800" indent="-292100">
              <a:lnSpc>
                <a:spcPct val="100000"/>
              </a:lnSpc>
              <a:spcBef>
                <a:spcPts val="1245"/>
              </a:spcBef>
              <a:buFont typeface="Arial MT"/>
              <a:buChar char="•"/>
              <a:tabLst>
                <a:tab pos="304800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загальне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 пригнічення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25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зниження</a:t>
            </a:r>
            <a:r>
              <a:rPr sz="20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температури 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тіла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22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звуження</a:t>
            </a: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зіниць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з</a:t>
            </a:r>
            <a:r>
              <a:rPr sz="20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послабленням</a:t>
            </a:r>
            <a:r>
              <a:rPr sz="20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реакції</a:t>
            </a: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на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світло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24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затримка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сечі</a:t>
            </a:r>
            <a:r>
              <a:rPr sz="20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внаслідок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спазму</a:t>
            </a:r>
            <a:r>
              <a:rPr sz="20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сфінктера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сечового</a:t>
            </a: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міхура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25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гіперемія</a:t>
            </a:r>
            <a:r>
              <a:rPr sz="20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шкіри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01610" y="1942576"/>
            <a:ext cx="4809741" cy="454151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3478" rIns="0" bIns="0" rtlCol="0">
            <a:spAutoFit/>
          </a:bodyPr>
          <a:lstStyle/>
          <a:p>
            <a:pPr marL="1493520">
              <a:lnSpc>
                <a:spcPct val="100000"/>
              </a:lnSpc>
              <a:spcBef>
                <a:spcPts val="105"/>
              </a:spcBef>
            </a:pPr>
            <a:r>
              <a:rPr spc="325" dirty="0">
                <a:solidFill>
                  <a:srgbClr val="FFFF00"/>
                </a:solidFill>
              </a:rPr>
              <a:t>ДОПОМОГА</a:t>
            </a:r>
            <a:r>
              <a:rPr spc="385" dirty="0">
                <a:solidFill>
                  <a:srgbClr val="FFFF00"/>
                </a:solidFill>
              </a:rPr>
              <a:t> </a:t>
            </a:r>
            <a:r>
              <a:rPr spc="275" dirty="0">
                <a:solidFill>
                  <a:srgbClr val="FFFF00"/>
                </a:solidFill>
              </a:rPr>
              <a:t>ПРИ</a:t>
            </a:r>
            <a:r>
              <a:rPr spc="375" dirty="0">
                <a:solidFill>
                  <a:srgbClr val="FFFF00"/>
                </a:solidFill>
              </a:rPr>
              <a:t> </a:t>
            </a:r>
            <a:r>
              <a:rPr spc="275" dirty="0">
                <a:solidFill>
                  <a:srgbClr val="FFFF00"/>
                </a:solidFill>
              </a:rPr>
              <a:t>ОТРУЄННІ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563747"/>
            <a:ext cx="11988800" cy="3220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2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промивання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шлунка розчином</a:t>
            </a:r>
            <a:r>
              <a:rPr sz="20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калію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перманганату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незалежно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від шляху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введення</a:t>
            </a:r>
            <a:r>
              <a:rPr sz="20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і</a:t>
            </a:r>
            <a:r>
              <a:rPr sz="20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Cambria"/>
                <a:cs typeface="Cambria"/>
              </a:rPr>
              <a:t>часу</a:t>
            </a:r>
            <a:r>
              <a:rPr sz="2000" spc="-4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бо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 морфін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має</a:t>
            </a:r>
            <a:r>
              <a:rPr sz="20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здатність</a:t>
            </a: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виділятись слизовою</a:t>
            </a: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оболонкою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шлунка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і</a:t>
            </a:r>
            <a:r>
              <a:rPr sz="20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знову</a:t>
            </a: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всмоктуватись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20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сольові</a:t>
            </a: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проносні</a:t>
            </a: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засоби</a:t>
            </a:r>
            <a:r>
              <a:rPr sz="20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сульфат магнію або</a:t>
            </a:r>
            <a:r>
              <a:rPr sz="20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натрію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20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146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введення</a:t>
            </a:r>
            <a:r>
              <a:rPr sz="20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глюкози</a:t>
            </a:r>
            <a:r>
              <a:rPr sz="20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20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245" dirty="0">
                <a:solidFill>
                  <a:srgbClr val="FFFFFF"/>
                </a:solidFill>
                <a:latin typeface="Trebuchet MS"/>
                <a:cs typeface="Trebuchet MS"/>
              </a:rPr>
              <a:t>20%</a:t>
            </a:r>
            <a:r>
              <a:rPr sz="20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0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10</a:t>
            </a:r>
            <a:r>
              <a:rPr sz="20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Cambria"/>
                <a:cs typeface="Cambria"/>
              </a:rPr>
              <a:t>мл</a:t>
            </a:r>
            <a:r>
              <a:rPr sz="2000" spc="-7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розчин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атропіну</a:t>
            </a:r>
            <a:r>
              <a:rPr sz="20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сульфату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45" dirty="0">
                <a:solidFill>
                  <a:srgbClr val="FFFFFF"/>
                </a:solidFill>
                <a:latin typeface="Trebuchet MS"/>
                <a:cs typeface="Trebuchet MS"/>
              </a:rPr>
              <a:t>0,1%</a:t>
            </a: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0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20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mbria"/>
                <a:cs typeface="Cambria"/>
              </a:rPr>
              <a:t>мл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вітамін</a:t>
            </a:r>
            <a:r>
              <a:rPr sz="20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365" dirty="0">
                <a:solidFill>
                  <a:srgbClr val="FFFFFF"/>
                </a:solidFill>
                <a:latin typeface="Trebuchet MS"/>
                <a:cs typeface="Trebuchet MS"/>
              </a:rPr>
              <a:t>5%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20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mbria"/>
                <a:cs typeface="Cambria"/>
              </a:rPr>
              <a:t>мл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зігрівання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тіла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6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антибіотики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для</a:t>
            </a:r>
            <a:r>
              <a:rPr sz="20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попередження</a:t>
            </a:r>
            <a:r>
              <a:rPr sz="20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інфекції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0684" y="550800"/>
            <a:ext cx="544195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i="0" spc="310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r>
              <a:rPr i="0" spc="36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340" dirty="0">
                <a:solidFill>
                  <a:srgbClr val="FFFF00"/>
                </a:solidFill>
                <a:latin typeface="Cambria"/>
                <a:cs typeface="Cambria"/>
              </a:rPr>
              <a:t>КОФЕЇНОМ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564" y="1034821"/>
            <a:ext cx="6694170" cy="576199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2298700">
              <a:lnSpc>
                <a:spcPct val="100000"/>
              </a:lnSpc>
              <a:spcBef>
                <a:spcPts val="1085"/>
              </a:spcBef>
            </a:pPr>
            <a:r>
              <a:rPr sz="1900" b="1" i="1" dirty="0">
                <a:solidFill>
                  <a:srgbClr val="FFFF00"/>
                </a:solidFill>
                <a:latin typeface="Cambria"/>
                <a:cs typeface="Cambria"/>
              </a:rPr>
              <a:t>Симптоми</a:t>
            </a:r>
            <a:r>
              <a:rPr sz="1900" b="1" i="1" spc="-5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1900" b="1" i="1" spc="-10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980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збудження</a:t>
            </a:r>
            <a:r>
              <a:rPr sz="19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центральної</a:t>
            </a:r>
            <a:r>
              <a:rPr sz="1900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нервової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системи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підвищення</a:t>
            </a:r>
            <a:r>
              <a:rPr sz="19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артеріального</a:t>
            </a:r>
            <a:r>
              <a:rPr sz="19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тиску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прискорення</a:t>
            </a:r>
            <a:r>
              <a:rPr sz="1900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пульсу</a:t>
            </a:r>
            <a:r>
              <a:rPr sz="1900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тахікардія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19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980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галюцинації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85"/>
              </a:spcBef>
              <a:buClr>
                <a:srgbClr val="FFFFFF"/>
              </a:buClr>
              <a:buFont typeface="Arial MT"/>
              <a:buChar char="•"/>
            </a:pPr>
            <a:endParaRPr sz="1900">
              <a:latin typeface="Trebuchet MS"/>
              <a:cs typeface="Trebuchet MS"/>
            </a:endParaRPr>
          </a:p>
          <a:p>
            <a:pPr marL="2164715">
              <a:lnSpc>
                <a:spcPct val="100000"/>
              </a:lnSpc>
            </a:pPr>
            <a:r>
              <a:rPr sz="1900" b="1" i="1" dirty="0">
                <a:solidFill>
                  <a:srgbClr val="FFFF00"/>
                </a:solidFill>
                <a:latin typeface="Cambria"/>
                <a:cs typeface="Cambria"/>
              </a:rPr>
              <a:t>Допомога при </a:t>
            </a:r>
            <a:r>
              <a:rPr sz="1900" b="1" i="1" spc="-10" dirty="0">
                <a:solidFill>
                  <a:srgbClr val="FFFF00"/>
                </a:solidFill>
                <a:latin typeface="Cambria"/>
                <a:cs typeface="Cambria"/>
              </a:rPr>
              <a:t>отруєнні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промивання</a:t>
            </a:r>
            <a:r>
              <a:rPr sz="19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шлунка</a:t>
            </a:r>
            <a:r>
              <a:rPr sz="19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розчином</a:t>
            </a:r>
            <a:r>
              <a:rPr sz="19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таніну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985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хлоралгідрат</a:t>
            </a:r>
            <a:r>
              <a:rPr sz="19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19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клізмі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Фенобарбітал</a:t>
            </a:r>
            <a:endParaRPr sz="1900">
              <a:latin typeface="Cambria"/>
              <a:cs typeface="Cambria"/>
            </a:endParaRPr>
          </a:p>
          <a:p>
            <a:pPr marL="240665" marR="406400" indent="-228600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броміди</a:t>
            </a:r>
            <a:r>
              <a:rPr sz="19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натрію</a:t>
            </a:r>
            <a:r>
              <a:rPr sz="19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бромід</a:t>
            </a:r>
            <a:r>
              <a:rPr sz="19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Cambria"/>
                <a:cs typeface="Cambria"/>
              </a:rPr>
              <a:t>внутрішньовенно</a:t>
            </a:r>
            <a:r>
              <a:rPr sz="1900" spc="-2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9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карбромал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бромізовал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всередину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1900">
              <a:latin typeface="Trebuchet MS"/>
              <a:cs typeface="Trebuchet MS"/>
            </a:endParaRPr>
          </a:p>
          <a:p>
            <a:pPr marL="241300" marR="5080" indent="-228600">
              <a:lnSpc>
                <a:spcPct val="100000"/>
              </a:lnSpc>
              <a:spcBef>
                <a:spcPts val="985"/>
              </a:spcBef>
              <a:buFont typeface="Arial MT"/>
              <a:buChar char="•"/>
              <a:tabLst>
                <a:tab pos="241300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сибазон</a:t>
            </a:r>
            <a:r>
              <a:rPr sz="19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150" dirty="0">
                <a:solidFill>
                  <a:srgbClr val="FFFFFF"/>
                </a:solidFill>
                <a:latin typeface="Trebuchet MS"/>
                <a:cs typeface="Trebuchet MS"/>
              </a:rPr>
              <a:t>0,5%</a:t>
            </a:r>
            <a:r>
              <a:rPr sz="19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19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19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70" dirty="0">
                <a:solidFill>
                  <a:srgbClr val="FFFFFF"/>
                </a:solidFill>
                <a:latin typeface="Cambria"/>
                <a:cs typeface="Cambria"/>
              </a:rPr>
              <a:t>мл</a:t>
            </a:r>
            <a:r>
              <a:rPr sz="1900" spc="-7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9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глюкоза</a:t>
            </a:r>
            <a:r>
              <a:rPr sz="19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250" dirty="0">
                <a:solidFill>
                  <a:srgbClr val="FFFFFF"/>
                </a:solidFill>
                <a:latin typeface="Trebuchet MS"/>
                <a:cs typeface="Trebuchet MS"/>
              </a:rPr>
              <a:t>20%</a:t>
            </a:r>
            <a:r>
              <a:rPr sz="19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19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20</a:t>
            </a:r>
            <a:r>
              <a:rPr sz="19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70" dirty="0">
                <a:solidFill>
                  <a:srgbClr val="FFFFFF"/>
                </a:solidFill>
                <a:latin typeface="Cambria"/>
                <a:cs typeface="Cambria"/>
              </a:rPr>
              <a:t>мл</a:t>
            </a:r>
            <a:r>
              <a:rPr sz="1900" spc="-7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9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кислота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аскорбінова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360" dirty="0">
                <a:solidFill>
                  <a:srgbClr val="FFFFFF"/>
                </a:solidFill>
                <a:latin typeface="Trebuchet MS"/>
                <a:cs typeface="Trebuchet MS"/>
              </a:rPr>
              <a:t>5%</a:t>
            </a:r>
            <a:r>
              <a:rPr sz="19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19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9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70" dirty="0">
                <a:solidFill>
                  <a:srgbClr val="FFFFFF"/>
                </a:solidFill>
                <a:latin typeface="Cambria"/>
                <a:cs typeface="Cambria"/>
              </a:rPr>
              <a:t>мл</a:t>
            </a:r>
            <a:r>
              <a:rPr sz="1900" spc="-7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9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для</a:t>
            </a:r>
            <a:r>
              <a:rPr sz="19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зниження</a:t>
            </a:r>
            <a:r>
              <a:rPr sz="19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артеріального</a:t>
            </a:r>
            <a:r>
              <a:rPr sz="19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тиску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призначають</a:t>
            </a:r>
            <a:r>
              <a:rPr sz="1900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гіпотензивні</a:t>
            </a:r>
            <a:r>
              <a:rPr sz="1900" spc="-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засоби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19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3552" y="1210106"/>
            <a:ext cx="6422127" cy="39563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7500" y="956784"/>
            <a:ext cx="7366634" cy="1119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2270">
              <a:lnSpc>
                <a:spcPct val="100000"/>
              </a:lnSpc>
              <a:spcBef>
                <a:spcPts val="105"/>
              </a:spcBef>
            </a:pPr>
            <a:r>
              <a:rPr i="0" spc="310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r>
              <a:rPr i="0" spc="36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275" dirty="0">
                <a:solidFill>
                  <a:srgbClr val="FFFF00"/>
                </a:solidFill>
                <a:latin typeface="Cambria"/>
                <a:cs typeface="Cambria"/>
              </a:rPr>
              <a:t>БРОМІДАМИ</a:t>
            </a: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3700" spc="-10" dirty="0"/>
              <a:t>Симптоми</a:t>
            </a:r>
            <a:endParaRPr sz="3700"/>
          </a:p>
        </p:txBody>
      </p:sp>
      <p:sp>
        <p:nvSpPr>
          <p:cNvPr id="3" name="object 3"/>
          <p:cNvSpPr txBox="1"/>
          <p:nvPr/>
        </p:nvSpPr>
        <p:spPr>
          <a:xfrm>
            <a:off x="2540" y="2082266"/>
            <a:ext cx="5688965" cy="400304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95910" indent="-283210">
              <a:lnSpc>
                <a:spcPct val="100000"/>
              </a:lnSpc>
              <a:spcBef>
                <a:spcPts val="1300"/>
              </a:spcBef>
              <a:buFont typeface="Arial MT"/>
              <a:buChar char="•"/>
              <a:tabLst>
                <a:tab pos="295910" algn="l"/>
              </a:tabLst>
            </a:pPr>
            <a:r>
              <a:rPr sz="1700" spc="-10" dirty="0">
                <a:solidFill>
                  <a:srgbClr val="FFFFFF"/>
                </a:solidFill>
                <a:latin typeface="Cambria"/>
                <a:cs typeface="Cambria"/>
              </a:rPr>
              <a:t>сонливість</a:t>
            </a:r>
            <a:endParaRPr sz="17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40665" algn="l"/>
              </a:tabLst>
            </a:pPr>
            <a:r>
              <a:rPr sz="1700" dirty="0">
                <a:solidFill>
                  <a:srgbClr val="FFFFFF"/>
                </a:solidFill>
                <a:latin typeface="Cambria"/>
                <a:cs typeface="Cambria"/>
              </a:rPr>
              <a:t>пригнічення</a:t>
            </a:r>
            <a:r>
              <a:rPr sz="17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dirty="0">
                <a:solidFill>
                  <a:srgbClr val="FFFFFF"/>
                </a:solidFill>
                <a:latin typeface="Cambria"/>
                <a:cs typeface="Cambria"/>
              </a:rPr>
              <a:t>активності</a:t>
            </a:r>
            <a:r>
              <a:rPr sz="17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dirty="0">
                <a:solidFill>
                  <a:srgbClr val="FFFFFF"/>
                </a:solidFill>
                <a:latin typeface="Cambria"/>
                <a:cs typeface="Cambria"/>
              </a:rPr>
              <a:t>центральної</a:t>
            </a:r>
            <a:r>
              <a:rPr sz="17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dirty="0">
                <a:solidFill>
                  <a:srgbClr val="FFFFFF"/>
                </a:solidFill>
                <a:latin typeface="Cambria"/>
                <a:cs typeface="Cambria"/>
              </a:rPr>
              <a:t>нервової</a:t>
            </a:r>
            <a:r>
              <a:rPr sz="17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mbria"/>
                <a:cs typeface="Cambria"/>
              </a:rPr>
              <a:t>системи</a:t>
            </a:r>
            <a:endParaRPr sz="17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220"/>
              </a:spcBef>
              <a:buFont typeface="Arial MT"/>
              <a:buChar char="•"/>
              <a:tabLst>
                <a:tab pos="240665" algn="l"/>
              </a:tabLst>
            </a:pPr>
            <a:r>
              <a:rPr sz="1700" dirty="0">
                <a:solidFill>
                  <a:srgbClr val="FFFFFF"/>
                </a:solidFill>
                <a:latin typeface="Cambria"/>
                <a:cs typeface="Cambria"/>
              </a:rPr>
              <a:t>загальна</a:t>
            </a:r>
            <a:r>
              <a:rPr sz="17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mbria"/>
                <a:cs typeface="Cambria"/>
              </a:rPr>
              <a:t>слабість</a:t>
            </a:r>
            <a:endParaRPr sz="17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40665" algn="l"/>
              </a:tabLst>
            </a:pPr>
            <a:r>
              <a:rPr sz="1700" spc="-10" dirty="0">
                <a:solidFill>
                  <a:srgbClr val="FFFFFF"/>
                </a:solidFill>
                <a:latin typeface="Cambria"/>
                <a:cs typeface="Cambria"/>
              </a:rPr>
              <a:t>тремор</a:t>
            </a:r>
            <a:endParaRPr sz="17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40665" algn="l"/>
              </a:tabLst>
            </a:pPr>
            <a:r>
              <a:rPr sz="1700" spc="-10" dirty="0">
                <a:solidFill>
                  <a:srgbClr val="FFFFFF"/>
                </a:solidFill>
                <a:latin typeface="Cambria"/>
                <a:cs typeface="Cambria"/>
              </a:rPr>
              <a:t>атаксія</a:t>
            </a:r>
            <a:endParaRPr sz="17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40665" algn="l"/>
              </a:tabLst>
            </a:pPr>
            <a:r>
              <a:rPr sz="1700" dirty="0">
                <a:solidFill>
                  <a:srgbClr val="FFFFFF"/>
                </a:solidFill>
                <a:latin typeface="Cambria"/>
                <a:cs typeface="Cambria"/>
              </a:rPr>
              <a:t>висипання</a:t>
            </a:r>
            <a:r>
              <a:rPr sz="17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dirty="0">
                <a:solidFill>
                  <a:srgbClr val="FFFFFF"/>
                </a:solidFill>
                <a:latin typeface="Cambria"/>
                <a:cs typeface="Cambria"/>
              </a:rPr>
              <a:t>на</a:t>
            </a:r>
            <a:r>
              <a:rPr sz="17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mbria"/>
                <a:cs typeface="Cambria"/>
              </a:rPr>
              <a:t>шкірі</a:t>
            </a:r>
            <a:endParaRPr sz="17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40665" algn="l"/>
              </a:tabLst>
            </a:pPr>
            <a:r>
              <a:rPr sz="1700" dirty="0">
                <a:solidFill>
                  <a:srgbClr val="FFFFFF"/>
                </a:solidFill>
                <a:latin typeface="Cambria"/>
                <a:cs typeface="Cambria"/>
              </a:rPr>
              <a:t>катари верхніх</a:t>
            </a:r>
            <a:r>
              <a:rPr sz="17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dirty="0">
                <a:solidFill>
                  <a:srgbClr val="FFFFFF"/>
                </a:solidFill>
                <a:latin typeface="Cambria"/>
                <a:cs typeface="Cambria"/>
              </a:rPr>
              <a:t>дихальних</a:t>
            </a:r>
            <a:r>
              <a:rPr sz="1700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dirty="0">
                <a:solidFill>
                  <a:srgbClr val="FFFFFF"/>
                </a:solidFill>
                <a:latin typeface="Cambria"/>
                <a:cs typeface="Cambria"/>
              </a:rPr>
              <a:t>шляхів 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1700" spc="-10" dirty="0">
                <a:solidFill>
                  <a:srgbClr val="FFFFFF"/>
                </a:solidFill>
                <a:latin typeface="Cambria"/>
                <a:cs typeface="Cambria"/>
              </a:rPr>
              <a:t>нежить</a:t>
            </a:r>
            <a:r>
              <a:rPr sz="1700" spc="-10" dirty="0">
                <a:solidFill>
                  <a:srgbClr val="FFFFFF"/>
                </a:solidFill>
                <a:latin typeface="Trebuchet MS"/>
                <a:cs typeface="Trebuchet MS"/>
              </a:rPr>
              <a:t>).</a:t>
            </a:r>
            <a:endParaRPr sz="1700">
              <a:latin typeface="Trebuchet MS"/>
              <a:cs typeface="Trebuchet MS"/>
            </a:endParaRPr>
          </a:p>
          <a:p>
            <a:pPr marL="466725">
              <a:lnSpc>
                <a:spcPct val="100000"/>
              </a:lnSpc>
              <a:spcBef>
                <a:spcPts val="1185"/>
              </a:spcBef>
            </a:pPr>
            <a:r>
              <a:rPr sz="3300" b="1" i="1" dirty="0">
                <a:solidFill>
                  <a:srgbClr val="FFFF00"/>
                </a:solidFill>
                <a:latin typeface="Cambria"/>
                <a:cs typeface="Cambria"/>
              </a:rPr>
              <a:t>Допомога</a:t>
            </a:r>
            <a:r>
              <a:rPr sz="3300" b="1" i="1" spc="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300" b="1" i="1" dirty="0">
                <a:solidFill>
                  <a:srgbClr val="FFFF00"/>
                </a:solidFill>
                <a:latin typeface="Cambria"/>
                <a:cs typeface="Cambria"/>
              </a:rPr>
              <a:t>при</a:t>
            </a:r>
            <a:r>
              <a:rPr sz="3300" b="1" i="1" spc="8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300" b="1" i="1" spc="-10" dirty="0">
                <a:solidFill>
                  <a:srgbClr val="FFFF00"/>
                </a:solidFill>
                <a:latin typeface="Cambria"/>
                <a:cs typeface="Cambria"/>
              </a:rPr>
              <a:t>отруєнні</a:t>
            </a:r>
            <a:endParaRPr sz="33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35"/>
              </a:spcBef>
              <a:buFont typeface="Arial MT"/>
              <a:buChar char="•"/>
              <a:tabLst>
                <a:tab pos="240665" algn="l"/>
              </a:tabLst>
            </a:pPr>
            <a:r>
              <a:rPr sz="1700" dirty="0">
                <a:solidFill>
                  <a:srgbClr val="FFFFFF"/>
                </a:solidFill>
                <a:latin typeface="Cambria"/>
                <a:cs typeface="Cambria"/>
              </a:rPr>
              <a:t>внутрішньовенно</a:t>
            </a:r>
            <a:r>
              <a:rPr sz="17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dirty="0">
                <a:solidFill>
                  <a:srgbClr val="FFFFFF"/>
                </a:solidFill>
                <a:latin typeface="Cambria"/>
                <a:cs typeface="Cambria"/>
              </a:rPr>
              <a:t>ізотонічний</a:t>
            </a:r>
            <a:r>
              <a:rPr sz="1700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dirty="0">
                <a:solidFill>
                  <a:srgbClr val="FFFFFF"/>
                </a:solidFill>
                <a:latin typeface="Cambria"/>
                <a:cs typeface="Cambria"/>
              </a:rPr>
              <a:t>розчин натрію</a:t>
            </a:r>
            <a:r>
              <a:rPr sz="17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mbria"/>
                <a:cs typeface="Cambria"/>
              </a:rPr>
              <a:t>хлориду</a:t>
            </a:r>
            <a:endParaRPr sz="17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7520" y="2002447"/>
            <a:ext cx="5269989" cy="43220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2868" y="561305"/>
            <a:ext cx="10115550" cy="92138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2694940" marR="5080" indent="-2682875">
              <a:lnSpc>
                <a:spcPts val="3340"/>
              </a:lnSpc>
              <a:spcBef>
                <a:spcPts val="520"/>
              </a:spcBef>
              <a:tabLst>
                <a:tab pos="1774189" algn="l"/>
                <a:tab pos="3112135" algn="l"/>
                <a:tab pos="5227320" algn="l"/>
                <a:tab pos="5419725" algn="l"/>
                <a:tab pos="8065134" algn="l"/>
              </a:tabLst>
            </a:pPr>
            <a:r>
              <a:rPr sz="3100" spc="310" dirty="0">
                <a:solidFill>
                  <a:srgbClr val="FFFF00"/>
                </a:solidFill>
              </a:rPr>
              <a:t>ШЛЯХИ</a:t>
            </a:r>
            <a:r>
              <a:rPr sz="3100" dirty="0">
                <a:solidFill>
                  <a:srgbClr val="FFFF00"/>
                </a:solidFill>
              </a:rPr>
              <a:t>	</a:t>
            </a:r>
            <a:r>
              <a:rPr sz="3100" spc="300" dirty="0">
                <a:solidFill>
                  <a:srgbClr val="FFFF00"/>
                </a:solidFill>
              </a:rPr>
              <a:t>ПРОНИКНЕННЯ</a:t>
            </a:r>
            <a:r>
              <a:rPr sz="3100" dirty="0">
                <a:solidFill>
                  <a:srgbClr val="FFFF00"/>
                </a:solidFill>
              </a:rPr>
              <a:t>	</a:t>
            </a:r>
            <a:r>
              <a:rPr sz="3100" spc="295" dirty="0">
                <a:solidFill>
                  <a:srgbClr val="FFFF00"/>
                </a:solidFill>
              </a:rPr>
              <a:t>ШКІДЛИВИХ</a:t>
            </a:r>
            <a:r>
              <a:rPr sz="3100" dirty="0">
                <a:solidFill>
                  <a:srgbClr val="FFFF00"/>
                </a:solidFill>
              </a:rPr>
              <a:t>	</a:t>
            </a:r>
            <a:r>
              <a:rPr sz="3100" spc="275" dirty="0">
                <a:solidFill>
                  <a:srgbClr val="FFFF00"/>
                </a:solidFill>
              </a:rPr>
              <a:t>РЕЧОВИН </a:t>
            </a:r>
            <a:r>
              <a:rPr sz="3100" spc="240" dirty="0">
                <a:solidFill>
                  <a:srgbClr val="FFFF00"/>
                </a:solidFill>
              </a:rPr>
              <a:t>В</a:t>
            </a:r>
            <a:r>
              <a:rPr sz="3100" dirty="0">
                <a:solidFill>
                  <a:srgbClr val="FFFF00"/>
                </a:solidFill>
              </a:rPr>
              <a:t>	</a:t>
            </a:r>
            <a:r>
              <a:rPr sz="3100" spc="250" dirty="0">
                <a:solidFill>
                  <a:srgbClr val="FFFF00"/>
                </a:solidFill>
              </a:rPr>
              <a:t>ОРГАНІЗМ</a:t>
            </a:r>
            <a:r>
              <a:rPr sz="3100" dirty="0">
                <a:solidFill>
                  <a:srgbClr val="FFFF00"/>
                </a:solidFill>
              </a:rPr>
              <a:t>	</a:t>
            </a:r>
            <a:r>
              <a:rPr sz="3100" spc="345" dirty="0">
                <a:solidFill>
                  <a:srgbClr val="FFFF00"/>
                </a:solidFill>
              </a:rPr>
              <a:t>ЛЮДИНИ</a:t>
            </a:r>
            <a:endParaRPr sz="3100"/>
          </a:p>
        </p:txBody>
      </p:sp>
      <p:sp>
        <p:nvSpPr>
          <p:cNvPr id="3" name="object 3"/>
          <p:cNvSpPr txBox="1"/>
          <p:nvPr/>
        </p:nvSpPr>
        <p:spPr>
          <a:xfrm>
            <a:off x="78487" y="2150419"/>
            <a:ext cx="3293745" cy="1807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Органи</a:t>
            </a:r>
            <a:r>
              <a:rPr sz="20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дихання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;</a:t>
            </a:r>
            <a:endParaRPr sz="2000">
              <a:latin typeface="Trebuchet MS"/>
              <a:cs typeface="Trebuchet MS"/>
            </a:endParaRPr>
          </a:p>
          <a:p>
            <a:pPr marL="12700" marR="2491740">
              <a:lnSpc>
                <a:spcPct val="161000"/>
              </a:lnSpc>
              <a:spcBef>
                <a:spcPts val="25"/>
              </a:spcBef>
            </a:pPr>
            <a:r>
              <a:rPr sz="2000" spc="-40" dirty="0">
                <a:solidFill>
                  <a:srgbClr val="FFFFFF"/>
                </a:solidFill>
                <a:latin typeface="Cambria"/>
                <a:cs typeface="Cambria"/>
              </a:rPr>
              <a:t>Шкіра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;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Рани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;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sz="2000" spc="-30" dirty="0">
                <a:solidFill>
                  <a:srgbClr val="FFFFFF"/>
                </a:solidFill>
                <a:latin typeface="Cambria"/>
                <a:cs typeface="Cambria"/>
              </a:rPr>
              <a:t>Шлунково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кишковий</a:t>
            </a:r>
            <a:r>
              <a:rPr sz="200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тракт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;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27086" y="1584985"/>
            <a:ext cx="3051045" cy="26365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5790" y="5031663"/>
            <a:ext cx="3157725" cy="164896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8078" y="4385246"/>
            <a:ext cx="2721863" cy="216407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63789" y="1804510"/>
            <a:ext cx="4114793" cy="2313426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7599" y="212851"/>
            <a:ext cx="3989070" cy="1010919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5080" indent="681990">
              <a:lnSpc>
                <a:spcPts val="3670"/>
              </a:lnSpc>
              <a:spcBef>
                <a:spcPts val="570"/>
              </a:spcBef>
            </a:pPr>
            <a:r>
              <a:rPr sz="3400" b="1" spc="295" dirty="0">
                <a:solidFill>
                  <a:srgbClr val="FFFF00"/>
                </a:solidFill>
                <a:latin typeface="Cambria"/>
                <a:cs typeface="Cambria"/>
              </a:rPr>
              <a:t>ОТРУЄННЯ </a:t>
            </a:r>
            <a:r>
              <a:rPr sz="3400" b="1" spc="210" dirty="0">
                <a:solidFill>
                  <a:srgbClr val="FFFF00"/>
                </a:solidFill>
                <a:latin typeface="Cambria"/>
                <a:cs typeface="Cambria"/>
              </a:rPr>
              <a:t>БАРБІТУРАТАМИ</a:t>
            </a:r>
            <a:endParaRPr sz="34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3476" y="33021"/>
            <a:ext cx="450088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solidFill>
                  <a:srgbClr val="FFFF00"/>
                </a:solidFill>
              </a:rPr>
              <a:t>Симптоми</a:t>
            </a:r>
            <a:r>
              <a:rPr sz="2000" spc="5" dirty="0">
                <a:solidFill>
                  <a:srgbClr val="FFFF00"/>
                </a:solidFill>
              </a:rPr>
              <a:t> </a:t>
            </a:r>
            <a:r>
              <a:rPr sz="2000" dirty="0">
                <a:solidFill>
                  <a:srgbClr val="FFFF00"/>
                </a:solidFill>
              </a:rPr>
              <a:t>отруєння</a:t>
            </a:r>
            <a:r>
              <a:rPr sz="2000" spc="-40" dirty="0">
                <a:solidFill>
                  <a:srgbClr val="FFFF00"/>
                </a:solidFill>
              </a:rPr>
              <a:t> </a:t>
            </a:r>
            <a:r>
              <a:rPr sz="2000" i="0" spc="-10" dirty="0">
                <a:solidFill>
                  <a:srgbClr val="FFFF00"/>
                </a:solidFill>
                <a:latin typeface="Cambria"/>
                <a:cs typeface="Cambria"/>
              </a:rPr>
              <a:t>барбітуратами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333553"/>
            <a:ext cx="5451475" cy="5990590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35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Блювання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24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Сонливість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25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пригнічення</a:t>
            </a:r>
            <a:r>
              <a:rPr sz="2000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дихання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22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порушення</a:t>
            </a:r>
            <a:r>
              <a:rPr sz="2000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гемодинаміки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24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зниження</a:t>
            </a:r>
            <a:r>
              <a:rPr sz="2000" spc="-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артеріального</a:t>
            </a:r>
            <a:r>
              <a:rPr sz="2000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тиску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25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Колапс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22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зниження</a:t>
            </a:r>
            <a:r>
              <a:rPr sz="20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температури 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тіла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24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параліч</a:t>
            </a:r>
            <a:r>
              <a:rPr sz="2000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центральної нервової</a:t>
            </a:r>
            <a:r>
              <a:rPr sz="20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системи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25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мимовільне</a:t>
            </a:r>
            <a:r>
              <a:rPr sz="20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виділення</a:t>
            </a:r>
            <a:r>
              <a:rPr sz="20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сечі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 marL="240665" marR="5080" indent="-228600">
              <a:lnSpc>
                <a:spcPct val="110000"/>
              </a:lnSpc>
              <a:spcBef>
                <a:spcPts val="985"/>
              </a:spcBef>
              <a:buChar char="•"/>
              <a:tabLst>
                <a:tab pos="240665" algn="l"/>
                <a:tab pos="926465" algn="l"/>
              </a:tabLst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2000" b="1" i="1" dirty="0">
                <a:solidFill>
                  <a:srgbClr val="FFFF00"/>
                </a:solidFill>
                <a:latin typeface="Cambria"/>
                <a:cs typeface="Cambria"/>
              </a:rPr>
              <a:t>Домомога</a:t>
            </a:r>
            <a:r>
              <a:rPr sz="2000" b="1" i="1" spc="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b="1" i="1" dirty="0">
                <a:solidFill>
                  <a:srgbClr val="FFFF00"/>
                </a:solidFill>
                <a:latin typeface="Cambria"/>
                <a:cs typeface="Cambria"/>
              </a:rPr>
              <a:t>при</a:t>
            </a:r>
            <a:r>
              <a:rPr sz="2000" b="1" i="1" spc="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b="1" i="1" spc="-20" dirty="0">
                <a:solidFill>
                  <a:srgbClr val="FFFF00"/>
                </a:solidFill>
                <a:latin typeface="Cambria"/>
                <a:cs typeface="Cambria"/>
              </a:rPr>
              <a:t>отруєнні</a:t>
            </a:r>
            <a:r>
              <a:rPr sz="2000" b="1" i="1" spc="-20" dirty="0">
                <a:solidFill>
                  <a:srgbClr val="FFFF00"/>
                </a:solidFill>
                <a:latin typeface="Trebuchet MS"/>
                <a:cs typeface="Trebuchet MS"/>
              </a:rPr>
              <a:t>:</a:t>
            </a:r>
            <a:r>
              <a:rPr sz="2000" b="1" i="1" spc="-13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промивання </a:t>
            </a:r>
            <a:r>
              <a:rPr sz="2000" spc="-40" dirty="0">
                <a:solidFill>
                  <a:srgbClr val="FFFFFF"/>
                </a:solidFill>
                <a:latin typeface="Cambria"/>
                <a:cs typeface="Cambria"/>
              </a:rPr>
              <a:t>шлунка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сольові</a:t>
            </a:r>
            <a:r>
              <a:rPr sz="20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Cambria"/>
                <a:cs typeface="Cambria"/>
              </a:rPr>
              <a:t>проносні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Cambria"/>
                <a:cs typeface="Cambria"/>
              </a:rPr>
              <a:t>кофеїн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гарячий </a:t>
            </a:r>
            <a:r>
              <a:rPr sz="2000" spc="-55" dirty="0">
                <a:solidFill>
                  <a:srgbClr val="FFFFFF"/>
                </a:solidFill>
                <a:latin typeface="Cambria"/>
                <a:cs typeface="Cambria"/>
              </a:rPr>
              <a:t>чай</a:t>
            </a:r>
            <a:r>
              <a:rPr sz="2000" spc="-5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зігрівання</a:t>
            </a: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Cambria"/>
                <a:cs typeface="Cambria"/>
              </a:rPr>
              <a:t>тіла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глюкоза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перитонеальний</a:t>
            </a:r>
            <a:r>
              <a:rPr sz="20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Cambria"/>
                <a:cs typeface="Cambria"/>
              </a:rPr>
              <a:t>діаліз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гемодіаліз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форсований</a:t>
            </a:r>
            <a:r>
              <a:rPr sz="2000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діурез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72154" y="1614107"/>
            <a:ext cx="5498587" cy="4706111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614" y="484125"/>
            <a:ext cx="550481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i="0" spc="310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r>
              <a:rPr i="0" spc="36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260" dirty="0">
                <a:solidFill>
                  <a:srgbClr val="FFFF00"/>
                </a:solidFill>
                <a:latin typeface="Cambria"/>
                <a:cs typeface="Cambria"/>
              </a:rPr>
              <a:t>ІНСУЛІНОМ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8" y="1302770"/>
            <a:ext cx="6226175" cy="1837055"/>
          </a:xfrm>
          <a:prstGeom prst="rect">
            <a:avLst/>
          </a:prstGeom>
        </p:spPr>
        <p:txBody>
          <a:bodyPr vert="horz" wrap="square" lIns="0" tIns="323850" rIns="0" bIns="0" rtlCol="0">
            <a:spAutoFit/>
          </a:bodyPr>
          <a:lstStyle/>
          <a:p>
            <a:pPr marL="615950">
              <a:lnSpc>
                <a:spcPct val="100000"/>
              </a:lnSpc>
              <a:spcBef>
                <a:spcPts val="2550"/>
              </a:spcBef>
            </a:pPr>
            <a:r>
              <a:rPr sz="4300" b="1" i="1" dirty="0">
                <a:solidFill>
                  <a:srgbClr val="FFFF00"/>
                </a:solidFill>
                <a:latin typeface="Cambria"/>
                <a:cs typeface="Cambria"/>
              </a:rPr>
              <a:t>Симптоми</a:t>
            </a:r>
            <a:r>
              <a:rPr sz="4300" b="1" i="1" spc="-6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4300" b="1" i="1" spc="-10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endParaRPr sz="43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Загальна</a:t>
            </a:r>
            <a:r>
              <a:rPr sz="19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слабість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Головокружіння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8" y="3116986"/>
            <a:ext cx="6615430" cy="322897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85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тремор</a:t>
            </a:r>
            <a:r>
              <a:rPr sz="19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кінцівок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980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болі</a:t>
            </a:r>
            <a:r>
              <a:rPr sz="19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19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грудній</a:t>
            </a:r>
            <a:r>
              <a:rPr sz="19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клітці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Тахікардія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Відчуття</a:t>
            </a:r>
            <a:r>
              <a:rPr sz="19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голоду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980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Почервоніння</a:t>
            </a:r>
            <a:r>
              <a:rPr sz="19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обличчя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Пітливість</a:t>
            </a:r>
            <a:endParaRPr sz="1900">
              <a:latin typeface="Cambria"/>
              <a:cs typeface="Cambria"/>
            </a:endParaRPr>
          </a:p>
          <a:p>
            <a:pPr marL="241300" marR="5080" indent="-228600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Коматозний</a:t>
            </a:r>
            <a:r>
              <a:rPr sz="19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стан</a:t>
            </a:r>
            <a:r>
              <a:rPr sz="19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з</a:t>
            </a:r>
            <a:r>
              <a:rPr sz="19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гіпотонією</a:t>
            </a:r>
            <a:r>
              <a:rPr sz="19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і втратою</a:t>
            </a:r>
            <a:r>
              <a:rPr sz="19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глибоких </a:t>
            </a:r>
            <a:r>
              <a:rPr sz="1900" spc="-30" dirty="0">
                <a:solidFill>
                  <a:srgbClr val="FFFFFF"/>
                </a:solidFill>
                <a:latin typeface="Cambria"/>
                <a:cs typeface="Cambria"/>
              </a:rPr>
              <a:t>рефлексів</a:t>
            </a:r>
            <a:r>
              <a:rPr sz="1900" spc="-3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9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гіпоглікемічна</a:t>
            </a:r>
            <a:r>
              <a:rPr sz="19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45" dirty="0">
                <a:solidFill>
                  <a:srgbClr val="FFFFFF"/>
                </a:solidFill>
                <a:latin typeface="Cambria"/>
                <a:cs typeface="Cambria"/>
              </a:rPr>
              <a:t>кома</a:t>
            </a:r>
            <a:r>
              <a:rPr sz="1900" spc="-4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9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клонічні</a:t>
            </a:r>
            <a:r>
              <a:rPr sz="19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і</a:t>
            </a:r>
            <a:r>
              <a:rPr sz="19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тонічні</a:t>
            </a:r>
            <a:r>
              <a:rPr sz="19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судоми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19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4944" y="103060"/>
            <a:ext cx="4678678" cy="232866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707753" y="3426205"/>
            <a:ext cx="9969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03465" y="4285845"/>
            <a:ext cx="4653915" cy="191706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i="1" dirty="0">
                <a:solidFill>
                  <a:srgbClr val="FFFF00"/>
                </a:solidFill>
                <a:latin typeface="Cambria"/>
                <a:cs typeface="Cambria"/>
              </a:rPr>
              <a:t>Допомога при </a:t>
            </a:r>
            <a:r>
              <a:rPr sz="2000" b="1" i="1" spc="-10" dirty="0">
                <a:solidFill>
                  <a:srgbClr val="FFFF00"/>
                </a:solidFill>
                <a:latin typeface="Cambria"/>
                <a:cs typeface="Cambria"/>
              </a:rPr>
              <a:t>отруєнні</a:t>
            </a:r>
            <a:r>
              <a:rPr sz="2000" b="1" i="1" spc="-10" dirty="0">
                <a:solidFill>
                  <a:srgbClr val="FFFF00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  <a:p>
            <a:pPr marL="240665" marR="5080" indent="-228600">
              <a:lnSpc>
                <a:spcPct val="120000"/>
              </a:lnSpc>
              <a:spcBef>
                <a:spcPts val="98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глюкоза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245" dirty="0">
                <a:solidFill>
                  <a:srgbClr val="FFFFFF"/>
                </a:solidFill>
                <a:latin typeface="Trebuchet MS"/>
                <a:cs typeface="Trebuchet MS"/>
              </a:rPr>
              <a:t>40%</a:t>
            </a:r>
            <a:r>
              <a:rPr sz="20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20</a:t>
            </a:r>
            <a:r>
              <a:rPr sz="20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mbria"/>
                <a:cs typeface="Cambria"/>
              </a:rPr>
              <a:t>мл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внутрішньовенно</a:t>
            </a:r>
            <a:r>
              <a:rPr sz="20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разом</a:t>
            </a:r>
            <a:r>
              <a:rPr sz="20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з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інсуліном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sz="2000" spc="-50" dirty="0">
                <a:solidFill>
                  <a:srgbClr val="FFFFFF"/>
                </a:solidFill>
                <a:latin typeface="Cambria"/>
                <a:cs typeface="Cambria"/>
              </a:rPr>
              <a:t>цукор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адреналіну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гідрохлорид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45" dirty="0">
                <a:solidFill>
                  <a:srgbClr val="FFFFFF"/>
                </a:solidFill>
                <a:latin typeface="Trebuchet MS"/>
                <a:cs typeface="Trebuchet MS"/>
              </a:rPr>
              <a:t>0,1%</a:t>
            </a:r>
            <a:r>
              <a:rPr sz="20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-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мл</a:t>
            </a:r>
            <a:r>
              <a:rPr sz="20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під</a:t>
            </a:r>
            <a:r>
              <a:rPr sz="20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шкіру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8516" y="307911"/>
            <a:ext cx="6601459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i="0" spc="310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r>
              <a:rPr i="0" spc="36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235" dirty="0">
                <a:solidFill>
                  <a:srgbClr val="FFFF00"/>
                </a:solidFill>
                <a:latin typeface="Cambria"/>
                <a:cs typeface="Cambria"/>
              </a:rPr>
              <a:t>САЛІЦИЛАТАМИ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5441" y="1540256"/>
            <a:ext cx="5555615" cy="4764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99285">
              <a:lnSpc>
                <a:spcPct val="100000"/>
              </a:lnSpc>
              <a:spcBef>
                <a:spcPts val="90"/>
              </a:spcBef>
            </a:pPr>
            <a:r>
              <a:rPr sz="2000" b="1" i="1" dirty="0">
                <a:solidFill>
                  <a:srgbClr val="FFFF00"/>
                </a:solidFill>
                <a:latin typeface="Cambria"/>
                <a:cs typeface="Cambria"/>
              </a:rPr>
              <a:t>Симптоми</a:t>
            </a:r>
            <a:r>
              <a:rPr sz="2000" b="1" i="1" spc="-10" dirty="0">
                <a:solidFill>
                  <a:srgbClr val="FFFF00"/>
                </a:solidFill>
                <a:latin typeface="Cambria"/>
                <a:cs typeface="Cambria"/>
              </a:rPr>
              <a:t> отруєння</a:t>
            </a:r>
            <a:endParaRPr sz="2000">
              <a:latin typeface="Cambria"/>
              <a:cs typeface="Cambria"/>
            </a:endParaRPr>
          </a:p>
          <a:p>
            <a:pPr marL="304800" indent="-292100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304800" algn="l"/>
              </a:tabLst>
            </a:pP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блювання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6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шум</a:t>
            </a:r>
            <a:r>
              <a:rPr sz="20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20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вухах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дратівливість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розлади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зору</a:t>
            </a: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і 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слуху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6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галюцинації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коматозний</a:t>
            </a:r>
            <a:r>
              <a:rPr sz="20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стан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судоми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6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кровоточивість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слизових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оболонок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зниження</a:t>
            </a:r>
            <a:r>
              <a:rPr sz="2000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температури</a:t>
            </a:r>
            <a:r>
              <a:rPr sz="20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Cambria"/>
                <a:cs typeface="Cambria"/>
              </a:rPr>
              <a:t>тіла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висипи</a:t>
            </a: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на</a:t>
            </a:r>
            <a:r>
              <a:rPr sz="20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шкірі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60465" y="1654556"/>
            <a:ext cx="5063490" cy="3157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23670">
              <a:lnSpc>
                <a:spcPct val="100000"/>
              </a:lnSpc>
              <a:spcBef>
                <a:spcPts val="90"/>
              </a:spcBef>
            </a:pPr>
            <a:r>
              <a:rPr sz="2000" b="1" i="1" dirty="0">
                <a:solidFill>
                  <a:srgbClr val="FFFF00"/>
                </a:solidFill>
                <a:latin typeface="Cambria"/>
                <a:cs typeface="Cambria"/>
              </a:rPr>
              <a:t>Допомога при </a:t>
            </a:r>
            <a:r>
              <a:rPr sz="2000" b="1" i="1" spc="-10" dirty="0">
                <a:solidFill>
                  <a:srgbClr val="FFFF00"/>
                </a:solidFill>
                <a:latin typeface="Cambria"/>
                <a:cs typeface="Cambria"/>
              </a:rPr>
              <a:t>отруєнні</a:t>
            </a:r>
            <a:endParaRPr sz="2000">
              <a:latin typeface="Cambria"/>
              <a:cs typeface="Cambria"/>
            </a:endParaRPr>
          </a:p>
          <a:p>
            <a:pPr marL="241300" marR="5080" indent="-229235">
              <a:lnSpc>
                <a:spcPct val="12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промивання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шлунка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водою</a:t>
            </a: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з</a:t>
            </a:r>
            <a:r>
              <a:rPr sz="2000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додаванням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активованого</a:t>
            </a:r>
            <a:r>
              <a:rPr sz="20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вугілля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MT"/>
              <a:buChar char="•"/>
            </a:pP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660"/>
              </a:spcBef>
              <a:buClr>
                <a:srgbClr val="FFFFFF"/>
              </a:buClr>
              <a:buFont typeface="Arial MT"/>
              <a:buChar char="•"/>
            </a:pP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сольові</a:t>
            </a: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проносні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MT"/>
              <a:buChar char="•"/>
            </a:pP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660"/>
              </a:spcBef>
              <a:buClr>
                <a:srgbClr val="FFFFFF"/>
              </a:buClr>
              <a:buFont typeface="Arial MT"/>
              <a:buChar char="•"/>
            </a:pP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зігрівання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тіла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263" y="89026"/>
            <a:ext cx="849122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i="0" spc="310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r>
              <a:rPr i="0" spc="36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310" dirty="0">
                <a:solidFill>
                  <a:srgbClr val="FFFF00"/>
                </a:solidFill>
                <a:latin typeface="Cambria"/>
                <a:cs typeface="Cambria"/>
              </a:rPr>
              <a:t>ГЛЮКОКОРТИКОЇДАМИ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152501"/>
            <a:ext cx="4591685" cy="5520690"/>
          </a:xfrm>
          <a:prstGeom prst="rect">
            <a:avLst/>
          </a:prstGeom>
        </p:spPr>
        <p:txBody>
          <a:bodyPr vert="horz" wrap="square" lIns="0" tIns="205740" rIns="0" bIns="0" rtlCol="0">
            <a:spAutoFit/>
          </a:bodyPr>
          <a:lstStyle/>
          <a:p>
            <a:pPr marL="537210" algn="ctr">
              <a:lnSpc>
                <a:spcPct val="100000"/>
              </a:lnSpc>
              <a:spcBef>
                <a:spcPts val="1620"/>
              </a:spcBef>
            </a:pPr>
            <a:r>
              <a:rPr sz="2800" b="1" i="1" dirty="0">
                <a:solidFill>
                  <a:srgbClr val="FFFF00"/>
                </a:solidFill>
                <a:latin typeface="Cambria"/>
                <a:cs typeface="Cambria"/>
              </a:rPr>
              <a:t>Симптоми</a:t>
            </a:r>
            <a:r>
              <a:rPr sz="2800" b="1" i="1" spc="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b="1" i="1" spc="-10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endParaRPr sz="2800">
              <a:latin typeface="Cambria"/>
              <a:cs typeface="Cambria"/>
            </a:endParaRPr>
          </a:p>
          <a:p>
            <a:pPr marL="301625" indent="-288925">
              <a:lnSpc>
                <a:spcPct val="100000"/>
              </a:lnSpc>
              <a:spcBef>
                <a:spcPts val="1019"/>
              </a:spcBef>
              <a:buFont typeface="Arial MT"/>
              <a:buChar char="•"/>
              <a:tabLst>
                <a:tab pos="301625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загальна</a:t>
            </a:r>
            <a:r>
              <a:rPr sz="19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слабість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підвищена</a:t>
            </a:r>
            <a:r>
              <a:rPr sz="19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збудливість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Ейфорія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985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Безсоння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Набряки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Галюцинації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985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ульцерогенна</a:t>
            </a:r>
            <a:r>
              <a:rPr sz="19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Cambria"/>
                <a:cs typeface="Cambria"/>
              </a:rPr>
              <a:t>дія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підвищення</a:t>
            </a:r>
            <a:r>
              <a:rPr sz="19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артеріального</a:t>
            </a:r>
            <a:r>
              <a:rPr sz="19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тиску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температури</a:t>
            </a:r>
            <a:r>
              <a:rPr sz="19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Cambria"/>
                <a:cs typeface="Cambria"/>
              </a:rPr>
              <a:t>тіла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985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Гіперглікемія</a:t>
            </a:r>
            <a:endParaRPr sz="1900">
              <a:latin typeface="Cambria"/>
              <a:cs typeface="Cambria"/>
            </a:endParaRPr>
          </a:p>
          <a:p>
            <a:pPr marL="241300" marR="5080" indent="-228600">
              <a:lnSpc>
                <a:spcPct val="100000"/>
              </a:lnSpc>
              <a:spcBef>
                <a:spcPts val="1010"/>
              </a:spcBef>
              <a:buChar char="•"/>
              <a:tabLst>
                <a:tab pos="241300" algn="l"/>
                <a:tab pos="301625" algn="l"/>
              </a:tabLst>
            </a:pPr>
            <a:r>
              <a:rPr sz="19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1900" spc="-40" dirty="0">
                <a:solidFill>
                  <a:srgbClr val="FFFFFF"/>
                </a:solidFill>
                <a:latin typeface="Cambria"/>
                <a:cs typeface="Cambria"/>
              </a:rPr>
              <a:t>глюкозурія</a:t>
            </a:r>
            <a:r>
              <a:rPr sz="1900" spc="-4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9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Cambria"/>
                <a:cs typeface="Cambria"/>
              </a:rPr>
              <a:t>гіпокаліемія</a:t>
            </a:r>
            <a:r>
              <a:rPr sz="1900" spc="-2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9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остеопорози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порушення</a:t>
            </a:r>
            <a:r>
              <a:rPr sz="19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функції</a:t>
            </a:r>
            <a:r>
              <a:rPr sz="19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печінки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65390" y="1958975"/>
            <a:ext cx="43459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i="1" dirty="0">
                <a:solidFill>
                  <a:srgbClr val="FFFF00"/>
                </a:solidFill>
                <a:latin typeface="Cambria"/>
                <a:cs typeface="Cambria"/>
              </a:rPr>
              <a:t>Допомога</a:t>
            </a:r>
            <a:r>
              <a:rPr sz="3000" b="1" i="1" spc="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000" b="1" i="1" dirty="0">
                <a:solidFill>
                  <a:srgbClr val="FFFF00"/>
                </a:solidFill>
                <a:latin typeface="Cambria"/>
                <a:cs typeface="Cambria"/>
              </a:rPr>
              <a:t>при</a:t>
            </a:r>
            <a:r>
              <a:rPr sz="3000" b="1" i="1" spc="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000" b="1" i="1" spc="-10" dirty="0">
                <a:solidFill>
                  <a:srgbClr val="FFFF00"/>
                </a:solidFill>
                <a:latin typeface="Cambria"/>
                <a:cs typeface="Cambria"/>
              </a:rPr>
              <a:t>отруєнні</a:t>
            </a:r>
            <a:endParaRPr sz="3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36590" y="3040414"/>
            <a:ext cx="5874385" cy="2966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8600">
              <a:lnSpc>
                <a:spcPct val="12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вводять</a:t>
            </a:r>
            <a:r>
              <a:rPr sz="19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00"/>
                </a:solidFill>
                <a:latin typeface="Cambria"/>
                <a:cs typeface="Cambria"/>
              </a:rPr>
              <a:t>розчин</a:t>
            </a:r>
            <a:r>
              <a:rPr sz="1900" spc="6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00"/>
                </a:solidFill>
                <a:latin typeface="Cambria"/>
                <a:cs typeface="Cambria"/>
              </a:rPr>
              <a:t>калію</a:t>
            </a:r>
            <a:r>
              <a:rPr sz="1900" spc="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00"/>
                </a:solidFill>
                <a:latin typeface="Cambria"/>
                <a:cs typeface="Cambria"/>
              </a:rPr>
              <a:t>хлорид</a:t>
            </a:r>
            <a:r>
              <a:rPr sz="1900" spc="4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00"/>
                </a:solidFill>
                <a:latin typeface="Trebuchet MS"/>
                <a:cs typeface="Trebuchet MS"/>
              </a:rPr>
              <a:t>4</a:t>
            </a:r>
            <a:r>
              <a:rPr sz="1900" spc="-12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1900" spc="690" dirty="0">
                <a:solidFill>
                  <a:srgbClr val="FFFF00"/>
                </a:solidFill>
                <a:latin typeface="Trebuchet MS"/>
                <a:cs typeface="Trebuchet MS"/>
              </a:rPr>
              <a:t>%</a:t>
            </a:r>
            <a:r>
              <a:rPr sz="1900" spc="-14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00"/>
                </a:solidFill>
                <a:latin typeface="Trebuchet MS"/>
                <a:cs typeface="Trebuchet MS"/>
              </a:rPr>
              <a:t>-</a:t>
            </a:r>
            <a:r>
              <a:rPr sz="1900" spc="-13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00"/>
                </a:solidFill>
                <a:latin typeface="Trebuchet MS"/>
                <a:cs typeface="Trebuchet MS"/>
              </a:rPr>
              <a:t>50</a:t>
            </a:r>
            <a:r>
              <a:rPr sz="1900" spc="-14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00"/>
                </a:solidFill>
                <a:latin typeface="Cambria"/>
                <a:cs typeface="Cambria"/>
              </a:rPr>
              <a:t>мл</a:t>
            </a:r>
            <a:r>
              <a:rPr sz="1900" spc="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перед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введенням</a:t>
            </a:r>
            <a:r>
              <a:rPr sz="19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розвести</a:t>
            </a:r>
            <a:r>
              <a:rPr sz="19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водою</a:t>
            </a:r>
            <a:r>
              <a:rPr sz="19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для</a:t>
            </a:r>
            <a:r>
              <a:rPr sz="19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ін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'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єкцій</a:t>
            </a:r>
            <a:r>
              <a:rPr sz="19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19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10</a:t>
            </a:r>
            <a:r>
              <a:rPr sz="19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разів</a:t>
            </a:r>
            <a:r>
              <a:rPr sz="19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50" dirty="0">
                <a:solidFill>
                  <a:srgbClr val="FFFFFF"/>
                </a:solidFill>
                <a:latin typeface="Cambria"/>
                <a:cs typeface="Cambria"/>
              </a:rPr>
              <a:t>і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вводити</a:t>
            </a:r>
            <a:r>
              <a:rPr sz="19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внутрішньовенно</a:t>
            </a:r>
            <a:r>
              <a:rPr sz="19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крапельно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19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1465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снодійні</a:t>
            </a:r>
            <a:r>
              <a:rPr sz="19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засоби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антигістамінні</a:t>
            </a:r>
            <a:r>
              <a:rPr sz="19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засоби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60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спазмолітики</a:t>
            </a:r>
            <a:r>
              <a:rPr sz="19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міотропної</a:t>
            </a:r>
            <a:r>
              <a:rPr sz="1900" spc="-25" dirty="0">
                <a:solidFill>
                  <a:srgbClr val="FFFFFF"/>
                </a:solidFill>
                <a:latin typeface="Cambria"/>
                <a:cs typeface="Cambria"/>
              </a:rPr>
              <a:t> дії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65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адреноблокатори</a:t>
            </a:r>
            <a:endParaRPr sz="19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3478" rIns="0" bIns="0" rtlCol="0">
            <a:spAutoFit/>
          </a:bodyPr>
          <a:lstStyle/>
          <a:p>
            <a:pPr marL="1746885">
              <a:lnSpc>
                <a:spcPct val="100000"/>
              </a:lnSpc>
              <a:spcBef>
                <a:spcPts val="105"/>
              </a:spcBef>
            </a:pPr>
            <a:r>
              <a:rPr i="0" spc="310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r>
              <a:rPr i="0" spc="36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305" dirty="0">
                <a:solidFill>
                  <a:srgbClr val="FFFF00"/>
                </a:solidFill>
                <a:latin typeface="Cambria"/>
                <a:cs typeface="Cambria"/>
              </a:rPr>
              <a:t>ГЕПАРИНОМ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41" y="2027553"/>
            <a:ext cx="4740910" cy="448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sz="3600" i="1" dirty="0">
                <a:solidFill>
                  <a:srgbClr val="FFFF00"/>
                </a:solidFill>
                <a:latin typeface="Cambria"/>
                <a:cs typeface="Cambria"/>
              </a:rPr>
              <a:t>Симптоми</a:t>
            </a:r>
            <a:r>
              <a:rPr sz="3600" i="1" spc="-4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600" i="1" spc="-25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r>
              <a:rPr sz="3600" i="1" spc="-25" dirty="0">
                <a:solidFill>
                  <a:srgbClr val="FFFF00"/>
                </a:solidFill>
                <a:latin typeface="Trebuchet MS"/>
                <a:cs typeface="Trebuchet MS"/>
              </a:rPr>
              <a:t>:</a:t>
            </a:r>
            <a:endParaRPr sz="36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1435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головний </a:t>
            </a:r>
            <a:r>
              <a:rPr sz="1900" spc="-20" dirty="0">
                <a:solidFill>
                  <a:srgbClr val="FFFFFF"/>
                </a:solidFill>
                <a:latin typeface="Cambria"/>
                <a:cs typeface="Cambria"/>
              </a:rPr>
              <a:t>біль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225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блювання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245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артралгії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225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підвищення</a:t>
            </a:r>
            <a:r>
              <a:rPr sz="19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температури </a:t>
            </a:r>
            <a:r>
              <a:rPr sz="1900" spc="-20" dirty="0">
                <a:solidFill>
                  <a:srgbClr val="FFFFFF"/>
                </a:solidFill>
                <a:latin typeface="Cambria"/>
                <a:cs typeface="Cambria"/>
              </a:rPr>
              <a:t>тіла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225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свербіння</a:t>
            </a:r>
            <a:r>
              <a:rPr sz="19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Cambria"/>
                <a:cs typeface="Cambria"/>
              </a:rPr>
              <a:t>тіла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225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висипи</a:t>
            </a:r>
            <a:r>
              <a:rPr sz="19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на</a:t>
            </a:r>
            <a:r>
              <a:rPr sz="19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шкірі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225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набряк</a:t>
            </a:r>
            <a:r>
              <a:rPr sz="19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Квінке</a:t>
            </a:r>
            <a:endParaRPr sz="1900">
              <a:latin typeface="Cambria"/>
              <a:cs typeface="Cambria"/>
            </a:endParaRPr>
          </a:p>
          <a:p>
            <a:pPr marL="241300" marR="359410" indent="-228600">
              <a:lnSpc>
                <a:spcPct val="110500"/>
              </a:lnSpc>
              <a:spcBef>
                <a:spcPts val="980"/>
              </a:spcBef>
              <a:buFont typeface="Arial MT"/>
              <a:buChar char="•"/>
              <a:tabLst>
                <a:tab pos="241300" algn="l"/>
              </a:tabLst>
            </a:pPr>
            <a:r>
              <a:rPr sz="1900" spc="-15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9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35" dirty="0">
                <a:solidFill>
                  <a:srgbClr val="FFFFFF"/>
                </a:solidFill>
                <a:latin typeface="Cambria"/>
                <a:cs typeface="Cambria"/>
              </a:rPr>
              <a:t>кровотечі</a:t>
            </a:r>
            <a:r>
              <a:rPr sz="1900" spc="-3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9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Cambria"/>
                <a:cs typeface="Cambria"/>
              </a:rPr>
              <a:t>тромбоцитопенія</a:t>
            </a:r>
            <a:r>
              <a:rPr sz="1900" spc="-2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9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набряк </a:t>
            </a:r>
            <a:r>
              <a:rPr sz="1900" spc="-40" dirty="0">
                <a:solidFill>
                  <a:srgbClr val="FFFFFF"/>
                </a:solidFill>
                <a:latin typeface="Cambria"/>
                <a:cs typeface="Cambria"/>
              </a:rPr>
              <a:t>мозку</a:t>
            </a:r>
            <a:r>
              <a:rPr sz="1900" spc="-4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9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гематурія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65090" y="2688208"/>
            <a:ext cx="6329680" cy="38588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79245">
              <a:lnSpc>
                <a:spcPct val="100000"/>
              </a:lnSpc>
              <a:spcBef>
                <a:spcPts val="90"/>
              </a:spcBef>
            </a:pPr>
            <a:r>
              <a:rPr sz="3200" b="1" i="1" dirty="0">
                <a:solidFill>
                  <a:srgbClr val="FFFF00"/>
                </a:solidFill>
                <a:latin typeface="Cambria"/>
                <a:cs typeface="Cambria"/>
              </a:rPr>
              <a:t>Допомога</a:t>
            </a:r>
            <a:r>
              <a:rPr sz="3200" b="1" i="1" spc="-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200" b="1" i="1" dirty="0">
                <a:solidFill>
                  <a:srgbClr val="FFFF00"/>
                </a:solidFill>
                <a:latin typeface="Cambria"/>
                <a:cs typeface="Cambria"/>
              </a:rPr>
              <a:t>при</a:t>
            </a:r>
            <a:r>
              <a:rPr sz="3200" b="1" i="1" spc="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200" b="1" i="1" spc="-10" dirty="0">
                <a:solidFill>
                  <a:srgbClr val="FFFF00"/>
                </a:solidFill>
                <a:latin typeface="Cambria"/>
                <a:cs typeface="Cambria"/>
              </a:rPr>
              <a:t>отруєнні</a:t>
            </a:r>
            <a:r>
              <a:rPr sz="3200" b="1" i="1" spc="-10" dirty="0">
                <a:solidFill>
                  <a:srgbClr val="FFFF00"/>
                </a:solidFill>
                <a:latin typeface="Trebuchet MS"/>
                <a:cs typeface="Trebuchet MS"/>
              </a:rPr>
              <a:t>:</a:t>
            </a:r>
            <a:endParaRPr sz="3200">
              <a:latin typeface="Trebuchet MS"/>
              <a:cs typeface="Trebuchet MS"/>
            </a:endParaRPr>
          </a:p>
          <a:p>
            <a:pPr marL="1856739">
              <a:lnSpc>
                <a:spcPct val="100000"/>
              </a:lnSpc>
              <a:spcBef>
                <a:spcPts val="1655"/>
              </a:spcBef>
            </a:pPr>
            <a:r>
              <a:rPr sz="2000" b="1" spc="-10" dirty="0">
                <a:solidFill>
                  <a:srgbClr val="FFFF00"/>
                </a:solidFill>
                <a:latin typeface="Cambria"/>
                <a:cs typeface="Cambria"/>
              </a:rPr>
              <a:t>внутрішньовенно</a:t>
            </a:r>
            <a:r>
              <a:rPr sz="2000" b="1" spc="7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Cambria"/>
                <a:cs typeface="Cambria"/>
              </a:rPr>
              <a:t>вводять</a:t>
            </a:r>
            <a:endParaRPr sz="2000">
              <a:latin typeface="Cambria"/>
              <a:cs typeface="Cambria"/>
            </a:endParaRPr>
          </a:p>
          <a:p>
            <a:pPr marL="12700" marR="2738755">
              <a:lnSpc>
                <a:spcPct val="162000"/>
              </a:lnSpc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протаміну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сульфату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370" dirty="0">
                <a:solidFill>
                  <a:srgbClr val="FFFFFF"/>
                </a:solidFill>
                <a:latin typeface="Trebuchet MS"/>
                <a:cs typeface="Trebuchet MS"/>
              </a:rPr>
              <a:t>1%</a:t>
            </a:r>
            <a:r>
              <a:rPr sz="20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0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sz="20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mbria"/>
                <a:cs typeface="Cambria"/>
              </a:rPr>
              <a:t>мл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кальцію</a:t>
            </a:r>
            <a:r>
              <a:rPr sz="2000" spc="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хлорид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кислоту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аскорбінову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антигістамінн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і засоби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димедрол</a:t>
            </a:r>
            <a:r>
              <a:rPr sz="20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229" dirty="0">
                <a:solidFill>
                  <a:srgbClr val="FFFFFF"/>
                </a:solidFill>
                <a:latin typeface="Trebuchet MS"/>
                <a:cs typeface="Trebuchet MS"/>
              </a:rPr>
              <a:t>1%-</a:t>
            </a:r>
            <a:r>
              <a:rPr sz="20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20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мл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),</a:t>
            </a:r>
            <a:endParaRPr sz="2000">
              <a:latin typeface="Trebuchet MS"/>
              <a:cs typeface="Trebuchet MS"/>
            </a:endParaRPr>
          </a:p>
          <a:p>
            <a:pPr marL="12700" marR="118110">
              <a:lnSpc>
                <a:spcPct val="120000"/>
              </a:lnSpc>
              <a:spcBef>
                <a:spcPts val="1005"/>
              </a:spcBef>
            </a:pP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сечогінні</a:t>
            </a:r>
            <a:r>
              <a:rPr sz="2000" spc="-3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засоби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внутрім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'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язово</a:t>
            </a:r>
            <a:r>
              <a:rPr sz="20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фуросемід</a:t>
            </a:r>
            <a:r>
              <a:rPr sz="20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370" dirty="0">
                <a:solidFill>
                  <a:srgbClr val="FFFFFF"/>
                </a:solidFill>
                <a:latin typeface="Trebuchet MS"/>
                <a:cs typeface="Trebuchet MS"/>
              </a:rPr>
              <a:t>1%</a:t>
            </a:r>
            <a:r>
              <a:rPr sz="20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0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20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mbria"/>
                <a:cs typeface="Cambria"/>
              </a:rPr>
              <a:t>мл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всередину</a:t>
            </a: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0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хлотіазид</a:t>
            </a: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таблетки</a:t>
            </a:r>
            <a:r>
              <a:rPr sz="20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по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50</a:t>
            </a:r>
            <a:r>
              <a:rPr sz="20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мг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).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1363" y="493650"/>
            <a:ext cx="605218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52525" algn="l"/>
              </a:tabLst>
            </a:pPr>
            <a:r>
              <a:rPr i="0" spc="250" dirty="0">
                <a:solidFill>
                  <a:srgbClr val="FFFF00"/>
                </a:solidFill>
                <a:latin typeface="Cambria"/>
                <a:cs typeface="Cambria"/>
              </a:rPr>
              <a:t>ПРИ</a:t>
            </a:r>
            <a:r>
              <a:rPr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i="0" spc="290" dirty="0">
                <a:solidFill>
                  <a:srgbClr val="FFFF00"/>
                </a:solidFill>
                <a:latin typeface="Cambria"/>
                <a:cs typeface="Cambria"/>
              </a:rPr>
              <a:t>ОТРУЄННІ</a:t>
            </a:r>
            <a:r>
              <a:rPr i="0" spc="37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254" dirty="0">
                <a:solidFill>
                  <a:srgbClr val="FFFF00"/>
                </a:solidFill>
                <a:latin typeface="Cambria"/>
                <a:cs typeface="Cambria"/>
              </a:rPr>
              <a:t>ГРИБАМИ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625255"/>
            <a:ext cx="10888980" cy="4893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8175" marR="740410" indent="-1896110">
              <a:lnSpc>
                <a:spcPct val="143200"/>
              </a:lnSpc>
              <a:spcBef>
                <a:spcPts val="100"/>
              </a:spcBef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Симптоми</a:t>
            </a:r>
            <a:r>
              <a:rPr sz="19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гострого</a:t>
            </a:r>
            <a:r>
              <a:rPr sz="19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отруєння</a:t>
            </a:r>
            <a:r>
              <a:rPr sz="19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проявляються </a:t>
            </a:r>
            <a:r>
              <a:rPr sz="1900" dirty="0">
                <a:solidFill>
                  <a:srgbClr val="FFFF00"/>
                </a:solidFill>
                <a:latin typeface="Cambria"/>
                <a:cs typeface="Cambria"/>
              </a:rPr>
              <a:t>через</a:t>
            </a:r>
            <a:r>
              <a:rPr sz="1900" spc="-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00"/>
                </a:solidFill>
                <a:latin typeface="Trebuchet MS"/>
                <a:cs typeface="Trebuchet MS"/>
              </a:rPr>
              <a:t>4-</a:t>
            </a:r>
            <a:r>
              <a:rPr sz="1900" dirty="0">
                <a:solidFill>
                  <a:srgbClr val="FFFF00"/>
                </a:solidFill>
                <a:latin typeface="Trebuchet MS"/>
                <a:cs typeface="Trebuchet MS"/>
              </a:rPr>
              <a:t>8</a:t>
            </a:r>
            <a:r>
              <a:rPr sz="1900" spc="-14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00"/>
                </a:solidFill>
                <a:latin typeface="Cambria"/>
                <a:cs typeface="Cambria"/>
              </a:rPr>
              <a:t>годин</a:t>
            </a:r>
            <a:r>
              <a:rPr sz="1900" spc="-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після</a:t>
            </a:r>
            <a:r>
              <a:rPr sz="19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вживання</a:t>
            </a:r>
            <a:r>
              <a:rPr sz="19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грибів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Особливо</a:t>
            </a:r>
            <a:r>
              <a:rPr sz="19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важко</a:t>
            </a:r>
            <a:r>
              <a:rPr sz="19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переносять</a:t>
            </a:r>
            <a:r>
              <a:rPr sz="19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отруєння</a:t>
            </a:r>
            <a:r>
              <a:rPr sz="19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грибами</a:t>
            </a:r>
            <a:r>
              <a:rPr sz="19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діти</a:t>
            </a:r>
            <a:r>
              <a:rPr sz="19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й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люди</a:t>
            </a:r>
            <a:r>
              <a:rPr sz="19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похилого</a:t>
            </a:r>
            <a:r>
              <a:rPr sz="19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віку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1900">
              <a:latin typeface="Trebuchet MS"/>
              <a:cs typeface="Trebuchet MS"/>
            </a:endParaRPr>
          </a:p>
          <a:p>
            <a:pPr marL="5340350">
              <a:lnSpc>
                <a:spcPct val="100000"/>
              </a:lnSpc>
              <a:spcBef>
                <a:spcPts val="1005"/>
              </a:spcBef>
            </a:pPr>
            <a:r>
              <a:rPr sz="1900" spc="-10" dirty="0">
                <a:solidFill>
                  <a:srgbClr val="FFFF00"/>
                </a:solidFill>
                <a:latin typeface="Cambria"/>
                <a:cs typeface="Cambria"/>
              </a:rPr>
              <a:t>З</a:t>
            </a:r>
            <a:r>
              <a:rPr sz="1900" spc="-10" dirty="0">
                <a:solidFill>
                  <a:srgbClr val="FFFF00"/>
                </a:solidFill>
                <a:latin typeface="Trebuchet MS"/>
                <a:cs typeface="Trebuchet MS"/>
              </a:rPr>
              <a:t>'</a:t>
            </a:r>
            <a:r>
              <a:rPr sz="1900" spc="-10" dirty="0">
                <a:solidFill>
                  <a:srgbClr val="FFFF00"/>
                </a:solidFill>
                <a:latin typeface="Cambria"/>
                <a:cs typeface="Cambria"/>
              </a:rPr>
              <a:t>являються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сильні</a:t>
            </a:r>
            <a:r>
              <a:rPr sz="19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спазми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19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болі</a:t>
            </a:r>
            <a:r>
              <a:rPr sz="19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19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животі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985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spc="-50" dirty="0">
                <a:solidFill>
                  <a:srgbClr val="FFFFFF"/>
                </a:solidFill>
                <a:latin typeface="Cambria"/>
                <a:cs typeface="Cambria"/>
              </a:rPr>
              <a:t>нудота</a:t>
            </a:r>
            <a:r>
              <a:rPr sz="1900" spc="-5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9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що</a:t>
            </a:r>
            <a:r>
              <a:rPr sz="19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супроводжується</a:t>
            </a:r>
            <a:r>
              <a:rPr sz="19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блювотою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пронос</a:t>
            </a:r>
            <a:r>
              <a:rPr sz="19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іноді</a:t>
            </a:r>
            <a:r>
              <a:rPr sz="19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із</a:t>
            </a:r>
            <a:r>
              <a:rPr sz="19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кров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'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ю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19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головний </a:t>
            </a:r>
            <a:r>
              <a:rPr sz="1900" spc="-20" dirty="0">
                <a:solidFill>
                  <a:srgbClr val="FFFFFF"/>
                </a:solidFill>
                <a:latin typeface="Cambria"/>
                <a:cs typeface="Cambria"/>
              </a:rPr>
              <a:t>біль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985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шум</a:t>
            </a:r>
            <a:r>
              <a:rPr sz="19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19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Cambria"/>
                <a:cs typeface="Cambria"/>
              </a:rPr>
              <a:t>вухах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холодний</a:t>
            </a:r>
            <a:r>
              <a:rPr sz="1900" spc="-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Cambria"/>
                <a:cs typeface="Cambria"/>
              </a:rPr>
              <a:t>піт</a:t>
            </a:r>
            <a:endParaRPr sz="19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виділення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слини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1900">
              <a:latin typeface="Trebuchet MS"/>
              <a:cs typeface="Trebuchet MS"/>
            </a:endParaRPr>
          </a:p>
          <a:p>
            <a:pPr marL="241300" marR="5080" indent="-228600">
              <a:lnSpc>
                <a:spcPct val="100000"/>
              </a:lnSpc>
              <a:spcBef>
                <a:spcPts val="985"/>
              </a:spcBef>
              <a:buFont typeface="Arial MT"/>
              <a:buChar char="•"/>
              <a:tabLst>
                <a:tab pos="241300" algn="l"/>
              </a:tabLst>
            </a:pP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При</a:t>
            </a:r>
            <a:r>
              <a:rPr sz="1900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отруєнні</a:t>
            </a:r>
            <a:r>
              <a:rPr sz="19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грибами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діяльність</a:t>
            </a:r>
            <a:r>
              <a:rPr sz="19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серця</a:t>
            </a:r>
            <a:r>
              <a:rPr sz="19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35" dirty="0">
                <a:solidFill>
                  <a:srgbClr val="FFFFFF"/>
                </a:solidFill>
                <a:latin typeface="Cambria"/>
                <a:cs typeface="Cambria"/>
              </a:rPr>
              <a:t>порушується</a:t>
            </a:r>
            <a:r>
              <a:rPr sz="1900" spc="-3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9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знижується</a:t>
            </a:r>
            <a:r>
              <a:rPr sz="19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артеріальний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45" dirty="0">
                <a:solidFill>
                  <a:srgbClr val="FFFFFF"/>
                </a:solidFill>
                <a:latin typeface="Cambria"/>
                <a:cs typeface="Cambria"/>
              </a:rPr>
              <a:t>тиск</a:t>
            </a:r>
            <a:r>
              <a:rPr sz="1900" spc="-4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9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шкіра</a:t>
            </a:r>
            <a:r>
              <a:rPr sz="19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Cambria"/>
                <a:cs typeface="Cambria"/>
              </a:rPr>
              <a:t>стає </a:t>
            </a:r>
            <a:r>
              <a:rPr sz="1900" dirty="0">
                <a:solidFill>
                  <a:srgbClr val="FFFFFF"/>
                </a:solidFill>
                <a:latin typeface="Cambria"/>
                <a:cs typeface="Cambria"/>
              </a:rPr>
              <a:t>жовтуватого</a:t>
            </a:r>
            <a:r>
              <a:rPr sz="19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кольору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1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5533" y="646050"/>
            <a:ext cx="961072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41375" algn="l"/>
              </a:tabLst>
            </a:pPr>
            <a:r>
              <a:rPr i="0" spc="365" dirty="0">
                <a:solidFill>
                  <a:srgbClr val="FFFF00"/>
                </a:solidFill>
                <a:latin typeface="Cambria"/>
                <a:cs typeface="Cambria"/>
              </a:rPr>
              <a:t>ЯК</a:t>
            </a:r>
            <a:r>
              <a:rPr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i="0" spc="305" dirty="0">
                <a:solidFill>
                  <a:srgbClr val="FFFF00"/>
                </a:solidFill>
                <a:latin typeface="Cambria"/>
                <a:cs typeface="Cambria"/>
              </a:rPr>
              <a:t>ЗАПОБІГТИ</a:t>
            </a:r>
            <a:r>
              <a:rPr i="0" spc="35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300" dirty="0">
                <a:solidFill>
                  <a:srgbClr val="FFFF00"/>
                </a:solidFill>
                <a:latin typeface="Cambria"/>
                <a:cs typeface="Cambria"/>
              </a:rPr>
              <a:t>ХАРЧОВОМУ</a:t>
            </a:r>
            <a:r>
              <a:rPr i="0" spc="37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325" dirty="0">
                <a:solidFill>
                  <a:srgbClr val="FFFF00"/>
                </a:solidFill>
                <a:latin typeface="Cambria"/>
                <a:cs typeface="Cambria"/>
              </a:rPr>
              <a:t>ОТРУЄННЮ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41" y="1650744"/>
            <a:ext cx="7778750" cy="4960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5080" indent="-227329">
              <a:lnSpc>
                <a:spcPct val="11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  <a:tab pos="5565775" algn="l"/>
              </a:tabLst>
            </a:pPr>
            <a:r>
              <a:rPr sz="2400" dirty="0">
                <a:solidFill>
                  <a:srgbClr val="FFFF00"/>
                </a:solidFill>
                <a:latin typeface="Cambria"/>
                <a:cs typeface="Cambria"/>
              </a:rPr>
              <a:t>Перед</a:t>
            </a:r>
            <a:r>
              <a:rPr sz="2400" spc="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00"/>
                </a:solidFill>
                <a:latin typeface="Cambria"/>
                <a:cs typeface="Cambria"/>
              </a:rPr>
              <a:t>готуванням</a:t>
            </a:r>
            <a:r>
              <a:rPr sz="2400" spc="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00"/>
                </a:solidFill>
                <a:latin typeface="Cambria"/>
                <a:cs typeface="Cambria"/>
              </a:rPr>
              <a:t>їжі</a:t>
            </a:r>
            <a:r>
              <a:rPr sz="2400" spc="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переконайтеся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	що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Ваші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mbria"/>
                <a:cs typeface="Cambria"/>
              </a:rPr>
              <a:t>руки 	</a:t>
            </a:r>
            <a:r>
              <a:rPr sz="2400" spc="-45" dirty="0">
                <a:solidFill>
                  <a:srgbClr val="FFFFFF"/>
                </a:solidFill>
                <a:latin typeface="Cambria"/>
                <a:cs typeface="Cambria"/>
              </a:rPr>
              <a:t>чисті</a:t>
            </a:r>
            <a:r>
              <a:rPr sz="2400" spc="-4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4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якщо</a:t>
            </a:r>
            <a:r>
              <a:rPr sz="24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є</a:t>
            </a:r>
            <a:r>
              <a:rPr sz="24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ушкодження</a:t>
            </a:r>
            <a:r>
              <a:rPr sz="24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або</a:t>
            </a:r>
            <a:r>
              <a:rPr sz="24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Cambria"/>
                <a:cs typeface="Cambria"/>
              </a:rPr>
              <a:t>ранки</a:t>
            </a:r>
            <a:r>
              <a:rPr sz="2400" spc="-5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400" spc="-3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використовуйте 	рукавички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  <a:p>
            <a:pPr marL="240029" marR="1339215" indent="-227329">
              <a:lnSpc>
                <a:spcPct val="1100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00"/>
                </a:solidFill>
                <a:latin typeface="Cambria"/>
                <a:cs typeface="Cambria"/>
              </a:rPr>
              <a:t>Під</a:t>
            </a:r>
            <a:r>
              <a:rPr sz="2400" spc="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00"/>
                </a:solidFill>
                <a:latin typeface="Cambria"/>
                <a:cs typeface="Cambria"/>
              </a:rPr>
              <a:t>час</a:t>
            </a:r>
            <a:r>
              <a:rPr sz="2400" spc="3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00"/>
                </a:solidFill>
                <a:latin typeface="Cambria"/>
                <a:cs typeface="Cambria"/>
              </a:rPr>
              <a:t>готування</a:t>
            </a:r>
            <a:r>
              <a:rPr sz="2400" spc="3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00"/>
                </a:solidFill>
                <a:latin typeface="Cambria"/>
                <a:cs typeface="Cambria"/>
              </a:rPr>
              <a:t>їжі</a:t>
            </a:r>
            <a:r>
              <a:rPr sz="2400" spc="4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простежте</a:t>
            </a:r>
            <a:r>
              <a:rPr sz="24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за</a:t>
            </a:r>
            <a:r>
              <a:rPr sz="24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Cambria"/>
                <a:cs typeface="Cambria"/>
              </a:rPr>
              <a:t>тим</a:t>
            </a:r>
            <a:r>
              <a:rPr sz="2400" spc="-6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4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mbria"/>
                <a:cs typeface="Cambria"/>
              </a:rPr>
              <a:t>щоб 	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заморожене м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'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ясо</a:t>
            </a:r>
            <a:r>
              <a:rPr sz="24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повністю</a:t>
            </a:r>
            <a:r>
              <a:rPr sz="24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розморозилося</a:t>
            </a:r>
            <a:endParaRPr sz="2400">
              <a:latin typeface="Cambria"/>
              <a:cs typeface="Cambria"/>
            </a:endParaRPr>
          </a:p>
          <a:p>
            <a:pPr marL="240029" marR="768985" indent="-227329">
              <a:lnSpc>
                <a:spcPct val="110000"/>
              </a:lnSpc>
              <a:spcBef>
                <a:spcPts val="98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00"/>
                </a:solidFill>
                <a:latin typeface="Cambria"/>
                <a:cs typeface="Cambria"/>
              </a:rPr>
              <a:t>Ретельно</a:t>
            </a:r>
            <a:r>
              <a:rPr sz="2400" spc="3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00"/>
                </a:solidFill>
                <a:latin typeface="Cambria"/>
                <a:cs typeface="Cambria"/>
              </a:rPr>
              <a:t>проварюйте</a:t>
            </a:r>
            <a:r>
              <a:rPr sz="2400" spc="3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м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'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ясо</a:t>
            </a:r>
            <a:r>
              <a:rPr sz="24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і</a:t>
            </a:r>
            <a:r>
              <a:rPr sz="24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яйця</a:t>
            </a:r>
            <a:r>
              <a:rPr sz="24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для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Cambria"/>
                <a:cs typeface="Cambria"/>
              </a:rPr>
              <a:t>того</a:t>
            </a:r>
            <a:r>
              <a:rPr sz="2400" spc="-6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4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mbria"/>
                <a:cs typeface="Cambria"/>
              </a:rPr>
              <a:t>щоб 	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знищити</a:t>
            </a:r>
            <a:r>
              <a:rPr sz="24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всі</a:t>
            </a:r>
            <a:r>
              <a:rPr sz="24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небезпечні</a:t>
            </a:r>
            <a:r>
              <a:rPr sz="24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бактерії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  <a:p>
            <a:pPr marL="240029" marR="231775" indent="-227329" algn="just">
              <a:lnSpc>
                <a:spcPct val="11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00"/>
                </a:solidFill>
                <a:latin typeface="Cambria"/>
                <a:cs typeface="Cambria"/>
              </a:rPr>
              <a:t>Не</a:t>
            </a:r>
            <a:r>
              <a:rPr sz="2400" spc="-13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00"/>
                </a:solidFill>
                <a:latin typeface="Cambria"/>
                <a:cs typeface="Cambria"/>
              </a:rPr>
              <a:t>зберігайте</a:t>
            </a:r>
            <a:r>
              <a:rPr sz="2400" spc="3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spc="-75" dirty="0">
                <a:solidFill>
                  <a:srgbClr val="FFFF00"/>
                </a:solidFill>
                <a:latin typeface="Cambria"/>
                <a:cs typeface="Cambria"/>
              </a:rPr>
              <a:t>м</a:t>
            </a:r>
            <a:r>
              <a:rPr sz="2400" spc="-75" dirty="0">
                <a:solidFill>
                  <a:srgbClr val="FFFF00"/>
                </a:solidFill>
                <a:latin typeface="Trebuchet MS"/>
                <a:cs typeface="Trebuchet MS"/>
              </a:rPr>
              <a:t>'</a:t>
            </a:r>
            <a:r>
              <a:rPr sz="2400" spc="-75" dirty="0">
                <a:solidFill>
                  <a:srgbClr val="FFFF00"/>
                </a:solidFill>
                <a:latin typeface="Cambria"/>
                <a:cs typeface="Cambria"/>
              </a:rPr>
              <a:t>ясо</a:t>
            </a:r>
            <a:r>
              <a:rPr sz="2400" spc="-7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4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яке</a:t>
            </a:r>
            <a:r>
              <a:rPr sz="24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пройшло</a:t>
            </a:r>
            <a:r>
              <a:rPr sz="24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термічну</a:t>
            </a:r>
            <a:r>
              <a:rPr sz="24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обробку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, 	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дуже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довго</a:t>
            </a:r>
            <a:r>
              <a:rPr sz="24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24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холодильнику</a:t>
            </a:r>
            <a:r>
              <a:rPr sz="24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воно</a:t>
            </a:r>
            <a:r>
              <a:rPr sz="24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стає</a:t>
            </a:r>
            <a:r>
              <a:rPr sz="24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сприятливим 	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середовищем</a:t>
            </a:r>
            <a:r>
              <a:rPr sz="24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для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розмноження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 бактерій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).</a:t>
            </a:r>
            <a:endParaRPr sz="2400">
              <a:latin typeface="Trebuchet MS"/>
              <a:cs typeface="Trebuchet MS"/>
            </a:endParaRPr>
          </a:p>
          <a:p>
            <a:pPr marL="240029" indent="-227329" algn="just">
              <a:lnSpc>
                <a:spcPct val="100000"/>
              </a:lnSpc>
              <a:spcBef>
                <a:spcPts val="129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FFFF00"/>
                </a:solidFill>
                <a:latin typeface="Cambria"/>
                <a:cs typeface="Cambria"/>
              </a:rPr>
              <a:t>Не</a:t>
            </a:r>
            <a:r>
              <a:rPr sz="2400" spc="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00"/>
                </a:solidFill>
                <a:latin typeface="Cambria"/>
                <a:cs typeface="Cambria"/>
              </a:rPr>
              <a:t>споживайте</a:t>
            </a:r>
            <a:r>
              <a:rPr sz="2400" spc="4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00"/>
                </a:solidFill>
                <a:latin typeface="Cambria"/>
                <a:cs typeface="Cambria"/>
              </a:rPr>
              <a:t>дикі</a:t>
            </a:r>
            <a:r>
              <a:rPr sz="2400" spc="3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Cambria"/>
                <a:cs typeface="Cambria"/>
              </a:rPr>
              <a:t>рослини</a:t>
            </a:r>
            <a:r>
              <a:rPr sz="2400" spc="-4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400" spc="-3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ягоди</a:t>
            </a:r>
            <a:r>
              <a:rPr sz="24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або</a:t>
            </a:r>
            <a:r>
              <a:rPr sz="24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коріння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24240" y="1737967"/>
            <a:ext cx="4067771" cy="4684775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2716" y="723613"/>
            <a:ext cx="7976234" cy="1010919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2359660" marR="5080" indent="-2347595">
              <a:lnSpc>
                <a:spcPts val="3670"/>
              </a:lnSpc>
              <a:spcBef>
                <a:spcPts val="570"/>
              </a:spcBef>
              <a:tabLst>
                <a:tab pos="5593080" algn="l"/>
              </a:tabLst>
            </a:pPr>
            <a:r>
              <a:rPr i="0" spc="310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r>
              <a:rPr i="0" spc="36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250" dirty="0">
                <a:solidFill>
                  <a:srgbClr val="FFFF00"/>
                </a:solidFill>
                <a:latin typeface="Cambria"/>
                <a:cs typeface="Cambria"/>
              </a:rPr>
              <a:t>ЕТИЛОВИМ</a:t>
            </a:r>
            <a:r>
              <a:rPr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i="0" spc="305" dirty="0">
                <a:solidFill>
                  <a:srgbClr val="FFFF00"/>
                </a:solidFill>
                <a:latin typeface="Cambria"/>
                <a:cs typeface="Cambria"/>
              </a:rPr>
              <a:t>СПИРТОМ </a:t>
            </a:r>
            <a:r>
              <a:rPr i="0" spc="165" dirty="0">
                <a:solidFill>
                  <a:srgbClr val="FFFF00"/>
                </a:solidFill>
                <a:latin typeface="Cambria"/>
                <a:cs typeface="Cambria"/>
              </a:rPr>
              <a:t>(АЛКОГОЛЕМ)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4907" y="1921257"/>
            <a:ext cx="11727815" cy="4017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solidFill>
                  <a:srgbClr val="FFFF00"/>
                </a:solidFill>
                <a:latin typeface="Cambria"/>
                <a:cs typeface="Cambria"/>
              </a:rPr>
              <a:t>Етиловий</a:t>
            </a:r>
            <a:r>
              <a:rPr sz="2000" b="1" spc="-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mbria"/>
                <a:cs typeface="Cambria"/>
              </a:rPr>
              <a:t>спирт</a:t>
            </a:r>
            <a:r>
              <a:rPr sz="2000" b="1" spc="-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b="1" spc="-25" dirty="0">
                <a:solidFill>
                  <a:srgbClr val="FFFF00"/>
                </a:solidFill>
                <a:latin typeface="Cambria"/>
                <a:cs typeface="Cambria"/>
              </a:rPr>
              <a:t>(етанол)</a:t>
            </a:r>
            <a:r>
              <a:rPr sz="2000" b="1" spc="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spc="515" dirty="0">
                <a:solidFill>
                  <a:srgbClr val="FFFFFF"/>
                </a:solidFill>
                <a:latin typeface="Trebuchet MS"/>
                <a:cs typeface="Trebuchet MS"/>
              </a:rPr>
              <a:t>—</a:t>
            </a:r>
            <a:r>
              <a:rPr sz="20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безбарвна</a:t>
            </a:r>
            <a:r>
              <a:rPr sz="20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рідина</a:t>
            </a:r>
            <a:r>
              <a:rPr sz="20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з</a:t>
            </a:r>
            <a:r>
              <a:rPr sz="20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характернним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запахом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 marL="12700" marR="309245">
              <a:lnSpc>
                <a:spcPct val="161000"/>
              </a:lnSpc>
              <a:spcBef>
                <a:spcPts val="25"/>
              </a:spcBef>
            </a:pP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Змішується</a:t>
            </a: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з</a:t>
            </a: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водою</a:t>
            </a:r>
            <a:r>
              <a:rPr sz="20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 </a:t>
            </a:r>
            <a:r>
              <a:rPr sz="2000" spc="-50" dirty="0">
                <a:solidFill>
                  <a:srgbClr val="FFFFFF"/>
                </a:solidFill>
                <a:latin typeface="Cambria"/>
                <a:cs typeface="Cambria"/>
              </a:rPr>
              <a:t>будь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яких</a:t>
            </a:r>
            <a:r>
              <a:rPr sz="20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ambria"/>
                <a:cs typeface="Cambria"/>
              </a:rPr>
              <a:t>співвідношеннях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добре</a:t>
            </a:r>
            <a:r>
              <a:rPr sz="2000" spc="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розчиняється</a:t>
            </a:r>
            <a:r>
              <a:rPr sz="2000" spc="5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органічних</a:t>
            </a: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розчинниках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. 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Горить</a:t>
            </a: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синім</a:t>
            </a:r>
            <a:r>
              <a:rPr sz="2000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полум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’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ям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Етанол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входить</a:t>
            </a:r>
            <a:r>
              <a:rPr sz="20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до</a:t>
            </a:r>
            <a:r>
              <a:rPr sz="2000" spc="-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складу</a:t>
            </a:r>
            <a:r>
              <a:rPr sz="2000" spc="-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всіх</a:t>
            </a:r>
            <a:r>
              <a:rPr sz="2000" spc="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спиртних</a:t>
            </a:r>
            <a:r>
              <a:rPr sz="2000" spc="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Cambria"/>
                <a:cs typeface="Cambria"/>
              </a:rPr>
              <a:t>напоїв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 marL="12700" marR="845185">
              <a:lnSpc>
                <a:spcPct val="120000"/>
              </a:lnSpc>
              <a:spcBef>
                <a:spcPts val="1005"/>
              </a:spcBef>
            </a:pP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Смертельна</a:t>
            </a:r>
            <a:r>
              <a:rPr sz="2000" spc="6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доза</a:t>
            </a:r>
            <a:r>
              <a:rPr sz="2000" spc="4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spc="-80" dirty="0">
                <a:solidFill>
                  <a:srgbClr val="FFFF00"/>
                </a:solidFill>
                <a:latin typeface="Trebuchet MS"/>
                <a:cs typeface="Trebuchet MS"/>
              </a:rPr>
              <a:t>96°</a:t>
            </a:r>
            <a:r>
              <a:rPr sz="2000" spc="-9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етанолу</a:t>
            </a:r>
            <a:r>
              <a:rPr sz="2000" spc="8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варіює</a:t>
            </a:r>
            <a:r>
              <a:rPr sz="20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від</a:t>
            </a:r>
            <a:r>
              <a:rPr sz="2000" spc="5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Trebuchet MS"/>
                <a:cs typeface="Trebuchet MS"/>
              </a:rPr>
              <a:t>4</a:t>
            </a:r>
            <a:r>
              <a:rPr sz="2000" spc="-12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до</a:t>
            </a:r>
            <a:r>
              <a:rPr sz="2000" spc="5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Trebuchet MS"/>
                <a:cs typeface="Trebuchet MS"/>
              </a:rPr>
              <a:t>12</a:t>
            </a:r>
            <a:r>
              <a:rPr sz="2000" spc="-12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г</a:t>
            </a:r>
            <a:r>
              <a:rPr sz="2000" spc="3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на</a:t>
            </a:r>
            <a:r>
              <a:rPr sz="2000" spc="4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Trebuchet MS"/>
                <a:cs typeface="Trebuchet MS"/>
              </a:rPr>
              <a:t>1</a:t>
            </a:r>
            <a:r>
              <a:rPr sz="2000" spc="-12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кг</a:t>
            </a:r>
            <a:r>
              <a:rPr sz="2000" spc="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маси</a:t>
            </a:r>
            <a:r>
              <a:rPr sz="2000" spc="3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тіла</a:t>
            </a:r>
            <a:r>
              <a:rPr sz="2000" spc="4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(700-</a:t>
            </a:r>
            <a:r>
              <a:rPr sz="2000" spc="515" dirty="0">
                <a:solidFill>
                  <a:srgbClr val="FFFFFF"/>
                </a:solidFill>
                <a:latin typeface="Trebuchet MS"/>
                <a:cs typeface="Trebuchet MS"/>
              </a:rPr>
              <a:t>—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1000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мл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горілки</a:t>
            </a:r>
            <a:r>
              <a:rPr sz="20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mbria"/>
                <a:cs typeface="Cambria"/>
              </a:rPr>
              <a:t>за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відсутності</a:t>
            </a:r>
            <a:r>
              <a:rPr sz="20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толерантності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).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Алкогольна</a:t>
            </a:r>
            <a:r>
              <a:rPr sz="2000" spc="-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кома</a:t>
            </a:r>
            <a:r>
              <a:rPr sz="2000" spc="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настає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при</a:t>
            </a: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концентрації</a:t>
            </a:r>
            <a:r>
              <a:rPr sz="20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алкоголю</a:t>
            </a:r>
            <a:r>
              <a:rPr sz="20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крові</a:t>
            </a: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Trebuchet MS"/>
                <a:cs typeface="Trebuchet MS"/>
              </a:rPr>
              <a:t>3</a:t>
            </a:r>
            <a:r>
              <a:rPr sz="2000" spc="-13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FFFF00"/>
                </a:solidFill>
                <a:latin typeface="Cambria"/>
                <a:cs typeface="Cambria"/>
              </a:rPr>
              <a:t>г</a:t>
            </a:r>
            <a:r>
              <a:rPr sz="2000" spc="-20" dirty="0">
                <a:solidFill>
                  <a:srgbClr val="FFFF00"/>
                </a:solidFill>
                <a:latin typeface="Trebuchet MS"/>
                <a:cs typeface="Trebuchet MS"/>
              </a:rPr>
              <a:t>/</a:t>
            </a:r>
            <a:r>
              <a:rPr sz="2000" spc="-20" dirty="0">
                <a:solidFill>
                  <a:srgbClr val="FFFF00"/>
                </a:solidFill>
                <a:latin typeface="Cambria"/>
                <a:cs typeface="Cambria"/>
              </a:rPr>
              <a:t>л</a:t>
            </a:r>
            <a:r>
              <a:rPr sz="2000" spc="-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і</a:t>
            </a:r>
            <a:r>
              <a:rPr sz="2000" spc="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spc="-60" dirty="0">
                <a:solidFill>
                  <a:srgbClr val="FFFF00"/>
                </a:solidFill>
                <a:latin typeface="Cambria"/>
                <a:cs typeface="Cambria"/>
              </a:rPr>
              <a:t>вище</a:t>
            </a:r>
            <a:r>
              <a:rPr sz="2000" spc="-60" dirty="0">
                <a:solidFill>
                  <a:srgbClr val="FFFF00"/>
                </a:solidFill>
                <a:latin typeface="Trebuchet MS"/>
                <a:cs typeface="Trebuchet MS"/>
              </a:rPr>
              <a:t>,</a:t>
            </a:r>
            <a:r>
              <a:rPr sz="2000" spc="-20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смерть</a:t>
            </a:r>
            <a:r>
              <a:rPr sz="20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515" dirty="0">
                <a:solidFill>
                  <a:srgbClr val="FFFFFF"/>
                </a:solidFill>
                <a:latin typeface="Trebuchet MS"/>
                <a:cs typeface="Trebuchet MS"/>
              </a:rPr>
              <a:t>—</a:t>
            </a:r>
            <a:r>
              <a:rPr sz="20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при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концентрації</a:t>
            </a:r>
            <a:endParaRPr sz="2000">
              <a:latin typeface="Cambria"/>
              <a:cs typeface="Cambria"/>
            </a:endParaRPr>
          </a:p>
          <a:p>
            <a:pPr marL="13335">
              <a:lnSpc>
                <a:spcPct val="100000"/>
              </a:lnSpc>
              <a:spcBef>
                <a:spcPts val="480"/>
              </a:spcBef>
            </a:pPr>
            <a:r>
              <a:rPr sz="2000" spc="265" dirty="0">
                <a:solidFill>
                  <a:srgbClr val="FFFF00"/>
                </a:solidFill>
                <a:latin typeface="Trebuchet MS"/>
                <a:cs typeface="Trebuchet MS"/>
              </a:rPr>
              <a:t>5—</a:t>
            </a:r>
            <a:r>
              <a:rPr sz="2000" dirty="0">
                <a:solidFill>
                  <a:srgbClr val="FFFF00"/>
                </a:solidFill>
                <a:latin typeface="Trebuchet MS"/>
                <a:cs typeface="Trebuchet MS"/>
              </a:rPr>
              <a:t>6</a:t>
            </a:r>
            <a:r>
              <a:rPr sz="2000" spc="-114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FFFF00"/>
                </a:solidFill>
                <a:latin typeface="Cambria"/>
                <a:cs typeface="Cambria"/>
              </a:rPr>
              <a:t>г</a:t>
            </a:r>
            <a:r>
              <a:rPr sz="2000" spc="-20" dirty="0">
                <a:solidFill>
                  <a:srgbClr val="FFFF00"/>
                </a:solidFill>
                <a:latin typeface="Trebuchet MS"/>
                <a:cs typeface="Trebuchet MS"/>
              </a:rPr>
              <a:t>/</a:t>
            </a:r>
            <a:r>
              <a:rPr sz="2000" spc="-20" dirty="0">
                <a:solidFill>
                  <a:srgbClr val="FFFF00"/>
                </a:solidFill>
                <a:latin typeface="Cambria"/>
                <a:cs typeface="Cambria"/>
              </a:rPr>
              <a:t>л</a:t>
            </a:r>
            <a:r>
              <a:rPr sz="2000" spc="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і</a:t>
            </a:r>
            <a:r>
              <a:rPr sz="2000" spc="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Cambria"/>
                <a:cs typeface="Cambria"/>
              </a:rPr>
              <a:t>вище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Отруєння</a:t>
            </a:r>
            <a:r>
              <a:rPr sz="20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є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35" dirty="0">
                <a:solidFill>
                  <a:srgbClr val="FFFF00"/>
                </a:solidFill>
                <a:latin typeface="Cambria"/>
                <a:cs typeface="Cambria"/>
              </a:rPr>
              <a:t>побутовим</a:t>
            </a:r>
            <a:r>
              <a:rPr sz="2000" spc="-35" dirty="0">
                <a:solidFill>
                  <a:srgbClr val="FFFF00"/>
                </a:solidFill>
                <a:latin typeface="Trebuchet MS"/>
                <a:cs typeface="Trebuchet MS"/>
              </a:rPr>
              <a:t>,</a:t>
            </a:r>
            <a:r>
              <a:rPr sz="2000" spc="-18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spc="-35" dirty="0">
                <a:solidFill>
                  <a:srgbClr val="FFFF00"/>
                </a:solidFill>
                <a:latin typeface="Cambria"/>
                <a:cs typeface="Cambria"/>
              </a:rPr>
              <a:t>випадковим</a:t>
            </a:r>
            <a:r>
              <a:rPr sz="2000" spc="-35" dirty="0">
                <a:solidFill>
                  <a:srgbClr val="FFFF00"/>
                </a:solidFill>
                <a:latin typeface="Trebuchet MS"/>
                <a:cs typeface="Trebuchet MS"/>
              </a:rPr>
              <a:t>,</a:t>
            </a:r>
            <a:r>
              <a:rPr sz="2000" spc="-204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з</a:t>
            </a:r>
            <a:r>
              <a:rPr sz="2000" spc="4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метою</a:t>
            </a:r>
            <a:r>
              <a:rPr sz="2000" spc="1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Cambria"/>
                <a:cs typeface="Cambria"/>
              </a:rPr>
              <a:t>сп</a:t>
            </a:r>
            <a:r>
              <a:rPr sz="2000" spc="-10" dirty="0">
                <a:solidFill>
                  <a:srgbClr val="FFFF00"/>
                </a:solidFill>
                <a:latin typeface="Trebuchet MS"/>
                <a:cs typeface="Trebuchet MS"/>
              </a:rPr>
              <a:t>’</a:t>
            </a:r>
            <a:r>
              <a:rPr sz="2000" spc="-10" dirty="0">
                <a:solidFill>
                  <a:srgbClr val="FFFF00"/>
                </a:solidFill>
                <a:latin typeface="Cambria"/>
                <a:cs typeface="Cambria"/>
              </a:rPr>
              <a:t>яніння</a:t>
            </a:r>
            <a:r>
              <a:rPr sz="2000" spc="-10" dirty="0">
                <a:solidFill>
                  <a:srgbClr val="FFFF00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7836" y="348708"/>
            <a:ext cx="9860915" cy="92138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2084705" marR="5080" indent="-2072639">
              <a:lnSpc>
                <a:spcPts val="3340"/>
              </a:lnSpc>
              <a:spcBef>
                <a:spcPts val="525"/>
              </a:spcBef>
              <a:tabLst>
                <a:tab pos="3663950" algn="l"/>
                <a:tab pos="6043930" algn="l"/>
                <a:tab pos="6304280" algn="l"/>
                <a:tab pos="6722109" algn="l"/>
                <a:tab pos="8317865" algn="l"/>
                <a:tab pos="9290685" algn="l"/>
              </a:tabLst>
            </a:pPr>
            <a:r>
              <a:rPr sz="3100" i="0" spc="275" dirty="0">
                <a:solidFill>
                  <a:srgbClr val="FFFF00"/>
                </a:solidFill>
                <a:latin typeface="Cambria"/>
                <a:cs typeface="Cambria"/>
              </a:rPr>
              <a:t>КОНЦЕНТРАЦІЯ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245" dirty="0">
                <a:solidFill>
                  <a:srgbClr val="FFFF00"/>
                </a:solidFill>
                <a:latin typeface="Cambria"/>
                <a:cs typeface="Cambria"/>
              </a:rPr>
              <a:t>АЛКОГОЛЮ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150" dirty="0">
                <a:solidFill>
                  <a:srgbClr val="FFFF00"/>
                </a:solidFill>
                <a:latin typeface="Cambria"/>
                <a:cs typeface="Cambria"/>
              </a:rPr>
              <a:t>В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235" dirty="0">
                <a:solidFill>
                  <a:srgbClr val="FFFF00"/>
                </a:solidFill>
                <a:latin typeface="Cambria"/>
                <a:cs typeface="Cambria"/>
              </a:rPr>
              <a:t>КРОВІ,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185" dirty="0">
                <a:solidFill>
                  <a:srgbClr val="FFFF00"/>
                </a:solidFill>
                <a:latin typeface="Cambria"/>
                <a:cs typeface="Cambria"/>
              </a:rPr>
              <a:t>Г/Л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145" dirty="0">
                <a:solidFill>
                  <a:srgbClr val="FFFF00"/>
                </a:solidFill>
                <a:latin typeface="Cambria"/>
                <a:cs typeface="Cambria"/>
              </a:rPr>
              <a:t>ТА </a:t>
            </a:r>
            <a:r>
              <a:rPr sz="3100" i="0" spc="225" dirty="0">
                <a:solidFill>
                  <a:srgbClr val="FFFF00"/>
                </a:solidFill>
                <a:latin typeface="Cambria"/>
                <a:cs typeface="Cambria"/>
              </a:rPr>
              <a:t>ФУНКЦІОНАЛЬНА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280" dirty="0">
                <a:solidFill>
                  <a:srgbClr val="FFFF00"/>
                </a:solidFill>
                <a:latin typeface="Cambria"/>
                <a:cs typeface="Cambria"/>
              </a:rPr>
              <a:t>ОЦІНКА</a:t>
            </a:r>
            <a:endParaRPr sz="31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87771" y="1435481"/>
            <a:ext cx="12636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solidFill>
                  <a:srgbClr val="FFFF00"/>
                </a:solidFill>
                <a:latin typeface="Cambria"/>
                <a:cs typeface="Cambria"/>
              </a:rPr>
              <a:t>АЛКОТЕСТ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40" y="1929256"/>
            <a:ext cx="114300" cy="819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sz="2000" spc="-5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69875" y="2222500"/>
          <a:ext cx="10061575" cy="4204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8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4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4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Менше</a:t>
                      </a:r>
                      <a:r>
                        <a:rPr sz="1800" b="1" spc="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0,3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EC54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Відсутність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впливу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алкоголю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EC5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R="26162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Cambria"/>
                          <a:cs typeface="Cambria"/>
                        </a:rPr>
                        <a:t>Віл</a:t>
                      </a:r>
                      <a:r>
                        <a:rPr sz="180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35" dirty="0">
                          <a:latin typeface="Trebuchet MS"/>
                          <a:cs typeface="Trebuchet MS"/>
                        </a:rPr>
                        <a:t>0,3</a:t>
                      </a:r>
                      <a:r>
                        <a:rPr sz="1800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до</a:t>
                      </a:r>
                      <a:r>
                        <a:rPr sz="1800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25" dirty="0">
                          <a:latin typeface="Trebuchet MS"/>
                          <a:cs typeface="Trebuchet MS"/>
                        </a:rPr>
                        <a:t>0,5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AC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Cambria"/>
                          <a:cs typeface="Cambria"/>
                        </a:rPr>
                        <a:t>Незначний</a:t>
                      </a:r>
                      <a:r>
                        <a:rPr sz="1800" spc="-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20" dirty="0">
                          <a:latin typeface="Cambria"/>
                          <a:cs typeface="Cambria"/>
                        </a:rPr>
                        <a:t>вплив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A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R="26162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Cambria"/>
                          <a:cs typeface="Cambria"/>
                        </a:rPr>
                        <a:t>Від</a:t>
                      </a:r>
                      <a:r>
                        <a:rPr sz="180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35" dirty="0">
                          <a:latin typeface="Trebuchet MS"/>
                          <a:cs typeface="Trebuchet MS"/>
                        </a:rPr>
                        <a:t>0,5</a:t>
                      </a:r>
                      <a:r>
                        <a:rPr sz="18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до</a:t>
                      </a:r>
                      <a:r>
                        <a:rPr sz="180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25" dirty="0">
                          <a:latin typeface="Trebuchet MS"/>
                          <a:cs typeface="Trebuchet MS"/>
                        </a:rPr>
                        <a:t>1,5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5E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Cambria"/>
                          <a:cs typeface="Cambria"/>
                        </a:rPr>
                        <a:t>Легке</a:t>
                      </a:r>
                      <a:r>
                        <a:rPr sz="1800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сп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яніння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Cambria"/>
                          <a:cs typeface="Cambria"/>
                        </a:rPr>
                        <a:t>Від</a:t>
                      </a:r>
                      <a:r>
                        <a:rPr sz="180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35" dirty="0">
                          <a:latin typeface="Trebuchet MS"/>
                          <a:cs typeface="Trebuchet MS"/>
                        </a:rPr>
                        <a:t>1,5</a:t>
                      </a:r>
                      <a:r>
                        <a:rPr sz="18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до</a:t>
                      </a:r>
                      <a:r>
                        <a:rPr sz="180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25" dirty="0">
                          <a:latin typeface="Trebuchet MS"/>
                          <a:cs typeface="Trebuchet MS"/>
                        </a:rPr>
                        <a:t>2,5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ACF"/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Cambria"/>
                          <a:cs typeface="Cambria"/>
                        </a:rPr>
                        <a:t>Сп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яніння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середнього</a:t>
                      </a:r>
                      <a:r>
                        <a:rPr sz="1800" spc="-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ступеня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A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Cambria"/>
                          <a:cs typeface="Cambria"/>
                        </a:rPr>
                        <a:t>Від</a:t>
                      </a:r>
                      <a:r>
                        <a:rPr sz="180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35" dirty="0">
                          <a:latin typeface="Trebuchet MS"/>
                          <a:cs typeface="Trebuchet MS"/>
                        </a:rPr>
                        <a:t>2,5</a:t>
                      </a:r>
                      <a:r>
                        <a:rPr sz="18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до</a:t>
                      </a:r>
                      <a:r>
                        <a:rPr sz="180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25" dirty="0">
                          <a:latin typeface="Trebuchet MS"/>
                          <a:cs typeface="Trebuchet MS"/>
                        </a:rPr>
                        <a:t>3,0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5E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Cambria"/>
                          <a:cs typeface="Cambria"/>
                        </a:rPr>
                        <a:t>Сильне</a:t>
                      </a:r>
                      <a:r>
                        <a:rPr sz="18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сп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’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яніння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Cambria"/>
                          <a:cs typeface="Cambria"/>
                        </a:rPr>
                        <a:t>Від</a:t>
                      </a:r>
                      <a:r>
                        <a:rPr sz="180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35" dirty="0">
                          <a:latin typeface="Trebuchet MS"/>
                          <a:cs typeface="Trebuchet MS"/>
                        </a:rPr>
                        <a:t>3,0</a:t>
                      </a:r>
                      <a:r>
                        <a:rPr sz="18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до</a:t>
                      </a:r>
                      <a:r>
                        <a:rPr sz="180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25" dirty="0">
                          <a:latin typeface="Trebuchet MS"/>
                          <a:cs typeface="Trebuchet MS"/>
                        </a:rPr>
                        <a:t>5,0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AC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Cambria"/>
                          <a:cs typeface="Cambria"/>
                        </a:rPr>
                        <a:t>Тяжке</a:t>
                      </a:r>
                      <a:r>
                        <a:rPr sz="1800" spc="-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отруєння</a:t>
                      </a:r>
                      <a:r>
                        <a:rPr sz="18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можлива</a:t>
                      </a:r>
                      <a:r>
                        <a:rPr sz="18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смерть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A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Cambria"/>
                          <a:cs typeface="Cambria"/>
                        </a:rPr>
                        <a:t>Понад</a:t>
                      </a:r>
                      <a:r>
                        <a:rPr sz="180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25" dirty="0">
                          <a:latin typeface="Trebuchet MS"/>
                          <a:cs typeface="Trebuchet MS"/>
                        </a:rPr>
                        <a:t>5,0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5E9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Cambria"/>
                          <a:cs typeface="Cambria"/>
                        </a:rPr>
                        <a:t>Смертельне</a:t>
                      </a:r>
                      <a:r>
                        <a:rPr sz="18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отруєння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3478" rIns="0" bIns="0" rtlCol="0">
            <a:spAutoFit/>
          </a:bodyPr>
          <a:lstStyle/>
          <a:p>
            <a:pPr marL="3654425">
              <a:lnSpc>
                <a:spcPct val="100000"/>
              </a:lnSpc>
              <a:spcBef>
                <a:spcPts val="105"/>
              </a:spcBef>
            </a:pPr>
            <a:r>
              <a:rPr i="0" spc="254" dirty="0">
                <a:solidFill>
                  <a:srgbClr val="FFFF00"/>
                </a:solidFill>
                <a:latin typeface="Cambria"/>
                <a:cs typeface="Cambria"/>
              </a:rPr>
              <a:t>ЕТАНОЛ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601595"/>
            <a:ext cx="6050280" cy="4683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8600">
              <a:lnSpc>
                <a:spcPct val="11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Справляє</a:t>
            </a: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Cambria"/>
                <a:cs typeface="Cambria"/>
              </a:rPr>
              <a:t>психотропну</a:t>
            </a:r>
            <a:r>
              <a:rPr sz="2000" spc="5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і наркотичну</a:t>
            </a:r>
            <a:r>
              <a:rPr sz="2000" spc="3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дію</a:t>
            </a:r>
            <a:r>
              <a:rPr sz="2000" spc="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на</a:t>
            </a:r>
            <a:r>
              <a:rPr sz="2000" spc="-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spc="-55" dirty="0">
                <a:solidFill>
                  <a:srgbClr val="FFFF00"/>
                </a:solidFill>
                <a:latin typeface="Cambria"/>
                <a:cs typeface="Cambria"/>
              </a:rPr>
              <a:t>ЦНС</a:t>
            </a:r>
            <a:r>
              <a:rPr sz="2000" spc="-55" dirty="0">
                <a:solidFill>
                  <a:srgbClr val="FFFF00"/>
                </a:solidFill>
                <a:latin typeface="Trebuchet MS"/>
                <a:cs typeface="Trebuchet MS"/>
              </a:rPr>
              <a:t>,</a:t>
            </a:r>
            <a:r>
              <a:rPr sz="2000" spc="-25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Cambria"/>
                <a:cs typeface="Cambria"/>
              </a:rPr>
              <a:t>а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продукти</a:t>
            </a:r>
            <a:r>
              <a:rPr sz="20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його</a:t>
            </a:r>
            <a:r>
              <a:rPr sz="20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напіврозпаду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апетальдегід</a:t>
            </a:r>
            <a:r>
              <a:rPr sz="20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Cambria"/>
                <a:cs typeface="Cambria"/>
              </a:rPr>
              <a:t>і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оцтова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Cambria"/>
                <a:cs typeface="Cambria"/>
              </a:rPr>
              <a:t>кислота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),</a:t>
            </a:r>
            <a:r>
              <a:rPr sz="20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що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утворюються</a:t>
            </a:r>
            <a:r>
              <a:rPr sz="20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під</a:t>
            </a:r>
            <a:r>
              <a:rPr sz="20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виливом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ферменту</a:t>
            </a:r>
            <a:r>
              <a:rPr sz="20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алкогольдегідрогенази</a:t>
            </a:r>
            <a:r>
              <a:rPr sz="20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000" spc="-35" dirty="0">
                <a:solidFill>
                  <a:srgbClr val="FFFFFF"/>
                </a:solidFill>
                <a:latin typeface="Cambria"/>
                <a:cs typeface="Cambria"/>
              </a:rPr>
              <a:t>АДГ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),</a:t>
            </a:r>
            <a:r>
              <a:rPr sz="20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465" dirty="0">
                <a:solidFill>
                  <a:srgbClr val="FFFFFF"/>
                </a:solidFill>
                <a:latin typeface="Trebuchet MS"/>
                <a:cs typeface="Trebuchet MS"/>
              </a:rPr>
              <a:t>—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токсичну</a:t>
            </a:r>
            <a:r>
              <a:rPr sz="2000" spc="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дію</a:t>
            </a:r>
            <a:r>
              <a:rPr sz="2000" spc="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на</a:t>
            </a:r>
            <a:r>
              <a:rPr sz="2000" spc="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весь</a:t>
            </a:r>
            <a:r>
              <a:rPr sz="2000" spc="3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Cambria"/>
                <a:cs typeface="Cambria"/>
              </a:rPr>
              <a:t>організм</a:t>
            </a:r>
            <a:r>
              <a:rPr sz="2000" spc="-10" dirty="0">
                <a:solidFill>
                  <a:srgbClr val="FFFF00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 marL="241300" marR="1170305" indent="-229235">
              <a:lnSpc>
                <a:spcPct val="110000"/>
              </a:lnSpc>
              <a:spcBef>
                <a:spcPts val="98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Швидкість</a:t>
            </a: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окиснення етанолу</a:t>
            </a: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 печінці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становить</a:t>
            </a:r>
            <a:r>
              <a:rPr sz="20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265" dirty="0">
                <a:solidFill>
                  <a:srgbClr val="FFFFFF"/>
                </a:solidFill>
                <a:latin typeface="Trebuchet MS"/>
                <a:cs typeface="Trebuchet MS"/>
              </a:rPr>
              <a:t>6—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r>
              <a:rPr sz="20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г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/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год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0"/>
              </a:spcBef>
              <a:buFont typeface="Arial MT"/>
              <a:buChar char="•"/>
            </a:pPr>
            <a:endParaRPr sz="2000">
              <a:latin typeface="Trebuchet MS"/>
              <a:cs typeface="Trebuchet MS"/>
            </a:endParaRPr>
          </a:p>
          <a:p>
            <a:pPr marL="50927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Якщо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взяти</a:t>
            </a:r>
            <a:r>
              <a:rPr sz="20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з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а</a:t>
            </a:r>
            <a:r>
              <a:rPr sz="2000" spc="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Trebuchet MS"/>
                <a:cs typeface="Trebuchet MS"/>
              </a:rPr>
              <a:t>100</a:t>
            </a:r>
            <a:r>
              <a:rPr sz="2000" spc="-114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spc="720" dirty="0">
                <a:solidFill>
                  <a:srgbClr val="FFFF00"/>
                </a:solidFill>
                <a:latin typeface="Trebuchet MS"/>
                <a:cs typeface="Trebuchet MS"/>
              </a:rPr>
              <a:t>%</a:t>
            </a:r>
            <a:r>
              <a:rPr sz="2000" spc="-12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увесь</a:t>
            </a:r>
            <a:r>
              <a:rPr sz="2000" spc="5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ужитий</a:t>
            </a:r>
            <a:r>
              <a:rPr sz="2000" spc="4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Cambria"/>
                <a:cs typeface="Cambria"/>
              </a:rPr>
              <a:t>етанол</a:t>
            </a:r>
            <a:r>
              <a:rPr sz="2000" spc="-10" dirty="0">
                <a:solidFill>
                  <a:srgbClr val="FFFF00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122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00"/>
                </a:solidFill>
                <a:latin typeface="Trebuchet MS"/>
                <a:cs typeface="Trebuchet MS"/>
              </a:rPr>
              <a:t>90</a:t>
            </a:r>
            <a:r>
              <a:rPr sz="2000" spc="-12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spc="720" dirty="0">
                <a:solidFill>
                  <a:srgbClr val="FFFF00"/>
                </a:solidFill>
                <a:latin typeface="Trebuchet MS"/>
                <a:cs typeface="Trebuchet MS"/>
              </a:rPr>
              <a:t>%</a:t>
            </a:r>
            <a:r>
              <a:rPr sz="2000" spc="-11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окиснюється</a:t>
            </a:r>
            <a:r>
              <a:rPr sz="2000" spc="6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в</a:t>
            </a:r>
            <a:r>
              <a:rPr sz="2000" spc="3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Cambria"/>
                <a:cs typeface="Cambria"/>
              </a:rPr>
              <a:t>печінці</a:t>
            </a:r>
            <a:endParaRPr sz="2000">
              <a:latin typeface="Cambria"/>
              <a:cs typeface="Cambria"/>
            </a:endParaRPr>
          </a:p>
          <a:p>
            <a:pPr marL="240665" marR="5715" indent="-228600">
              <a:lnSpc>
                <a:spcPct val="11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00"/>
                </a:solidFill>
                <a:latin typeface="Trebuchet MS"/>
                <a:cs typeface="Trebuchet MS"/>
              </a:rPr>
              <a:t>10</a:t>
            </a:r>
            <a:r>
              <a:rPr sz="2000" spc="-15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spc="720" dirty="0">
                <a:solidFill>
                  <a:srgbClr val="FFFF00"/>
                </a:solidFill>
                <a:latin typeface="Trebuchet MS"/>
                <a:cs typeface="Trebuchet MS"/>
              </a:rPr>
              <a:t>%</a:t>
            </a:r>
            <a:r>
              <a:rPr sz="2000" spc="-15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виділяється</a:t>
            </a:r>
            <a:r>
              <a:rPr sz="20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незміненому</a:t>
            </a:r>
            <a:r>
              <a:rPr sz="20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вигляді</a:t>
            </a:r>
            <a:r>
              <a:rPr sz="20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з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сечею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Cambria"/>
                <a:cs typeface="Cambria"/>
              </a:rPr>
              <a:t>і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через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легені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0367" y="2568130"/>
            <a:ext cx="5318758" cy="36484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5660" y="723613"/>
            <a:ext cx="8108315" cy="1010919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633855" marR="5080" indent="-1621790">
              <a:lnSpc>
                <a:spcPts val="3670"/>
              </a:lnSpc>
              <a:spcBef>
                <a:spcPts val="570"/>
              </a:spcBef>
              <a:tabLst>
                <a:tab pos="1798320" algn="l"/>
              </a:tabLst>
            </a:pPr>
            <a:r>
              <a:rPr i="0" spc="200" dirty="0">
                <a:solidFill>
                  <a:srgbClr val="FFFF00"/>
                </a:solidFill>
                <a:latin typeface="Cambria"/>
                <a:cs typeface="Cambria"/>
              </a:rPr>
              <a:t>ВПЛИВ</a:t>
            </a:r>
            <a:r>
              <a:rPr i="0" dirty="0">
                <a:solidFill>
                  <a:srgbClr val="FFFF00"/>
                </a:solidFill>
                <a:latin typeface="Cambria"/>
                <a:cs typeface="Cambria"/>
              </a:rPr>
              <a:t>		</a:t>
            </a:r>
            <a:r>
              <a:rPr i="0" spc="325" dirty="0">
                <a:solidFill>
                  <a:srgbClr val="FFFF00"/>
                </a:solidFill>
                <a:latin typeface="Cambria"/>
                <a:cs typeface="Cambria"/>
              </a:rPr>
              <a:t>ШКІДЛИВИХ</a:t>
            </a:r>
            <a:r>
              <a:rPr i="0" spc="38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300" dirty="0">
                <a:solidFill>
                  <a:srgbClr val="FFFF00"/>
                </a:solidFill>
                <a:latin typeface="Cambria"/>
                <a:cs typeface="Cambria"/>
              </a:rPr>
              <a:t>РЕЧОВИН</a:t>
            </a:r>
            <a:r>
              <a:rPr i="0" spc="38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235" dirty="0">
                <a:solidFill>
                  <a:srgbClr val="FFFF00"/>
                </a:solidFill>
                <a:latin typeface="Cambria"/>
                <a:cs typeface="Cambria"/>
              </a:rPr>
              <a:t>НА </a:t>
            </a:r>
            <a:r>
              <a:rPr i="0" spc="305" dirty="0">
                <a:solidFill>
                  <a:srgbClr val="FFFF00"/>
                </a:solidFill>
                <a:latin typeface="Cambria"/>
                <a:cs typeface="Cambria"/>
              </a:rPr>
              <a:t>ОРГАНІЗМ</a:t>
            </a:r>
            <a:r>
              <a:rPr i="0" spc="35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320" dirty="0">
                <a:solidFill>
                  <a:srgbClr val="FFFF00"/>
                </a:solidFill>
                <a:latin typeface="Cambria"/>
                <a:cs typeface="Cambria"/>
              </a:rPr>
              <a:t>ЛЮДИНИ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2967481"/>
            <a:ext cx="5010150" cy="2792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кількості </a:t>
            </a:r>
            <a:r>
              <a:rPr sz="2000" spc="-40" dirty="0">
                <a:solidFill>
                  <a:srgbClr val="FFFFFF"/>
                </a:solidFill>
                <a:latin typeface="Cambria"/>
                <a:cs typeface="Cambria"/>
              </a:rPr>
              <a:t>речовини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що</a:t>
            </a:r>
            <a:r>
              <a:rPr sz="20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потрапила</a:t>
            </a:r>
            <a:r>
              <a:rPr sz="20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нього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;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токсичності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;</a:t>
            </a:r>
            <a:endParaRPr sz="2000">
              <a:latin typeface="Trebuchet MS"/>
              <a:cs typeface="Trebuchet MS"/>
            </a:endParaRPr>
          </a:p>
          <a:p>
            <a:pPr marL="12700" marR="2056130">
              <a:lnSpc>
                <a:spcPct val="161500"/>
              </a:lnSpc>
              <a:spcBef>
                <a:spcPts val="10"/>
              </a:spcBef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тривалості</a:t>
            </a:r>
            <a:r>
              <a:rPr sz="2000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ambria"/>
                <a:cs typeface="Cambria"/>
              </a:rPr>
              <a:t>надходження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;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механізму</a:t>
            </a:r>
            <a:r>
              <a:rPr sz="20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взаємодії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;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статі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;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віку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;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12921" y="3359860"/>
            <a:ext cx="4763135" cy="2173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індивідуальних</a:t>
            </a:r>
            <a:r>
              <a:rPr sz="20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особливостей</a:t>
            </a:r>
            <a:r>
              <a:rPr sz="20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організму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;</a:t>
            </a:r>
            <a:endParaRPr sz="2000">
              <a:latin typeface="Trebuchet MS"/>
              <a:cs typeface="Trebuchet MS"/>
            </a:endParaRPr>
          </a:p>
          <a:p>
            <a:pPr marL="12700" marR="246379">
              <a:lnSpc>
                <a:spcPct val="120000"/>
              </a:lnSpc>
              <a:spcBef>
                <a:spcPts val="1010"/>
              </a:spcBef>
            </a:pP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метеорологічних</a:t>
            </a:r>
            <a:r>
              <a:rPr sz="20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умов</a:t>
            </a: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навколишнього середовища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;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хімічної</a:t>
            </a:r>
            <a:r>
              <a:rPr sz="20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структури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;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фізичних</a:t>
            </a:r>
            <a:r>
              <a:rPr sz="2000" spc="-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властивостей</a:t>
            </a: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речовини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;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7399" y="2055487"/>
            <a:ext cx="159893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Залежить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3740" y="956784"/>
            <a:ext cx="479171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14600" algn="l"/>
              </a:tabLst>
            </a:pPr>
            <a:r>
              <a:rPr i="0" spc="235" dirty="0">
                <a:solidFill>
                  <a:srgbClr val="FFFF00"/>
                </a:solidFill>
                <a:latin typeface="Cambria"/>
                <a:cs typeface="Cambria"/>
              </a:rPr>
              <a:t>КЛІНІЧНА</a:t>
            </a:r>
            <a:r>
              <a:rPr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i="0" spc="240" dirty="0">
                <a:solidFill>
                  <a:srgbClr val="FFFF00"/>
                </a:solidFill>
                <a:latin typeface="Cambria"/>
                <a:cs typeface="Cambria"/>
              </a:rPr>
              <a:t>КАРТИНА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794003"/>
            <a:ext cx="5969635" cy="3098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395" marR="5080" indent="-227329">
              <a:lnSpc>
                <a:spcPct val="12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При</a:t>
            </a:r>
            <a:r>
              <a:rPr sz="24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інтоксикації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етанолом</a:t>
            </a:r>
            <a:r>
              <a:rPr sz="24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Cambria"/>
                <a:cs typeface="Cambria"/>
              </a:rPr>
              <a:t>госпіталізації 	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до</a:t>
            </a:r>
            <a:r>
              <a:rPr sz="24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лікувальних</a:t>
            </a:r>
            <a:r>
              <a:rPr sz="24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закладів</a:t>
            </a:r>
            <a:r>
              <a:rPr sz="24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підлягають 	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тільки</a:t>
            </a:r>
            <a:r>
              <a:rPr sz="24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Cambria"/>
                <a:cs typeface="Cambria"/>
              </a:rPr>
              <a:t>особи</a:t>
            </a:r>
            <a:r>
              <a:rPr sz="2400" spc="-5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4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які</a:t>
            </a:r>
            <a:r>
              <a:rPr sz="24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перебувають</a:t>
            </a:r>
            <a:r>
              <a:rPr sz="24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00"/>
                </a:solidFill>
                <a:latin typeface="Cambria"/>
                <a:cs typeface="Cambria"/>
              </a:rPr>
              <a:t>у</a:t>
            </a:r>
            <a:r>
              <a:rPr sz="2400" spc="5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Cambria"/>
                <a:cs typeface="Cambria"/>
              </a:rPr>
              <a:t>стані 	</a:t>
            </a:r>
            <a:r>
              <a:rPr sz="2400" dirty="0">
                <a:solidFill>
                  <a:srgbClr val="FFFF00"/>
                </a:solidFill>
                <a:latin typeface="Cambria"/>
                <a:cs typeface="Cambria"/>
              </a:rPr>
              <a:t>тяжкого</a:t>
            </a:r>
            <a:r>
              <a:rPr sz="2400" spc="-1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00"/>
                </a:solidFill>
                <a:latin typeface="Cambria"/>
                <a:cs typeface="Cambria"/>
              </a:rPr>
              <a:t>або</a:t>
            </a:r>
            <a:r>
              <a:rPr sz="2400" spc="-5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00"/>
                </a:solidFill>
                <a:latin typeface="Cambria"/>
                <a:cs typeface="Cambria"/>
              </a:rPr>
              <a:t>смертельного</a:t>
            </a:r>
            <a:r>
              <a:rPr sz="2400" spc="-5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r>
              <a:rPr sz="2400" spc="-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spc="-204" dirty="0">
                <a:solidFill>
                  <a:srgbClr val="FFFF00"/>
                </a:solidFill>
                <a:latin typeface="Trebuchet MS"/>
                <a:cs typeface="Trebuchet MS"/>
              </a:rPr>
              <a:t>,</a:t>
            </a:r>
            <a:r>
              <a:rPr sz="2400" spc="-32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mbria"/>
                <a:cs typeface="Cambria"/>
              </a:rPr>
              <a:t>що 	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відповідає</a:t>
            </a:r>
            <a:r>
              <a:rPr sz="24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клінічним</a:t>
            </a:r>
            <a:r>
              <a:rPr sz="24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проявам 	</a:t>
            </a:r>
            <a:r>
              <a:rPr sz="2400" dirty="0">
                <a:solidFill>
                  <a:srgbClr val="FFFF00"/>
                </a:solidFill>
                <a:latin typeface="Cambria"/>
                <a:cs typeface="Cambria"/>
              </a:rPr>
              <a:t>прекоматозного</a:t>
            </a:r>
            <a:r>
              <a:rPr sz="2400" spc="-3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00"/>
                </a:solidFill>
                <a:latin typeface="Cambria"/>
                <a:cs typeface="Cambria"/>
              </a:rPr>
              <a:t>або</a:t>
            </a:r>
            <a:r>
              <a:rPr sz="2400" spc="-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00"/>
                </a:solidFill>
                <a:latin typeface="Cambria"/>
                <a:cs typeface="Cambria"/>
              </a:rPr>
              <a:t>коматозного</a:t>
            </a:r>
            <a:r>
              <a:rPr sz="2400" spc="-10" dirty="0">
                <a:solidFill>
                  <a:srgbClr val="FFFF00"/>
                </a:solidFill>
                <a:latin typeface="Cambria"/>
                <a:cs typeface="Cambria"/>
              </a:rPr>
              <a:t> стану 	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різного</a:t>
            </a:r>
            <a:r>
              <a:rPr sz="24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ступеня</a:t>
            </a:r>
            <a:r>
              <a:rPr sz="24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тяжкості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2148" y="1584304"/>
            <a:ext cx="5318756" cy="5059675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1972" y="956784"/>
            <a:ext cx="717740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i="0" spc="295" dirty="0">
                <a:solidFill>
                  <a:srgbClr val="FFFF00"/>
                </a:solidFill>
                <a:latin typeface="Cambria"/>
                <a:cs typeface="Cambria"/>
              </a:rPr>
              <a:t>ПРОЯВИ</a:t>
            </a:r>
            <a:r>
              <a:rPr i="0" spc="39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245" dirty="0">
                <a:solidFill>
                  <a:srgbClr val="FFFF00"/>
                </a:solidFill>
                <a:latin typeface="Cambria"/>
                <a:cs typeface="Cambria"/>
              </a:rPr>
              <a:t>АЛКОГОЛЬНОЇ</a:t>
            </a:r>
            <a:r>
              <a:rPr i="0" spc="36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335" dirty="0">
                <a:solidFill>
                  <a:srgbClr val="FFFF00"/>
                </a:solidFill>
                <a:latin typeface="Cambria"/>
                <a:cs typeface="Cambria"/>
              </a:rPr>
              <a:t>КОМИ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454113"/>
            <a:ext cx="11228070" cy="4412615"/>
          </a:xfrm>
          <a:prstGeom prst="rect">
            <a:avLst/>
          </a:prstGeom>
        </p:spPr>
        <p:txBody>
          <a:bodyPr vert="horz" wrap="square" lIns="0" tIns="258445" rIns="0" bIns="0" rtlCol="0">
            <a:spAutoFit/>
          </a:bodyPr>
          <a:lstStyle/>
          <a:p>
            <a:pPr marL="4490085">
              <a:lnSpc>
                <a:spcPct val="100000"/>
              </a:lnSpc>
              <a:spcBef>
                <a:spcPts val="2035"/>
              </a:spcBef>
            </a:pPr>
            <a:r>
              <a:rPr sz="2800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Специфічні </a:t>
            </a:r>
            <a:r>
              <a:rPr sz="2800" u="heavy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ознаки</a:t>
            </a:r>
            <a:endParaRPr sz="2800">
              <a:latin typeface="Cambria"/>
              <a:cs typeface="Cambria"/>
            </a:endParaRPr>
          </a:p>
          <a:p>
            <a:pPr marL="240029" indent="-227329">
              <a:lnSpc>
                <a:spcPct val="100000"/>
              </a:lnSpc>
              <a:spcBef>
                <a:spcPts val="164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i="1" dirty="0">
                <a:solidFill>
                  <a:srgbClr val="FFFF00"/>
                </a:solidFill>
                <a:latin typeface="Cambria"/>
                <a:cs typeface="Cambria"/>
              </a:rPr>
              <a:t>Наявність</a:t>
            </a:r>
            <a:r>
              <a:rPr sz="2400" i="1" spc="-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i="1" dirty="0">
                <a:solidFill>
                  <a:srgbClr val="FFFF00"/>
                </a:solidFill>
                <a:latin typeface="Cambria"/>
                <a:cs typeface="Cambria"/>
              </a:rPr>
              <a:t>характерного</a:t>
            </a:r>
            <a:r>
              <a:rPr sz="2400" i="1" spc="-5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i="1" spc="-10" dirty="0">
                <a:solidFill>
                  <a:srgbClr val="FFFF00"/>
                </a:solidFill>
                <a:latin typeface="Cambria"/>
                <a:cs typeface="Cambria"/>
              </a:rPr>
              <a:t>запаху</a:t>
            </a:r>
            <a:r>
              <a:rPr sz="2400" i="1" spc="-10" dirty="0">
                <a:solidFill>
                  <a:srgbClr val="FFFF00"/>
                </a:solidFill>
                <a:latin typeface="Trebuchet MS"/>
                <a:cs typeface="Trebuchet MS"/>
              </a:rPr>
              <a:t>;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156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i="1" dirty="0">
                <a:solidFill>
                  <a:srgbClr val="FFFFFF"/>
                </a:solidFill>
                <a:latin typeface="Cambria"/>
                <a:cs typeface="Cambria"/>
              </a:rPr>
              <a:t>Шкіра</a:t>
            </a:r>
            <a:r>
              <a:rPr sz="2400" i="1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mbria"/>
                <a:cs typeface="Cambria"/>
              </a:rPr>
              <a:t>часто</a:t>
            </a:r>
            <a:r>
              <a:rPr sz="2400" i="1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mbria"/>
                <a:cs typeface="Cambria"/>
              </a:rPr>
              <a:t>вкрита</a:t>
            </a:r>
            <a:r>
              <a:rPr sz="2400" i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i="1" dirty="0">
                <a:solidFill>
                  <a:srgbClr val="FFFF00"/>
                </a:solidFill>
                <a:latin typeface="Cambria"/>
                <a:cs typeface="Cambria"/>
              </a:rPr>
              <a:t>холодним</a:t>
            </a:r>
            <a:r>
              <a:rPr sz="2400" i="1" spc="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i="1" dirty="0">
                <a:solidFill>
                  <a:srgbClr val="FFFF00"/>
                </a:solidFill>
                <a:latin typeface="Cambria"/>
                <a:cs typeface="Cambria"/>
              </a:rPr>
              <a:t>липким</a:t>
            </a:r>
            <a:r>
              <a:rPr sz="2400" i="1" spc="-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i="1" spc="-10" dirty="0">
                <a:solidFill>
                  <a:srgbClr val="FFFF00"/>
                </a:solidFill>
                <a:latin typeface="Cambria"/>
                <a:cs typeface="Cambria"/>
              </a:rPr>
              <a:t>потом</a:t>
            </a:r>
            <a:r>
              <a:rPr sz="2400" i="1" spc="-10" dirty="0">
                <a:solidFill>
                  <a:srgbClr val="FFFF00"/>
                </a:solidFill>
                <a:latin typeface="Trebuchet MS"/>
                <a:cs typeface="Trebuchet MS"/>
              </a:rPr>
              <a:t>;</a:t>
            </a:r>
            <a:endParaRPr sz="24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158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i="1" dirty="0">
                <a:solidFill>
                  <a:srgbClr val="FFFFFF"/>
                </a:solidFill>
                <a:latin typeface="Cambria"/>
                <a:cs typeface="Cambria"/>
              </a:rPr>
              <a:t>Спостерігається</a:t>
            </a:r>
            <a:r>
              <a:rPr sz="2400" i="1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i="1" spc="-10" dirty="0">
                <a:solidFill>
                  <a:srgbClr val="FFFF00"/>
                </a:solidFill>
                <a:latin typeface="Cambria"/>
                <a:cs typeface="Cambria"/>
              </a:rPr>
              <a:t>гіперсалівація</a:t>
            </a:r>
            <a:r>
              <a:rPr sz="2400" i="1" spc="-10" dirty="0">
                <a:solidFill>
                  <a:srgbClr val="FFFF00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  <a:p>
            <a:pPr marL="239395" marR="419734" indent="-227329">
              <a:lnSpc>
                <a:spcPct val="12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</a:tabLst>
            </a:pPr>
            <a:r>
              <a:rPr sz="2400" i="1" spc="-40" dirty="0">
                <a:solidFill>
                  <a:srgbClr val="FFFF00"/>
                </a:solidFill>
                <a:latin typeface="Cambria"/>
                <a:cs typeface="Cambria"/>
              </a:rPr>
              <a:t>Обличчя</a:t>
            </a:r>
            <a:r>
              <a:rPr sz="2400" i="1" spc="-40" dirty="0">
                <a:solidFill>
                  <a:srgbClr val="FFFF00"/>
                </a:solidFill>
                <a:latin typeface="Trebuchet MS"/>
                <a:cs typeface="Trebuchet MS"/>
              </a:rPr>
              <a:t>,</a:t>
            </a:r>
            <a:r>
              <a:rPr sz="2400" i="1" spc="-39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mbria"/>
                <a:cs typeface="Cambria"/>
              </a:rPr>
              <a:t>як</a:t>
            </a:r>
            <a:r>
              <a:rPr sz="2400" i="1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i="1" spc="-35" dirty="0">
                <a:solidFill>
                  <a:srgbClr val="FFFFFF"/>
                </a:solidFill>
                <a:latin typeface="Cambria"/>
                <a:cs typeface="Cambria"/>
              </a:rPr>
              <a:t>правило</a:t>
            </a:r>
            <a:r>
              <a:rPr sz="2400" i="1" spc="-3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400" i="1" spc="-4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i="1" spc="-25" dirty="0">
                <a:solidFill>
                  <a:srgbClr val="FFFF00"/>
                </a:solidFill>
                <a:latin typeface="Cambria"/>
                <a:cs typeface="Cambria"/>
              </a:rPr>
              <a:t>гіперемоване</a:t>
            </a:r>
            <a:r>
              <a:rPr sz="2400" i="1" spc="-25" dirty="0">
                <a:solidFill>
                  <a:srgbClr val="FFFF00"/>
                </a:solidFill>
                <a:latin typeface="Trebuchet MS"/>
                <a:cs typeface="Trebuchet MS"/>
              </a:rPr>
              <a:t>,</a:t>
            </a:r>
            <a:r>
              <a:rPr sz="2400" i="1" spc="-434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mbria"/>
                <a:cs typeface="Cambria"/>
              </a:rPr>
              <a:t>але</a:t>
            </a:r>
            <a:r>
              <a:rPr sz="2400" i="1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i="1" dirty="0">
                <a:solidFill>
                  <a:srgbClr val="FFFF00"/>
                </a:solidFill>
                <a:latin typeface="Cambria"/>
                <a:cs typeface="Cambria"/>
              </a:rPr>
              <a:t>можлива</a:t>
            </a:r>
            <a:r>
              <a:rPr sz="2400" i="1" spc="-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i="1" dirty="0">
                <a:solidFill>
                  <a:srgbClr val="FFFF00"/>
                </a:solidFill>
                <a:latin typeface="Cambria"/>
                <a:cs typeface="Cambria"/>
              </a:rPr>
              <a:t>і</a:t>
            </a:r>
            <a:r>
              <a:rPr sz="2400" i="1" spc="6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i="1" dirty="0">
                <a:solidFill>
                  <a:srgbClr val="FFFF00"/>
                </a:solidFill>
                <a:latin typeface="Cambria"/>
                <a:cs typeface="Cambria"/>
              </a:rPr>
              <a:t>його</a:t>
            </a:r>
            <a:r>
              <a:rPr sz="2400" i="1" spc="5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i="1" dirty="0">
                <a:solidFill>
                  <a:srgbClr val="FFFF00"/>
                </a:solidFill>
                <a:latin typeface="Cambria"/>
                <a:cs typeface="Cambria"/>
              </a:rPr>
              <a:t>блідість</a:t>
            </a:r>
            <a:r>
              <a:rPr sz="2400" i="1" spc="5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i="1" dirty="0">
                <a:solidFill>
                  <a:srgbClr val="FFFF00"/>
                </a:solidFill>
                <a:latin typeface="Cambria"/>
                <a:cs typeface="Cambria"/>
              </a:rPr>
              <a:t>у</a:t>
            </a:r>
            <a:r>
              <a:rPr sz="2400" i="1" spc="6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i="1" dirty="0">
                <a:solidFill>
                  <a:srgbClr val="FFFF00"/>
                </a:solidFill>
                <a:latin typeface="Cambria"/>
                <a:cs typeface="Cambria"/>
              </a:rPr>
              <a:t>поєднанні</a:t>
            </a:r>
            <a:r>
              <a:rPr sz="2400" i="1" spc="6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i="1" spc="-50" dirty="0">
                <a:solidFill>
                  <a:srgbClr val="FFFF00"/>
                </a:solidFill>
                <a:latin typeface="Cambria"/>
                <a:cs typeface="Cambria"/>
              </a:rPr>
              <a:t>з 	</a:t>
            </a:r>
            <a:r>
              <a:rPr sz="2400" i="1" spc="-10" dirty="0">
                <a:solidFill>
                  <a:srgbClr val="FFFF00"/>
                </a:solidFill>
                <a:latin typeface="Cambria"/>
                <a:cs typeface="Cambria"/>
              </a:rPr>
              <a:t>ціанозом</a:t>
            </a:r>
            <a:r>
              <a:rPr sz="2400" i="1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  <a:p>
            <a:pPr marL="240029" marR="5080" indent="-227329">
              <a:lnSpc>
                <a:spcPct val="120000"/>
              </a:lnSpc>
              <a:spcBef>
                <a:spcPts val="980"/>
              </a:spcBef>
              <a:buFont typeface="Arial MT"/>
              <a:buChar char="•"/>
              <a:tabLst>
                <a:tab pos="241300" algn="l"/>
                <a:tab pos="2663825" algn="l"/>
              </a:tabLst>
            </a:pPr>
            <a:r>
              <a:rPr sz="2400" i="1" dirty="0">
                <a:solidFill>
                  <a:srgbClr val="FFFF00"/>
                </a:solidFill>
                <a:latin typeface="Cambria"/>
                <a:cs typeface="Cambria"/>
              </a:rPr>
              <a:t>Розлади</a:t>
            </a:r>
            <a:r>
              <a:rPr sz="2400" i="1" spc="-6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i="1" spc="-10" dirty="0">
                <a:solidFill>
                  <a:srgbClr val="FFFF00"/>
                </a:solidFill>
                <a:latin typeface="Cambria"/>
                <a:cs typeface="Cambria"/>
              </a:rPr>
              <a:t>дихання</a:t>
            </a:r>
            <a:r>
              <a:rPr sz="2400" i="1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2400" i="1" dirty="0">
                <a:solidFill>
                  <a:srgbClr val="FFFFFF"/>
                </a:solidFill>
                <a:latin typeface="Cambria"/>
                <a:cs typeface="Cambria"/>
              </a:rPr>
              <a:t>частіше</a:t>
            </a:r>
            <a:r>
              <a:rPr sz="2400" i="1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mbria"/>
                <a:cs typeface="Cambria"/>
              </a:rPr>
              <a:t>зумовлені</a:t>
            </a:r>
            <a:r>
              <a:rPr sz="2400" i="1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i="1" dirty="0">
                <a:solidFill>
                  <a:srgbClr val="FFFF00"/>
                </a:solidFill>
                <a:latin typeface="Cambria"/>
                <a:cs typeface="Cambria"/>
              </a:rPr>
              <a:t>порушенням</a:t>
            </a:r>
            <a:r>
              <a:rPr sz="2400" i="1" spc="-3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i="1" dirty="0">
                <a:solidFill>
                  <a:srgbClr val="FFFF00"/>
                </a:solidFill>
                <a:latin typeface="Cambria"/>
                <a:cs typeface="Cambria"/>
              </a:rPr>
              <a:t>прохідності</a:t>
            </a:r>
            <a:r>
              <a:rPr sz="2400" i="1" spc="-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i="1" dirty="0">
                <a:solidFill>
                  <a:srgbClr val="FFFF00"/>
                </a:solidFill>
                <a:latin typeface="Cambria"/>
                <a:cs typeface="Cambria"/>
              </a:rPr>
              <a:t>верхніх</a:t>
            </a:r>
            <a:r>
              <a:rPr sz="2400" i="1" spc="-10" dirty="0">
                <a:solidFill>
                  <a:srgbClr val="FFFF00"/>
                </a:solidFill>
                <a:latin typeface="Cambria"/>
                <a:cs typeface="Cambria"/>
              </a:rPr>
              <a:t> дихальних 	</a:t>
            </a:r>
            <a:r>
              <a:rPr sz="2400" i="1" dirty="0">
                <a:solidFill>
                  <a:srgbClr val="FFFF00"/>
                </a:solidFill>
                <a:latin typeface="Cambria"/>
                <a:cs typeface="Cambria"/>
              </a:rPr>
              <a:t>шляхів</a:t>
            </a:r>
            <a:r>
              <a:rPr sz="2400" i="1" spc="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400" i="1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400" i="1" dirty="0">
                <a:solidFill>
                  <a:srgbClr val="FFFFFF"/>
                </a:solidFill>
                <a:latin typeface="Cambria"/>
                <a:cs typeface="Cambria"/>
              </a:rPr>
              <a:t>аспірація</a:t>
            </a:r>
            <a:r>
              <a:rPr sz="2400" i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mbria"/>
                <a:cs typeface="Cambria"/>
              </a:rPr>
              <a:t>блювотних</a:t>
            </a:r>
            <a:r>
              <a:rPr sz="2400" i="1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i="1" spc="-65" dirty="0">
                <a:solidFill>
                  <a:srgbClr val="FFFFFF"/>
                </a:solidFill>
                <a:latin typeface="Cambria"/>
                <a:cs typeface="Cambria"/>
              </a:rPr>
              <a:t>мас</a:t>
            </a:r>
            <a:r>
              <a:rPr sz="2400" i="1" spc="-6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400" i="1" spc="-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mbria"/>
                <a:cs typeface="Cambria"/>
              </a:rPr>
              <a:t>западання</a:t>
            </a:r>
            <a:r>
              <a:rPr sz="2400" i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i="1" spc="-10" dirty="0">
                <a:solidFill>
                  <a:srgbClr val="FFFFFF"/>
                </a:solidFill>
                <a:latin typeface="Cambria"/>
                <a:cs typeface="Cambria"/>
              </a:rPr>
              <a:t>язика</a:t>
            </a:r>
            <a:r>
              <a:rPr sz="2400" i="1" spc="-10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4052" y="956784"/>
            <a:ext cx="437261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43125" algn="l"/>
              </a:tabLst>
            </a:pPr>
            <a:r>
              <a:rPr spc="290" dirty="0">
                <a:solidFill>
                  <a:srgbClr val="FFFF00"/>
                </a:solidFill>
              </a:rPr>
              <a:t>КОМА</a:t>
            </a:r>
            <a:r>
              <a:rPr spc="375" dirty="0">
                <a:solidFill>
                  <a:srgbClr val="FFFF00"/>
                </a:solidFill>
              </a:rPr>
              <a:t> </a:t>
            </a:r>
            <a:r>
              <a:rPr spc="100" dirty="0">
                <a:solidFill>
                  <a:srgbClr val="FFFF00"/>
                </a:solidFill>
              </a:rPr>
              <a:t>III</a:t>
            </a:r>
            <a:r>
              <a:rPr dirty="0">
                <a:solidFill>
                  <a:srgbClr val="FFFF00"/>
                </a:solidFill>
              </a:rPr>
              <a:t>	</a:t>
            </a:r>
            <a:r>
              <a:rPr spc="370" dirty="0">
                <a:solidFill>
                  <a:srgbClr val="FFFF00"/>
                </a:solidFill>
              </a:rPr>
              <a:t>СТУПЕНЯ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553286"/>
            <a:ext cx="11475720" cy="4503420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77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2800" i="1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крові</a:t>
            </a:r>
            <a:r>
              <a:rPr sz="2800" i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spc="-10" dirty="0">
                <a:solidFill>
                  <a:srgbClr val="FFFFFF"/>
                </a:solidFill>
                <a:latin typeface="Cambria"/>
                <a:cs typeface="Cambria"/>
              </a:rPr>
              <a:t>обов</a:t>
            </a:r>
            <a:r>
              <a:rPr sz="2800" i="1" spc="-10" dirty="0">
                <a:solidFill>
                  <a:srgbClr val="FFFFFF"/>
                </a:solidFill>
                <a:latin typeface="Trebuchet MS"/>
                <a:cs typeface="Trebuchet MS"/>
              </a:rPr>
              <a:t>’</a:t>
            </a:r>
            <a:r>
              <a:rPr sz="2800" i="1" spc="-10" dirty="0">
                <a:solidFill>
                  <a:srgbClr val="FFFFFF"/>
                </a:solidFill>
                <a:latin typeface="Cambria"/>
                <a:cs typeface="Cambria"/>
              </a:rPr>
              <a:t>язкова</a:t>
            </a:r>
            <a:r>
              <a:rPr sz="2800" i="1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наявність</a:t>
            </a:r>
            <a:r>
              <a:rPr sz="2800" i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високого</a:t>
            </a:r>
            <a:r>
              <a:rPr sz="2800" i="1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рівня</a:t>
            </a:r>
            <a:r>
              <a:rPr sz="2800" i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spc="-10" dirty="0">
                <a:solidFill>
                  <a:srgbClr val="FFFFFF"/>
                </a:solidFill>
                <a:latin typeface="Cambria"/>
                <a:cs typeface="Cambria"/>
              </a:rPr>
              <a:t>етанолу</a:t>
            </a:r>
            <a:r>
              <a:rPr sz="2800" i="1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  <a:p>
            <a:pPr marL="239395" marR="589280" indent="-227329">
              <a:lnSpc>
                <a:spcPct val="12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При</a:t>
            </a:r>
            <a:r>
              <a:rPr sz="2800" i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алкогольній</a:t>
            </a:r>
            <a:r>
              <a:rPr sz="2800" i="1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інтоксикації</a:t>
            </a:r>
            <a:r>
              <a:rPr sz="2800" i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FFFF00"/>
                </a:solidFill>
                <a:latin typeface="Cambria"/>
                <a:cs typeface="Cambria"/>
              </a:rPr>
              <a:t>гіпоглікемія</a:t>
            </a:r>
            <a:r>
              <a:rPr sz="2800" i="1" spc="-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майже</a:t>
            </a:r>
            <a:r>
              <a:rPr sz="2800" i="1" spc="-10" dirty="0">
                <a:solidFill>
                  <a:srgbClr val="FFFFFF"/>
                </a:solidFill>
                <a:latin typeface="Cambria"/>
                <a:cs typeface="Cambria"/>
              </a:rPr>
              <a:t> завжди 	</a:t>
            </a:r>
            <a:r>
              <a:rPr sz="2800" i="1" dirty="0">
                <a:solidFill>
                  <a:srgbClr val="FFFF00"/>
                </a:solidFill>
                <a:latin typeface="Cambria"/>
                <a:cs typeface="Cambria"/>
              </a:rPr>
              <a:t>супроводжується</a:t>
            </a:r>
            <a:r>
              <a:rPr sz="2800" i="1" spc="-30" dirty="0">
                <a:solidFill>
                  <a:srgbClr val="FFFF00"/>
                </a:solidFill>
                <a:latin typeface="Cambria"/>
                <a:cs typeface="Cambria"/>
              </a:rPr>
              <a:t> гіпотермією</a:t>
            </a:r>
            <a:r>
              <a:rPr sz="2800" i="1" spc="-3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800" i="1" spc="-45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яку</a:t>
            </a:r>
            <a:r>
              <a:rPr sz="2800" i="1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також</a:t>
            </a:r>
            <a:r>
              <a:rPr sz="2800" i="1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можуть</a:t>
            </a:r>
            <a:r>
              <a:rPr sz="2800" i="1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spc="-10" dirty="0">
                <a:solidFill>
                  <a:srgbClr val="FFFFFF"/>
                </a:solidFill>
                <a:latin typeface="Cambria"/>
                <a:cs typeface="Cambria"/>
              </a:rPr>
              <a:t>спровокувати 	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інфузія</a:t>
            </a:r>
            <a:r>
              <a:rPr sz="2800" i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холодних</a:t>
            </a:r>
            <a:r>
              <a:rPr sz="2800" i="1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розчинів</a:t>
            </a:r>
            <a:r>
              <a:rPr sz="2800" i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під</a:t>
            </a:r>
            <a:r>
              <a:rPr sz="2800" i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час</a:t>
            </a:r>
            <a:r>
              <a:rPr sz="2800" i="1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проведення</a:t>
            </a:r>
            <a:r>
              <a:rPr sz="2800" i="1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інтенсивної</a:t>
            </a:r>
            <a:r>
              <a:rPr sz="2800" i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spc="-10" dirty="0">
                <a:solidFill>
                  <a:srgbClr val="FFFFFF"/>
                </a:solidFill>
                <a:latin typeface="Cambria"/>
                <a:cs typeface="Cambria"/>
              </a:rPr>
              <a:t>терапії</a:t>
            </a:r>
            <a:r>
              <a:rPr sz="2800" i="1" spc="-10" dirty="0">
                <a:solidFill>
                  <a:srgbClr val="FFFFFF"/>
                </a:solidFill>
                <a:latin typeface="Trebuchet MS"/>
                <a:cs typeface="Trebuchet MS"/>
              </a:rPr>
              <a:t>, 	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холодне</a:t>
            </a:r>
            <a:r>
              <a:rPr sz="2800" i="1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spc="-10" dirty="0">
                <a:solidFill>
                  <a:srgbClr val="FFFFFF"/>
                </a:solidFill>
                <a:latin typeface="Cambria"/>
                <a:cs typeface="Cambria"/>
              </a:rPr>
              <a:t>приміщення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  <a:p>
            <a:pPr marL="240029" marR="5080" indent="-227329">
              <a:lnSpc>
                <a:spcPct val="120000"/>
              </a:lnSpc>
              <a:spcBef>
                <a:spcPts val="98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28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разі</a:t>
            </a:r>
            <a:r>
              <a:rPr sz="28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пригнічення</a:t>
            </a:r>
            <a:r>
              <a:rPr sz="2800" spc="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дихання</a:t>
            </a:r>
            <a:r>
              <a:rPr sz="2800" spc="-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центрального</a:t>
            </a:r>
            <a:r>
              <a:rPr sz="2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походження</a:t>
            </a:r>
            <a:r>
              <a:rPr sz="28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і</a:t>
            </a:r>
            <a:r>
              <a:rPr sz="28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за</a:t>
            </a:r>
            <a:r>
              <a:rPr sz="28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наявності 	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показань</a:t>
            </a:r>
            <a:r>
              <a:rPr sz="2800" spc="-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00"/>
                </a:solidFill>
                <a:latin typeface="Trebuchet MS"/>
                <a:cs typeface="Trebuchet MS"/>
              </a:rPr>
              <a:t>(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гостра</a:t>
            </a:r>
            <a:r>
              <a:rPr sz="2800" spc="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дихальна</a:t>
            </a:r>
            <a:r>
              <a:rPr sz="2800" spc="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00"/>
                </a:solidFill>
                <a:latin typeface="Cambria"/>
                <a:cs typeface="Cambria"/>
              </a:rPr>
              <a:t>недостатність</a:t>
            </a:r>
            <a:r>
              <a:rPr sz="2800" dirty="0">
                <a:solidFill>
                  <a:srgbClr val="FFFF00"/>
                </a:solidFill>
                <a:latin typeface="Trebuchet MS"/>
                <a:cs typeface="Trebuchet MS"/>
              </a:rPr>
              <a:t>)</a:t>
            </a:r>
            <a:r>
              <a:rPr sz="2800" spc="-21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розпочинають</a:t>
            </a:r>
            <a:r>
              <a:rPr sz="28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штучну 	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вентиляцію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легень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766866"/>
            <a:ext cx="6252210" cy="4762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9395" marR="5080" indent="-227329">
              <a:lnSpc>
                <a:spcPct val="120000"/>
              </a:lnSpc>
              <a:spcBef>
                <a:spcPts val="95"/>
              </a:spcBef>
              <a:buClr>
                <a:srgbClr val="FFFF00"/>
              </a:buClr>
              <a:buFont typeface="Arial MT"/>
              <a:buChar char="•"/>
              <a:tabLst>
                <a:tab pos="240665" algn="l"/>
              </a:tabLst>
            </a:pPr>
            <a:r>
              <a:rPr sz="2800" i="1" dirty="0">
                <a:solidFill>
                  <a:srgbClr val="FFFF00"/>
                </a:solidFill>
                <a:latin typeface="Cambria"/>
                <a:cs typeface="Cambria"/>
              </a:rPr>
              <a:t>Найтяжчий</a:t>
            </a:r>
            <a:r>
              <a:rPr sz="2800" i="1" spc="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FFFF00"/>
                </a:solidFill>
                <a:latin typeface="Cambria"/>
                <a:cs typeface="Cambria"/>
              </a:rPr>
              <a:t>варіант</a:t>
            </a:r>
            <a:r>
              <a:rPr sz="2800" i="1" spc="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i="1" spc="740" dirty="0">
                <a:solidFill>
                  <a:srgbClr val="FFFFFF"/>
                </a:solidFill>
                <a:latin typeface="Trebuchet MS"/>
                <a:cs typeface="Trebuchet MS"/>
              </a:rPr>
              <a:t>—</a:t>
            </a:r>
            <a:r>
              <a:rPr sz="2800" i="1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i="1" spc="-10" dirty="0">
                <a:solidFill>
                  <a:srgbClr val="FFFFFF"/>
                </a:solidFill>
                <a:latin typeface="Cambria"/>
                <a:cs typeface="Cambria"/>
              </a:rPr>
              <a:t>порушення 	</a:t>
            </a:r>
            <a:r>
              <a:rPr sz="2800" i="1" dirty="0">
                <a:solidFill>
                  <a:srgbClr val="FFFF00"/>
                </a:solidFill>
                <a:latin typeface="Cambria"/>
                <a:cs typeface="Cambria"/>
              </a:rPr>
              <a:t>дихання</a:t>
            </a:r>
            <a:r>
              <a:rPr sz="2800" i="1" spc="-8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FFFF00"/>
                </a:solidFill>
                <a:latin typeface="Cambria"/>
                <a:cs typeface="Cambria"/>
              </a:rPr>
              <a:t>центрального</a:t>
            </a:r>
            <a:r>
              <a:rPr sz="2800" i="1" spc="-4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FFFF00"/>
                </a:solidFill>
                <a:latin typeface="Cambria"/>
                <a:cs typeface="Cambria"/>
              </a:rPr>
              <a:t>походження</a:t>
            </a:r>
            <a:r>
              <a:rPr sz="2800" i="1" spc="-4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i="1" spc="-50" dirty="0">
                <a:solidFill>
                  <a:srgbClr val="FFFFFF"/>
                </a:solidFill>
                <a:latin typeface="Cambria"/>
                <a:cs typeface="Cambria"/>
              </a:rPr>
              <a:t>в 	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поєднанні</a:t>
            </a:r>
            <a:r>
              <a:rPr sz="2800" i="1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з</a:t>
            </a:r>
            <a:r>
              <a:rPr sz="2800" i="1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FFFF00"/>
                </a:solidFill>
                <a:latin typeface="Cambria"/>
                <a:cs typeface="Cambria"/>
              </a:rPr>
              <a:t>обструкцією</a:t>
            </a:r>
            <a:r>
              <a:rPr sz="2800" i="1" spc="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i="1" spc="-10" dirty="0">
                <a:solidFill>
                  <a:srgbClr val="FFFF00"/>
                </a:solidFill>
                <a:latin typeface="Cambria"/>
                <a:cs typeface="Cambria"/>
              </a:rPr>
              <a:t>верхніх 	</a:t>
            </a:r>
            <a:r>
              <a:rPr sz="2800" i="1" dirty="0">
                <a:solidFill>
                  <a:srgbClr val="FFFF00"/>
                </a:solidFill>
                <a:latin typeface="Cambria"/>
                <a:cs typeface="Cambria"/>
              </a:rPr>
              <a:t>дихальних</a:t>
            </a:r>
            <a:r>
              <a:rPr sz="2800" i="1" spc="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i="1" spc="-40" dirty="0">
                <a:solidFill>
                  <a:srgbClr val="FFFF00"/>
                </a:solidFill>
                <a:latin typeface="Cambria"/>
                <a:cs typeface="Cambria"/>
              </a:rPr>
              <a:t>шляхів</a:t>
            </a:r>
            <a:r>
              <a:rPr sz="2800" i="1" spc="-4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800" i="1" spc="-4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шо</a:t>
            </a:r>
            <a:r>
              <a:rPr sz="2800" i="1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spc="-10" dirty="0">
                <a:solidFill>
                  <a:srgbClr val="FFFFFF"/>
                </a:solidFill>
                <a:latin typeface="Cambria"/>
                <a:cs typeface="Cambria"/>
              </a:rPr>
              <a:t>потребує 	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негайних</a:t>
            </a:r>
            <a:r>
              <a:rPr sz="2800" i="1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дій</a:t>
            </a:r>
            <a:r>
              <a:rPr sz="2800" i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медичного</a:t>
            </a:r>
            <a:r>
              <a:rPr sz="2800" i="1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spc="-10" dirty="0">
                <a:solidFill>
                  <a:srgbClr val="FFFFFF"/>
                </a:solidFill>
                <a:latin typeface="Cambria"/>
                <a:cs typeface="Cambria"/>
              </a:rPr>
              <a:t>персоналу</a:t>
            </a:r>
            <a:r>
              <a:rPr sz="2800" i="1" spc="-10" dirty="0">
                <a:solidFill>
                  <a:srgbClr val="FFFFFF"/>
                </a:solidFill>
                <a:latin typeface="Trebuchet MS"/>
                <a:cs typeface="Trebuchet MS"/>
              </a:rPr>
              <a:t>, 	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спрямованих</a:t>
            </a:r>
            <a:r>
              <a:rPr sz="2800" i="1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на</a:t>
            </a:r>
            <a:r>
              <a:rPr sz="2800" i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запобігання</a:t>
            </a:r>
            <a:r>
              <a:rPr sz="2800" i="1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spc="-10" dirty="0">
                <a:solidFill>
                  <a:srgbClr val="FFFF00"/>
                </a:solidFill>
                <a:latin typeface="Cambria"/>
                <a:cs typeface="Cambria"/>
              </a:rPr>
              <a:t>аспірації 	</a:t>
            </a:r>
            <a:r>
              <a:rPr sz="2800" i="1" dirty="0">
                <a:solidFill>
                  <a:srgbClr val="FFFF00"/>
                </a:solidFill>
                <a:latin typeface="Cambria"/>
                <a:cs typeface="Cambria"/>
              </a:rPr>
              <a:t>блювотних</a:t>
            </a:r>
            <a:r>
              <a:rPr sz="2800" i="1" spc="3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i="1" spc="-20" dirty="0">
                <a:solidFill>
                  <a:srgbClr val="FFFF00"/>
                </a:solidFill>
                <a:latin typeface="Cambria"/>
                <a:cs typeface="Cambria"/>
              </a:rPr>
              <a:t>мас</a:t>
            </a:r>
            <a:r>
              <a:rPr sz="2800" i="1" spc="-20" dirty="0">
                <a:solidFill>
                  <a:srgbClr val="FFFF00"/>
                </a:solidFill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  <a:p>
            <a:pPr marL="239395" marR="681355" indent="-227329">
              <a:lnSpc>
                <a:spcPct val="12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Хворий</a:t>
            </a:r>
            <a:r>
              <a:rPr sz="2800" i="1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може</a:t>
            </a:r>
            <a:r>
              <a:rPr sz="2800" i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померти</a:t>
            </a:r>
            <a:r>
              <a:rPr sz="2800" i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spc="-10" dirty="0">
                <a:solidFill>
                  <a:srgbClr val="FFFFFF"/>
                </a:solidFill>
                <a:latin typeface="Cambria"/>
                <a:cs typeface="Cambria"/>
              </a:rPr>
              <a:t>протягом 	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кількох</a:t>
            </a:r>
            <a:r>
              <a:rPr sz="2800" i="1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spc="-10" dirty="0">
                <a:solidFill>
                  <a:srgbClr val="FFFFFF"/>
                </a:solidFill>
                <a:latin typeface="Cambria"/>
                <a:cs typeface="Cambria"/>
              </a:rPr>
              <a:t>хвилин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1366" y="1244126"/>
            <a:ext cx="5440679" cy="4288527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3436" y="723613"/>
            <a:ext cx="8133715" cy="1010919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530350" marR="5080" indent="-1518285">
              <a:lnSpc>
                <a:spcPts val="3670"/>
              </a:lnSpc>
              <a:spcBef>
                <a:spcPts val="570"/>
              </a:spcBef>
              <a:tabLst>
                <a:tab pos="4258310" algn="l"/>
                <a:tab pos="5706110" algn="l"/>
              </a:tabLst>
            </a:pPr>
            <a:r>
              <a:rPr i="0" spc="340" dirty="0">
                <a:solidFill>
                  <a:srgbClr val="FFFF00"/>
                </a:solidFill>
                <a:latin typeface="Cambria"/>
                <a:cs typeface="Cambria"/>
              </a:rPr>
              <a:t>УСКЛАДНЕННЯ</a:t>
            </a:r>
            <a:r>
              <a:rPr i="0" spc="39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445" dirty="0">
                <a:solidFill>
                  <a:srgbClr val="FFFF00"/>
                </a:solidFill>
                <a:latin typeface="Cambria"/>
                <a:cs typeface="Cambria"/>
              </a:rPr>
              <a:t>З</a:t>
            </a:r>
            <a:r>
              <a:rPr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i="0" spc="300" dirty="0">
                <a:solidFill>
                  <a:srgbClr val="FFFF00"/>
                </a:solidFill>
                <a:latin typeface="Cambria"/>
                <a:cs typeface="Cambria"/>
              </a:rPr>
              <a:t>БОКУ</a:t>
            </a:r>
            <a:r>
              <a:rPr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i="0" spc="335" dirty="0">
                <a:solidFill>
                  <a:srgbClr val="FFFF00"/>
                </a:solidFill>
                <a:latin typeface="Cambria"/>
                <a:cs typeface="Cambria"/>
              </a:rPr>
              <a:t>СЕРЦЕВО- </a:t>
            </a:r>
            <a:r>
              <a:rPr i="0" spc="345" dirty="0">
                <a:solidFill>
                  <a:srgbClr val="FFFF00"/>
                </a:solidFill>
                <a:latin typeface="Cambria"/>
                <a:cs typeface="Cambria"/>
              </a:rPr>
              <a:t>СУДИННОЇ</a:t>
            </a:r>
            <a:r>
              <a:rPr i="0" spc="36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360" dirty="0">
                <a:solidFill>
                  <a:srgbClr val="FFFF00"/>
                </a:solidFill>
                <a:latin typeface="Cambria"/>
                <a:cs typeface="Cambria"/>
              </a:rPr>
              <a:t>СИСТЕМИ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564" y="2150419"/>
            <a:ext cx="4780915" cy="23012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-10" dirty="0">
                <a:solidFill>
                  <a:srgbClr val="FFFF00"/>
                </a:solidFill>
                <a:latin typeface="Cambria"/>
                <a:cs typeface="Cambria"/>
              </a:rPr>
              <a:t>Тахікардія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Зниження або</a:t>
            </a:r>
            <a:r>
              <a:rPr sz="20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помірне</a:t>
            </a:r>
            <a:r>
              <a:rPr sz="20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підвищення</a:t>
            </a:r>
            <a:r>
              <a:rPr sz="2000" spc="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spc="-25" dirty="0">
                <a:solidFill>
                  <a:srgbClr val="FFFF00"/>
                </a:solidFill>
                <a:latin typeface="Cambria"/>
                <a:cs typeface="Cambria"/>
              </a:rPr>
              <a:t>АТ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6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Раптова</a:t>
            </a:r>
            <a:r>
              <a:rPr sz="2000" spc="-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коронарна</a:t>
            </a:r>
            <a:r>
              <a:rPr sz="2000" spc="-6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Cambria"/>
                <a:cs typeface="Cambria"/>
              </a:rPr>
              <a:t>смерть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8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Основні</a:t>
            </a:r>
            <a:r>
              <a:rPr sz="20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причини</a:t>
            </a:r>
            <a:r>
              <a:rPr sz="20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цих</a:t>
            </a: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явиш</a:t>
            </a:r>
            <a:r>
              <a:rPr sz="20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515" dirty="0">
                <a:solidFill>
                  <a:srgbClr val="FFFFFF"/>
                </a:solidFill>
                <a:latin typeface="Trebuchet MS"/>
                <a:cs typeface="Trebuchet MS"/>
              </a:rPr>
              <a:t>—</a:t>
            </a:r>
            <a:r>
              <a:rPr sz="20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гіпоксія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endParaRPr sz="2000">
              <a:latin typeface="Trebuchet MS"/>
              <a:cs typeface="Trebuchet MS"/>
            </a:endParaRPr>
          </a:p>
          <a:p>
            <a:pPr marL="304800" indent="-292100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304800" algn="l"/>
              </a:tabLst>
            </a:pP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інтоксикація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6485" y="2514295"/>
            <a:ext cx="4736587" cy="3700269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3354" rIns="0" bIns="0" rtlCol="0">
            <a:spAutoFit/>
          </a:bodyPr>
          <a:lstStyle/>
          <a:p>
            <a:pPr marL="713105">
              <a:lnSpc>
                <a:spcPct val="100000"/>
              </a:lnSpc>
              <a:spcBef>
                <a:spcPts val="105"/>
              </a:spcBef>
            </a:pPr>
            <a:r>
              <a:rPr spc="365" dirty="0"/>
              <a:t>НАДАННЯ</a:t>
            </a:r>
            <a:r>
              <a:rPr spc="355" dirty="0"/>
              <a:t> </a:t>
            </a:r>
            <a:r>
              <a:rPr spc="310" dirty="0"/>
              <a:t>МЕДИЧНОЇ</a:t>
            </a:r>
            <a:r>
              <a:rPr spc="365" dirty="0"/>
              <a:t> </a:t>
            </a:r>
            <a:r>
              <a:rPr spc="310" dirty="0"/>
              <a:t>ДОПОМОГИ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1615" y="2072353"/>
            <a:ext cx="5629910" cy="4122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9395" marR="5080" indent="-227329">
              <a:lnSpc>
                <a:spcPct val="120000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b="1" dirty="0">
                <a:solidFill>
                  <a:srgbClr val="FFFF00"/>
                </a:solidFill>
                <a:latin typeface="Cambria"/>
                <a:cs typeface="Cambria"/>
              </a:rPr>
              <a:t>Догоспітальний</a:t>
            </a:r>
            <a:r>
              <a:rPr sz="2800" b="1" spc="-4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FFFF00"/>
                </a:solidFill>
                <a:latin typeface="Cambria"/>
                <a:cs typeface="Cambria"/>
              </a:rPr>
              <a:t>етап</a:t>
            </a:r>
            <a:r>
              <a:rPr sz="2800" b="1" spc="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800" spc="690" dirty="0">
                <a:solidFill>
                  <a:srgbClr val="FFFFFF"/>
                </a:solidFill>
                <a:latin typeface="Trebuchet MS"/>
                <a:cs typeface="Trebuchet MS"/>
              </a:rPr>
              <a:t>— 	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організація</a:t>
            </a:r>
            <a:r>
              <a:rPr sz="28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своєчасного 	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симптоматичного</a:t>
            </a:r>
            <a:r>
              <a:rPr sz="28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лікування</a:t>
            </a:r>
            <a:r>
              <a:rPr sz="28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Cambria"/>
                <a:cs typeface="Cambria"/>
              </a:rPr>
              <a:t>і 	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транспортування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пацієнта</a:t>
            </a: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Cambria"/>
                <a:cs typeface="Cambria"/>
              </a:rPr>
              <a:t>у 	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відділення інтенсивної</a:t>
            </a:r>
            <a:r>
              <a:rPr sz="28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терапії 	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токсикологічного</a:t>
            </a:r>
            <a:r>
              <a:rPr sz="28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стаціонару</a:t>
            </a:r>
            <a:r>
              <a:rPr sz="2800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або 	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лікарні</a:t>
            </a:r>
            <a:r>
              <a:rPr sz="28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швидкої</a:t>
            </a:r>
            <a:r>
              <a:rPr sz="28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медичної 	допомоги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4531" y="1861350"/>
            <a:ext cx="5821675" cy="4913375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00196" y="956784"/>
            <a:ext cx="257556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i="0" spc="220" dirty="0">
                <a:solidFill>
                  <a:srgbClr val="FFFF00"/>
                </a:solidFill>
                <a:latin typeface="Cambria"/>
                <a:cs typeface="Cambria"/>
              </a:rPr>
              <a:t>АЛКОГОЛЬ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825" y="1378332"/>
            <a:ext cx="4385310" cy="3651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45844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Симптоми</a:t>
            </a:r>
            <a:r>
              <a:rPr sz="2000" spc="-10" dirty="0">
                <a:solidFill>
                  <a:srgbClr val="FFFF00"/>
                </a:solidFill>
                <a:latin typeface="Cambria"/>
                <a:cs typeface="Cambria"/>
              </a:rPr>
              <a:t> отруєння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Сонливість</a:t>
            </a:r>
            <a:endParaRPr sz="2000">
              <a:latin typeface="Cambria"/>
              <a:cs typeface="Cambria"/>
            </a:endParaRPr>
          </a:p>
          <a:p>
            <a:pPr marL="12700" marR="380365">
              <a:lnSpc>
                <a:spcPts val="3890"/>
              </a:lnSpc>
              <a:spcBef>
                <a:spcPts val="350"/>
              </a:spcBef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Відсутність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реакції</a:t>
            </a:r>
            <a:r>
              <a:rPr sz="20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на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подразники Нудота</a:t>
            </a:r>
            <a:endParaRPr sz="2000">
              <a:latin typeface="Cambria"/>
              <a:cs typeface="Cambria"/>
            </a:endParaRPr>
          </a:p>
          <a:p>
            <a:pPr marL="76200">
              <a:lnSpc>
                <a:spcPct val="100000"/>
              </a:lnSpc>
              <a:spcBef>
                <a:spcPts val="1110"/>
              </a:spcBef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Зниження</a:t>
            </a:r>
            <a:r>
              <a:rPr sz="20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температури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тіла</a:t>
            </a:r>
            <a:endParaRPr sz="2000">
              <a:latin typeface="Cambria"/>
              <a:cs typeface="Cambria"/>
            </a:endParaRPr>
          </a:p>
          <a:p>
            <a:pPr marL="12700" marR="5080">
              <a:lnSpc>
                <a:spcPct val="120000"/>
              </a:lnSpc>
              <a:spcBef>
                <a:spcPts val="985"/>
              </a:spcBef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Дихання</a:t>
            </a: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стає</a:t>
            </a: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слабким</a:t>
            </a:r>
            <a:r>
              <a:rPr sz="20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і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 поверхневим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порушується</a:t>
            </a: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пульс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Хворий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може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Cambria"/>
                <a:cs typeface="Cambria"/>
              </a:rPr>
              <a:t>знепритомніти</a:t>
            </a:r>
            <a:r>
              <a:rPr sz="2000" spc="-10" dirty="0">
                <a:solidFill>
                  <a:srgbClr val="FFFF00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26965" y="2116327"/>
            <a:ext cx="6217285" cy="34994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51510" algn="ctr">
              <a:lnSpc>
                <a:spcPct val="100000"/>
              </a:lnSpc>
              <a:spcBef>
                <a:spcPts val="90"/>
              </a:spcBef>
            </a:pPr>
            <a:r>
              <a:rPr sz="2600" dirty="0">
                <a:solidFill>
                  <a:srgbClr val="FFFF00"/>
                </a:solidFill>
                <a:latin typeface="Cambria"/>
                <a:cs typeface="Cambria"/>
              </a:rPr>
              <a:t>Надання</a:t>
            </a:r>
            <a:r>
              <a:rPr sz="2600" spc="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600" dirty="0">
                <a:solidFill>
                  <a:srgbClr val="FFFF00"/>
                </a:solidFill>
                <a:latin typeface="Cambria"/>
                <a:cs typeface="Cambria"/>
              </a:rPr>
              <a:t>першої</a:t>
            </a:r>
            <a:r>
              <a:rPr sz="2600" spc="3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FFFF00"/>
                </a:solidFill>
                <a:latin typeface="Cambria"/>
                <a:cs typeface="Cambria"/>
              </a:rPr>
              <a:t>допомоги</a:t>
            </a:r>
            <a:endParaRPr sz="2600">
              <a:latin typeface="Cambria"/>
              <a:cs typeface="Cambria"/>
            </a:endParaRPr>
          </a:p>
          <a:p>
            <a:pPr marL="469265" marR="318770" indent="-457200">
              <a:lnSpc>
                <a:spcPct val="120000"/>
              </a:lnSpc>
              <a:spcBef>
                <a:spcPts val="1080"/>
              </a:spcBef>
              <a:buFont typeface="Trebuchet MS"/>
              <a:buAutoNum type="arabicPeriod"/>
              <a:tabLst>
                <a:tab pos="4692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Зупинити</a:t>
            </a:r>
            <a:r>
              <a:rPr sz="2000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подальше</a:t>
            </a:r>
            <a:r>
              <a:rPr sz="20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всмоктування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алкоголю</a:t>
            </a:r>
            <a:r>
              <a:rPr sz="20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Cambria"/>
                <a:cs typeface="Cambria"/>
              </a:rPr>
              <a:t>в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організм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 marL="469265" marR="703580" indent="-457200">
              <a:lnSpc>
                <a:spcPct val="120000"/>
              </a:lnSpc>
              <a:spcBef>
                <a:spcPts val="1010"/>
              </a:spcBef>
              <a:buFont typeface="Trebuchet MS"/>
              <a:buAutoNum type="arabicPeriod"/>
              <a:tabLst>
                <a:tab pos="469265" algn="l"/>
                <a:tab pos="302958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Промивають</a:t>
            </a:r>
            <a:r>
              <a:rPr sz="2000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шлунок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2000" spc="-45" dirty="0">
                <a:solidFill>
                  <a:srgbClr val="FFFFFF"/>
                </a:solidFill>
                <a:latin typeface="Cambria"/>
                <a:cs typeface="Cambria"/>
              </a:rPr>
              <a:t>часто</a:t>
            </a:r>
            <a:r>
              <a:rPr sz="2000" spc="-4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але</a:t>
            </a:r>
            <a:r>
              <a:rPr sz="20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mbria"/>
                <a:cs typeface="Cambria"/>
              </a:rPr>
              <a:t>поступово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невеликими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порціями</a:t>
            </a:r>
            <a:endParaRPr sz="2000">
              <a:latin typeface="Cambria"/>
              <a:cs typeface="Cambria"/>
            </a:endParaRPr>
          </a:p>
          <a:p>
            <a:pPr marL="469265" marR="5080" indent="-457200">
              <a:lnSpc>
                <a:spcPct val="120000"/>
              </a:lnSpc>
              <a:spcBef>
                <a:spcPts val="1005"/>
              </a:spcBef>
              <a:buFont typeface="Trebuchet MS"/>
              <a:buAutoNum type="arabicPeriod"/>
              <a:tabLst>
                <a:tab pos="4692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Залишайтеся</a:t>
            </a:r>
            <a:r>
              <a:rPr sz="2000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із</a:t>
            </a:r>
            <a:r>
              <a:rPr sz="20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Cambria"/>
                <a:cs typeface="Cambria"/>
              </a:rPr>
              <a:t>хворим</a:t>
            </a:r>
            <a:r>
              <a:rPr sz="2000" spc="-45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sz="20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нудота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 може</a:t>
            </a: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перерости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Cambria"/>
                <a:cs typeface="Cambria"/>
              </a:rPr>
              <a:t>в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блювоту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!!!</a:t>
            </a:r>
            <a:endParaRPr sz="20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spcBef>
                <a:spcPts val="1465"/>
              </a:spcBef>
              <a:buFont typeface="Trebuchet MS"/>
              <a:buAutoNum type="arabicPeriod"/>
              <a:tabLst>
                <a:tab pos="4692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Ваша допомога</a:t>
            </a: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йому</a:t>
            </a:r>
            <a:r>
              <a:rPr sz="20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просто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необхідна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!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1060" y="956784"/>
            <a:ext cx="9578975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52270" algn="l"/>
                <a:tab pos="4907280" algn="l"/>
                <a:tab pos="7714615" algn="l"/>
              </a:tabLst>
            </a:pPr>
            <a:r>
              <a:rPr i="0" spc="280" dirty="0">
                <a:solidFill>
                  <a:srgbClr val="FFFF00"/>
                </a:solidFill>
                <a:latin typeface="Cambria"/>
                <a:cs typeface="Cambria"/>
              </a:rPr>
              <a:t>ПІСЛЯ</a:t>
            </a:r>
            <a:r>
              <a:rPr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i="0" spc="275" dirty="0">
                <a:solidFill>
                  <a:srgbClr val="FFFF00"/>
                </a:solidFill>
                <a:latin typeface="Cambria"/>
                <a:cs typeface="Cambria"/>
              </a:rPr>
              <a:t>ПРИЙМАННЯ</a:t>
            </a:r>
            <a:r>
              <a:rPr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i="0" spc="330" dirty="0">
                <a:solidFill>
                  <a:srgbClr val="FFFF00"/>
                </a:solidFill>
                <a:latin typeface="Cambria"/>
                <a:cs typeface="Cambria"/>
              </a:rPr>
              <a:t>СПИРТНИХ</a:t>
            </a:r>
            <a:r>
              <a:rPr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i="0" spc="260" dirty="0">
                <a:solidFill>
                  <a:srgbClr val="FFFF00"/>
                </a:solidFill>
                <a:latin typeface="Cambria"/>
                <a:cs typeface="Cambria"/>
              </a:rPr>
              <a:t>НАПОЇВ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2090" y="2088184"/>
            <a:ext cx="113849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8600">
              <a:lnSpc>
                <a:spcPct val="12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  <a:tab pos="1460500" algn="l"/>
              </a:tabLst>
            </a:pPr>
            <a:r>
              <a:rPr sz="2000" spc="-10" dirty="0">
                <a:solidFill>
                  <a:srgbClr val="FFFF00"/>
                </a:solidFill>
                <a:latin typeface="Cambria"/>
                <a:cs typeface="Cambria"/>
              </a:rPr>
              <a:t>Алкоголь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із</a:t>
            </a:r>
            <a:r>
              <a:rPr sz="2000" spc="-30" dirty="0">
                <a:solidFill>
                  <a:srgbClr val="FFFFFF"/>
                </a:solidFill>
                <a:latin typeface="Cambria"/>
                <a:cs typeface="Cambria"/>
              </a:rPr>
              <a:t> кишково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шлункового</a:t>
            </a:r>
            <a:r>
              <a:rPr sz="2000" spc="1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тракту</a:t>
            </a:r>
            <a:r>
              <a:rPr sz="20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всмоктується</a:t>
            </a:r>
            <a:r>
              <a:rPr sz="20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Cambria"/>
                <a:cs typeface="Cambria"/>
              </a:rPr>
              <a:t>кров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Cambria"/>
                <a:cs typeface="Cambria"/>
              </a:rPr>
              <a:t>печінку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проникає</a:t>
            </a: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20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центральну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нервову</a:t>
            </a:r>
            <a:r>
              <a:rPr sz="20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Cambria"/>
                <a:cs typeface="Cambria"/>
              </a:rPr>
              <a:t>систему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потім</a:t>
            </a: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кору</a:t>
            </a: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головного</a:t>
            </a:r>
            <a:r>
              <a:rPr sz="20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Cambria"/>
                <a:cs typeface="Cambria"/>
              </a:rPr>
              <a:t>мозку</a:t>
            </a:r>
            <a:r>
              <a:rPr sz="2000" spc="-4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де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зберігається</a:t>
            </a: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найдовше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2090" y="3994458"/>
            <a:ext cx="8474710" cy="8229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b="1" dirty="0">
                <a:solidFill>
                  <a:srgbClr val="FFFF00"/>
                </a:solidFill>
                <a:latin typeface="Cambria"/>
                <a:cs typeface="Cambria"/>
              </a:rPr>
              <a:t>Алкоголь</a:t>
            </a:r>
            <a:r>
              <a:rPr sz="2000" b="1" spc="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mbria"/>
                <a:cs typeface="Cambria"/>
              </a:rPr>
              <a:t>у</a:t>
            </a:r>
            <a:r>
              <a:rPr sz="2000" b="1" spc="-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mbria"/>
                <a:cs typeface="Cambria"/>
              </a:rPr>
              <a:t>малих</a:t>
            </a:r>
            <a:r>
              <a:rPr sz="2000" b="1" spc="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mbria"/>
                <a:cs typeface="Cambria"/>
              </a:rPr>
              <a:t>дозах</a:t>
            </a:r>
            <a:r>
              <a:rPr sz="2000" b="1" spc="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має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збуджуючу</a:t>
            </a: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mbria"/>
                <a:cs typeface="Cambria"/>
              </a:rPr>
              <a:t>дію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b="1" dirty="0">
                <a:solidFill>
                  <a:srgbClr val="FFFF00"/>
                </a:solidFill>
                <a:latin typeface="Cambria"/>
                <a:cs typeface="Cambria"/>
              </a:rPr>
              <a:t>Алкоголь</a:t>
            </a:r>
            <a:r>
              <a:rPr sz="2000" b="1" spc="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mbria"/>
                <a:cs typeface="Cambria"/>
              </a:rPr>
              <a:t>у</a:t>
            </a:r>
            <a:r>
              <a:rPr sz="2000" b="1" spc="-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mbria"/>
                <a:cs typeface="Cambria"/>
              </a:rPr>
              <a:t>більших</a:t>
            </a:r>
            <a:r>
              <a:rPr sz="2000" b="1" spc="-3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mbria"/>
                <a:cs typeface="Cambria"/>
              </a:rPr>
              <a:t>дозах</a:t>
            </a:r>
            <a:r>
              <a:rPr sz="2000" b="1" spc="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гальмує не</a:t>
            </a:r>
            <a:r>
              <a:rPr sz="20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тільки</a:t>
            </a:r>
            <a:r>
              <a:rPr sz="20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роботу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головного</a:t>
            </a: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мозку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1603" y="2028444"/>
            <a:ext cx="3313163" cy="11399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60573" y="2168707"/>
            <a:ext cx="265557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0" i="0" spc="-10" dirty="0">
                <a:solidFill>
                  <a:srgbClr val="FFFF00"/>
                </a:solidFill>
                <a:latin typeface="Cambria"/>
                <a:cs typeface="Cambria"/>
              </a:rPr>
              <a:t>ВИСНОВКИ</a:t>
            </a:r>
            <a:endParaRPr sz="4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244" y="2048070"/>
            <a:ext cx="10422255" cy="3683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5760" marR="411480" indent="-61594" algn="just">
              <a:lnSpc>
                <a:spcPct val="120000"/>
              </a:lnSpc>
              <a:spcBef>
                <a:spcPts val="95"/>
              </a:spcBef>
              <a:buClr>
                <a:srgbClr val="FFFF00"/>
              </a:buClr>
              <a:buFont typeface="Arial MT"/>
              <a:buChar char="•"/>
              <a:tabLst>
                <a:tab pos="365760" algn="l"/>
                <a:tab pos="532765" algn="l"/>
              </a:tabLst>
            </a:pPr>
            <a:r>
              <a:rPr dirty="0"/>
              <a:t>	</a:t>
            </a:r>
            <a:r>
              <a:rPr sz="4000" i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Людина</a:t>
            </a:r>
            <a:r>
              <a:rPr sz="4000" i="1" u="heavy" spc="4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 </a:t>
            </a:r>
            <a:r>
              <a:rPr sz="40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постійно</a:t>
            </a:r>
            <a:r>
              <a:rPr sz="4000" i="1" u="heavy" spc="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 </a:t>
            </a:r>
            <a:r>
              <a:rPr sz="40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стикається</a:t>
            </a:r>
            <a:r>
              <a:rPr sz="4000" i="1" u="heavy" spc="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 </a:t>
            </a:r>
            <a:r>
              <a:rPr sz="4000" i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з</a:t>
            </a:r>
            <a:r>
              <a:rPr sz="4000" i="1" u="heavy" spc="7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 </a:t>
            </a:r>
            <a:r>
              <a:rPr sz="4000" i="1" u="heavy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великою</a:t>
            </a:r>
            <a:r>
              <a:rPr sz="4000" i="1" spc="-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4000" i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кількістю</a:t>
            </a:r>
            <a:r>
              <a:rPr sz="4000" i="1" u="heavy" spc="3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 </a:t>
            </a:r>
            <a:r>
              <a:rPr sz="40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шкідливих</a:t>
            </a:r>
            <a:r>
              <a:rPr sz="4000" i="1" u="heavy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 </a:t>
            </a:r>
            <a:r>
              <a:rPr sz="4000" i="1" u="heavy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речовин</a:t>
            </a:r>
            <a:r>
              <a:rPr sz="4000" i="1" u="sng" spc="-6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rebuchet MS"/>
                <a:cs typeface="Trebuchet MS"/>
              </a:rPr>
              <a:t>,</a:t>
            </a:r>
            <a:r>
              <a:rPr sz="4000" i="1" u="sng" spc="-63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rebuchet MS"/>
                <a:cs typeface="Trebuchet MS"/>
              </a:rPr>
              <a:t> </a:t>
            </a:r>
            <a:r>
              <a:rPr sz="4000" i="1" u="sng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які</a:t>
            </a:r>
            <a:r>
              <a:rPr sz="4000" i="1" u="sng" spc="3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 </a:t>
            </a:r>
            <a:r>
              <a:rPr sz="4000" i="1" u="sng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можуть</a:t>
            </a:r>
            <a:endParaRPr sz="4000">
              <a:latin typeface="Cambria"/>
              <a:cs typeface="Cambria"/>
            </a:endParaRPr>
          </a:p>
          <a:p>
            <a:pPr marL="12700" marR="5080" indent="66675" algn="just">
              <a:lnSpc>
                <a:spcPct val="120000"/>
              </a:lnSpc>
            </a:pPr>
            <a:r>
              <a:rPr sz="4000" i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викликати</a:t>
            </a:r>
            <a:r>
              <a:rPr sz="4000" i="1" u="heavy" spc="-21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 </a:t>
            </a:r>
            <a:r>
              <a:rPr sz="40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різні</a:t>
            </a:r>
            <a:r>
              <a:rPr sz="4000" i="1" u="heavy" spc="2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 </a:t>
            </a:r>
            <a:r>
              <a:rPr sz="40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види</a:t>
            </a:r>
            <a:r>
              <a:rPr sz="4000" i="1" u="heavy" spc="1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 </a:t>
            </a:r>
            <a:r>
              <a:rPr sz="4000" i="1" u="heavy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захворювання</a:t>
            </a:r>
            <a:r>
              <a:rPr sz="4000" i="1" u="sng" spc="-7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rebuchet MS"/>
                <a:cs typeface="Trebuchet MS"/>
              </a:rPr>
              <a:t>,</a:t>
            </a:r>
            <a:r>
              <a:rPr sz="4000" i="1" u="sng" spc="-229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rebuchet MS"/>
                <a:cs typeface="Trebuchet MS"/>
              </a:rPr>
              <a:t> </a:t>
            </a:r>
            <a:r>
              <a:rPr sz="4000" i="1" u="sng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розлади</a:t>
            </a:r>
            <a:r>
              <a:rPr sz="4000" i="1" spc="-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4000" i="1" u="heavy" spc="-14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здоров</a:t>
            </a:r>
            <a:r>
              <a:rPr sz="4000" i="1" u="heavy" spc="-14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rebuchet MS"/>
                <a:cs typeface="Trebuchet MS"/>
              </a:rPr>
              <a:t>’</a:t>
            </a:r>
            <a:r>
              <a:rPr sz="4000" i="1" u="heavy" spc="-14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я</a:t>
            </a:r>
            <a:r>
              <a:rPr sz="4000" i="1" u="heavy" spc="-14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rebuchet MS"/>
                <a:cs typeface="Trebuchet MS"/>
              </a:rPr>
              <a:t>,</a:t>
            </a:r>
            <a:r>
              <a:rPr sz="4000" i="1" u="heavy" spc="-16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rebuchet MS"/>
                <a:cs typeface="Trebuchet MS"/>
              </a:rPr>
              <a:t> </a:t>
            </a:r>
            <a:r>
              <a:rPr sz="4000" i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а</a:t>
            </a:r>
            <a:r>
              <a:rPr sz="4000" i="1" u="heavy" spc="-22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 </a:t>
            </a:r>
            <a:r>
              <a:rPr sz="4000" i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також</a:t>
            </a:r>
            <a:r>
              <a:rPr sz="4000" i="1" u="heavy" spc="9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 </a:t>
            </a:r>
            <a:r>
              <a:rPr sz="4000" i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травматизм</a:t>
            </a:r>
            <a:r>
              <a:rPr sz="4000" i="1" u="heavy" spc="17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 </a:t>
            </a:r>
            <a:r>
              <a:rPr sz="4000" i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як</a:t>
            </a:r>
            <a:r>
              <a:rPr sz="4000" i="1" u="heavy" spc="19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mbria"/>
                <a:cs typeface="Cambria"/>
              </a:rPr>
              <a:t> </a:t>
            </a:r>
            <a:r>
              <a:rPr sz="40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у</a:t>
            </a:r>
            <a:r>
              <a:rPr sz="4000" i="1" u="heavy" spc="1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 </a:t>
            </a:r>
            <a:r>
              <a:rPr sz="4000" i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процесі</a:t>
            </a:r>
            <a:r>
              <a:rPr sz="4000" i="1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i="1" u="heavy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контакту</a:t>
            </a:r>
            <a:r>
              <a:rPr sz="4000" i="1" u="heavy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,</a:t>
            </a:r>
            <a:r>
              <a:rPr sz="4000" i="1" u="heavy" spc="-6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40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так</a:t>
            </a:r>
            <a:r>
              <a:rPr sz="4000" i="1" u="heavy" spc="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 </a:t>
            </a:r>
            <a:r>
              <a:rPr sz="40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і</a:t>
            </a:r>
            <a:r>
              <a:rPr sz="4000" i="1" u="heavy" spc="1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 </a:t>
            </a:r>
            <a:r>
              <a:rPr sz="40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через</a:t>
            </a:r>
            <a:r>
              <a:rPr sz="4000" i="1" u="heavy" spc="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 </a:t>
            </a:r>
            <a:r>
              <a:rPr sz="40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певний</a:t>
            </a:r>
            <a:r>
              <a:rPr sz="4000" i="1" u="heavy" spc="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 </a:t>
            </a:r>
            <a:r>
              <a:rPr sz="40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проміжок</a:t>
            </a:r>
            <a:r>
              <a:rPr sz="4000" i="1" u="heavy" spc="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 </a:t>
            </a:r>
            <a:r>
              <a:rPr sz="4000" i="1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часу</a:t>
            </a:r>
            <a:r>
              <a:rPr sz="4000" i="1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.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3697" y="185640"/>
            <a:ext cx="10671810" cy="1010919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795655" marR="5080" indent="-783590">
              <a:lnSpc>
                <a:spcPts val="3670"/>
              </a:lnSpc>
              <a:spcBef>
                <a:spcPts val="570"/>
              </a:spcBef>
              <a:tabLst>
                <a:tab pos="3892550" algn="l"/>
                <a:tab pos="4060190" algn="l"/>
                <a:tab pos="4721225" algn="l"/>
                <a:tab pos="6952615" algn="l"/>
              </a:tabLst>
            </a:pPr>
            <a:r>
              <a:rPr i="0" spc="315" dirty="0">
                <a:solidFill>
                  <a:srgbClr val="FFFF00"/>
                </a:solidFill>
                <a:latin typeface="Cambria"/>
                <a:cs typeface="Cambria"/>
              </a:rPr>
              <a:t>ТОКСИЧНІСТЬ</a:t>
            </a:r>
            <a:r>
              <a:rPr i="0" spc="34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15" dirty="0">
                <a:solidFill>
                  <a:srgbClr val="FFFF00"/>
                </a:solidFill>
                <a:latin typeface="Cambria"/>
                <a:cs typeface="Cambria"/>
              </a:rPr>
              <a:t>-</a:t>
            </a:r>
            <a:r>
              <a:rPr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i="0" spc="434" dirty="0">
                <a:latin typeface="Cambria"/>
                <a:cs typeface="Cambria"/>
              </a:rPr>
              <a:t>ЦЕ</a:t>
            </a:r>
            <a:r>
              <a:rPr i="0" dirty="0">
                <a:latin typeface="Cambria"/>
                <a:cs typeface="Cambria"/>
              </a:rPr>
              <a:t>	</a:t>
            </a:r>
            <a:r>
              <a:rPr i="0" spc="254" dirty="0">
                <a:latin typeface="Cambria"/>
                <a:cs typeface="Cambria"/>
              </a:rPr>
              <a:t>СТУПІНЬ</a:t>
            </a:r>
            <a:r>
              <a:rPr i="0" dirty="0">
                <a:latin typeface="Cambria"/>
                <a:cs typeface="Cambria"/>
              </a:rPr>
              <a:t>	</a:t>
            </a:r>
            <a:r>
              <a:rPr i="0" spc="265" dirty="0">
                <a:solidFill>
                  <a:srgbClr val="FFFF00"/>
                </a:solidFill>
                <a:latin typeface="Cambria"/>
                <a:cs typeface="Cambria"/>
              </a:rPr>
              <a:t>ФІЗІОЛОГІЧНОЇ </a:t>
            </a:r>
            <a:r>
              <a:rPr i="0" spc="285" dirty="0">
                <a:solidFill>
                  <a:srgbClr val="FFFF00"/>
                </a:solidFill>
                <a:latin typeface="Cambria"/>
                <a:cs typeface="Cambria"/>
              </a:rPr>
              <a:t>АКТИВНОСТІ</a:t>
            </a:r>
            <a:r>
              <a:rPr i="0" dirty="0">
                <a:solidFill>
                  <a:srgbClr val="FFFF00"/>
                </a:solidFill>
                <a:latin typeface="Cambria"/>
                <a:cs typeface="Cambria"/>
              </a:rPr>
              <a:t>		</a:t>
            </a:r>
            <a:r>
              <a:rPr i="0" spc="295" dirty="0">
                <a:latin typeface="Cambria"/>
                <a:cs typeface="Cambria"/>
              </a:rPr>
              <a:t>ШКІДЛИВОЇ</a:t>
            </a:r>
            <a:r>
              <a:rPr i="0" spc="340" dirty="0">
                <a:latin typeface="Cambria"/>
                <a:cs typeface="Cambria"/>
              </a:rPr>
              <a:t> </a:t>
            </a:r>
            <a:r>
              <a:rPr i="0" spc="290" dirty="0">
                <a:latin typeface="Cambria"/>
                <a:cs typeface="Cambria"/>
              </a:rPr>
              <a:t>РЕЧОВИНИ.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701184"/>
            <a:ext cx="12083415" cy="4503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395" marR="1002030" indent="-227329">
              <a:lnSpc>
                <a:spcPct val="12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Фізіологічну</a:t>
            </a:r>
            <a:r>
              <a:rPr sz="32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активність</a:t>
            </a:r>
            <a:r>
              <a:rPr sz="32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шкідливих</a:t>
            </a:r>
            <a:r>
              <a:rPr sz="32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речовин</a:t>
            </a:r>
            <a:r>
              <a:rPr sz="32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вивчає</a:t>
            </a:r>
            <a:r>
              <a:rPr sz="32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b="1" spc="-10" dirty="0">
                <a:solidFill>
                  <a:srgbClr val="FFFF00"/>
                </a:solidFill>
                <a:latin typeface="Cambria"/>
                <a:cs typeface="Cambria"/>
              </a:rPr>
              <a:t>наука 	</a:t>
            </a:r>
            <a:r>
              <a:rPr sz="3200" b="1" dirty="0">
                <a:solidFill>
                  <a:srgbClr val="FFFF00"/>
                </a:solidFill>
                <a:latin typeface="Cambria"/>
                <a:cs typeface="Cambria"/>
              </a:rPr>
              <a:t>токсикологія,</a:t>
            </a:r>
            <a:r>
              <a:rPr sz="3200" b="1" spc="6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яка</a:t>
            </a:r>
            <a:r>
              <a:rPr sz="32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є</a:t>
            </a:r>
            <a:r>
              <a:rPr sz="32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однією</a:t>
            </a:r>
            <a:r>
              <a:rPr sz="32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з</a:t>
            </a:r>
            <a:r>
              <a:rPr sz="32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галузей</a:t>
            </a:r>
            <a:r>
              <a:rPr sz="32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медицини</a:t>
            </a:r>
            <a:r>
              <a:rPr sz="32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650"/>
              </a:spcBef>
              <a:buClr>
                <a:srgbClr val="FFFFFF"/>
              </a:buClr>
              <a:buFont typeface="Arial MT"/>
              <a:buChar char="•"/>
            </a:pPr>
            <a:endParaRPr sz="3200">
              <a:latin typeface="Trebuchet MS"/>
              <a:cs typeface="Trebuchet MS"/>
            </a:endParaRPr>
          </a:p>
          <a:p>
            <a:pPr marL="4795520">
              <a:lnSpc>
                <a:spcPct val="100000"/>
              </a:lnSpc>
              <a:spcBef>
                <a:spcPts val="5"/>
              </a:spcBef>
            </a:pPr>
            <a:r>
              <a:rPr sz="3200" b="1" i="1" spc="-10" dirty="0">
                <a:solidFill>
                  <a:srgbClr val="FFFF00"/>
                </a:solidFill>
                <a:latin typeface="Cambria"/>
                <a:cs typeface="Cambria"/>
              </a:rPr>
              <a:t>Токсикологія</a:t>
            </a:r>
            <a:endParaRPr sz="3200">
              <a:latin typeface="Cambria"/>
              <a:cs typeface="Cambria"/>
            </a:endParaRPr>
          </a:p>
          <a:p>
            <a:pPr marL="239395" marR="5080" indent="-227329">
              <a:lnSpc>
                <a:spcPct val="1200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i="1" dirty="0">
                <a:solidFill>
                  <a:srgbClr val="FFFFFF"/>
                </a:solidFill>
                <a:latin typeface="Cambria"/>
                <a:cs typeface="Cambria"/>
              </a:rPr>
              <a:t>називає</a:t>
            </a:r>
            <a:r>
              <a:rPr sz="3200" i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i="1" spc="-10" dirty="0">
                <a:solidFill>
                  <a:srgbClr val="FFFFFF"/>
                </a:solidFill>
                <a:latin typeface="Cambria"/>
                <a:cs typeface="Cambria"/>
              </a:rPr>
              <a:t>шкідливими</a:t>
            </a:r>
            <a:r>
              <a:rPr sz="3200" i="1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i="1" dirty="0">
                <a:solidFill>
                  <a:srgbClr val="FFFFFF"/>
                </a:solidFill>
                <a:latin typeface="Cambria"/>
                <a:cs typeface="Cambria"/>
              </a:rPr>
              <a:t>такі</a:t>
            </a:r>
            <a:r>
              <a:rPr sz="3200" i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i="1" spc="-55" dirty="0">
                <a:solidFill>
                  <a:srgbClr val="FFFFFF"/>
                </a:solidFill>
                <a:latin typeface="Cambria"/>
                <a:cs typeface="Cambria"/>
              </a:rPr>
              <a:t>речовини</a:t>
            </a:r>
            <a:r>
              <a:rPr sz="3200" i="1" spc="-5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3200" i="1" spc="-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i="1" dirty="0">
                <a:solidFill>
                  <a:srgbClr val="FFFFFF"/>
                </a:solidFill>
                <a:latin typeface="Cambria"/>
                <a:cs typeface="Cambria"/>
              </a:rPr>
              <a:t>які</a:t>
            </a:r>
            <a:r>
              <a:rPr sz="3200" i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i="1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3200" i="1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i="1" dirty="0">
                <a:solidFill>
                  <a:srgbClr val="FFFFFF"/>
                </a:solidFill>
                <a:latin typeface="Cambria"/>
                <a:cs typeface="Cambria"/>
              </a:rPr>
              <a:t>умовах</a:t>
            </a:r>
            <a:r>
              <a:rPr sz="3200" i="1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i="1" spc="-10" dirty="0">
                <a:solidFill>
                  <a:srgbClr val="FFFFFF"/>
                </a:solidFill>
                <a:latin typeface="Cambria"/>
                <a:cs typeface="Cambria"/>
              </a:rPr>
              <a:t>різної 	</a:t>
            </a:r>
            <a:r>
              <a:rPr sz="3200" i="1" dirty="0">
                <a:solidFill>
                  <a:srgbClr val="FFFFFF"/>
                </a:solidFill>
                <a:latin typeface="Cambria"/>
                <a:cs typeface="Cambria"/>
              </a:rPr>
              <a:t>діяльності</a:t>
            </a:r>
            <a:r>
              <a:rPr sz="3200" i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i="1" dirty="0">
                <a:solidFill>
                  <a:srgbClr val="FFFFFF"/>
                </a:solidFill>
                <a:latin typeface="Cambria"/>
                <a:cs typeface="Cambria"/>
              </a:rPr>
              <a:t>людини</a:t>
            </a:r>
            <a:r>
              <a:rPr sz="3200" i="1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b="1" i="1" dirty="0">
                <a:solidFill>
                  <a:srgbClr val="FFFF00"/>
                </a:solidFill>
                <a:latin typeface="Cambria"/>
                <a:cs typeface="Cambria"/>
              </a:rPr>
              <a:t>можуть</a:t>
            </a:r>
            <a:r>
              <a:rPr sz="3200" b="1" i="1" spc="-4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200" b="1" i="1" dirty="0">
                <a:solidFill>
                  <a:srgbClr val="FFFF00"/>
                </a:solidFill>
                <a:latin typeface="Cambria"/>
                <a:cs typeface="Cambria"/>
              </a:rPr>
              <a:t>викликати</a:t>
            </a:r>
            <a:r>
              <a:rPr sz="3200" b="1" i="1" spc="-3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200" b="1" i="1" dirty="0">
                <a:solidFill>
                  <a:srgbClr val="FFFF00"/>
                </a:solidFill>
                <a:latin typeface="Cambria"/>
                <a:cs typeface="Cambria"/>
              </a:rPr>
              <a:t>погіршення</a:t>
            </a:r>
            <a:r>
              <a:rPr sz="3200" b="1" i="1" spc="-3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200" b="1" i="1" spc="-10" dirty="0">
                <a:solidFill>
                  <a:srgbClr val="FFFF00"/>
                </a:solidFill>
                <a:latin typeface="Cambria"/>
                <a:cs typeface="Cambria"/>
              </a:rPr>
              <a:t>здоров</a:t>
            </a:r>
            <a:r>
              <a:rPr sz="3200" b="1" i="1" spc="-10" dirty="0">
                <a:solidFill>
                  <a:srgbClr val="FFFF00"/>
                </a:solidFill>
                <a:latin typeface="Trebuchet MS"/>
                <a:cs typeface="Trebuchet MS"/>
              </a:rPr>
              <a:t>’</a:t>
            </a:r>
            <a:r>
              <a:rPr sz="3200" b="1" i="1" spc="-10" dirty="0">
                <a:solidFill>
                  <a:srgbClr val="FFFF00"/>
                </a:solidFill>
                <a:latin typeface="Cambria"/>
                <a:cs typeface="Cambria"/>
              </a:rPr>
              <a:t>я 	</a:t>
            </a:r>
            <a:r>
              <a:rPr sz="3200" b="1" i="1" dirty="0">
                <a:solidFill>
                  <a:srgbClr val="FFFF00"/>
                </a:solidFill>
                <a:latin typeface="Cambria"/>
                <a:cs typeface="Cambria"/>
              </a:rPr>
              <a:t>або</a:t>
            </a:r>
            <a:r>
              <a:rPr sz="3200" b="1" i="1" spc="5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200" b="1" i="1" spc="-10" dirty="0">
                <a:solidFill>
                  <a:srgbClr val="FFFF00"/>
                </a:solidFill>
                <a:latin typeface="Cambria"/>
                <a:cs typeface="Cambria"/>
              </a:rPr>
              <a:t>смерть</a:t>
            </a:r>
            <a:r>
              <a:rPr sz="3200" b="1" i="1" spc="-10" dirty="0">
                <a:solidFill>
                  <a:srgbClr val="FFFF00"/>
                </a:solidFill>
                <a:latin typeface="Trebuchet MS"/>
                <a:cs typeface="Trebuchet MS"/>
              </a:rPr>
              <a:t>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1988" y="723613"/>
            <a:ext cx="8950960" cy="1010919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536575" marR="5080" indent="-524510">
              <a:lnSpc>
                <a:spcPts val="3670"/>
              </a:lnSpc>
              <a:spcBef>
                <a:spcPts val="570"/>
              </a:spcBef>
              <a:tabLst>
                <a:tab pos="3435350" algn="l"/>
                <a:tab pos="5888355" algn="l"/>
              </a:tabLst>
            </a:pPr>
            <a:r>
              <a:rPr i="0" spc="325" dirty="0">
                <a:solidFill>
                  <a:srgbClr val="FFFF00"/>
                </a:solidFill>
                <a:latin typeface="Cambria"/>
                <a:cs typeface="Cambria"/>
              </a:rPr>
              <a:t>ШЛЯХИ</a:t>
            </a:r>
            <a:r>
              <a:rPr i="0" spc="35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325" dirty="0">
                <a:solidFill>
                  <a:srgbClr val="FFFF00"/>
                </a:solidFill>
                <a:latin typeface="Cambria"/>
                <a:cs typeface="Cambria"/>
              </a:rPr>
              <a:t>ПРОНИКНЕННЯ</a:t>
            </a:r>
            <a:r>
              <a:rPr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i="0" spc="315" dirty="0">
                <a:solidFill>
                  <a:srgbClr val="FFFF00"/>
                </a:solidFill>
                <a:latin typeface="Cambria"/>
                <a:cs typeface="Cambria"/>
              </a:rPr>
              <a:t>ШКІДЛИВИХ </a:t>
            </a:r>
            <a:r>
              <a:rPr i="0" spc="300" dirty="0">
                <a:solidFill>
                  <a:srgbClr val="FFFF00"/>
                </a:solidFill>
                <a:latin typeface="Cambria"/>
                <a:cs typeface="Cambria"/>
              </a:rPr>
              <a:t>РЕЧОВИН</a:t>
            </a:r>
            <a:r>
              <a:rPr i="0" spc="38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170" dirty="0">
                <a:solidFill>
                  <a:srgbClr val="FFFF00"/>
                </a:solidFill>
                <a:latin typeface="Cambria"/>
                <a:cs typeface="Cambria"/>
              </a:rPr>
              <a:t>В</a:t>
            </a:r>
            <a:r>
              <a:rPr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i="0" spc="305" dirty="0">
                <a:solidFill>
                  <a:srgbClr val="FFFF00"/>
                </a:solidFill>
                <a:latin typeface="Cambria"/>
                <a:cs typeface="Cambria"/>
              </a:rPr>
              <a:t>ОРГАНІЗМ</a:t>
            </a:r>
            <a:r>
              <a:rPr i="0" spc="34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300" dirty="0">
                <a:solidFill>
                  <a:srgbClr val="FFFF00"/>
                </a:solidFill>
                <a:latin typeface="Cambria"/>
                <a:cs typeface="Cambria"/>
              </a:rPr>
              <a:t>ЛЮДИНИ: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622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06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/>
              <a:t>Органи</a:t>
            </a:r>
            <a:r>
              <a:rPr spc="65" dirty="0"/>
              <a:t> </a:t>
            </a:r>
            <a:r>
              <a:rPr spc="-10" dirty="0"/>
              <a:t>дихання</a:t>
            </a: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Arial MT"/>
              <a:buChar char="•"/>
              <a:tabLst>
                <a:tab pos="241300" algn="l"/>
              </a:tabLst>
            </a:pPr>
            <a:r>
              <a:rPr spc="-10" dirty="0"/>
              <a:t>Шкіру</a:t>
            </a:r>
          </a:p>
          <a:p>
            <a:pPr marL="241300" indent="-228600">
              <a:lnSpc>
                <a:spcPct val="100000"/>
              </a:lnSpc>
              <a:spcBef>
                <a:spcPts val="1939"/>
              </a:spcBef>
              <a:buFont typeface="Arial MT"/>
              <a:buChar char="•"/>
              <a:tabLst>
                <a:tab pos="241300" algn="l"/>
              </a:tabLst>
            </a:pPr>
            <a:r>
              <a:rPr spc="-20" dirty="0"/>
              <a:t>Рани</a:t>
            </a: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Arial MT"/>
              <a:buChar char="•"/>
              <a:tabLst>
                <a:tab pos="241300" algn="l"/>
              </a:tabLst>
            </a:pPr>
            <a:r>
              <a:rPr spc="-20" dirty="0"/>
              <a:t>Шлунково</a:t>
            </a:r>
            <a:r>
              <a:rPr spc="-20" dirty="0">
                <a:latin typeface="Trebuchet MS"/>
                <a:cs typeface="Trebuchet MS"/>
              </a:rPr>
              <a:t>-</a:t>
            </a:r>
            <a:r>
              <a:rPr dirty="0"/>
              <a:t>кишковий</a:t>
            </a:r>
            <a:r>
              <a:rPr spc="65" dirty="0"/>
              <a:t> </a:t>
            </a:r>
            <a:r>
              <a:rPr spc="-10" dirty="0"/>
              <a:t>тракт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5660" y="723613"/>
            <a:ext cx="8108315" cy="1010919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633855" marR="5080" indent="-1621790">
              <a:lnSpc>
                <a:spcPts val="3670"/>
              </a:lnSpc>
              <a:spcBef>
                <a:spcPts val="570"/>
              </a:spcBef>
              <a:tabLst>
                <a:tab pos="1798320" algn="l"/>
              </a:tabLst>
            </a:pPr>
            <a:r>
              <a:rPr i="0" spc="200" dirty="0">
                <a:solidFill>
                  <a:srgbClr val="FFFF00"/>
                </a:solidFill>
                <a:latin typeface="Cambria"/>
                <a:cs typeface="Cambria"/>
              </a:rPr>
              <a:t>ВПЛИВ</a:t>
            </a:r>
            <a:r>
              <a:rPr i="0" dirty="0">
                <a:solidFill>
                  <a:srgbClr val="FFFF00"/>
                </a:solidFill>
                <a:latin typeface="Cambria"/>
                <a:cs typeface="Cambria"/>
              </a:rPr>
              <a:t>		</a:t>
            </a:r>
            <a:r>
              <a:rPr i="0" spc="325" dirty="0">
                <a:solidFill>
                  <a:srgbClr val="FFFF00"/>
                </a:solidFill>
                <a:latin typeface="Cambria"/>
                <a:cs typeface="Cambria"/>
              </a:rPr>
              <a:t>ШКІДЛИВИХ</a:t>
            </a:r>
            <a:r>
              <a:rPr i="0" spc="38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300" dirty="0">
                <a:solidFill>
                  <a:srgbClr val="FFFF00"/>
                </a:solidFill>
                <a:latin typeface="Cambria"/>
                <a:cs typeface="Cambria"/>
              </a:rPr>
              <a:t>РЕЧОВИН</a:t>
            </a:r>
            <a:r>
              <a:rPr i="0" spc="38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235" dirty="0">
                <a:solidFill>
                  <a:srgbClr val="FFFF00"/>
                </a:solidFill>
                <a:latin typeface="Cambria"/>
                <a:cs typeface="Cambria"/>
              </a:rPr>
              <a:t>НА </a:t>
            </a:r>
            <a:r>
              <a:rPr i="0" spc="305" dirty="0">
                <a:solidFill>
                  <a:srgbClr val="FFFF00"/>
                </a:solidFill>
                <a:latin typeface="Cambria"/>
                <a:cs typeface="Cambria"/>
              </a:rPr>
              <a:t>ОРГАНІЗМ</a:t>
            </a:r>
            <a:r>
              <a:rPr i="0" spc="35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320" dirty="0">
                <a:solidFill>
                  <a:srgbClr val="FFFF00"/>
                </a:solidFill>
                <a:latin typeface="Cambria"/>
                <a:cs typeface="Cambria"/>
              </a:rPr>
              <a:t>ЛЮДИНИ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864107"/>
            <a:ext cx="6583045" cy="42703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solidFill>
                  <a:srgbClr val="FFFF00"/>
                </a:solidFill>
                <a:latin typeface="Cambria"/>
                <a:cs typeface="Cambria"/>
              </a:rPr>
              <a:t>Залежить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від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кількості</a:t>
            </a: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Cambria"/>
                <a:cs typeface="Cambria"/>
              </a:rPr>
              <a:t>речовини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що</a:t>
            </a:r>
            <a:r>
              <a:rPr sz="20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потрапила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нього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6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її</a:t>
            </a:r>
            <a:r>
              <a:rPr sz="20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токсичності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тривалості</a:t>
            </a:r>
            <a:r>
              <a:rPr sz="2000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надходження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механізму</a:t>
            </a:r>
            <a:r>
              <a:rPr sz="20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взаємодії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6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-45" dirty="0">
                <a:solidFill>
                  <a:srgbClr val="FFFFFF"/>
                </a:solidFill>
                <a:latin typeface="Cambria"/>
                <a:cs typeface="Cambria"/>
              </a:rPr>
              <a:t>статі</a:t>
            </a:r>
            <a:r>
              <a:rPr sz="2000" spc="-4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Cambria"/>
                <a:cs typeface="Cambria"/>
              </a:rPr>
              <a:t>віку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індивідуальних</a:t>
            </a:r>
            <a:r>
              <a:rPr sz="20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особливостей</a:t>
            </a:r>
            <a:r>
              <a:rPr sz="20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організму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метеорологічних</a:t>
            </a:r>
            <a:r>
              <a:rPr sz="20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умов</a:t>
            </a:r>
            <a:r>
              <a:rPr sz="20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навколишнього</a:t>
            </a: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середовища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хімічної</a:t>
            </a:r>
            <a:r>
              <a:rPr sz="20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структури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6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фізичних</a:t>
            </a:r>
            <a:r>
              <a:rPr sz="2000" spc="-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властивостей</a:t>
            </a: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речовини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0140" y="956784"/>
            <a:ext cx="906018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032760" algn="l"/>
                <a:tab pos="7458709" algn="l"/>
              </a:tabLst>
            </a:pPr>
            <a:r>
              <a:rPr i="0" spc="320" dirty="0">
                <a:solidFill>
                  <a:srgbClr val="FFFF00"/>
                </a:solidFill>
                <a:latin typeface="Cambria"/>
                <a:cs typeface="Cambria"/>
              </a:rPr>
              <a:t>ПРИЧИНОЮ</a:t>
            </a:r>
            <a:r>
              <a:rPr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i="0" spc="310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r>
              <a:rPr i="0" spc="36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405" dirty="0">
                <a:solidFill>
                  <a:srgbClr val="FFFF00"/>
                </a:solidFill>
                <a:latin typeface="Cambria"/>
                <a:cs typeface="Cambria"/>
              </a:rPr>
              <a:t>МОЖЕ</a:t>
            </a:r>
            <a:r>
              <a:rPr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i="0" spc="280" dirty="0">
                <a:solidFill>
                  <a:srgbClr val="FFFF00"/>
                </a:solidFill>
                <a:latin typeface="Cambria"/>
                <a:cs typeface="Cambria"/>
              </a:rPr>
              <a:t>СТАТИ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702181"/>
            <a:ext cx="7301865" cy="37795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Проста</a:t>
            </a:r>
            <a:r>
              <a:rPr sz="2000" spc="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spc="-35" dirty="0">
                <a:solidFill>
                  <a:srgbClr val="FFFF00"/>
                </a:solidFill>
                <a:latin typeface="Cambria"/>
                <a:cs typeface="Cambria"/>
              </a:rPr>
              <a:t>випадковість</a:t>
            </a:r>
            <a:r>
              <a:rPr sz="2000" spc="-35" dirty="0">
                <a:solidFill>
                  <a:srgbClr val="FFFF00"/>
                </a:solidFill>
                <a:latin typeface="Trebuchet MS"/>
                <a:cs typeface="Trebuchet MS"/>
              </a:rPr>
              <a:t>:</a:t>
            </a:r>
            <a:r>
              <a:rPr sz="2000" spc="-204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особа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щось</a:t>
            </a:r>
            <a:r>
              <a:rPr sz="20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проковтнула</a:t>
            </a:r>
            <a:r>
              <a:rPr sz="20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або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вдихнула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Це</a:t>
            </a: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можуть</a:t>
            </a:r>
            <a:r>
              <a:rPr sz="20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бути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6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медичні</a:t>
            </a:r>
            <a:r>
              <a:rPr sz="2000" spc="-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препарати</a:t>
            </a:r>
            <a:r>
              <a:rPr sz="2000" spc="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0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надмірна доза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аспірину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20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пральні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порошки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та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інша</a:t>
            </a: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продукція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-25" dirty="0">
                <a:solidFill>
                  <a:srgbClr val="FFFFFF"/>
                </a:solidFill>
                <a:latin typeface="Cambria"/>
                <a:cs typeface="Cambria"/>
              </a:rPr>
              <a:t>Газ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6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надмірна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доза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наркотиків</a:t>
            </a:r>
            <a:r>
              <a:rPr sz="20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випадково</a:t>
            </a:r>
            <a:r>
              <a:rPr sz="20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або</a:t>
            </a:r>
            <a:r>
              <a:rPr sz="20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навмисно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20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зіпсована</a:t>
            </a:r>
            <a:r>
              <a:rPr sz="20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mbria"/>
                <a:cs typeface="Cambria"/>
              </a:rPr>
              <a:t>їжа</a:t>
            </a:r>
            <a:endParaRPr sz="2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алкоголь</a:t>
            </a:r>
            <a:r>
              <a:rPr sz="20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і</a:t>
            </a:r>
            <a:r>
              <a:rPr sz="20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т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д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4684" y="723613"/>
            <a:ext cx="10010140" cy="1010919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2310765" marR="5080" indent="-2298700">
              <a:lnSpc>
                <a:spcPts val="3670"/>
              </a:lnSpc>
              <a:spcBef>
                <a:spcPts val="570"/>
              </a:spcBef>
              <a:tabLst>
                <a:tab pos="4267200" algn="l"/>
                <a:tab pos="7220584" algn="l"/>
              </a:tabLst>
            </a:pPr>
            <a:r>
              <a:rPr i="0" spc="290" dirty="0">
                <a:solidFill>
                  <a:srgbClr val="FFFF00"/>
                </a:solidFill>
                <a:latin typeface="Cambria"/>
                <a:cs typeface="Cambria"/>
              </a:rPr>
              <a:t>ВИЗНАЧИТИ,</a:t>
            </a:r>
            <a:r>
              <a:rPr i="0" spc="41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290" dirty="0">
                <a:solidFill>
                  <a:srgbClr val="FFFF00"/>
                </a:solidFill>
                <a:latin typeface="Cambria"/>
                <a:cs typeface="Cambria"/>
              </a:rPr>
              <a:t>ВІД</a:t>
            </a:r>
            <a:r>
              <a:rPr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i="0" spc="360" dirty="0">
                <a:solidFill>
                  <a:srgbClr val="FFFF00"/>
                </a:solidFill>
                <a:latin typeface="Cambria"/>
                <a:cs typeface="Cambria"/>
              </a:rPr>
              <a:t>ЧОГО</a:t>
            </a:r>
            <a:r>
              <a:rPr i="0" spc="37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360" dirty="0">
                <a:solidFill>
                  <a:srgbClr val="FFFF00"/>
                </a:solidFill>
                <a:latin typeface="Cambria"/>
                <a:cs typeface="Cambria"/>
              </a:rPr>
              <a:t>САМЕ</a:t>
            </a:r>
            <a:r>
              <a:rPr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i="0" spc="295" dirty="0">
                <a:solidFill>
                  <a:srgbClr val="FFFF00"/>
                </a:solidFill>
                <a:latin typeface="Cambria"/>
                <a:cs typeface="Cambria"/>
              </a:rPr>
              <a:t>ВІДБУЛОСЯ </a:t>
            </a:r>
            <a:r>
              <a:rPr i="0" spc="315" dirty="0">
                <a:solidFill>
                  <a:srgbClr val="FFFF00"/>
                </a:solidFill>
                <a:latin typeface="Cambria"/>
                <a:cs typeface="Cambria"/>
              </a:rPr>
              <a:t>ОТРУЄННЯ,</a:t>
            </a:r>
            <a:r>
              <a:rPr i="0" spc="37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i="0" spc="320" dirty="0">
                <a:solidFill>
                  <a:srgbClr val="FFFF00"/>
                </a:solidFill>
                <a:latin typeface="Cambria"/>
                <a:cs typeface="Cambria"/>
              </a:rPr>
              <a:t>СКЛАДНО: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2644194"/>
            <a:ext cx="11331575" cy="2298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Деякі отруйні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речовини</a:t>
            </a:r>
            <a:r>
              <a:rPr sz="20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розширюють</a:t>
            </a:r>
            <a:r>
              <a:rPr sz="2000" spc="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зіниці</a:t>
            </a:r>
            <a:r>
              <a:rPr sz="2000" spc="-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той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час</a:t>
            </a:r>
            <a:r>
              <a:rPr sz="20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як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інші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скорочують</a:t>
            </a:r>
            <a:r>
              <a:rPr sz="2000" spc="3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spc="-25" dirty="0">
                <a:solidFill>
                  <a:srgbClr val="FFFF00"/>
                </a:solidFill>
                <a:latin typeface="Cambria"/>
                <a:cs typeface="Cambria"/>
              </a:rPr>
              <a:t>їх</a:t>
            </a:r>
            <a:r>
              <a:rPr sz="2000" spc="-25" dirty="0">
                <a:solidFill>
                  <a:srgbClr val="FFFF00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146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Деякі</a:t>
            </a:r>
            <a:r>
              <a:rPr sz="2000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призводять</a:t>
            </a:r>
            <a:r>
              <a:rPr sz="20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до</a:t>
            </a:r>
            <a:r>
              <a:rPr sz="20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надмірного</a:t>
            </a:r>
            <a:r>
              <a:rPr sz="2000" spc="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виділення</a:t>
            </a:r>
            <a:r>
              <a:rPr sz="2000" spc="3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spc="-40" dirty="0">
                <a:solidFill>
                  <a:srgbClr val="FFFF00"/>
                </a:solidFill>
                <a:latin typeface="Cambria"/>
                <a:cs typeface="Cambria"/>
              </a:rPr>
              <a:t>слини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інші</a:t>
            </a:r>
            <a:r>
              <a:rPr sz="20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викликають</a:t>
            </a:r>
            <a:r>
              <a:rPr sz="20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сухість</a:t>
            </a:r>
            <a:r>
              <a:rPr sz="2000" spc="-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слизової</a:t>
            </a:r>
            <a:r>
              <a:rPr sz="2000" spc="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Cambria"/>
                <a:cs typeface="Cambria"/>
              </a:rPr>
              <a:t>оболонки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Одні</a:t>
            </a:r>
            <a:r>
              <a:rPr sz="20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Cambria"/>
                <a:cs typeface="Cambria"/>
              </a:rPr>
              <a:t>прискорюють</a:t>
            </a:r>
            <a:r>
              <a:rPr sz="2000" spc="5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роботу</a:t>
            </a:r>
            <a:r>
              <a:rPr sz="2000" spc="7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spc="-50" dirty="0">
                <a:solidFill>
                  <a:srgbClr val="FFFF00"/>
                </a:solidFill>
                <a:latin typeface="Cambria"/>
                <a:cs typeface="Cambria"/>
              </a:rPr>
              <a:t>серця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той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час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як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інші</a:t>
            </a: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її</a:t>
            </a:r>
            <a:r>
              <a:rPr sz="2000" spc="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Cambria"/>
                <a:cs typeface="Cambria"/>
              </a:rPr>
              <a:t>сповільнюють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;</a:t>
            </a:r>
            <a:endParaRPr sz="2000">
              <a:latin typeface="Trebuchet MS"/>
              <a:cs typeface="Trebuchet MS"/>
            </a:endParaRPr>
          </a:p>
          <a:p>
            <a:pPr marL="304800" indent="-292100">
              <a:lnSpc>
                <a:spcPct val="100000"/>
              </a:lnSpc>
              <a:spcBef>
                <a:spcPts val="1485"/>
              </a:spcBef>
              <a:buClr>
                <a:srgbClr val="FFFFFF"/>
              </a:buClr>
              <a:buFont typeface="Arial MT"/>
              <a:buChar char="•"/>
              <a:tabLst>
                <a:tab pos="304800" algn="l"/>
              </a:tabLst>
            </a:pPr>
            <a:r>
              <a:rPr sz="2000" spc="-10" dirty="0">
                <a:solidFill>
                  <a:srgbClr val="FFFF00"/>
                </a:solidFill>
                <a:latin typeface="Cambria"/>
                <a:cs typeface="Cambria"/>
              </a:rPr>
              <a:t>Пришвидшують</a:t>
            </a:r>
            <a:r>
              <a:rPr sz="2000" spc="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або</a:t>
            </a:r>
            <a:r>
              <a:rPr sz="2000" spc="-3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сповільнюють</a:t>
            </a:r>
            <a:r>
              <a:rPr sz="2000" spc="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подих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146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Одні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види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отрут</a:t>
            </a:r>
            <a:r>
              <a:rPr sz="20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заподіюють</a:t>
            </a: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00"/>
                </a:solidFill>
                <a:latin typeface="Cambria"/>
                <a:cs typeface="Cambria"/>
              </a:rPr>
              <a:t>пекучий</a:t>
            </a:r>
            <a:r>
              <a:rPr sz="2000" spc="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spc="-45" dirty="0">
                <a:solidFill>
                  <a:srgbClr val="FFFF00"/>
                </a:solidFill>
                <a:latin typeface="Cambria"/>
                <a:cs typeface="Cambria"/>
              </a:rPr>
              <a:t>біль</a:t>
            </a:r>
            <a:r>
              <a:rPr sz="2000" spc="-4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той</a:t>
            </a:r>
            <a:r>
              <a:rPr sz="20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час</a:t>
            </a: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як</a:t>
            </a: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реакція</a:t>
            </a:r>
            <a:r>
              <a:rPr sz="20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на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інші</a:t>
            </a: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проходить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Cambria"/>
                <a:cs typeface="Cambria"/>
              </a:rPr>
              <a:t>безболісно</a:t>
            </a:r>
            <a:r>
              <a:rPr sz="2000" spc="-10" dirty="0">
                <a:solidFill>
                  <a:srgbClr val="FFFF00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8" y="20827"/>
            <a:ext cx="12009120" cy="6600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5080" indent="-227329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Font typeface="Arial MT"/>
              <a:buChar char="•"/>
              <a:tabLst>
                <a:tab pos="241300" algn="l"/>
              </a:tabLst>
            </a:pPr>
            <a:r>
              <a:rPr sz="2900" dirty="0">
                <a:solidFill>
                  <a:srgbClr val="FFFFFF"/>
                </a:solidFill>
                <a:latin typeface="Cambria"/>
                <a:cs typeface="Cambria"/>
              </a:rPr>
              <a:t>Людина</a:t>
            </a:r>
            <a:r>
              <a:rPr sz="29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dirty="0">
                <a:solidFill>
                  <a:srgbClr val="FFFFFF"/>
                </a:solidFill>
                <a:latin typeface="Cambria"/>
                <a:cs typeface="Cambria"/>
              </a:rPr>
              <a:t>може</a:t>
            </a:r>
            <a:r>
              <a:rPr sz="29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-45" dirty="0">
                <a:solidFill>
                  <a:srgbClr val="FFFFFF"/>
                </a:solidFill>
                <a:latin typeface="Cambria"/>
                <a:cs typeface="Cambria"/>
              </a:rPr>
              <a:t>отруїтися</a:t>
            </a:r>
            <a:r>
              <a:rPr sz="2900" spc="-4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900" spc="-3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900" dirty="0">
                <a:solidFill>
                  <a:srgbClr val="FFFFFF"/>
                </a:solidFill>
                <a:latin typeface="Cambria"/>
                <a:cs typeface="Cambria"/>
              </a:rPr>
              <a:t>але</a:t>
            </a:r>
            <a:r>
              <a:rPr sz="29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dirty="0">
                <a:solidFill>
                  <a:srgbClr val="FFFF00"/>
                </a:solidFill>
                <a:latin typeface="Cambria"/>
                <a:cs typeface="Cambria"/>
              </a:rPr>
              <a:t>ознаки</a:t>
            </a:r>
            <a:r>
              <a:rPr sz="2900" spc="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900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r>
              <a:rPr sz="2900" spc="3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900" dirty="0">
                <a:solidFill>
                  <a:srgbClr val="FFFF00"/>
                </a:solidFill>
                <a:latin typeface="Cambria"/>
                <a:cs typeface="Cambria"/>
              </a:rPr>
              <a:t>з</a:t>
            </a:r>
            <a:r>
              <a:rPr sz="2900" dirty="0">
                <a:solidFill>
                  <a:srgbClr val="FFFF00"/>
                </a:solidFill>
                <a:latin typeface="Trebuchet MS"/>
                <a:cs typeface="Trebuchet MS"/>
              </a:rPr>
              <a:t>'</a:t>
            </a:r>
            <a:r>
              <a:rPr sz="2900" dirty="0">
                <a:solidFill>
                  <a:srgbClr val="FFFF00"/>
                </a:solidFill>
                <a:latin typeface="Cambria"/>
                <a:cs typeface="Cambria"/>
              </a:rPr>
              <a:t>являться</a:t>
            </a:r>
            <a:r>
              <a:rPr sz="2900" spc="3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900" dirty="0">
                <a:solidFill>
                  <a:srgbClr val="FFFFFF"/>
                </a:solidFill>
                <a:latin typeface="Cambria"/>
                <a:cs typeface="Cambria"/>
              </a:rPr>
              <a:t>тільки</a:t>
            </a:r>
            <a:r>
              <a:rPr sz="29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Cambria"/>
                <a:cs typeface="Cambria"/>
              </a:rPr>
              <a:t>через 	</a:t>
            </a:r>
            <a:r>
              <a:rPr sz="2900" dirty="0">
                <a:solidFill>
                  <a:srgbClr val="FFFF00"/>
                </a:solidFill>
                <a:latin typeface="Cambria"/>
                <a:cs typeface="Cambria"/>
              </a:rPr>
              <a:t>кілька</a:t>
            </a:r>
            <a:r>
              <a:rPr sz="2900" spc="4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900" spc="-65" dirty="0">
                <a:solidFill>
                  <a:srgbClr val="FFFF00"/>
                </a:solidFill>
                <a:latin typeface="Cambria"/>
                <a:cs typeface="Cambria"/>
              </a:rPr>
              <a:t>годин</a:t>
            </a:r>
            <a:r>
              <a:rPr sz="2900" spc="-65" dirty="0">
                <a:solidFill>
                  <a:srgbClr val="FFFF00"/>
                </a:solidFill>
                <a:latin typeface="Trebuchet MS"/>
                <a:cs typeface="Trebuchet MS"/>
              </a:rPr>
              <a:t>,</a:t>
            </a:r>
            <a:r>
              <a:rPr sz="2900" spc="-35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900" dirty="0">
                <a:solidFill>
                  <a:srgbClr val="FFFF00"/>
                </a:solidFill>
                <a:latin typeface="Cambria"/>
                <a:cs typeface="Cambria"/>
              </a:rPr>
              <a:t>днів</a:t>
            </a:r>
            <a:r>
              <a:rPr sz="2900" spc="3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900" dirty="0">
                <a:solidFill>
                  <a:srgbClr val="FFFF00"/>
                </a:solidFill>
                <a:latin typeface="Cambria"/>
                <a:cs typeface="Cambria"/>
              </a:rPr>
              <a:t>або</a:t>
            </a:r>
            <a:r>
              <a:rPr sz="2900" spc="5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900" spc="-10" dirty="0">
                <a:solidFill>
                  <a:srgbClr val="FFFF00"/>
                </a:solidFill>
                <a:latin typeface="Cambria"/>
                <a:cs typeface="Cambria"/>
              </a:rPr>
              <a:t>місяців</a:t>
            </a:r>
            <a:r>
              <a:rPr sz="2900" spc="-10" dirty="0">
                <a:solidFill>
                  <a:srgbClr val="FFFF00"/>
                </a:solidFill>
                <a:latin typeface="Trebuchet MS"/>
                <a:cs typeface="Trebuchet MS"/>
              </a:rPr>
              <a:t>.</a:t>
            </a:r>
            <a:endParaRPr sz="2900">
              <a:latin typeface="Trebuchet MS"/>
              <a:cs typeface="Trebuchet MS"/>
            </a:endParaRPr>
          </a:p>
          <a:p>
            <a:pPr marL="2932430">
              <a:lnSpc>
                <a:spcPct val="100000"/>
              </a:lnSpc>
              <a:spcBef>
                <a:spcPts val="1010"/>
              </a:spcBef>
            </a:pPr>
            <a:r>
              <a:rPr sz="2900" dirty="0">
                <a:solidFill>
                  <a:srgbClr val="FFFF00"/>
                </a:solidFill>
                <a:latin typeface="Cambria"/>
                <a:cs typeface="Cambria"/>
              </a:rPr>
              <a:t>Основні</a:t>
            </a:r>
            <a:r>
              <a:rPr sz="2900" spc="7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900" b="1" dirty="0">
                <a:solidFill>
                  <a:srgbClr val="FFFF00"/>
                </a:solidFill>
                <a:latin typeface="Cambria"/>
                <a:cs typeface="Cambria"/>
              </a:rPr>
              <a:t>симптом і</a:t>
            </a:r>
            <a:r>
              <a:rPr sz="2900" b="1" spc="7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900" b="1" dirty="0">
                <a:solidFill>
                  <a:srgbClr val="FFFF00"/>
                </a:solidFill>
                <a:latin typeface="Cambria"/>
                <a:cs typeface="Cambria"/>
              </a:rPr>
              <a:t>ознаки</a:t>
            </a:r>
            <a:r>
              <a:rPr sz="2900" b="1" spc="-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900" spc="-10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endParaRPr sz="2900">
              <a:latin typeface="Cambria"/>
              <a:cs typeface="Cambria"/>
            </a:endParaRPr>
          </a:p>
          <a:p>
            <a:pPr marL="332105" indent="-319405">
              <a:lnSpc>
                <a:spcPct val="100000"/>
              </a:lnSpc>
              <a:spcBef>
                <a:spcPts val="985"/>
              </a:spcBef>
              <a:buFont typeface="Arial MT"/>
              <a:buChar char="•"/>
              <a:tabLst>
                <a:tab pos="332105" algn="l"/>
              </a:tabLst>
            </a:pPr>
            <a:r>
              <a:rPr sz="2900" dirty="0">
                <a:solidFill>
                  <a:srgbClr val="FFFFFF"/>
                </a:solidFill>
                <a:latin typeface="Cambria"/>
                <a:cs typeface="Cambria"/>
              </a:rPr>
              <a:t>біль</a:t>
            </a:r>
            <a:r>
              <a:rPr sz="29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29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-55" dirty="0">
                <a:solidFill>
                  <a:srgbClr val="FFFFFF"/>
                </a:solidFill>
                <a:latin typeface="Cambria"/>
                <a:cs typeface="Cambria"/>
              </a:rPr>
              <a:t>животі</a:t>
            </a:r>
            <a:r>
              <a:rPr sz="2900" spc="-5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900" spc="-3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900" dirty="0">
                <a:solidFill>
                  <a:srgbClr val="FFFFFF"/>
                </a:solidFill>
                <a:latin typeface="Cambria"/>
                <a:cs typeface="Cambria"/>
              </a:rPr>
              <a:t>втрата</a:t>
            </a:r>
            <a:r>
              <a:rPr sz="29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Cambria"/>
                <a:cs typeface="Cambria"/>
              </a:rPr>
              <a:t>апетиту</a:t>
            </a:r>
            <a:r>
              <a:rPr sz="2900" spc="-10" dirty="0">
                <a:solidFill>
                  <a:srgbClr val="FFFFFF"/>
                </a:solidFill>
                <a:latin typeface="Trebuchet MS"/>
                <a:cs typeface="Trebuchet MS"/>
              </a:rPr>
              <a:t>;</a:t>
            </a:r>
            <a:endParaRPr sz="29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029" algn="l"/>
              </a:tabLst>
            </a:pPr>
            <a:r>
              <a:rPr sz="2900" dirty="0">
                <a:solidFill>
                  <a:srgbClr val="FFFFFF"/>
                </a:solidFill>
                <a:latin typeface="Cambria"/>
                <a:cs typeface="Cambria"/>
              </a:rPr>
              <a:t>посинілі</a:t>
            </a:r>
            <a:r>
              <a:rPr sz="29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-65" dirty="0">
                <a:solidFill>
                  <a:srgbClr val="FFFFFF"/>
                </a:solidFill>
                <a:latin typeface="Cambria"/>
                <a:cs typeface="Cambria"/>
              </a:rPr>
              <a:t>губи</a:t>
            </a:r>
            <a:r>
              <a:rPr sz="2900" spc="-6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900" spc="-3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Cambria"/>
                <a:cs typeface="Cambria"/>
              </a:rPr>
              <a:t>кашель</a:t>
            </a:r>
            <a:r>
              <a:rPr sz="2900" spc="-10" dirty="0">
                <a:solidFill>
                  <a:srgbClr val="FFFFFF"/>
                </a:solidFill>
                <a:latin typeface="Trebuchet MS"/>
                <a:cs typeface="Trebuchet MS"/>
              </a:rPr>
              <a:t>;</a:t>
            </a:r>
            <a:endParaRPr sz="29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240029" algn="l"/>
              </a:tabLst>
            </a:pPr>
            <a:r>
              <a:rPr sz="2900" dirty="0">
                <a:solidFill>
                  <a:srgbClr val="FFFFFF"/>
                </a:solidFill>
                <a:latin typeface="Cambria"/>
                <a:cs typeface="Cambria"/>
              </a:rPr>
              <a:t>неприємний</a:t>
            </a:r>
            <a:r>
              <a:rPr sz="29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dirty="0">
                <a:solidFill>
                  <a:srgbClr val="FFFFFF"/>
                </a:solidFill>
                <a:latin typeface="Cambria"/>
                <a:cs typeface="Cambria"/>
              </a:rPr>
              <a:t>запах</a:t>
            </a:r>
            <a:r>
              <a:rPr sz="29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dirty="0">
                <a:solidFill>
                  <a:srgbClr val="FFFFFF"/>
                </a:solidFill>
                <a:latin typeface="Cambria"/>
                <a:cs typeface="Cambria"/>
              </a:rPr>
              <a:t>із</a:t>
            </a:r>
            <a:r>
              <a:rPr sz="29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Cambria"/>
                <a:cs typeface="Cambria"/>
              </a:rPr>
              <a:t>рота</a:t>
            </a:r>
            <a:r>
              <a:rPr sz="2900" spc="-10" dirty="0">
                <a:solidFill>
                  <a:srgbClr val="FFFFFF"/>
                </a:solidFill>
                <a:latin typeface="Trebuchet MS"/>
                <a:cs typeface="Trebuchet MS"/>
              </a:rPr>
              <a:t>;</a:t>
            </a:r>
            <a:endParaRPr sz="29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985"/>
              </a:spcBef>
              <a:buFont typeface="Arial MT"/>
              <a:buChar char="•"/>
              <a:tabLst>
                <a:tab pos="240029" algn="l"/>
              </a:tabLst>
            </a:pPr>
            <a:r>
              <a:rPr sz="2900" spc="-75" dirty="0">
                <a:solidFill>
                  <a:srgbClr val="FFFFFF"/>
                </a:solidFill>
                <a:latin typeface="Cambria"/>
                <a:cs typeface="Cambria"/>
              </a:rPr>
              <a:t>нудота</a:t>
            </a:r>
            <a:r>
              <a:rPr sz="2900" spc="-7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9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900" spc="-50" dirty="0">
                <a:solidFill>
                  <a:srgbClr val="FFFFFF"/>
                </a:solidFill>
                <a:latin typeface="Cambria"/>
                <a:cs typeface="Cambria"/>
              </a:rPr>
              <a:t>блювота</a:t>
            </a:r>
            <a:r>
              <a:rPr sz="2900" spc="-5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900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Cambria"/>
                <a:cs typeface="Cambria"/>
              </a:rPr>
              <a:t>пронос</a:t>
            </a:r>
            <a:r>
              <a:rPr sz="2900" spc="-10" dirty="0">
                <a:solidFill>
                  <a:srgbClr val="FFFFFF"/>
                </a:solidFill>
                <a:latin typeface="Trebuchet MS"/>
                <a:cs typeface="Trebuchet MS"/>
              </a:rPr>
              <a:t>;</a:t>
            </a:r>
            <a:endParaRPr sz="29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029" algn="l"/>
              </a:tabLst>
            </a:pPr>
            <a:r>
              <a:rPr sz="2900" spc="-10" dirty="0">
                <a:solidFill>
                  <a:srgbClr val="FFFFFF"/>
                </a:solidFill>
                <a:latin typeface="Cambria"/>
                <a:cs typeface="Cambria"/>
              </a:rPr>
              <a:t>утруднення </a:t>
            </a:r>
            <a:r>
              <a:rPr sz="2900" dirty="0">
                <a:solidFill>
                  <a:srgbClr val="FFFFFF"/>
                </a:solidFill>
                <a:latin typeface="Cambria"/>
                <a:cs typeface="Cambria"/>
              </a:rPr>
              <a:t>подиху</a:t>
            </a:r>
            <a:r>
              <a:rPr sz="29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dirty="0">
                <a:solidFill>
                  <a:srgbClr val="FFFFFF"/>
                </a:solidFill>
                <a:latin typeface="Cambria"/>
                <a:cs typeface="Cambria"/>
              </a:rPr>
              <a:t>й</a:t>
            </a:r>
            <a:r>
              <a:rPr sz="29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Cambria"/>
                <a:cs typeface="Cambria"/>
              </a:rPr>
              <a:t>серцебиття</a:t>
            </a:r>
            <a:r>
              <a:rPr sz="2900" spc="-10" dirty="0">
                <a:solidFill>
                  <a:srgbClr val="FFFFFF"/>
                </a:solidFill>
                <a:latin typeface="Trebuchet MS"/>
                <a:cs typeface="Trebuchet MS"/>
              </a:rPr>
              <a:t>;</a:t>
            </a:r>
            <a:endParaRPr sz="29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240029" algn="l"/>
              </a:tabLst>
            </a:pPr>
            <a:r>
              <a:rPr sz="2900" dirty="0">
                <a:solidFill>
                  <a:srgbClr val="FFFFFF"/>
                </a:solidFill>
                <a:latin typeface="Cambria"/>
                <a:cs typeface="Cambria"/>
              </a:rPr>
              <a:t>запаморочення</a:t>
            </a:r>
            <a:r>
              <a:rPr sz="29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dirty="0">
                <a:solidFill>
                  <a:srgbClr val="FFFFFF"/>
                </a:solidFill>
                <a:latin typeface="Cambria"/>
                <a:cs typeface="Cambria"/>
              </a:rPr>
              <a:t>й</a:t>
            </a:r>
            <a:r>
              <a:rPr sz="29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dirty="0">
                <a:solidFill>
                  <a:srgbClr val="FFFFFF"/>
                </a:solidFill>
                <a:latin typeface="Cambria"/>
                <a:cs typeface="Cambria"/>
              </a:rPr>
              <a:t>головний</a:t>
            </a:r>
            <a:r>
              <a:rPr sz="29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-55" dirty="0">
                <a:solidFill>
                  <a:srgbClr val="FFFFFF"/>
                </a:solidFill>
                <a:latin typeface="Cambria"/>
                <a:cs typeface="Cambria"/>
              </a:rPr>
              <a:t>біль</a:t>
            </a:r>
            <a:r>
              <a:rPr sz="2900" spc="-5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900" spc="-3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900" dirty="0">
                <a:solidFill>
                  <a:srgbClr val="FFFFFF"/>
                </a:solidFill>
                <a:latin typeface="Cambria"/>
                <a:cs typeface="Cambria"/>
              </a:rPr>
              <a:t>шум</a:t>
            </a:r>
            <a:r>
              <a:rPr sz="29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29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Cambria"/>
                <a:cs typeface="Cambria"/>
              </a:rPr>
              <a:t>вухах</a:t>
            </a:r>
            <a:r>
              <a:rPr sz="2900" spc="-10" dirty="0">
                <a:solidFill>
                  <a:srgbClr val="FFFFFF"/>
                </a:solidFill>
                <a:latin typeface="Trebuchet MS"/>
                <a:cs typeface="Trebuchet MS"/>
              </a:rPr>
              <a:t>;</a:t>
            </a:r>
            <a:endParaRPr sz="29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985"/>
              </a:spcBef>
              <a:buFont typeface="Arial MT"/>
              <a:buChar char="•"/>
              <a:tabLst>
                <a:tab pos="240029" algn="l"/>
              </a:tabLst>
            </a:pPr>
            <a:r>
              <a:rPr sz="2900" spc="-35" dirty="0">
                <a:solidFill>
                  <a:srgbClr val="FFFFFF"/>
                </a:solidFill>
                <a:latin typeface="Cambria"/>
                <a:cs typeface="Cambria"/>
              </a:rPr>
              <a:t>сонливість</a:t>
            </a:r>
            <a:r>
              <a:rPr sz="2900" spc="-3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900" spc="-3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900" dirty="0">
                <a:solidFill>
                  <a:srgbClr val="FFFFFF"/>
                </a:solidFill>
                <a:latin typeface="Cambria"/>
                <a:cs typeface="Cambria"/>
              </a:rPr>
              <a:t>зниження</a:t>
            </a:r>
            <a:r>
              <a:rPr sz="2900" spc="-10" dirty="0">
                <a:solidFill>
                  <a:srgbClr val="FFFFFF"/>
                </a:solidFill>
                <a:latin typeface="Cambria"/>
                <a:cs typeface="Cambria"/>
              </a:rPr>
              <a:t> чутливості</a:t>
            </a:r>
            <a:r>
              <a:rPr sz="2900" spc="-10" dirty="0">
                <a:solidFill>
                  <a:srgbClr val="FFFFFF"/>
                </a:solidFill>
                <a:latin typeface="Trebuchet MS"/>
                <a:cs typeface="Trebuchet MS"/>
              </a:rPr>
              <a:t>;</a:t>
            </a:r>
            <a:endParaRPr sz="29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029" algn="l"/>
              </a:tabLst>
            </a:pPr>
            <a:r>
              <a:rPr sz="2900" spc="-45" dirty="0">
                <a:solidFill>
                  <a:srgbClr val="FFFFFF"/>
                </a:solidFill>
                <a:latin typeface="Cambria"/>
                <a:cs typeface="Cambria"/>
              </a:rPr>
              <a:t>лихоманка</a:t>
            </a:r>
            <a:r>
              <a:rPr sz="2900" spc="-4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9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900" spc="-70" dirty="0">
                <a:solidFill>
                  <a:srgbClr val="FFFFFF"/>
                </a:solidFill>
                <a:latin typeface="Cambria"/>
                <a:cs typeface="Cambria"/>
              </a:rPr>
              <a:t>жар</a:t>
            </a:r>
            <a:r>
              <a:rPr sz="2900" spc="-7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9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Cambria"/>
                <a:cs typeface="Cambria"/>
              </a:rPr>
              <a:t>слабкість</a:t>
            </a:r>
            <a:r>
              <a:rPr sz="2900" spc="-10" dirty="0">
                <a:solidFill>
                  <a:srgbClr val="FFFFFF"/>
                </a:solidFill>
                <a:latin typeface="Trebuchet MS"/>
                <a:cs typeface="Trebuchet MS"/>
              </a:rPr>
              <a:t>;</a:t>
            </a:r>
            <a:endParaRPr sz="2900">
              <a:latin typeface="Trebuchet MS"/>
              <a:cs typeface="Trebuchet MS"/>
            </a:endParaRPr>
          </a:p>
          <a:p>
            <a:pPr marL="240029" indent="-227329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240029" algn="l"/>
              </a:tabLst>
            </a:pPr>
            <a:r>
              <a:rPr sz="2900" spc="-10" dirty="0">
                <a:solidFill>
                  <a:srgbClr val="FFFFFF"/>
                </a:solidFill>
                <a:latin typeface="Cambria"/>
                <a:cs typeface="Cambria"/>
              </a:rPr>
              <a:t>дратівливість</a:t>
            </a:r>
            <a:r>
              <a:rPr sz="29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299" y="42384"/>
            <a:ext cx="11125835" cy="1774825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L="12700" marR="5080" algn="ctr">
              <a:lnSpc>
                <a:spcPct val="90100"/>
              </a:lnSpc>
              <a:spcBef>
                <a:spcPts val="464"/>
              </a:spcBef>
              <a:tabLst>
                <a:tab pos="429895" algn="l"/>
                <a:tab pos="2624455" algn="l"/>
                <a:tab pos="2697480" algn="l"/>
                <a:tab pos="2948305" algn="l"/>
                <a:tab pos="3853179" algn="l"/>
                <a:tab pos="5254625" algn="l"/>
                <a:tab pos="5471160" algn="l"/>
                <a:tab pos="6251575" algn="l"/>
                <a:tab pos="6529705" algn="l"/>
                <a:tab pos="7217409" algn="l"/>
                <a:tab pos="7552690" algn="l"/>
                <a:tab pos="8727440" algn="l"/>
                <a:tab pos="9416415" algn="l"/>
                <a:tab pos="10165080" algn="l"/>
              </a:tabLst>
            </a:pPr>
            <a:r>
              <a:rPr sz="3100" i="0" spc="315" dirty="0">
                <a:solidFill>
                  <a:srgbClr val="FFFF00"/>
                </a:solidFill>
                <a:latin typeface="Cambria"/>
                <a:cs typeface="Cambria"/>
              </a:rPr>
              <a:t>НЕЗАЛЕЖНО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250" dirty="0">
                <a:solidFill>
                  <a:srgbClr val="FFFF00"/>
                </a:solidFill>
                <a:latin typeface="Cambria"/>
                <a:cs typeface="Cambria"/>
              </a:rPr>
              <a:t>ВІД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245" dirty="0">
                <a:solidFill>
                  <a:srgbClr val="FFFF00"/>
                </a:solidFill>
                <a:latin typeface="Cambria"/>
                <a:cs typeface="Cambria"/>
              </a:rPr>
              <a:t>ХАРАКТЕРУ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150" dirty="0">
                <a:solidFill>
                  <a:srgbClr val="FFFF00"/>
                </a:solidFill>
                <a:latin typeface="Cambria"/>
                <a:cs typeface="Cambria"/>
              </a:rPr>
              <a:t>ТА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-67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3100" i="0" spc="254" dirty="0">
                <a:solidFill>
                  <a:srgbClr val="FFFF00"/>
                </a:solidFill>
                <a:latin typeface="Cambria"/>
                <a:cs typeface="Cambria"/>
              </a:rPr>
              <a:t>УМОВ,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300" dirty="0">
                <a:solidFill>
                  <a:srgbClr val="FFFF00"/>
                </a:solidFill>
                <a:latin typeface="Cambria"/>
                <a:cs typeface="Cambria"/>
              </a:rPr>
              <a:t>ЗА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345" dirty="0">
                <a:solidFill>
                  <a:srgbClr val="FFFF00"/>
                </a:solidFill>
                <a:latin typeface="Cambria"/>
                <a:cs typeface="Cambria"/>
              </a:rPr>
              <a:t>ЯКИХ </a:t>
            </a:r>
            <a:r>
              <a:rPr sz="3100" i="0" spc="225" dirty="0">
                <a:solidFill>
                  <a:srgbClr val="FFFF00"/>
                </a:solidFill>
                <a:latin typeface="Cambria"/>
                <a:cs typeface="Cambria"/>
              </a:rPr>
              <a:t>ВІДБУЛОСЬ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270" dirty="0">
                <a:solidFill>
                  <a:srgbClr val="FFFF00"/>
                </a:solidFill>
                <a:latin typeface="Cambria"/>
                <a:cs typeface="Cambria"/>
              </a:rPr>
              <a:t>ОТРУЄННЯ,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355" dirty="0">
                <a:solidFill>
                  <a:srgbClr val="FFFF00"/>
                </a:solidFill>
                <a:latin typeface="Cambria"/>
                <a:cs typeface="Cambria"/>
              </a:rPr>
              <a:t>ЗАХОДИ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280" dirty="0">
                <a:solidFill>
                  <a:srgbClr val="FFFF00"/>
                </a:solidFill>
                <a:latin typeface="Cambria"/>
                <a:cs typeface="Cambria"/>
              </a:rPr>
              <a:t>ПЕРШОЇ </a:t>
            </a:r>
            <a:r>
              <a:rPr sz="3100" i="0" spc="320" dirty="0">
                <a:solidFill>
                  <a:srgbClr val="FFFF00"/>
                </a:solidFill>
                <a:latin typeface="Cambria"/>
                <a:cs typeface="Cambria"/>
              </a:rPr>
              <a:t>ДОПОМОГИ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	</a:t>
            </a:r>
            <a:r>
              <a:rPr sz="3100" i="0" spc="300" dirty="0">
                <a:solidFill>
                  <a:srgbClr val="FFFF00"/>
                </a:solidFill>
                <a:latin typeface="Cambria"/>
                <a:cs typeface="Cambria"/>
              </a:rPr>
              <a:t>ЗВОДЯТЬСЯ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380" dirty="0">
                <a:solidFill>
                  <a:srgbClr val="FFFF00"/>
                </a:solidFill>
                <a:latin typeface="Cambria"/>
                <a:cs typeface="Cambria"/>
              </a:rPr>
              <a:t>ДО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265" dirty="0">
                <a:solidFill>
                  <a:srgbClr val="FFFF00"/>
                </a:solidFill>
                <a:latin typeface="Cambria"/>
                <a:cs typeface="Cambria"/>
              </a:rPr>
              <a:t>РЯДУ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320" dirty="0">
                <a:solidFill>
                  <a:srgbClr val="FFFF00"/>
                </a:solidFill>
                <a:latin typeface="Cambria"/>
                <a:cs typeface="Cambria"/>
              </a:rPr>
              <a:t>ОСНОВНИХ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290" dirty="0">
                <a:solidFill>
                  <a:srgbClr val="FFFF00"/>
                </a:solidFill>
                <a:latin typeface="Cambria"/>
                <a:cs typeface="Cambria"/>
              </a:rPr>
              <a:t>ДІЙ, </a:t>
            </a:r>
            <a:r>
              <a:rPr sz="3100" i="0" spc="150" dirty="0">
                <a:solidFill>
                  <a:srgbClr val="FFFF00"/>
                </a:solidFill>
                <a:latin typeface="Cambria"/>
                <a:cs typeface="Cambria"/>
              </a:rPr>
              <a:t>А</a:t>
            </a:r>
            <a:r>
              <a:rPr sz="3100" i="0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sz="3100" i="0" spc="300" dirty="0">
                <a:solidFill>
                  <a:srgbClr val="FFFF00"/>
                </a:solidFill>
                <a:latin typeface="Cambria"/>
                <a:cs typeface="Cambria"/>
              </a:rPr>
              <a:t>САМЕ:</a:t>
            </a:r>
            <a:endParaRPr sz="31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-45086" y="2150419"/>
            <a:ext cx="11956415" cy="4495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i="1" spc="-100" dirty="0">
                <a:solidFill>
                  <a:srgbClr val="FFFF00"/>
                </a:solidFill>
                <a:latin typeface="Trebuchet MS"/>
                <a:cs typeface="Trebuchet MS"/>
              </a:rPr>
              <a:t>1.</a:t>
            </a:r>
            <a:r>
              <a:rPr sz="2000" i="1" spc="-30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00"/>
                </a:solidFill>
                <a:latin typeface="Cambria"/>
                <a:cs typeface="Cambria"/>
              </a:rPr>
              <a:t>Видалення</a:t>
            </a:r>
            <a:r>
              <a:rPr sz="2000" i="1" spc="-2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FFFF00"/>
                </a:solidFill>
                <a:latin typeface="Cambria"/>
                <a:cs typeface="Cambria"/>
              </a:rPr>
              <a:t>отрути</a:t>
            </a:r>
            <a:r>
              <a:rPr sz="2000" i="1" spc="5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mbria"/>
                <a:cs typeface="Cambria"/>
              </a:rPr>
              <a:t>з місця</a:t>
            </a:r>
            <a:r>
              <a:rPr sz="2000" i="1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mbria"/>
                <a:cs typeface="Cambria"/>
              </a:rPr>
              <a:t>її</a:t>
            </a:r>
            <a:r>
              <a:rPr sz="2000" i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mbria"/>
                <a:cs typeface="Cambria"/>
              </a:rPr>
              <a:t>потрапляння</a:t>
            </a:r>
            <a:r>
              <a:rPr sz="2000" i="1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2000" i="1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організм</a:t>
            </a: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промивання</a:t>
            </a:r>
            <a:r>
              <a:rPr sz="20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Cambria"/>
                <a:cs typeface="Cambria"/>
              </a:rPr>
              <a:t>шкіри</a:t>
            </a:r>
            <a:r>
              <a:rPr sz="2000" spc="-4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слизових</a:t>
            </a:r>
            <a:r>
              <a:rPr sz="20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оболонок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).</a:t>
            </a:r>
            <a:endParaRPr sz="2000">
              <a:latin typeface="Trebuchet MS"/>
              <a:cs typeface="Trebuchet MS"/>
            </a:endParaRPr>
          </a:p>
          <a:p>
            <a:pPr marL="241300" marR="477520" indent="-229235">
              <a:lnSpc>
                <a:spcPct val="12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i="1" spc="-100" dirty="0">
                <a:solidFill>
                  <a:srgbClr val="FFFF00"/>
                </a:solidFill>
                <a:latin typeface="Trebuchet MS"/>
                <a:cs typeface="Trebuchet MS"/>
              </a:rPr>
              <a:t>2.</a:t>
            </a:r>
            <a:r>
              <a:rPr sz="2000" i="1" spc="-30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00"/>
                </a:solidFill>
                <a:latin typeface="Cambria"/>
                <a:cs typeface="Cambria"/>
              </a:rPr>
              <a:t>Попередження</a:t>
            </a:r>
            <a:r>
              <a:rPr sz="2000" i="1" spc="-7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FFFF00"/>
                </a:solidFill>
                <a:latin typeface="Cambria"/>
                <a:cs typeface="Cambria"/>
              </a:rPr>
              <a:t>всмоктування</a:t>
            </a:r>
            <a:r>
              <a:rPr sz="2000" i="1" spc="-5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mbria"/>
                <a:cs typeface="Cambria"/>
              </a:rPr>
              <a:t>отрути</a:t>
            </a:r>
            <a:r>
              <a:rPr sz="2000" i="1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mbria"/>
                <a:cs typeface="Cambria"/>
              </a:rPr>
              <a:t>призначенням</a:t>
            </a:r>
            <a:r>
              <a:rPr sz="2000" i="1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i="1" spc="-40" dirty="0">
                <a:solidFill>
                  <a:srgbClr val="FFFFFF"/>
                </a:solidFill>
                <a:latin typeface="Cambria"/>
                <a:cs typeface="Cambria"/>
              </a:rPr>
              <a:t>протиотрут</a:t>
            </a:r>
            <a:r>
              <a:rPr sz="2000" i="1" spc="-4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i="1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Cambria"/>
                <a:cs typeface="Cambria"/>
              </a:rPr>
              <a:t>знешкодження</a:t>
            </a:r>
            <a:r>
              <a:rPr sz="2000" i="1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mbria"/>
                <a:cs typeface="Cambria"/>
              </a:rPr>
              <a:t>отрути</a:t>
            </a:r>
            <a:r>
              <a:rPr sz="2000" i="1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i="1" spc="-25" dirty="0">
                <a:solidFill>
                  <a:srgbClr val="FFFFFF"/>
                </a:solidFill>
                <a:latin typeface="Cambria"/>
                <a:cs typeface="Cambria"/>
              </a:rPr>
              <a:t>до </a:t>
            </a:r>
            <a:r>
              <a:rPr sz="2000" i="1" dirty="0">
                <a:solidFill>
                  <a:srgbClr val="FFFFFF"/>
                </a:solidFill>
                <a:latin typeface="Cambria"/>
                <a:cs typeface="Cambria"/>
              </a:rPr>
              <a:t>резорбції</a:t>
            </a:r>
            <a:r>
              <a:rPr sz="2000" i="1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mbria"/>
                <a:cs typeface="Cambria"/>
              </a:rPr>
              <a:t>або</a:t>
            </a:r>
            <a:r>
              <a:rPr sz="2000" i="1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mbria"/>
                <a:cs typeface="Cambria"/>
              </a:rPr>
              <a:t>видалення</a:t>
            </a:r>
            <a:r>
              <a:rPr sz="2000" i="1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mbria"/>
                <a:cs typeface="Cambria"/>
              </a:rPr>
              <a:t>її</a:t>
            </a:r>
            <a:r>
              <a:rPr sz="2000" i="1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mbria"/>
                <a:cs typeface="Cambria"/>
              </a:rPr>
              <a:t>із</a:t>
            </a:r>
            <a:r>
              <a:rPr sz="2000" i="1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mbria"/>
                <a:cs typeface="Cambria"/>
              </a:rPr>
              <a:t>шлунка</a:t>
            </a:r>
            <a:r>
              <a:rPr sz="2000" i="1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000" spc="-30" dirty="0">
                <a:solidFill>
                  <a:srgbClr val="FFFFFF"/>
                </a:solidFill>
                <a:latin typeface="Cambria"/>
                <a:cs typeface="Cambria"/>
              </a:rPr>
              <a:t>адсорбуючі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ambria"/>
                <a:cs typeface="Cambria"/>
              </a:rPr>
              <a:t>осаджувальні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ambria"/>
                <a:cs typeface="Cambria"/>
              </a:rPr>
              <a:t>обволікувальні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'</a:t>
            </a:r>
            <a:r>
              <a:rPr sz="2000" spc="-35" dirty="0">
                <a:solidFill>
                  <a:srgbClr val="FFFFFF"/>
                </a:solidFill>
                <a:latin typeface="Cambria"/>
                <a:cs typeface="Cambria"/>
              </a:rPr>
              <a:t>яжучі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проносні засоби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).</a:t>
            </a:r>
            <a:endParaRPr sz="2000">
              <a:latin typeface="Trebuchet MS"/>
              <a:cs typeface="Trebuchet MS"/>
            </a:endParaRPr>
          </a:p>
          <a:p>
            <a:pPr marL="240665" marR="5080" indent="-228600">
              <a:lnSpc>
                <a:spcPct val="120000"/>
              </a:lnSpc>
              <a:spcBef>
                <a:spcPts val="98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-90" dirty="0">
                <a:solidFill>
                  <a:srgbClr val="FFFF00"/>
                </a:solidFill>
                <a:latin typeface="Trebuchet MS"/>
                <a:cs typeface="Trebuchet MS"/>
              </a:rPr>
              <a:t>3</a:t>
            </a:r>
            <a:r>
              <a:rPr sz="2000" i="1" spc="-90" dirty="0">
                <a:solidFill>
                  <a:srgbClr val="FFFF00"/>
                </a:solidFill>
                <a:latin typeface="Trebuchet MS"/>
                <a:cs typeface="Trebuchet MS"/>
              </a:rPr>
              <a:t>.</a:t>
            </a:r>
            <a:r>
              <a:rPr sz="2000" i="1" spc="-30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00"/>
                </a:solidFill>
                <a:latin typeface="Cambria"/>
                <a:cs typeface="Cambria"/>
              </a:rPr>
              <a:t>Знешкодження</a:t>
            </a:r>
            <a:r>
              <a:rPr sz="2000" i="1" spc="-7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FFFF00"/>
                </a:solidFill>
                <a:latin typeface="Cambria"/>
                <a:cs typeface="Cambria"/>
              </a:rPr>
              <a:t>всмоктаної</a:t>
            </a:r>
            <a:r>
              <a:rPr sz="2000" i="1" spc="-5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mbria"/>
                <a:cs typeface="Cambria"/>
              </a:rPr>
              <a:t>отрути</a:t>
            </a:r>
            <a:r>
              <a:rPr sz="2000" i="1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введення</a:t>
            </a: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протиотрут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різного</a:t>
            </a:r>
            <a:r>
              <a:rPr sz="20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характеру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0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Cambria"/>
                <a:cs typeface="Cambria"/>
              </a:rPr>
              <a:t>глюкоза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тіосульфат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натрію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та</a:t>
            </a:r>
            <a:r>
              <a:rPr sz="20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інші</a:t>
            </a: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антидоти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).</a:t>
            </a:r>
            <a:endParaRPr sz="2000">
              <a:latin typeface="Trebuchet MS"/>
              <a:cs typeface="Trebuchet MS"/>
            </a:endParaRPr>
          </a:p>
          <a:p>
            <a:pPr marL="241300" marR="422275" indent="-229235">
              <a:lnSpc>
                <a:spcPct val="12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spc="-80" dirty="0">
                <a:solidFill>
                  <a:srgbClr val="FFFF00"/>
                </a:solidFill>
                <a:latin typeface="Trebuchet MS"/>
                <a:cs typeface="Trebuchet MS"/>
              </a:rPr>
              <a:t>4.</a:t>
            </a:r>
            <a:r>
              <a:rPr sz="2000" spc="-25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00"/>
                </a:solidFill>
                <a:latin typeface="Cambria"/>
                <a:cs typeface="Cambria"/>
              </a:rPr>
              <a:t>Прискорення</a:t>
            </a:r>
            <a:r>
              <a:rPr sz="2000" i="1" spc="-5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FFFF00"/>
                </a:solidFill>
                <a:latin typeface="Cambria"/>
                <a:cs typeface="Cambria"/>
              </a:rPr>
              <a:t>видалення</a:t>
            </a:r>
            <a:r>
              <a:rPr sz="2000" i="1" spc="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mbria"/>
                <a:cs typeface="Cambria"/>
              </a:rPr>
              <a:t>отрути</a:t>
            </a:r>
            <a:r>
              <a:rPr sz="2000" i="1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mbria"/>
                <a:cs typeface="Cambria"/>
              </a:rPr>
              <a:t>із</a:t>
            </a:r>
            <a:r>
              <a:rPr sz="2000" i="1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mbria"/>
                <a:cs typeface="Cambria"/>
              </a:rPr>
              <a:t>організму</a:t>
            </a:r>
            <a:r>
              <a:rPr sz="2000" i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mbria"/>
                <a:cs typeface="Cambria"/>
              </a:rPr>
              <a:t>або</a:t>
            </a:r>
            <a:r>
              <a:rPr sz="2000" i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mbria"/>
                <a:cs typeface="Cambria"/>
              </a:rPr>
              <a:t>підвищення</a:t>
            </a:r>
            <a:r>
              <a:rPr sz="2000" i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mbria"/>
                <a:cs typeface="Cambria"/>
              </a:rPr>
              <a:t>дезінтоксикаційної</a:t>
            </a:r>
            <a:r>
              <a:rPr sz="2000" i="1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mbria"/>
                <a:cs typeface="Cambria"/>
              </a:rPr>
              <a:t>функції </a:t>
            </a:r>
            <a:r>
              <a:rPr sz="2000" i="1" spc="-10" dirty="0">
                <a:solidFill>
                  <a:srgbClr val="FFFFFF"/>
                </a:solidFill>
                <a:latin typeface="Cambria"/>
                <a:cs typeface="Cambria"/>
              </a:rPr>
              <a:t>печінки </a:t>
            </a:r>
            <a:r>
              <a:rPr sz="2000" i="1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зменшення</a:t>
            </a: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концентрації</a:t>
            </a: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отрути</a:t>
            </a: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20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крові</a:t>
            </a:r>
            <a:r>
              <a:rPr sz="20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і</a:t>
            </a:r>
            <a:r>
              <a:rPr sz="2000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тканинах</a:t>
            </a:r>
            <a:r>
              <a:rPr sz="20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завдяки</a:t>
            </a:r>
            <a:r>
              <a:rPr sz="20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посиленому</a:t>
            </a:r>
            <a:r>
              <a:rPr sz="20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введенню</a:t>
            </a: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рідини</a:t>
            </a:r>
            <a:r>
              <a:rPr sz="20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Cambria"/>
                <a:cs typeface="Cambria"/>
              </a:rPr>
              <a:t>в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організм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).</a:t>
            </a:r>
            <a:endParaRPr sz="2000">
              <a:latin typeface="Trebuchet MS"/>
              <a:cs typeface="Trebuchet MS"/>
            </a:endParaRPr>
          </a:p>
          <a:p>
            <a:pPr marL="241300" marR="781050" indent="-228600">
              <a:lnSpc>
                <a:spcPct val="1200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spc="-80" dirty="0">
                <a:solidFill>
                  <a:srgbClr val="FFFF00"/>
                </a:solidFill>
                <a:latin typeface="Trebuchet MS"/>
                <a:cs typeface="Trebuchet MS"/>
              </a:rPr>
              <a:t>5.</a:t>
            </a:r>
            <a:r>
              <a:rPr sz="2000" spc="-25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00"/>
                </a:solidFill>
                <a:latin typeface="Cambria"/>
                <a:cs typeface="Cambria"/>
              </a:rPr>
              <a:t>Боротьба</a:t>
            </a:r>
            <a:r>
              <a:rPr sz="2000" i="1" spc="-9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FFFF00"/>
                </a:solidFill>
                <a:latin typeface="Cambria"/>
                <a:cs typeface="Cambria"/>
              </a:rPr>
              <a:t>з</a:t>
            </a:r>
            <a:r>
              <a:rPr sz="2000" i="1" spc="1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FFFF00"/>
                </a:solidFill>
                <a:latin typeface="Cambria"/>
                <a:cs typeface="Cambria"/>
              </a:rPr>
              <a:t>наслідками</a:t>
            </a:r>
            <a:r>
              <a:rPr sz="2000" i="1" spc="2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2000" i="1" spc="-45" dirty="0">
                <a:solidFill>
                  <a:srgbClr val="FFFF00"/>
                </a:solidFill>
                <a:latin typeface="Cambria"/>
                <a:cs typeface="Cambria"/>
              </a:rPr>
              <a:t>отруєння</a:t>
            </a:r>
            <a:r>
              <a:rPr sz="2000" i="1" spc="-45" dirty="0">
                <a:solidFill>
                  <a:srgbClr val="FFFF00"/>
                </a:solidFill>
                <a:latin typeface="Trebuchet MS"/>
                <a:cs typeface="Trebuchet MS"/>
              </a:rPr>
              <a:t>,</a:t>
            </a:r>
            <a:r>
              <a:rPr sz="2000" i="1" spc="-25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mbria"/>
                <a:cs typeface="Cambria"/>
              </a:rPr>
              <a:t>призначення</a:t>
            </a:r>
            <a:r>
              <a:rPr sz="2000" i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mbria"/>
                <a:cs typeface="Cambria"/>
              </a:rPr>
              <a:t>симптоматичної</a:t>
            </a:r>
            <a:r>
              <a:rPr sz="2000" i="1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mbria"/>
                <a:cs typeface="Cambria"/>
              </a:rPr>
              <a:t>терапії</a:t>
            </a:r>
            <a:r>
              <a:rPr sz="2000" i="1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регуляція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життєво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важливих</a:t>
            </a:r>
            <a:r>
              <a:rPr sz="20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функцій</a:t>
            </a:r>
            <a:r>
              <a:rPr sz="20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ambria"/>
                <a:cs typeface="Cambria"/>
              </a:rPr>
              <a:t>організму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0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які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 порушуються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внаслідок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потрапляння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отрути</a:t>
            </a:r>
            <a:r>
              <a:rPr sz="20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організм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90900" y="0"/>
            <a:ext cx="5438140" cy="1251585"/>
            <a:chOff x="3390900" y="0"/>
            <a:chExt cx="5438140" cy="12515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0900" y="0"/>
              <a:ext cx="2679191" cy="12481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60492" y="0"/>
              <a:ext cx="1399031" cy="12481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52972" y="0"/>
              <a:ext cx="2414015" cy="12481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17179" y="0"/>
              <a:ext cx="911351" cy="125120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33365" y="154938"/>
            <a:ext cx="471487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b="0" i="0" dirty="0">
                <a:solidFill>
                  <a:srgbClr val="FFFF00"/>
                </a:solidFill>
                <a:latin typeface="Cambria"/>
                <a:cs typeface="Cambria"/>
              </a:rPr>
              <a:t>ДЯКУЮ</a:t>
            </a:r>
            <a:r>
              <a:rPr sz="4400" b="0" i="0" spc="3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4400" b="0" i="0" dirty="0">
                <a:solidFill>
                  <a:srgbClr val="FFFF00"/>
                </a:solidFill>
                <a:latin typeface="Cambria"/>
                <a:cs typeface="Cambria"/>
              </a:rPr>
              <a:t>ЗА</a:t>
            </a:r>
            <a:r>
              <a:rPr sz="4400" b="0" i="0" spc="45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sz="4400" b="0" i="0" spc="-10" dirty="0">
                <a:solidFill>
                  <a:srgbClr val="FFFF00"/>
                </a:solidFill>
                <a:latin typeface="Cambria"/>
                <a:cs typeface="Cambria"/>
              </a:rPr>
              <a:t>УВАГУ</a:t>
            </a:r>
            <a:r>
              <a:rPr sz="4400" b="0" i="0" spc="-10" dirty="0">
                <a:solidFill>
                  <a:srgbClr val="FFFF00"/>
                </a:solidFill>
                <a:latin typeface="Trebuchet MS"/>
                <a:cs typeface="Trebuchet MS"/>
              </a:rPr>
              <a:t>!</a:t>
            </a:r>
            <a:endParaRPr sz="44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46896" y="1390738"/>
            <a:ext cx="8305788" cy="50962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4228</Words>
  <Application>Microsoft Office PowerPoint</Application>
  <PresentationFormat>Широкий екран</PresentationFormat>
  <Paragraphs>634</Paragraphs>
  <Slides>96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96</vt:i4>
      </vt:variant>
    </vt:vector>
  </HeadingPairs>
  <TitlesOfParts>
    <vt:vector size="101" baseType="lpstr">
      <vt:lpstr>Arial MT</vt:lpstr>
      <vt:lpstr>Cambria</vt:lpstr>
      <vt:lpstr>Times New Roman</vt:lpstr>
      <vt:lpstr>Trebuchet MS</vt:lpstr>
      <vt:lpstr>Office Theme</vt:lpstr>
      <vt:lpstr>Державний університет  «Житомирська політехніка»</vt:lpstr>
      <vt:lpstr>ПЛАН ЛЕКЦІЇ</vt:lpstr>
      <vt:lpstr>Презентація PowerPoint</vt:lpstr>
      <vt:lpstr>У ПРОЦЕСІ  ЖИТТЄДІЯЛЬНОСТІ ЛЮДИНА ПОСТІЙНО СТИКАЄТЬСЯ З ВЕЛИКОЮ КІЛЬКІСТЮ  ШКІДЛИВИХ  РЕЧОВИН,</vt:lpstr>
      <vt:lpstr>ШКІДЛИВІ РЕЧОВИНИ</vt:lpstr>
      <vt:lpstr>КЛАСИФІКАЦІЯ РЕЧОВИН В ЗАЛЕЖНОСТІ ВІД ПРАКТИЧНОГО ВИКОРИСТАННЯ</vt:lpstr>
      <vt:lpstr>ШЛЯХИ ПРОНИКНЕННЯ ШКІДЛИВИХ РЕЧОВИН В ОРГАНІЗМ ЛЮДИНИ</vt:lpstr>
      <vt:lpstr>ВПЛИВ  ШКІДЛИВИХ РЕЧОВИН НА ОРГАНІЗМ ЛЮДИНИ</vt:lpstr>
      <vt:lpstr>ТОКСИЧНІСТЬ - ЦЕ СТУПІНЬ ФІЗІОЛОГІЧНОЇ АКТИВНОСТІ  ШКІДЛИВОЇ РЕЧОВИНИ.</vt:lpstr>
      <vt:lpstr>2.Отруєння. Поняття та класифікація.</vt:lpstr>
      <vt:lpstr>ОТРУЄННЯ</vt:lpstr>
      <vt:lpstr>ГОСТРІ ОТРУЄННЯ</vt:lpstr>
      <vt:lpstr>ХРОНІЧНІ ОТРУЄННЯ</vt:lpstr>
      <vt:lpstr>ЗАЛЕЖНО ВІД ХАРАКТЕРУ ДІЇ НА ОРГАНІЗМ ЛЮДИНИ</vt:lpstr>
      <vt:lpstr>ЗАГАЛЬНІ ТОКСИЧНІ РЕЧОВИНИ</vt:lpstr>
      <vt:lpstr>ПОДРАЗНЮЮЧІ РЕЧОВИНИ</vt:lpstr>
      <vt:lpstr>МУТАГЕННІ РЕЧОВИНИ</vt:lpstr>
      <vt:lpstr>КАНЦЕРОГЕННІ РЕЧОВИНИ</vt:lpstr>
      <vt:lpstr>РЕЧОВИНИ ЗАДУШЛИВОЇ ДІЇ</vt:lpstr>
      <vt:lpstr>РЕЧОВИН, ЩО ВПЛИВАЮТЬ НА РЕПРОДУКТИВНУ (НАРОДЖУВАЛЬНУ) ФУНКЦІЮ</vt:lpstr>
      <vt:lpstr>СЕНСИБІЛІЗАТОРИ</vt:lpstr>
      <vt:lpstr>СИЛЬНОДІЮЧІ ОТРУЙНІ РЕЧОВИНИ (СДОР)</vt:lpstr>
      <vt:lpstr>ТОКСИЧНА  ДІЯ ШКІДЛИВИХ РЕЧОВИН НА ОРГАНІЗМ ЛЮДИНИ</vt:lpstr>
      <vt:lpstr>3.Діагностика отруєння та його симптоми.</vt:lpstr>
      <vt:lpstr>ГОСТРІ ОТРУЄННЯ</vt:lpstr>
      <vt:lpstr>ВИПАДКОВІ ОТРУЄННЯ</vt:lpstr>
      <vt:lpstr>ОТРУЄННЯ У ДІТЕЙ, ЧАСТІШЕ У ВІЦІ ДО П`ЯТИ РОКІВ.</vt:lpstr>
      <vt:lpstr>НАДХОДЖЕННЯ ТОКСИЧНОЇ РЕЧОВИНИ В ОРГАНІЗМ</vt:lpstr>
      <vt:lpstr>ОСНОВНІ СИМПТОМИ І ОЗНАКИ ОТРУЄННЯ</vt:lpstr>
      <vt:lpstr>ОГЛЯД</vt:lpstr>
      <vt:lpstr>Презентація PowerPoint</vt:lpstr>
      <vt:lpstr>ОТРУЄННЯ БЛЕКОТОЮ, ДУРМАНОМ ТА ІНШИМИ РОСЛИНАМИ (МІСТЯТЬ АТРОПІН)</vt:lpstr>
      <vt:lpstr>РІЗКО ВИРАЖЕНА ЦІАНОТИЧНІСТЬ</vt:lpstr>
      <vt:lpstr>ОТРУЄННЯ ГРИБАМИ</vt:lpstr>
      <vt:lpstr>ШКІРА ОБЛИЧЧЯ І ВСЬОГО ТІЛА</vt:lpstr>
      <vt:lpstr>Презентація PowerPoint</vt:lpstr>
      <vt:lpstr>Презентація PowerPoint</vt:lpstr>
      <vt:lpstr>Презентація PowerPoint</vt:lpstr>
      <vt:lpstr>Положення хворого</vt:lpstr>
      <vt:lpstr>КОМАТОЗНИЙ СТАН</vt:lpstr>
      <vt:lpstr>ОГЛЯД БЛЮВОТНИХ МАС, СЕЧІ, ВИПОРОЖНЕНЬ</vt:lpstr>
      <vt:lpstr>ЗМІНА КОЛЬОРУ СЕЧІ</vt:lpstr>
      <vt:lpstr>СЕЧА</vt:lpstr>
      <vt:lpstr>ЗМІНИ СКЛАДУ КРОВІ</vt:lpstr>
      <vt:lpstr>основні симптоми і ознаки отруєння</vt:lpstr>
      <vt:lpstr>Невідкладна медична допомога при отруєннях</vt:lpstr>
      <vt:lpstr>ОСОБЛИВОСТІ НЕВІДКЛАДНОЇ МЕДИЧНОЇ ДОПОМОГИ ПРИ ОТРУЄННЯХ Основні принципи</vt:lpstr>
      <vt:lpstr>ЗАХОДИ БОРОТЬБИ З НЕВСМОКТАНОЮ ОТРУТОЮ.</vt:lpstr>
      <vt:lpstr>ОТРУЄННЯ АЗОТНОКИСЛИМ СРІБЛОМ</vt:lpstr>
      <vt:lpstr>ОТРУЄННЯ ДЕЯКИМИ АЛКАЛОЇДАМИ</vt:lpstr>
      <vt:lpstr>ПРИ ОТРУЄННІ СОЛЯМИ ВАЖКИХ МЕТАЛІВ</vt:lpstr>
      <vt:lpstr>5. Клініка різноманітних отруєнь та перша медична допомога при них</vt:lpstr>
      <vt:lpstr>ОТРУЄННЯ НЕОРГАНІЧНИМИ СПОЛУКАМИ МИШ'ЯКУ</vt:lpstr>
      <vt:lpstr>ГОСТРЕ ОТРУЄННЯ МИШ'ЯКОМ</vt:lpstr>
      <vt:lpstr>Презентація PowerPoint</vt:lpstr>
      <vt:lpstr>ХРОНІЧНЕ ОТРУЄННЯ СПОЛУКАМИ МИШ'ЯКУ</vt:lpstr>
      <vt:lpstr>ОСНОВНІ СИМПТОМИ ХРОНІЧНОГО ОТРУЄННЯ СПОЛУКАМИ МИШ'ЯКУ</vt:lpstr>
      <vt:lpstr>ДОПОМОГА ПРИ ОТРУЄННІ</vt:lpstr>
      <vt:lpstr>ОТРУЄННЯ ПРЕПАРАТАМИ РТУТІ</vt:lpstr>
      <vt:lpstr>ДОПОМОГА ПРИ ОТРУЄННІ</vt:lpstr>
      <vt:lpstr>ОТРУЄННЯ ПРЕПАРАТАМИ СВИНЦЮ</vt:lpstr>
      <vt:lpstr>ДОПОМОГА ПРИ ОТРУЄННІ</vt:lpstr>
      <vt:lpstr>ОТРУЄННЯ РОЗЧИННИМИ СОЛЯМИ БАРІЮ (ХЛОРИД БАРІЮ)</vt:lpstr>
      <vt:lpstr>ОТРУЄННЯ М-ХОЛІНОБЛОКАТОРАМИ І РОСЛИНАМИ, ЯКІ ЇХ МІСТЯТЬ БЛЕКОТА, ДУРМАН, КРАСАВКА</vt:lpstr>
      <vt:lpstr>ДОПОМОГА ПРИ ОТРУЄННІ</vt:lpstr>
      <vt:lpstr>ОТРУЄННЯ МОРФІНОМ</vt:lpstr>
      <vt:lpstr>ДОПОМОГА ПРИ ОТРУЄННІ</vt:lpstr>
      <vt:lpstr>ОТРУЄННЯ КОФЕЇНОМ</vt:lpstr>
      <vt:lpstr>ОТРУЄННЯ БРОМІДАМИ Симптоми</vt:lpstr>
      <vt:lpstr>Симптоми отруєння барбітуратами</vt:lpstr>
      <vt:lpstr>ОТРУЄННЯ ІНСУЛІНОМ</vt:lpstr>
      <vt:lpstr>ОТРУЄННЯ САЛІЦИЛАТАМИ</vt:lpstr>
      <vt:lpstr>ОТРУЄННЯ ГЛЮКОКОРТИКОЇДАМИ</vt:lpstr>
      <vt:lpstr>ОТРУЄННЯ ГЕПАРИНОМ</vt:lpstr>
      <vt:lpstr>ПРИ ОТРУЄННІ ГРИБАМИ</vt:lpstr>
      <vt:lpstr>ЯК ЗАПОБІГТИ ХАРЧОВОМУ ОТРУЄННЮ</vt:lpstr>
      <vt:lpstr>ОТРУЄННЯ ЕТИЛОВИМ СПИРТОМ (АЛКОГОЛЕМ)</vt:lpstr>
      <vt:lpstr>КОНЦЕНТРАЦІЯ АЛКОГОЛЮ В КРОВІ, Г/Л ТА ФУНКЦІОНАЛЬНА ОЦІНКА</vt:lpstr>
      <vt:lpstr>ЕТАНОЛ</vt:lpstr>
      <vt:lpstr>КЛІНІЧНА КАРТИНА</vt:lpstr>
      <vt:lpstr>ПРОЯВИ АЛКОГОЛЬНОЇ КОМИ</vt:lpstr>
      <vt:lpstr>КОМА III СТУПЕНЯ</vt:lpstr>
      <vt:lpstr>Презентація PowerPoint</vt:lpstr>
      <vt:lpstr>УСКЛАДНЕННЯ З БОКУ СЕРЦЕВО- СУДИННОЇ СИСТЕМИ</vt:lpstr>
      <vt:lpstr>НАДАННЯ МЕДИЧНОЇ ДОПОМОГИ</vt:lpstr>
      <vt:lpstr>АЛКОГОЛЬ</vt:lpstr>
      <vt:lpstr>ПІСЛЯ ПРИЙМАННЯ СПИРТНИХ НАПОЇВ</vt:lpstr>
      <vt:lpstr>ВИСНОВКИ</vt:lpstr>
      <vt:lpstr>Презентація PowerPoint</vt:lpstr>
      <vt:lpstr>ШЛЯХИ ПРОНИКНЕННЯ ШКІДЛИВИХ РЕЧОВИН В ОРГАНІЗМ ЛЮДИНИ:</vt:lpstr>
      <vt:lpstr>ВПЛИВ  ШКІДЛИВИХ РЕЧОВИН НА ОРГАНІЗМ ЛЮДИНИ</vt:lpstr>
      <vt:lpstr>ПРИЧИНОЮ ОТРУЄННЯ МОЖЕ СТАТИ</vt:lpstr>
      <vt:lpstr>ВИЗНАЧИТИ, ВІД ЧОГО САМЕ ВІДБУЛОСЯ ОТРУЄННЯ, СКЛАДНО:</vt:lpstr>
      <vt:lpstr>Презентація PowerPoint</vt:lpstr>
      <vt:lpstr>НЕЗАЛЕЖНО ВІД ХАРАКТЕРУ ТА  УМОВ, ЗА ЯКИХ ВІДБУЛОСЬ ОТРУЄННЯ, ЗАХОДИ ПЕРШОЇ ДОПОМОГИ  ЗВОДЯТЬСЯ ДО РЯДУ ОСНОВНИХ ДІЙ, А САМЕ: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Пузик</dc:creator>
  <cp:lastModifiedBy>MSI</cp:lastModifiedBy>
  <cp:revision>1</cp:revision>
  <dcterms:created xsi:type="dcterms:W3CDTF">2025-11-12T16:42:51Z</dcterms:created>
  <dcterms:modified xsi:type="dcterms:W3CDTF">2025-11-12T16:44:02Z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2021-01-28T00:00:00Z</vt:filetime>
  </property>
  <property fmtid="{D5CDD505-2E9C-101B-9397-08002B2CF9AE}" pid="3" name="Creator">
    <vt:lpwstr>Acrobat PDFMaker 11 для PowerPoint</vt:lpwstr>
  </property>
  <property fmtid="{D5CDD505-2E9C-101B-9397-08002B2CF9AE}" pid="4" name="LastSaved">
    <vt:filetime>2025-11-12T00:00:00Z</vt:filetime>
  </property>
  <property fmtid="{D5CDD505-2E9C-101B-9397-08002B2CF9AE}" pid="5" name="Producer">
    <vt:lpwstr>Adobe PDF Library 11.0</vt:lpwstr>
  </property>
</Properties>
</file>