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84" r:id="rId5"/>
    <p:sldId id="285" r:id="rId6"/>
    <p:sldId id="265" r:id="rId7"/>
    <p:sldId id="269" r:id="rId8"/>
    <p:sldId id="286" r:id="rId9"/>
    <p:sldId id="287" r:id="rId10"/>
    <p:sldId id="288" r:id="rId11"/>
    <p:sldId id="268" r:id="rId12"/>
    <p:sldId id="267" r:id="rId13"/>
    <p:sldId id="266" r:id="rId14"/>
    <p:sldId id="260" r:id="rId15"/>
    <p:sldId id="270" r:id="rId16"/>
    <p:sldId id="275" r:id="rId17"/>
    <p:sldId id="274" r:id="rId18"/>
    <p:sldId id="273" r:id="rId19"/>
    <p:sldId id="272" r:id="rId20"/>
    <p:sldId id="271" r:id="rId21"/>
    <p:sldId id="262" r:id="rId22"/>
    <p:sldId id="261" r:id="rId23"/>
    <p:sldId id="281" r:id="rId24"/>
    <p:sldId id="280" r:id="rId25"/>
    <p:sldId id="279" r:id="rId26"/>
    <p:sldId id="27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7000">
              <a:schemeClr val="bg2">
                <a:tint val="97000"/>
                <a:hueMod val="92000"/>
                <a:satMod val="169000"/>
                <a:lumMod val="164000"/>
              </a:schemeClr>
            </a:gs>
            <a:gs pos="96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2248" y="772511"/>
            <a:ext cx="11487467" cy="372066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ПРИРОДНІ ЯВИЩА. </a:t>
            </a:r>
            <a:r>
              <a:rPr lang="ru-RU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Стихійні</a:t>
            </a:r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лиха. </a:t>
            </a:r>
            <a:b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</a:t>
            </a:r>
            <a:r>
              <a:rPr lang="ru-RU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поведінки</a:t>
            </a:r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 сильного </a:t>
            </a:r>
            <a:r>
              <a:rPr lang="ru-RU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вітру</a:t>
            </a:r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грози та в </a:t>
            </a:r>
            <a:r>
              <a:rPr lang="ru-RU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</a:t>
            </a:r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потрапляння</a:t>
            </a:r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зону </a:t>
            </a:r>
            <a:r>
              <a:rPr lang="ru-RU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підтоплення</a:t>
            </a:r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Підручні</a:t>
            </a:r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рятувальні</a:t>
            </a:r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засоби</a:t>
            </a:r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427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CCE9F-FCD8-230F-8DB4-1260DB3F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58E70D9-B108-E27E-8A8D-5B2A08D5B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159" y="685799"/>
            <a:ext cx="11140751" cy="57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6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481" y="530188"/>
            <a:ext cx="3178340" cy="1046364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0000FF"/>
                </a:solidFill>
              </a:rPr>
              <a:t>Землетрус</a:t>
            </a:r>
            <a:endParaRPr lang="ru-RU" sz="40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779" y="1576552"/>
            <a:ext cx="8895363" cy="4861160"/>
          </a:xfrm>
        </p:spPr>
        <p:txBody>
          <a:bodyPr>
            <a:no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Землетрус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—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підземні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поштовхи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коливання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розриви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земної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поверхні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внаслідок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руху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глибинних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шарів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планети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Землетрус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—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найстрашніше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стихійне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лихо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планеті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Щорічно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Землі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відбувається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до 1500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землетрусів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Україні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землетруси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трапляються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рідко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території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нашої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країни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можливі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відлуння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землетрусів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які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відбуваються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Туреччині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Румунії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Кавказі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Діяти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час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землетрусів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треба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швидко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але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спокійно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Тварини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передчувають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наближення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стихійних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лих.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Спостерігаючи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незвичну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поведінку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свійських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і диких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тварин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люди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розгадували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її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причину. Так вони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рятувалися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лих.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Пізніше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було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винайдено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чутливі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прилади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фіксують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найменші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зміни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довкіллі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як-от: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наближення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дощів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різкі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зміни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температур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напряму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вітру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зсуви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шарів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Землі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143" y="304309"/>
            <a:ext cx="2849008" cy="1918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144" y="2355129"/>
            <a:ext cx="2849008" cy="1814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143" y="4302170"/>
            <a:ext cx="2849008" cy="213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4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09" y="600583"/>
            <a:ext cx="6975750" cy="1507067"/>
          </a:xfrm>
        </p:spPr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Якщо </a:t>
            </a:r>
            <a:r>
              <a:rPr lang="ru-RU" b="1" dirty="0" err="1">
                <a:solidFill>
                  <a:srgbClr val="0000FF"/>
                </a:solidFill>
              </a:rPr>
              <a:t>під</a:t>
            </a:r>
            <a:r>
              <a:rPr lang="ru-RU" b="1" dirty="0">
                <a:solidFill>
                  <a:srgbClr val="0000FF"/>
                </a:solidFill>
              </a:rPr>
              <a:t> час </a:t>
            </a:r>
            <a:r>
              <a:rPr lang="ru-RU" b="1" dirty="0" err="1">
                <a:solidFill>
                  <a:srgbClr val="0000FF"/>
                </a:solidFill>
              </a:rPr>
              <a:t>землетрусу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ru-RU" b="1" dirty="0" err="1">
                <a:solidFill>
                  <a:srgbClr val="0000FF"/>
                </a:solidFill>
              </a:rPr>
              <a:t>ти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ru-RU" b="1" dirty="0" err="1">
                <a:solidFill>
                  <a:srgbClr val="0000FF"/>
                </a:solidFill>
              </a:rPr>
              <a:t>перебуваєш</a:t>
            </a:r>
            <a:r>
              <a:rPr lang="ru-RU" b="1" dirty="0">
                <a:solidFill>
                  <a:srgbClr val="0000FF"/>
                </a:solidFill>
              </a:rPr>
              <a:t> на </a:t>
            </a:r>
            <a:r>
              <a:rPr lang="ru-RU" b="1" dirty="0" err="1">
                <a:solidFill>
                  <a:srgbClr val="0000FF"/>
                </a:solidFill>
              </a:rPr>
              <a:t>вулиці</a:t>
            </a:r>
            <a:r>
              <a:rPr lang="ru-RU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09" y="2107650"/>
            <a:ext cx="6678284" cy="4169979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Відійди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відкрите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місце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Не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підходь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до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пошкоджених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будівель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мостів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стовпів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електромережі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обірваних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проводів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Не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повертайся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додому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поки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землетрус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не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закінчиться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Якщо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ти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знаходишся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автомобілі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вийди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нього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8194" name="Picture 2" descr="https://subject.com.ua/textbook/health/5klas/5klas.files/image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059" y="3819196"/>
            <a:ext cx="4719566" cy="279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059" y="422567"/>
            <a:ext cx="4719566" cy="305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777" y="593249"/>
            <a:ext cx="6709816" cy="1507067"/>
          </a:xfrm>
        </p:spPr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Якщо </a:t>
            </a:r>
            <a:r>
              <a:rPr lang="ru-RU" b="1" dirty="0" err="1">
                <a:solidFill>
                  <a:srgbClr val="0000FF"/>
                </a:solidFill>
              </a:rPr>
              <a:t>землетрус</a:t>
            </a:r>
            <a:r>
              <a:rPr lang="ru-RU" b="1" dirty="0">
                <a:solidFill>
                  <a:srgbClr val="0000FF"/>
                </a:solidFill>
              </a:rPr>
              <a:t> застав тебе </a:t>
            </a:r>
            <a:r>
              <a:rPr lang="ru-RU" b="1" dirty="0" err="1">
                <a:solidFill>
                  <a:srgbClr val="0000FF"/>
                </a:solidFill>
              </a:rPr>
              <a:t>вдома</a:t>
            </a:r>
            <a:r>
              <a:rPr lang="ru-RU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777" y="2100316"/>
            <a:ext cx="7202612" cy="4473905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Перекрий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газ,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відключи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електричний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струм.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намагайся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вийти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будівлі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припинення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сильних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поштовхів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вибігай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на сходи: вони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найшвидше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руйнуються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користуйся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ліфтом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може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застрягти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чи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обірватися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ховайся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столом, 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ліжку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Тримайся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подалі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вікон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дзеркал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вітрин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щоб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травмуватися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уламками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меблями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Стань 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безпечний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куток,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утворений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наріжними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стінами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отворі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дверей (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двері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треба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відчинити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389" y="3725624"/>
            <a:ext cx="4531970" cy="27303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89" y="208405"/>
            <a:ext cx="4531970" cy="339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1936" y="735140"/>
            <a:ext cx="3824725" cy="1125192"/>
          </a:xfrm>
        </p:spPr>
        <p:txBody>
          <a:bodyPr>
            <a:normAutofit fontScale="90000"/>
          </a:bodyPr>
          <a:lstStyle/>
          <a:p>
            <a:r>
              <a:rPr lang="ru-RU" sz="4000" b="1" dirty="0" err="1">
                <a:solidFill>
                  <a:srgbClr val="0000FF"/>
                </a:solidFill>
              </a:rPr>
              <a:t>Повінь</a:t>
            </a:r>
            <a:r>
              <a:rPr lang="ru-RU" sz="4000" b="1" dirty="0">
                <a:solidFill>
                  <a:srgbClr val="0000FF"/>
                </a:solidFill>
              </a:rPr>
              <a:t> та сель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097" y="1655380"/>
            <a:ext cx="8208579" cy="4713889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FF0000"/>
                </a:solidFill>
              </a:rPr>
              <a:t>Повінь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 —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це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значне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затоплення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місцевості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резуль­таті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підйому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рівня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води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озері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річці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водосховищі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викликане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різними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причинами (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весняне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танення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снігу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випадання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злив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сильних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дощових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опадів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затопи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льоду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ріках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прориви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гребель, дамб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тощо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). Повені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нано­сять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великих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матеріальних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збитків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призводять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людських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жертв. Повені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можуть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супроводжуватись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пожежами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вна­слідок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обривів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електричних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кабелів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проводів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із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-за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нерівномірної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просадки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ґрунту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опорами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ліній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елект­ричних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передач.</a:t>
            </a:r>
          </a:p>
          <a:p>
            <a:r>
              <a:rPr lang="ru-RU" b="1" dirty="0" err="1">
                <a:solidFill>
                  <a:srgbClr val="FF0000"/>
                </a:solidFill>
              </a:rPr>
              <a:t>Повінь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—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тимчасове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затоплення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суходолу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внаслідок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підйому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води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природних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водоймах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rgbClr val="FF0000"/>
                </a:solidFill>
              </a:rPr>
              <a:t>Сель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—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бурхливий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водний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грязьовий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грязекам’яний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потік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9218" name="Picture 2" descr="Потоп в Україні 2020 року — 23−24 червня затопило Буковель, Чернівці —  подробиці, фото, відео — новини України / Н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12835"/>
            <a:ext cx="3294993" cy="164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2100262"/>
            <a:ext cx="3294993" cy="2192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4357523"/>
            <a:ext cx="3294993" cy="201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1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731" y="840499"/>
            <a:ext cx="7424404" cy="559675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Повені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виникають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через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сильні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тривалі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дощі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 У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деяких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регіонах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повені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відбуваються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періодично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 Вони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бувають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ще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при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відлигах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якщо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випадає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багато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снігу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Крім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того, через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вирубування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лісу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почастішали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повені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гірських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районах.</a:t>
            </a:r>
          </a:p>
          <a:p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Повінь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може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спричинити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численні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людські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жертви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Українських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Карпатах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із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гір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міста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й села часом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сходять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селі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 На дороги та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будівлі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обрушуються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швидкі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потоки води з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ґрунтом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уламками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дерев,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камінням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0242" name="Picture 2" descr="НАВОДНЕНИЕ • Большая российская энциклопедия - электронная верс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35" y="248361"/>
            <a:ext cx="4069867" cy="327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135" y="3638878"/>
            <a:ext cx="4069867" cy="26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556" y="1018919"/>
            <a:ext cx="8534400" cy="999068"/>
          </a:xfrm>
        </p:spPr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При </a:t>
            </a:r>
            <a:r>
              <a:rPr lang="ru-RU" b="1" dirty="0" err="1">
                <a:solidFill>
                  <a:srgbClr val="0000FF"/>
                </a:solidFill>
              </a:rPr>
              <a:t>повенях</a:t>
            </a:r>
            <a:r>
              <a:rPr lang="ru-RU" b="1" dirty="0">
                <a:solidFill>
                  <a:srgbClr val="0000FF"/>
                </a:solidFill>
              </a:rPr>
              <a:t> та селях </a:t>
            </a:r>
            <a:r>
              <a:rPr lang="ru-RU" b="1" dirty="0" err="1">
                <a:solidFill>
                  <a:srgbClr val="0000FF"/>
                </a:solidFill>
              </a:rPr>
              <a:t>необхідно</a:t>
            </a:r>
            <a:r>
              <a:rPr lang="ru-RU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556" y="2017987"/>
            <a:ext cx="7356203" cy="4477406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Уважно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слухати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повідомлення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радіо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телебаченню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Швидко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зібратися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взяти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із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собою пакет з документами,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гроші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медичну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аптечку.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Бажано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прихопити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триденний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запас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продуктів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особливо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питної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води,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запасний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теплий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одяг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взуття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Якщо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оголошено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про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евакуацію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треба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прибути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на пункт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збору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відправлення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безпечне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місце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err="1">
                <a:solidFill>
                  <a:srgbClr val="FF0000"/>
                </a:solidFill>
              </a:rPr>
              <a:t>Евакуація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латинського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слова,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означає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«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спорожняти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виглядати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») —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організоване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вивезення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людей з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небезпечної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місцевості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1266" name="Picture 2" descr="Паводок затопил Буковель, Яремче и Черновцы - фото, видео наводне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479" y="4197209"/>
            <a:ext cx="3865443" cy="217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ДСНС обіцяє на заході та півночі України грози, град та повін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4" b="13366"/>
          <a:stretch/>
        </p:blipFill>
        <p:spPr bwMode="auto">
          <a:xfrm>
            <a:off x="8173479" y="1757858"/>
            <a:ext cx="3865443" cy="231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4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497" y="1135117"/>
            <a:ext cx="6668814" cy="484001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Якщо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повінь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сель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захопили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зненацька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потрібно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намагатися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не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потрапити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у воду, особливо у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стрімкий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водний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чи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грязьовий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потік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Слід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дістатися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до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найближчого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пагорба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чи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залізти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міцне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дерево,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щоб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не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змило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водою.</a:t>
            </a:r>
          </a:p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Якщо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тобі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не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потрібна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термінова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допомога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краще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залишитися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безпечному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місці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до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спадання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води.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Вибиратися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самостійно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із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затоплених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районів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небезпечно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2290" name="Picture 2" descr="https://subject.com.ua/textbook/health/5klas/5klas.files/image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407" y="3330630"/>
            <a:ext cx="4500528" cy="291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Житомир.info | Стихия на западной Украине бушует уже пятые сутки (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407" y="303651"/>
            <a:ext cx="4500528" cy="296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1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081" y="709448"/>
            <a:ext cx="2327002" cy="1312041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00FF"/>
                </a:solidFill>
              </a:rPr>
              <a:t>Буревій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964" y="2333297"/>
            <a:ext cx="7132334" cy="286640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Буревій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—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потужний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поривчастий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вітер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підхоплює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й переносить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різні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предмети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Буревії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руйнують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чи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й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зносять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будівлі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обривають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лінії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електромереж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виривають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дерева з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корінням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знищують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посіви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на полях.</a:t>
            </a:r>
          </a:p>
        </p:txBody>
      </p:sp>
      <p:pic>
        <p:nvPicPr>
          <p:cNvPr id="13314" name="Picture 2" descr="Буревій на Христинівщині повалив дерева - Нова Доб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298" y="3456958"/>
            <a:ext cx="4357608" cy="302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На Миколаївщині розбушувався потужний буревій ФОТО 09.08.19 Прям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298" y="463932"/>
            <a:ext cx="4357608" cy="270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9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432" y="829734"/>
            <a:ext cx="8534400" cy="936006"/>
          </a:xfrm>
        </p:spPr>
        <p:txBody>
          <a:bodyPr/>
          <a:lstStyle/>
          <a:p>
            <a:r>
              <a:rPr lang="ru-RU" b="1" dirty="0" err="1">
                <a:solidFill>
                  <a:srgbClr val="0000FF"/>
                </a:solidFill>
              </a:rPr>
              <a:t>Під</a:t>
            </a:r>
            <a:r>
              <a:rPr lang="ru-RU" b="1" dirty="0">
                <a:solidFill>
                  <a:srgbClr val="0000FF"/>
                </a:solidFill>
              </a:rPr>
              <a:t> час </a:t>
            </a:r>
            <a:r>
              <a:rPr lang="ru-RU" b="1" dirty="0" err="1">
                <a:solidFill>
                  <a:srgbClr val="0000FF"/>
                </a:solidFill>
              </a:rPr>
              <a:t>буревію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ru-RU" b="1" dirty="0" err="1">
                <a:solidFill>
                  <a:srgbClr val="0000FF"/>
                </a:solidFill>
              </a:rPr>
              <a:t>необхідно</a:t>
            </a:r>
            <a:r>
              <a:rPr lang="ru-RU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432" y="1655379"/>
            <a:ext cx="7252139" cy="4997669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Уважно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слухати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повідомлення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радіо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телебаченню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Забрати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балконів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лоджій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предмети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можуть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бути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підхоплені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вітром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зачинити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вікна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Перекрити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газ,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тримати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напоготові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ліхтарі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свічки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сірники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Перейти 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внутрішнє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приміщення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триматися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подалі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вікон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відкритій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місцевості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слід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сховатися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глибокій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канаві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яру.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Якщо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оголошено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евакуацію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діяти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як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час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повені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4338" name="Picture 2" descr="https://subject.com.ua/textbook/health/5klas/5klas.files/image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571" y="3680201"/>
            <a:ext cx="4282473" cy="260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У Кропивницькому потужний буревій зніс сотню дахів та повалив десятки  дерев: є постраждалі - Укрaїнa - TCH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571" y="608371"/>
            <a:ext cx="4282473" cy="265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64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2510" y="583324"/>
            <a:ext cx="7263961" cy="5738649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Землі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існують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три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головні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умови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існування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людини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суттєві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чинники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зміцнення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її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здоров’я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ru-RU" b="1" dirty="0" err="1">
                <a:solidFill>
                  <a:srgbClr val="FF0000"/>
                </a:solidFill>
              </a:rPr>
              <a:t>повітря</a:t>
            </a:r>
            <a:r>
              <a:rPr lang="ru-RU" b="1" dirty="0">
                <a:solidFill>
                  <a:srgbClr val="FF0000"/>
                </a:solidFill>
              </a:rPr>
              <a:t>, земля і вода.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цей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вплив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поширювався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дику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природу,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ніхто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особливо 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турбувався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Та з часом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це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стало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загрожувати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самій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людині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як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біологічному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виду.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Адже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люди, як й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інші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істоти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для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свого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здоров’я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передусім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потребують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чистого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повітря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води,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їжі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Як же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сонце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повітря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і вода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загрожують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людині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?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Яким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чином? 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Вони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перебувають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постійному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русі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Іноді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переміщення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шарах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атмосфери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морях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надрах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Землі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посилюються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такої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міри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виникають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стихійні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лиха,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які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призводять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величезних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руйнувань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людських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жертв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575" y="3967656"/>
            <a:ext cx="3586300" cy="2653862"/>
          </a:xfrm>
          <a:prstGeom prst="rect">
            <a:avLst/>
          </a:prstGeom>
        </p:spPr>
      </p:pic>
      <p:pic>
        <p:nvPicPr>
          <p:cNvPr id="2050" name="Picture 2" descr="Квест для детей &quot;4 стихи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375" y="186668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84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867" y="651349"/>
            <a:ext cx="2137816" cy="1046364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rgbClr val="0000FF"/>
                </a:solidFill>
              </a:rPr>
              <a:t>Гроза</a:t>
            </a:r>
            <a:endParaRPr lang="ru-RU" sz="40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2278118"/>
            <a:ext cx="6362974" cy="327134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Гроза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 – 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грім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блискавка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дощем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градом.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Під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час грози 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зазвичай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ще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й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сильний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вітер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.  – 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це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грім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блискавка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дощем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градом.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Під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час грози 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зазвичай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ще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й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сильний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bg2">
                    <a:lumMod val="50000"/>
                  </a:schemeClr>
                </a:solidFill>
              </a:rPr>
              <a:t>вітер</a:t>
            </a: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5362" name="Picture 2" descr="Грозы и тепло до +20 в Украине на этой неделе | Украинская прав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187" y="3734917"/>
            <a:ext cx="4883258" cy="273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Сон намокнути під дощем. Дощ уві сні для жінки-передбачення різних сонників  - mebel-project.zt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98" y="206100"/>
            <a:ext cx="5013160" cy="334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3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322" y="771050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Якщо </a:t>
            </a:r>
            <a:r>
              <a:rPr lang="ru-RU" b="1" dirty="0" err="1">
                <a:solidFill>
                  <a:srgbClr val="0000FF"/>
                </a:solidFill>
              </a:rPr>
              <a:t>ти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ru-RU" b="1" dirty="0" err="1">
                <a:solidFill>
                  <a:srgbClr val="0000FF"/>
                </a:solidFill>
              </a:rPr>
              <a:t>опинився</a:t>
            </a:r>
            <a:r>
              <a:rPr lang="ru-RU" b="1" dirty="0">
                <a:solidFill>
                  <a:srgbClr val="0000FF"/>
                </a:solidFill>
              </a:rPr>
              <a:t> в </a:t>
            </a:r>
            <a:r>
              <a:rPr lang="ru-RU" b="1" dirty="0" err="1">
                <a:solidFill>
                  <a:srgbClr val="0000FF"/>
                </a:solidFill>
              </a:rPr>
              <a:t>епіцентрі</a:t>
            </a:r>
            <a:r>
              <a:rPr lang="ru-RU" b="1" dirty="0">
                <a:solidFill>
                  <a:srgbClr val="0000FF"/>
                </a:solidFill>
              </a:rPr>
              <a:t> грози на </a:t>
            </a:r>
            <a:r>
              <a:rPr lang="ru-RU" b="1" dirty="0" err="1">
                <a:solidFill>
                  <a:srgbClr val="0000FF"/>
                </a:solidFill>
              </a:rPr>
              <a:t>відкритій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ru-RU" b="1" dirty="0" err="1">
                <a:solidFill>
                  <a:srgbClr val="0000FF"/>
                </a:solidFill>
              </a:rPr>
              <a:t>місцевості</a:t>
            </a:r>
            <a:r>
              <a:rPr lang="ru-RU" b="1" dirty="0">
                <a:solidFill>
                  <a:srgbClr val="0000FF"/>
                </a:solidFill>
              </a:rPr>
              <a:t>, то: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322" y="2254468"/>
            <a:ext cx="7939526" cy="3615267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ховайся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пагорбах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Присядь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навпочіпки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сухій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ямі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траншеї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При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цьому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ступні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мають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бути разом, спина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зігнута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голова та груди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опущені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коліна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тіло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повинно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якомога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менший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контакт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із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землею.</a:t>
            </a:r>
          </a:p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Ніколи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ховайся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високими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деревами, особливо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тими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стоять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окремо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Найбільш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небезпечні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дуб, тополя,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ялина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сосна.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Можна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сховатися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лісі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деревами - там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найнебезпечніше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стій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поруч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із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металевими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предметами. Якщо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перебуваєш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поході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перенеси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всі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металеві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предмети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кілька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метрів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убік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наметів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7410" name="Picture 2" descr="МЕТОДИЧНІРЕКОМЕНДАЦІЇ З БЕЗПЕКИ ЖИТТЄДІЯЛЬНОСТІ В ДОПОМОГУ УЧАСН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270" y="3627257"/>
            <a:ext cx="3326523" cy="24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270" y="1244127"/>
            <a:ext cx="3326523" cy="221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2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82891"/>
            <a:ext cx="8534400" cy="1507067"/>
          </a:xfrm>
        </p:spPr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Якщо </a:t>
            </a:r>
            <a:r>
              <a:rPr lang="ru-RU" b="1" dirty="0" err="1">
                <a:solidFill>
                  <a:srgbClr val="0000FF"/>
                </a:solidFill>
              </a:rPr>
              <a:t>ти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ru-RU" b="1" dirty="0" err="1">
                <a:solidFill>
                  <a:srgbClr val="0000FF"/>
                </a:solidFill>
              </a:rPr>
              <a:t>перебуваєш</a:t>
            </a:r>
            <a:r>
              <a:rPr lang="ru-RU" b="1" dirty="0">
                <a:solidFill>
                  <a:srgbClr val="0000FF"/>
                </a:solidFill>
              </a:rPr>
              <a:t> в </a:t>
            </a:r>
            <a:r>
              <a:rPr lang="ru-RU" b="1" dirty="0" err="1">
                <a:solidFill>
                  <a:srgbClr val="0000FF"/>
                </a:solidFill>
              </a:rPr>
              <a:t>приміщенні</a:t>
            </a:r>
            <a:r>
              <a:rPr lang="ru-RU" b="1" dirty="0">
                <a:solidFill>
                  <a:srgbClr val="0000FF"/>
                </a:solidFill>
              </a:rPr>
              <a:t>, то: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137" y="1832303"/>
            <a:ext cx="7214312" cy="4221656"/>
          </a:xfrm>
        </p:spPr>
        <p:txBody>
          <a:bodyPr/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При перших же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проявах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грози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обов’язково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зачини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всі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кватирки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й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двері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будинку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прослідкуй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щоб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було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протягів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Вимкни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телевізор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інші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електроприлади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користуйся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телефоном.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Не торкайся до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водопровідних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кранів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стій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біля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димарів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печей,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камінів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Щоб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блискавка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потрапила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будівлю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даху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повинен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стояти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громовивід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8434" name="Picture 2" descr="До чого сниться гроза з блискавкою - сонник: гроза, дощ, блискавка, грім  уві сні. До чого сниться сильна гроза з громом, блискавкою і доще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472" y="3132236"/>
            <a:ext cx="3911927" cy="342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Як вберегтися від блискавки вдома - ТЕХНОСПЕКТР-СЕРВІ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154" y="268014"/>
            <a:ext cx="4483269" cy="258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8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У світі хімії та біології : Це потрiбно знати кожном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" b="13304"/>
          <a:stretch/>
        </p:blipFill>
        <p:spPr bwMode="auto">
          <a:xfrm>
            <a:off x="2346983" y="520425"/>
            <a:ext cx="7244460" cy="603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2943" y="1097746"/>
            <a:ext cx="6000367" cy="683757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00FF"/>
                </a:solidFill>
              </a:rPr>
              <a:t>кульова </a:t>
            </a:r>
            <a:r>
              <a:rPr lang="ru-RU" sz="4000" b="1" dirty="0" err="1">
                <a:solidFill>
                  <a:srgbClr val="0000FF"/>
                </a:solidFill>
              </a:rPr>
              <a:t>блискавка</a:t>
            </a:r>
            <a:endParaRPr lang="ru-RU" sz="40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495" y="1812597"/>
            <a:ext cx="7025126" cy="4446313"/>
          </a:xfrm>
        </p:spPr>
        <p:txBody>
          <a:bodyPr/>
          <a:lstStyle/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Дуже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небезпечною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є кульова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блискавка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 (у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вигляді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кулі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). 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Вона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буває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червоного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жовтого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сліпучо-білого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кольору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Вона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пересувається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різних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напрямках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намагайся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її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відігнати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тікай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струменем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повітря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більше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наблизиш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її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до себе.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Непорушно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стій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місці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Якщо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наблизиться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обличчя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– подуй 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і вона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відлетить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убік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Негайно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поклади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трубку,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якщо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розмовляєш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по телефону.</a:t>
            </a:r>
          </a:p>
        </p:txBody>
      </p:sp>
      <p:pic>
        <p:nvPicPr>
          <p:cNvPr id="19458" name="Picture 2" descr="На Коломийщині до дівчини в оселю залетіла кульова блискавка. ВІДЕО - Міс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92" y="3489143"/>
            <a:ext cx="4154651" cy="276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992" y="451753"/>
            <a:ext cx="4141131" cy="272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7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4474" y="924326"/>
            <a:ext cx="4597236" cy="983302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00FF"/>
                </a:solidFill>
              </a:rPr>
              <a:t>Снігові замети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494" y="1907627"/>
            <a:ext cx="6948037" cy="379657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Снігові замети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утворюються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після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тривалих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хуртовин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снігопадів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Можуть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бути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затори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на дорогах,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перекриватися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виходи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будинків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вагою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снігу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інею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ламаються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дерева,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обриваються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проводи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електромереж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При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снігових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заметах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важливо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додатково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утеплити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помешкання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Щоб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постраждати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дотримуйся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вказівок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дорослих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працівників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рятувальної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служби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20484" name="Picture 4" descr="https://subject.com.ua/textbook/health/5klas/5klas.files/image2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49" y="3657262"/>
            <a:ext cx="4327756" cy="288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095" y="274911"/>
            <a:ext cx="4353910" cy="32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4736" y="514423"/>
            <a:ext cx="2926092" cy="1188254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rgbClr val="0000FF"/>
                </a:solidFill>
              </a:rPr>
              <a:t>Важливо!</a:t>
            </a:r>
            <a:endParaRPr lang="ru-RU" sz="40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261" y="1371601"/>
            <a:ext cx="9211567" cy="5123792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Неприпустимість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метушні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паніки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екстремаль­них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ситуаціях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Важливою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умовою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ліквідації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наслідків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стихійних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лих,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аварій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і катастроф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являється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дотримання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громадсь­кого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порядку. Для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цього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районах лиха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організовується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комендантська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служба, яка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обмежує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доступ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небез­печну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зону,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регулює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рух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організує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охорону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державних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установ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торгових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підприємств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веде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боротьбу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поруш­никами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громадського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порядку.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 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умовах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надзвичайної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ситуації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населення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повинно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виявляти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витримку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якому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разі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не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можна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піддава­тись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паніці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Для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цього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потрібно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виховувати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собі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стій­кість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мужність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здатність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сміливо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рішуче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діяти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екстремальній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обстановці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Психологічна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загартованість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готовність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надати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допо­могу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товаришу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можуть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значно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полегшити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положення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потерпілих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зберегти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життя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людей.</a:t>
            </a:r>
          </a:p>
        </p:txBody>
      </p:sp>
      <p:pic>
        <p:nvPicPr>
          <p:cNvPr id="21506" name="Picture 2" descr="Наголос: картинки, стокові Наголос фотографії, зображення | Скачати з 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071" y="2119590"/>
            <a:ext cx="2035831" cy="29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9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798202"/>
            <a:ext cx="8534400" cy="106320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00FF"/>
                </a:solidFill>
              </a:rPr>
              <a:t>Надзвичайні </a:t>
            </a:r>
            <a:r>
              <a:rPr lang="ru-RU" sz="4000" b="1" dirty="0" err="1">
                <a:solidFill>
                  <a:srgbClr val="0000FF"/>
                </a:solidFill>
              </a:rPr>
              <a:t>ситуації</a:t>
            </a:r>
            <a:r>
              <a:rPr lang="ru-RU" sz="4000" b="1" dirty="0">
                <a:solidFill>
                  <a:srgbClr val="0000FF"/>
                </a:solidFill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09" y="2365457"/>
            <a:ext cx="6473333" cy="286640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Надзвичайні </a:t>
            </a:r>
            <a:r>
              <a:rPr lang="ru-RU" sz="2400" b="1" dirty="0" err="1">
                <a:solidFill>
                  <a:srgbClr val="FF0000"/>
                </a:solidFill>
              </a:rPr>
              <a:t>ситуації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—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це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ситуації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що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загрожують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життю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багатьох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людей,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завдають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значних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збитків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природі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та людям. </a:t>
            </a:r>
          </a:p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Надзвичайні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ситуації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бувають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природними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й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техногенними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074" name="Picture 2" descr="Надзвичайна ситуація —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25" y="4215369"/>
            <a:ext cx="4988802" cy="24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324" y="1304259"/>
            <a:ext cx="4988802" cy="249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9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F8708-B6D4-F4BA-68D9-881F9D5F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56DCF14-5C59-0946-6E41-9B6747D6F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515" y="298581"/>
            <a:ext cx="11168742" cy="621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A9AA8-8A01-7A5A-E63D-8F454F19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5903D28F-30D0-F720-6DDA-8F8BA95CB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853" y="685799"/>
            <a:ext cx="11290041" cy="57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4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543" y="971622"/>
            <a:ext cx="8311219" cy="1093661"/>
          </a:xfrm>
        </p:spPr>
        <p:txBody>
          <a:bodyPr/>
          <a:lstStyle/>
          <a:p>
            <a:r>
              <a:rPr lang="ru-RU" b="1" dirty="0" err="1">
                <a:solidFill>
                  <a:srgbClr val="0000FF"/>
                </a:solidFill>
              </a:rPr>
              <a:t>Природні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ru-RU" b="1" dirty="0" err="1">
                <a:solidFill>
                  <a:srgbClr val="0000FF"/>
                </a:solidFill>
              </a:rPr>
              <a:t>надзвичайні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ru-RU" b="1" dirty="0" err="1">
                <a:solidFill>
                  <a:srgbClr val="0000FF"/>
                </a:solidFill>
              </a:rPr>
              <a:t>ситуації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852" y="1830483"/>
            <a:ext cx="7860699" cy="2673938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Природні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надзвичайні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ситуації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виникають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унаслідок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стихійних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лих.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їх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ще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називають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найбільшими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небезпеками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природного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середовища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  <a:p>
            <a:r>
              <a:rPr lang="ru-RU" sz="2400" b="1" dirty="0" err="1">
                <a:solidFill>
                  <a:srgbClr val="FF0000"/>
                </a:solidFill>
              </a:rPr>
              <a:t>Стихійні</a:t>
            </a:r>
            <a:r>
              <a:rPr lang="ru-RU" sz="2400" b="1" dirty="0">
                <a:solidFill>
                  <a:srgbClr val="FF0000"/>
                </a:solidFill>
              </a:rPr>
              <a:t> лиха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—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це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землетруси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повені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буревії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снігові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замети,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селі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зсуви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лісові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пожежі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тощо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52" y="178208"/>
            <a:ext cx="3312839" cy="2068239"/>
          </a:xfrm>
          <a:prstGeom prst="rect">
            <a:avLst/>
          </a:prstGeom>
        </p:spPr>
      </p:pic>
      <p:pic>
        <p:nvPicPr>
          <p:cNvPr id="6146" name="Picture 2" descr="На Закарпатті снігова лавина заблокувала трас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53" y="2269958"/>
            <a:ext cx="3312839" cy="21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Системи прогнозування перебігу надзвичайних ситуацій природного та  техногенного характеру » Економіст | Ekonom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52" y="4488655"/>
            <a:ext cx="3312839" cy="215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Надзвичайні ситуації техногенного, природного та іншого характеру на  Закарпатт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52" y="4488655"/>
            <a:ext cx="3876199" cy="21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Презентация на тему: Надзвичайні ситуації природного характеру — ц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6607" r="3426" b="12703"/>
          <a:stretch/>
        </p:blipFill>
        <p:spPr bwMode="auto">
          <a:xfrm>
            <a:off x="438453" y="4488656"/>
            <a:ext cx="3717698" cy="21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0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977462"/>
            <a:ext cx="7716277" cy="5360276"/>
          </a:xfrm>
        </p:spPr>
        <p:txBody>
          <a:bodyPr>
            <a:noAutofit/>
          </a:bodyPr>
          <a:lstStyle/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Стихійні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лиха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виникають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раптово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руйнують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будівлі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виводять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з ладу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обладнання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спричиняють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численні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травми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людські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жертви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Люди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навчилися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прогнозувати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виникнення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наближення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деяких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стихійних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лих,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зменшувати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їхню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руйнівну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силу. Про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загрозу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стихійного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лиха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жителів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попереджають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заздалегідь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по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радіо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телебаченню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через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пресу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Вказують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коли і яке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стихійне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лихо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очікується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необхідно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зробити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щоб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підготуватися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нього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і як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діяти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У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нашій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країні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як і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інших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існують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служби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боротьби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стихійними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лихами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їхніми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наслідками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Вони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також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забезпечують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безпеку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населення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. У 2015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році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Україні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створено </a:t>
            </a:r>
            <a:r>
              <a:rPr lang="ru-RU" b="1" dirty="0">
                <a:solidFill>
                  <a:srgbClr val="FF0000"/>
                </a:solidFill>
              </a:rPr>
              <a:t>Державну службу </a:t>
            </a:r>
            <a:r>
              <a:rPr lang="ru-RU" b="1" dirty="0" err="1">
                <a:solidFill>
                  <a:srgbClr val="FF0000"/>
                </a:solidFill>
              </a:rPr>
              <a:t>України</a:t>
            </a:r>
            <a:r>
              <a:rPr lang="ru-RU" b="1" dirty="0">
                <a:solidFill>
                  <a:srgbClr val="FF0000"/>
                </a:solidFill>
              </a:rPr>
              <a:t> з </a:t>
            </a:r>
            <a:r>
              <a:rPr lang="ru-RU" b="1" dirty="0" err="1">
                <a:solidFill>
                  <a:srgbClr val="FF0000"/>
                </a:solidFill>
              </a:rPr>
              <a:t>надзвичайних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ситуацій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971" y="2110734"/>
            <a:ext cx="3870599" cy="19803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971" y="217757"/>
            <a:ext cx="3824491" cy="17526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971" y="4231417"/>
            <a:ext cx="3815666" cy="23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61C1B-481A-8400-F61F-D3C15E21F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8C9AE70-8184-AF07-51F3-628BF3EB9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1" y="685799"/>
            <a:ext cx="11411338" cy="59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45F50-089C-F2E9-7C47-37F79E5F5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04830AC-DEA3-5222-5E2D-B61158193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685799"/>
            <a:ext cx="11137674" cy="548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2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220</TotalTime>
  <Words>1485</Words>
  <Application>Microsoft Office PowerPoint</Application>
  <PresentationFormat>Широкий екран</PresentationFormat>
  <Paragraphs>80</Paragraphs>
  <Slides>26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29" baseType="lpstr">
      <vt:lpstr>Century Gothic</vt:lpstr>
      <vt:lpstr>Wingdings 3</vt:lpstr>
      <vt:lpstr>Сектор</vt:lpstr>
      <vt:lpstr>ПРИРОДНІ ЯВИЩА. Стихійні лиха.  Правила поведінки під час сильного вітру, грози та в разі потрапляння у зону підтоплення.  Підручні рятувальні засоби.</vt:lpstr>
      <vt:lpstr>Презентація PowerPoint</vt:lpstr>
      <vt:lpstr>Надзвичайні ситуації </vt:lpstr>
      <vt:lpstr>Презентація PowerPoint</vt:lpstr>
      <vt:lpstr>Презентація PowerPoint</vt:lpstr>
      <vt:lpstr>Природні надзвичайні ситуації</vt:lpstr>
      <vt:lpstr>Презентація PowerPoint</vt:lpstr>
      <vt:lpstr>Презентація PowerPoint</vt:lpstr>
      <vt:lpstr>Презентація PowerPoint</vt:lpstr>
      <vt:lpstr>Презентація PowerPoint</vt:lpstr>
      <vt:lpstr>Землетрус</vt:lpstr>
      <vt:lpstr>Якщо під час землетрусу ти перебуваєш на вулиці:</vt:lpstr>
      <vt:lpstr>Якщо землетрус застав тебе вдома:</vt:lpstr>
      <vt:lpstr>Повінь та сель</vt:lpstr>
      <vt:lpstr>Презентація PowerPoint</vt:lpstr>
      <vt:lpstr>При повенях та селях необхідно:</vt:lpstr>
      <vt:lpstr>Презентація PowerPoint</vt:lpstr>
      <vt:lpstr>Буревій</vt:lpstr>
      <vt:lpstr>Під час буревію необхідно:</vt:lpstr>
      <vt:lpstr>Гроза</vt:lpstr>
      <vt:lpstr>Якщо ти опинився в епіцентрі грози на відкритій місцевості, то:</vt:lpstr>
      <vt:lpstr>Якщо ти перебуваєш в приміщенні, то:</vt:lpstr>
      <vt:lpstr>Презентація PowerPoint</vt:lpstr>
      <vt:lpstr>кульова блискавка</vt:lpstr>
      <vt:lpstr>Снігові замети</vt:lpstr>
      <vt:lpstr>Важливо!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Стихійні лиха.  Правила поведінки під час сильного вітру, грози та в разі потрапляння у зону підтоплення.  Підручні рятувальні засоби.</dc:title>
  <dc:creator>Admin</dc:creator>
  <cp:lastModifiedBy>MSI</cp:lastModifiedBy>
  <cp:revision>22</cp:revision>
  <dcterms:created xsi:type="dcterms:W3CDTF">2021-05-06T18:23:17Z</dcterms:created>
  <dcterms:modified xsi:type="dcterms:W3CDTF">2025-10-15T05:19:42Z</dcterms:modified>
</cp:coreProperties>
</file>