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6" r:id="rId4"/>
    <p:sldId id="277" r:id="rId5"/>
    <p:sldId id="281" r:id="rId6"/>
    <p:sldId id="283" r:id="rId7"/>
    <p:sldId id="282" r:id="rId8"/>
    <p:sldId id="284" r:id="rId9"/>
    <p:sldId id="285" r:id="rId10"/>
    <p:sldId id="258" r:id="rId11"/>
    <p:sldId id="259" r:id="rId12"/>
    <p:sldId id="264" r:id="rId13"/>
    <p:sldId id="278" r:id="rId14"/>
    <p:sldId id="260" r:id="rId15"/>
    <p:sldId id="261" r:id="rId16"/>
    <p:sldId id="262" r:id="rId17"/>
    <p:sldId id="279" r:id="rId18"/>
    <p:sldId id="263" r:id="rId19"/>
    <p:sldId id="265" r:id="rId20"/>
    <p:sldId id="266" r:id="rId21"/>
    <p:sldId id="280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6601" y="914400"/>
            <a:ext cx="8915399" cy="2262781"/>
          </a:xfrm>
        </p:spPr>
        <p:txBody>
          <a:bodyPr>
            <a:normAutofit/>
          </a:bodyPr>
          <a:lstStyle/>
          <a:p>
            <a:pPr algn="r"/>
            <a:r>
              <a:rPr lang="uk-UA" dirty="0"/>
              <a:t>Лекція </a:t>
            </a:r>
            <a:r>
              <a:rPr lang="uk-UA" dirty="0" smtClean="0"/>
              <a:t>№3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474721"/>
            <a:ext cx="8915399" cy="2428942"/>
          </a:xfrm>
        </p:spPr>
        <p:txBody>
          <a:bodyPr>
            <a:normAutofit/>
          </a:bodyPr>
          <a:lstStyle/>
          <a:p>
            <a:r>
              <a:rPr lang="ru-RU" sz="4400" b="1" dirty="0" err="1" smtClean="0"/>
              <a:t>Техногенні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небезпеки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98609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40971" y="651620"/>
            <a:ext cx="10515600" cy="4922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Вибух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процес, майже миттєвого перетворення одного виду енергії в інший (інші). Вибухи бувають: хімічні, ядерні, електромагнітні та механічні.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Хімічний вибух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– це вибух, в основі якого лежать хімічні перетворення на атомному та молекулярному рівні (в результаті хімічної взаємодії між хімічними компонентами виділяється теплова енергія, яка не встигає розсіюватися в навколишньому середовищі і, акумулюючись в замкнутому обсязі, призводить до вибуху). </a:t>
            </a:r>
          </a:p>
          <a:p>
            <a:endParaRPr lang="uk-UA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Бувають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тепловими та детонаційними.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40971" y="5416621"/>
            <a:ext cx="10515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Ядерний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розпаді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ядер урану-235, 233, 238, плутонію-239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03091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7285" y="359229"/>
            <a:ext cx="10178143" cy="2798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Основними видами небезпек при ядерних та термоядерних вибухах є вражаючі фактори, що призводять до: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масової загибелі людей, тварин і рослин;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руйнування, затоплення, пожеж;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забруднення навколишнього середовища радіоактивними речовинами.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04257" y="3686967"/>
            <a:ext cx="103740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Механічний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кінетичної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Тунгуський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метеорит 30.06 1908 р.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таких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жертви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великих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45508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9313" y="370114"/>
            <a:ext cx="10319657" cy="32893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Пожежа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неконтрольоване горіння об'єктів, житлових будинків, лісових та торф’яних масивів та інших матеріальних цінностей.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Факторами небезпек для людини є: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токсична дія продуктів горіння (СО, СО</a:t>
            </a:r>
            <a:r>
              <a:rPr lang="uk-UA" sz="28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СП, Н і ін.);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тепловий вплив, що приводить до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опіків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різного ступеня;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знищення матеріальних цінностей.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89313" y="3884709"/>
            <a:ext cx="10406744" cy="2798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Іонізуюче випромінювання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потік α (альфа-випромінювання), β (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бетавипромінювання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γ (гама-випромінювання) частинок, що відбувається при радіоактивних розпадах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ядер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важких металів.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Електромагнітне поле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– це особлива форма матерії, яка виникає в результаті виробничої діяльності людей.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77547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1" y="586748"/>
            <a:ext cx="11125200" cy="6058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Хімічні небезпеки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них відносяться сильнодіючі отруйні речовини (СДОР), бойові отруйні речовини, отрутохімікати, їх елементи і небезпечні параметри. В організм можуть проникати через дихальний тракт, шкіру, слизисті, шлунково-кишковий тракт. Викликають токсичний вплив на організм.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характером впливу на людину вони поділяються на групи: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загальнотоксичні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отруюють весь організм (СО, ртуть, свинець);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дратівливі – вражаючі органи дихання і слизові оболонки (хлор, аміак, фосген);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сенсибілізуючі – викликають алергічні реакції (лаки, фарби, формальдегіди, нітросполуки);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канцерогенні – викликають онкологічні захворювання (оксид хлору, нікель, азбест);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– мутагенні - що викликають зміну спадковості (уран, марганець, свинець).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736593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9201" y="0"/>
            <a:ext cx="10972799" cy="6758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Вражаючим фактором хімічних небезпек є їх токсична дія на організм людини. Для характеристики токсичності вводяться наступні показники: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Гранична концентрація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(ГК) – це така концентрація хімічно небезпечних речовин у повітрі (г/м3 ), при якій з’являються перші ознаки ураження.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Працездатність не втрачається. Межа переносності – це мінімальна концентрація хімічних речовин, яку людина може витримати без сталої поразки (г/м3 ).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Токсодоза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(Д) враховує фактор часу при токсичній дії: </a:t>
            </a:r>
            <a:endParaRPr lang="uk-UA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uk-UA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Сt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– концентрація СДОР (г/м3 ); t – час (хв.).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Гранично допустима концентрація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(ГДК). Це така концентрація шкідливих хімічних речовин у робочій зоні об'єкта, яка не викликає професійних захворювань</a:t>
            </a:r>
            <a:r>
              <a:rPr lang="uk-UA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Вражаюча концентрація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(ВК) – це така концентрація отруйних речовин, при якій уражаються окремі органи.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Смертельна концентрація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(СК) – це така концентрація отруйних речовин, яка призводить до смертельного результату.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64824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3514" y="119744"/>
            <a:ext cx="1121228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ПРОМИСЛОВІ АВАРІЇ, КАТАСТРОФИ, ОСНОВНІ ПРИЧИНИ ЇХ ВИНИКНЕННЯ ТА НАСЛІДКИ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6399" y="783771"/>
            <a:ext cx="102652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Аварія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– це небезпечна подія техногенного характеру, що створює на об'єкті, території або акваторії загрозу для життя і здоров'я людей і призводить до руйнування будівель, споруд, обладнання і транспортних засобів, порушення виробничого процесу чи завдає шкоди довкіллю.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75657" y="2496050"/>
            <a:ext cx="10863943" cy="4335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Аварії поділяють на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дві категорії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до І категорії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належать аварії, внаслідок яких: загинуло 5 чи травмовано 10 і більше осіб; стався викид отруйних, радіоактивних, небезпечних речовин за санітарно-захисну зону підприємства; збільшилась концентрація забруднюючих речовин у навколишньому природному середовищі більш як у 10 разів; зруйновано будівлі, споруди чи основні конструкції об'єкта, що створило загрозу для життя і здоров'я працівників підприємства чи населення;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uk-UA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до II категорії 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належать аварії, внаслідок яких: загинуло до 5 чи травмовано від 4 до 10 осіб; зруйновано будівлі, споруди чи основні конструкції об'єкта, що створило загрозу для життя і здоров'я працівників цеху, ділянки (враховуються цех, ділянка з чисельністю працівників 100 осіб і більше).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8779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7800" y="135125"/>
            <a:ext cx="10156372" cy="4642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Види аварій: 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гідродінамічні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аварії;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пожежі та вибухи;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аварії з витоком сильнодіючих отруйних речовин (аміаку, хлору, сірчаної та азотної кислот, чадного газу, сірчаного газу та інших речовин);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аварії з викидом радіоактивних речовин в навколишнє середовище;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аварії на транспорті та ін. Особливо важкі аварії можуть призвести до катастроф.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962072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4629" y="250371"/>
            <a:ext cx="10363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smtClean="0">
                <a:latin typeface="Times New Roman" panose="02020603050405020304" pitchFamily="18" charset="0"/>
                <a:ea typeface="Calibri" panose="020F0502020204030204" pitchFamily="34" charset="0"/>
              </a:rPr>
              <a:t>Катастрофа</a:t>
            </a:r>
            <a:r>
              <a:rPr lang="uk-UA" sz="2800" smtClean="0">
                <a:latin typeface="Times New Roman" panose="02020603050405020304" pitchFamily="18" charset="0"/>
                <a:ea typeface="Calibri" panose="020F0502020204030204" pitchFamily="34" charset="0"/>
              </a:rPr>
              <a:t> – це великомасштабна аварія, яка призводить до важких наслідків для людини, тваринного й рослинного світу, змінюючи умови середовища існування.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54629" y="1635366"/>
            <a:ext cx="76493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Збитки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аварій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бувають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прямої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непрямої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40972" y="2158586"/>
            <a:ext cx="10951028" cy="4672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збитків прямої дії належать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пошкодження й руйнування жилих і виробничих будинків, залізниць та автомобільних доріг, ліній електромереж і зв'язку, меліоративних систем та інші;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загибель худоби та врожаю сільськогосподарських культур, знищення і порча сировини, палива, продуктів харчування, кормів, добрив та інші;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витрати на евакуацію населення і матеріальних цінностей в безпечні місця;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виведення з користування родючого шару ґрунтів, водних ресурсів.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16766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5515" y="290540"/>
            <a:ext cx="10526485" cy="4181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збитків непрямої дії належать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затрати на придбання і доставку в потерпілі райони продуктів харчування, будівельних матеріалів, кормів для худоби;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скорочення вироблення продукції та уповільнення темпів розвитку народного господарства; – погіршення умов життя населення;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неможливість раціонального використання території;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збільшення амортизаційних витрат на утримання будинків в нормальному стані, в разі їх можливого подальшого використання.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03192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2714" y="141514"/>
            <a:ext cx="8871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ГІДРОДИНАМІЧНІ АВАРІЇ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24742" y="1034143"/>
            <a:ext cx="9938657" cy="4642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Гідротехнічні споруди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інженерні споруди для використання водних ресурсів або для боротьби з руйнівною дією води.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Гідротехнічні споруди створюються з метою: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використання кінетичної енергії води (ГЕС);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меліорації;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захисту прибережних територій від повеней (дамби);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для водопостачання міст і зрошення полів;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регулювання рівня води під час паводків; – забезпечення діяльності морських і річкових портів (канали, шлюзи).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3888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</a:t>
            </a:r>
            <a:r>
              <a:rPr lang="ru-RU" dirty="0" err="1" smtClean="0"/>
              <a:t>лекц</a:t>
            </a:r>
            <a:r>
              <a:rPr lang="uk-UA" dirty="0" err="1" smtClean="0"/>
              <a:t>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/>
              <a:t>4.1. Техногенні небезпеки та їх уражаючи фактори. </a:t>
            </a:r>
            <a:endParaRPr lang="ru-RU" dirty="0"/>
          </a:p>
          <a:p>
            <a:r>
              <a:rPr lang="uk-UA" b="1" dirty="0"/>
              <a:t>4.2. Промислові аварії, катастрофи, основні причини їх виникнення та наслідки. </a:t>
            </a:r>
            <a:endParaRPr lang="ru-RU" dirty="0"/>
          </a:p>
          <a:p>
            <a:r>
              <a:rPr lang="uk-UA" b="1" dirty="0"/>
              <a:t>4.3. Гідродинамічні аварії. </a:t>
            </a:r>
            <a:endParaRPr lang="ru-RU" dirty="0"/>
          </a:p>
          <a:p>
            <a:r>
              <a:rPr lang="uk-UA" b="1" dirty="0"/>
              <a:t>4.4. Пожежі, вибухи. </a:t>
            </a:r>
            <a:endParaRPr lang="ru-RU" dirty="0"/>
          </a:p>
          <a:p>
            <a:r>
              <a:rPr lang="uk-UA" b="1" dirty="0"/>
              <a:t>4.5. Небезпечні для людини фактори пожежі. </a:t>
            </a:r>
            <a:endParaRPr lang="ru-RU" dirty="0"/>
          </a:p>
          <a:p>
            <a:r>
              <a:rPr lang="uk-UA" b="1" dirty="0"/>
              <a:t>4.7. Класифікація об’єктів за їх </a:t>
            </a:r>
            <a:r>
              <a:rPr lang="uk-UA" b="1" dirty="0" err="1"/>
              <a:t>пожежо</a:t>
            </a:r>
            <a:r>
              <a:rPr lang="uk-UA" b="1" dirty="0"/>
              <a:t>- та </a:t>
            </a:r>
            <a:r>
              <a:rPr lang="uk-UA" b="1" dirty="0" err="1"/>
              <a:t>вибухонебезпекою</a:t>
            </a:r>
            <a:endParaRPr lang="ru-RU" dirty="0"/>
          </a:p>
          <a:p>
            <a:r>
              <a:rPr lang="uk-UA" b="1" dirty="0"/>
              <a:t>4.8. Класифікація небезпечних хімічних речовин. </a:t>
            </a:r>
            <a:endParaRPr lang="ru-RU" dirty="0"/>
          </a:p>
          <a:p>
            <a:r>
              <a:rPr lang="uk-UA" b="1" dirty="0"/>
              <a:t>4.9. Характеристика НХР згідно зі ступенем їх дії на організм людини. </a:t>
            </a:r>
            <a:endParaRPr lang="ru-RU" dirty="0"/>
          </a:p>
          <a:p>
            <a:r>
              <a:rPr lang="uk-UA" b="1" dirty="0"/>
              <a:t>4.10. Класифікація суб’єктів господарювання і АТО за хімічною небезпекою.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68581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1" y="272143"/>
            <a:ext cx="10591800" cy="602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призначенню гідротехнічні споруди 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підрозділяють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водопідбірні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споруди (греблі, загати, дамби);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водопровідні споруди (канали, трубопроводи, тунелі); – водозабірні спорудження призначені для забору води із джерела живлення (ріки, озера) з метою використання її для потреб гідроенергетики, водопостачання або зрошення полів;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водозбрасуючі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споруди призначені для скидання зайвої (паводкової) води з водоймищ, а також для пропуску води в нижній б'єф будинку гідроелектростанцій (ГЕС);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Б'єф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частина водойми: 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верхній б'єф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розташований за течією вище греблі (шлюзу); 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нижній б'єф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нижче водонапірної споруди.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спеціальні споруди призначені для підйому або опускання судів з одного рівня води на іншій (шлюзи, суднопідіймачі й ін.).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8978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9314" y="272143"/>
            <a:ext cx="10602686" cy="4322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Гідродинамічна аварія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– це надзвичайна подія, пов'язана з виходом з ладу (руйнуванням) гідротехнічної споруди або її частини, і некерованим переміщенням великих мас води, що несуть затоплення великих територій, що створює загрозу для життя і здоров'я людей та призводить до руйнування будівель, споруд, обладнання і транспортних засобів, завдає шкоди довкіллю, загрозу виникнення надзвичайної ситуації техногенного характеру</a:t>
            </a: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До </a:t>
            </a: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основних потенційно небезпечних гідротехнічних споруд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відносяться: греблі, водозабірні та водозбірні споруди (шлюзи).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545851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5914" y="0"/>
            <a:ext cx="11136086" cy="6919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Зона катастрофічного затоплення 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зона затоплення, на якій сталися масові втрати людей, сільськогосподарських тварин і рослин, значно пошкоджені чи знищені матеріальні цінності, насамперед комунікації, будівлі та споруди.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Виділяють чотири зони катастрофічного затоплення: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Перша зона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безпосередньо примикає до гідроспоруди і має 6-12км. від неї; висота хвилі може становити тут кількох метрів, характерний бурхливий потік води зі швидкістю течії 30 км/год і більше, час проходження хвилі 30 хв.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Друга зона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зона швидкої течії 15-20 км/год, протяжність цієї зони – 15-25км, час проходження хвилі 50-60 хв.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Третя зона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зона середньої течії 10-15 км/год, протяжність до 30-50км, час проходження хвилі 2-3 год. 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/>
            <a:r>
              <a:rPr lang="uk-UA" sz="2600" b="1" dirty="0">
                <a:latin typeface="Times New Roman" panose="02020603050405020304" pitchFamily="18" charset="0"/>
                <a:ea typeface="Calibri" panose="020F0502020204030204" pitchFamily="34" charset="0"/>
              </a:rPr>
              <a:t>Четверта зона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– зона слабкої течії (розливу), швидкість течії тут може становити 6-10 км/год, протяжність зони залежно від рельєфу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місцевості може становити 35-70км.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34008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7286" y="249970"/>
            <a:ext cx="9666514" cy="602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Попереджувальні заходи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якщо Ви проживаєте на прилеглій до гідровузла території, уточніть, чи потрапляє вона в зону впливу хвилі прориву і можливого катастрофічного затоплення;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дізнатися, чи розташовані поблизу місця Вашого проживання височини, і які найкоротші шляхи руху до них;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вивчіть самі та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ознайомте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членів сім'ї з правилами поведінки при впливі хвилі прориву і затопленні місцевості, з порядком загальної та приватної евакуації;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заздалегідь уточніть місце збору евакуйованих, складіть перелік документів та майна, що вивозяться при евакуації;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запам'ятайте місця знаходження човнів, плотів, інших плавзасобів та підручних матеріалів для їх виготовлення.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95857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86" y="252376"/>
            <a:ext cx="10700657" cy="6062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підтопленні Вашого будинку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вимкніть його електропостачання;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подайте сигнал про знаходження в будинку (квартирі) людей шляхом вивішування з вікна днем прапора з яскравою тканини, а вночі – ліхтаря;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для отримання інформації використовуйте радіоприймач з автономним живленням; – найбільш цінне майно перемістіть на верхні поверхи й горища;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організуйте облік продуктів харчування та питної води, їх захист від дії води і економне витрачання; – готуючись до можливої евакуації по воді, візьміть документи, предмети першої необхідності, одяг і взуття з водовідштовхувальними властивостями, підручні рятувальні засоби (надувні матраци, подушки).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156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0086" y="153768"/>
            <a:ext cx="10961914" cy="6055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 діяти після гідродинамічній аварії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перед тим, як увійти до будівлі, переконайтеся у відсутності значних ушкоджень перекриття і стін;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провітріть приміщення для видалення газів, що накопичилися;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не використовуйте джерела відкритого вогню до повного провітрювання приміщення та перевірки справності системи газопостачання;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перевірте справність електропроводки, труб газопостачання, водопроводу й каналізації; користуватися ними дозволяється тільки після висновку фахівців про справність і придатність до роботи;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просушіть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приміщення, відкривши всі двері і вікна;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приберіть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бруд з підлоги і стін, відкачайте воду з підвалів;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не вживайте харчові продукти, які перебували в контакті з водою.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28311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2743" y="184018"/>
            <a:ext cx="10831286" cy="6456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Основними заходами щодо запобігання та мінімізації наслідків гідродинамічних аварій є: </a:t>
            </a:r>
            <a:endParaRPr lang="ru-RU" sz="28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контроль за дотриманням встановленого режиму експлуатації;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удосконалення інструментального обстеження основної частини механічного обладнання гідродинамічних споруд на основі комп’ютеризованих діагностичних систем;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систематична реконструкція та переоснащення основного обладнання гідродинамічних споруд з урахуванням сучасних технологій;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систематичні ремонтно-відновлювані роботи; – проведення регулярних експертиз стосовно безпеки гідродинамічних споруд;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розроблення запобіжних заходів щодо покращання стану споруд; – удосконалення підготовки працівників та фахівців до дій у разі загрози та виникнення аварій на гідродинамічних спорудах.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803647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6657" y="0"/>
            <a:ext cx="10276114" cy="2468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Техногенна пожежа</a:t>
            </a: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неконтрольоване горіння, що розповсюджується з часом у просторі.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виникнення пожежі необхідні 3 складові: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горюча речовина;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окисник;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– джерело запалювання.</a:t>
            </a:r>
            <a:r>
              <a:rPr lang="uk-UA" sz="2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0486" y="2442048"/>
            <a:ext cx="11571514" cy="4415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Причини виникнення техногенних пожеж у відсотках за даними офіційної статистики, які базуються на проведених у США дослідженнях 25 тисяч пожеж та вибухів: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несправність електрообладнання — 23%;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куріння в неналежному місці — 18%;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перегрів внаслідок тертя в несправних вузлах машин — 10%;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перегрів пальних матеріалів — 8%;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контакти з пальними поверхнями через несправність котлів, печей, димоходів — 7%;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контакти з полум'ям, запалення від полум'я горілки — 7%;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запалення від пальних часток (іскри) від установок та устаткування для спалювання — 5%;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самозапалювання пальних матеріалів — 4%;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200" dirty="0">
                <a:latin typeface="Times New Roman" panose="02020603050405020304" pitchFamily="18" charset="0"/>
                <a:ea typeface="Calibri" panose="020F0502020204030204" pitchFamily="34" charset="0"/>
              </a:rPr>
              <a:t>– запалювання матеріалів при різці та зварюванні металу — 4%.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1977132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87285" y="130629"/>
            <a:ext cx="10025743" cy="5564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походженням розрізняють </a:t>
            </a: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 горіння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спалах – швидке загорання горючої суміші без утворення стиснених газів, яке не переходить у горіння;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займання – горіння, яке виникає під впливом джерела загорання;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спалахування – займання, що супроводжується появою полум’я;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самозаймання – горіння, яке починається без впливу окремого джерела запалювання;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тління – горіння без випромінювання світла;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самоспалахування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– самозаймання, що супроводжується утворенням полум’я.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248300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2343" y="325038"/>
            <a:ext cx="10058400" cy="3319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Залежно від агрегатного стану і особливостей горіння різних горючих речовин всі пожежі розподіляються </a:t>
            </a:r>
            <a:r>
              <a:rPr lang="uk-UA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п’ять класів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А – горіння твердих матеріалів;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 – горіння рідин;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 – горіння газів;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D – горіння металів;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Е – горіння електроустановок під напругою.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13857" y="3644536"/>
            <a:ext cx="9916886" cy="3227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 А, В та D у свою чергу діляться на підгрупи: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А1 – супроводжується тлінням;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А2 – без тління;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В1 – що розчинився у воді;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В2 – що не розчинився у воді;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D1 – метали легкі;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D2 – лужні;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– D3 – металовмісні сполуки.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0636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9709" y="1226128"/>
            <a:ext cx="114022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Уражуючі</a:t>
            </a: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завдають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людям, так і системам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життєзабезпечення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вражаючих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82027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14" y="522514"/>
            <a:ext cx="10297886" cy="4702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небезпечні фактори пожежі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вогонь;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підвищена температура середовища;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дим, недостатність кисню;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токсичні продукти згорання;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Вторинні прояви небезпечних факторів пожежі: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руйнування будівельних конструкцій, вибухи;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витікання небезпечних речовин, що відбуваються внаслідок пожежі;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паніка.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32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14401" y="374073"/>
            <a:ext cx="112776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Механічні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кінетичну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рухаються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обертаються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кінетичної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колючі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ріжучі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гострі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слизькі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шум, ультразвук,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інфразвук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545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2726" y="1039089"/>
            <a:ext cx="109520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випадковою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амплітуди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центральну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нервову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слухового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травмування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85454" y="4657636"/>
            <a:ext cx="956656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шуму: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для сну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- 30-40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- 45-55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- 50-70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0051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3617" y="0"/>
            <a:ext cx="11035146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Ультразвук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пружні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вухом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перевищують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кГц.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фізико-хімічних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дефектоскопії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навігації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підводного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прискорення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хіміко-технологічних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емульсій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сушіння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очищення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зварювання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для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ЦНС,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кровоносної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слухову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ультразвукового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110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8193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800" y="1334064"/>
            <a:ext cx="12032673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Інфразвук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нечутні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вухом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пружні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 Гц).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амплітудах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інфразвук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відчувається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землетрусах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підводних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підземних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вибухах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штормів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цунамі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слабке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передвісником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цунамі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імпульсивно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призводячи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травмування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568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7200" y="856357"/>
            <a:ext cx="1157547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техніці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машинах,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механізмах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конструкціях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вібрації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корисну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порушується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навмисно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вібраторами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вібраційних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машин) та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машинобудуванні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шкідливу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яка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двигунів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турбін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режимів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руйнування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шкідливої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вібрації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віброізоляцію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54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2673" y="1163782"/>
            <a:ext cx="115893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іонізуючі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випромінювання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електромагнітні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горючих,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легкозаймисті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вибухонебезпечних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вибухи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пожежі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91312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209</TotalTime>
  <Words>2730</Words>
  <Application>Microsoft Office PowerPoint</Application>
  <PresentationFormat>Широкоэкранный</PresentationFormat>
  <Paragraphs>203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Лекція №3</vt:lpstr>
      <vt:lpstr>План лекції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№1</dc:title>
  <dc:creator>Пользователь</dc:creator>
  <cp:lastModifiedBy>Демчук Людмила Іванівна</cp:lastModifiedBy>
  <cp:revision>26</cp:revision>
  <dcterms:created xsi:type="dcterms:W3CDTF">2021-02-09T21:27:09Z</dcterms:created>
  <dcterms:modified xsi:type="dcterms:W3CDTF">2025-09-25T07:55:00Z</dcterms:modified>
</cp:coreProperties>
</file>