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70" r:id="rId16"/>
    <p:sldId id="268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72CC3-E491-42B7-B93D-D7204FD7F740}" type="datetimeFigureOut">
              <a:rPr lang="uk-UA" smtClean="0"/>
              <a:pPr/>
              <a:t>21.01.2026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32E96-9F8A-45AD-8468-EB91695D2AD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Лекція 1. Екологія як наука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929618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l"/>
            <a:r>
              <a:rPr lang="uk-UA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 розвитку</a:t>
            </a:r>
          </a:p>
          <a:p>
            <a:pPr algn="l"/>
            <a:r>
              <a:rPr lang="uk-UA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Сучасна структура</a:t>
            </a:r>
          </a:p>
          <a:p>
            <a:pPr algn="l"/>
            <a:r>
              <a:rPr lang="uk-UA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Об’єкти дослідження</a:t>
            </a:r>
          </a:p>
          <a:p>
            <a:pPr algn="l"/>
            <a:r>
              <a:rPr lang="uk-UA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</a:p>
          <a:p>
            <a:pPr algn="l"/>
            <a:r>
              <a:rPr lang="uk-UA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2714620"/>
            <a:ext cx="2357454" cy="1214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соціоекологія</a:t>
            </a:r>
            <a:endParaRPr lang="uk-UA" dirty="0"/>
          </a:p>
        </p:txBody>
      </p:sp>
      <p:sp>
        <p:nvSpPr>
          <p:cNvPr id="3" name="Овал 2"/>
          <p:cNvSpPr/>
          <p:nvPr/>
        </p:nvSpPr>
        <p:spPr>
          <a:xfrm>
            <a:off x="428596" y="714356"/>
            <a:ext cx="2357454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психоекологія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286116" y="714356"/>
            <a:ext cx="2214578" cy="10715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екологічна етика</a:t>
            </a:r>
          </a:p>
        </p:txBody>
      </p:sp>
      <p:sp>
        <p:nvSpPr>
          <p:cNvPr id="5" name="Овал 4"/>
          <p:cNvSpPr/>
          <p:nvPr/>
        </p:nvSpPr>
        <p:spPr>
          <a:xfrm>
            <a:off x="357158" y="2643182"/>
            <a:ext cx="2143140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урбоекологія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3000364" y="5072074"/>
            <a:ext cx="2786082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природоохоронне законодавство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6643702" y="3214686"/>
            <a:ext cx="2071702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екологія людини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54" y="1000108"/>
            <a:ext cx="1428760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медицина</a:t>
            </a:r>
          </a:p>
        </p:txBody>
      </p:sp>
      <p:sp>
        <p:nvSpPr>
          <p:cNvPr id="9" name="Овал 8"/>
          <p:cNvSpPr/>
          <p:nvPr/>
        </p:nvSpPr>
        <p:spPr>
          <a:xfrm>
            <a:off x="428596" y="4714884"/>
            <a:ext cx="2214578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екологічна освіта</a:t>
            </a:r>
          </a:p>
        </p:txBody>
      </p:sp>
      <p:sp>
        <p:nvSpPr>
          <p:cNvPr id="10" name="Овал 9"/>
          <p:cNvSpPr/>
          <p:nvPr/>
        </p:nvSpPr>
        <p:spPr>
          <a:xfrm>
            <a:off x="6286512" y="5000636"/>
            <a:ext cx="2286016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менеджмент та маркетинг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3786182" y="221455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" idx="5"/>
          </p:cNvCxnSpPr>
          <p:nvPr/>
        </p:nvCxnSpPr>
        <p:spPr>
          <a:xfrm rot="10800000">
            <a:off x="2440810" y="1872904"/>
            <a:ext cx="988183" cy="841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500298" y="314324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7"/>
          </p:cNvCxnSpPr>
          <p:nvPr/>
        </p:nvCxnSpPr>
        <p:spPr>
          <a:xfrm rot="10800000" flipV="1">
            <a:off x="2318856" y="3929065"/>
            <a:ext cx="1181574" cy="963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679025" y="453628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250661" y="4036223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3"/>
          </p:cNvCxnSpPr>
          <p:nvPr/>
        </p:nvCxnSpPr>
        <p:spPr>
          <a:xfrm>
            <a:off x="5715008" y="3321843"/>
            <a:ext cx="1000132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6929454" y="257174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Об’єкт дослідження, методи, завдання екології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Об’єкт досліджень: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екосистеми планети різного рівня</a:t>
            </a:r>
          </a:p>
          <a:p>
            <a:pPr>
              <a:buNone/>
            </a:pP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Предмет досліджень: 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взаємозв’язки живих організмів, груп різних рівнів, живих і неживих компонентів екосистем; 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вплив природних і антропогенних факторів на функціонування екосистем і біосфери в цілому</a:t>
            </a: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Методологічною основою екологічних досліджень є системний підхід</a:t>
            </a: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Методи: 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польові спостереження 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прямий експеримент, моделювання (штучні моделі)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статистичний метод 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балансовий метод 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порівняльний метод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аерокосмічні методи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метод екологічної індикації, екологічний моніторинг (локальний, регіональний, глобальний)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математичне моделювання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0430" y="2500306"/>
            <a:ext cx="1857388" cy="100013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групи методів</a:t>
            </a:r>
          </a:p>
        </p:txBody>
      </p:sp>
      <p:sp>
        <p:nvSpPr>
          <p:cNvPr id="3" name="Овал 2"/>
          <p:cNvSpPr/>
          <p:nvPr/>
        </p:nvSpPr>
        <p:spPr>
          <a:xfrm>
            <a:off x="357158" y="571480"/>
            <a:ext cx="2714644" cy="23574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дослідження впливу чинників довкілля на життєдіяльність організмів</a:t>
            </a:r>
          </a:p>
        </p:txBody>
      </p:sp>
      <p:sp>
        <p:nvSpPr>
          <p:cNvPr id="4" name="Овал 3"/>
          <p:cNvSpPr/>
          <p:nvPr/>
        </p:nvSpPr>
        <p:spPr>
          <a:xfrm>
            <a:off x="3500430" y="357166"/>
            <a:ext cx="2286016" cy="12858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оцінки стану природного середовища</a:t>
            </a:r>
          </a:p>
        </p:txBody>
      </p:sp>
      <p:sp>
        <p:nvSpPr>
          <p:cNvPr id="5" name="Овал 4"/>
          <p:cNvSpPr/>
          <p:nvPr/>
        </p:nvSpPr>
        <p:spPr>
          <a:xfrm>
            <a:off x="6357950" y="1142984"/>
            <a:ext cx="2428892" cy="1428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математичного моделювання</a:t>
            </a:r>
          </a:p>
        </p:txBody>
      </p:sp>
      <p:sp>
        <p:nvSpPr>
          <p:cNvPr id="6" name="Овал 5"/>
          <p:cNvSpPr/>
          <p:nvPr/>
        </p:nvSpPr>
        <p:spPr>
          <a:xfrm>
            <a:off x="142844" y="3429000"/>
            <a:ext cx="2786082" cy="15001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вивчення взаємовідносин між організмами</a:t>
            </a:r>
          </a:p>
        </p:txBody>
      </p:sp>
      <p:sp>
        <p:nvSpPr>
          <p:cNvPr id="7" name="Овал 6"/>
          <p:cNvSpPr/>
          <p:nvPr/>
        </p:nvSpPr>
        <p:spPr>
          <a:xfrm>
            <a:off x="2714612" y="4857760"/>
            <a:ext cx="2357454" cy="13573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прикладної екології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857884" y="2786058"/>
            <a:ext cx="2928958" cy="3786214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створення банків екологічної інформації</a:t>
            </a:r>
          </a:p>
          <a:p>
            <a:pPr>
              <a:buFont typeface="Arial" pitchFamily="34" charset="0"/>
              <a:buChar char="•"/>
            </a:pPr>
            <a:endParaRPr lang="uk-UA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інженерно-екологічні дослідження</a:t>
            </a:r>
          </a:p>
          <a:p>
            <a:pPr>
              <a:buFont typeface="Arial" pitchFamily="34" charset="0"/>
              <a:buChar char="•"/>
            </a:pPr>
            <a:endParaRPr lang="uk-UA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дослідження впливу техногенних забруднень</a:t>
            </a:r>
          </a:p>
          <a:p>
            <a:pPr>
              <a:buFont typeface="Arial" pitchFamily="34" charset="0"/>
              <a:buChar char="•"/>
            </a:pPr>
            <a:endParaRPr lang="uk-UA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rgbClr val="002060"/>
                </a:solidFill>
              </a:rPr>
              <a:t>екологічна паспортизація, експертиза</a:t>
            </a:r>
          </a:p>
        </p:txBody>
      </p:sp>
      <p:cxnSp>
        <p:nvCxnSpPr>
          <p:cNvPr id="10" name="Прямая со стрелкой 9"/>
          <p:cNvCxnSpPr>
            <a:stCxn id="2" idx="0"/>
          </p:cNvCxnSpPr>
          <p:nvPr/>
        </p:nvCxnSpPr>
        <p:spPr>
          <a:xfrm rot="5400000" flipH="1" flipV="1">
            <a:off x="4071934" y="2071678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3000364" y="221455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357818" y="2071678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786050" y="3429000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428992" y="421481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43504" y="5572140"/>
            <a:ext cx="64294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D20AAF-F8BA-1E14-D3B6-010C16EF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3" y="44624"/>
            <a:ext cx="88690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7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Завдання екології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Вивчення загального стану біосфери.</a:t>
            </a:r>
          </a:p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Прогнозування динаміки стану біосфери.</a:t>
            </a:r>
          </a:p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Гармонізація взаємовідносин суспільства і природи.</a:t>
            </a:r>
          </a:p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Збереження стану біосфери до самоочищення, самовідновлення, саморегулювання, самовідновлення.</a:t>
            </a:r>
          </a:p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Вивчення антропогенних  впливів на природні екосистеми і біосферу.</a:t>
            </a:r>
          </a:p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Раціональна експлуатація природних ресурсів.</a:t>
            </a:r>
          </a:p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Мінімум застосування хімічних засобів боротьби зі шкідливими видами.</a:t>
            </a:r>
          </a:p>
          <a:p>
            <a:pPr>
              <a:buAutoNum type="arabicPeriod"/>
            </a:pPr>
            <a:endParaRPr lang="uk-UA" sz="1800" dirty="0"/>
          </a:p>
          <a:p>
            <a:pPr>
              <a:buAutoNum type="arabicPeriod"/>
            </a:pPr>
            <a:endParaRPr lang="uk-UA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8. Екологічна індикація, зокрема забруднення середовища.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9. Відновлення порушених екосистем.</a:t>
            </a:r>
          </a:p>
          <a:p>
            <a:pPr>
              <a:buAutoNum type="arabicPeriod" startAt="10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Збереження (консервація) еталонних ділянок біосфери.</a:t>
            </a:r>
          </a:p>
          <a:p>
            <a:pPr>
              <a:buAutoNum type="arabicPeriod" startAt="10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Мінімізація збитків для довкілля і здоров’я людини.</a:t>
            </a:r>
          </a:p>
          <a:p>
            <a:pPr>
              <a:buAutoNum type="arabicPeriod" startAt="10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Прогноз і оцінка негативних наслідків діючих і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спроєктованих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підприємств.</a:t>
            </a:r>
          </a:p>
          <a:p>
            <a:pPr>
              <a:buAutoNum type="arabicPeriod" startAt="10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Виявлення і коригування технологічних процесів, що загрожують здоров’ю людини і негативно впливають на природні екосистеми.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AFD28-E533-6F76-7C17-2CCB9B74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D4E863-4719-414E-8E6A-4E11B65A7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ru-RU" dirty="0" err="1"/>
              <a:t>Б.Коммонер</a:t>
            </a:r>
            <a:r>
              <a:rPr lang="ru-RU" dirty="0"/>
              <a:t> в 1966 р. </a:t>
            </a:r>
            <a:r>
              <a:rPr lang="ru-RU" dirty="0" err="1"/>
              <a:t>сформулював</a:t>
            </a:r>
            <a:r>
              <a:rPr lang="ru-RU" dirty="0"/>
              <a:t> 4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E53EC0-F110-C570-3175-2CB438B66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97" y="2748686"/>
            <a:ext cx="7718205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1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Висновки: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572164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Екологія – система знань про взаємодію природи і суспільства, міждисциплінарний синтез наук.</a:t>
            </a:r>
          </a:p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Становлення екології відбувалось від вивчення окремих організмів, надалі – популяції, потім – екосистеми. Нині розвивається глобальна екологія, бо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“все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пов’язано з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усім”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Сучасна екологія – найбільш інтегральна наука, використовує методи і досягнення точних, соціальних, гуманітарних наук.</a:t>
            </a:r>
          </a:p>
          <a:p>
            <a:pPr>
              <a:buAutoNum type="arabicPeriod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Об’єктом вивчення екології є екосистеми на рівних рівнях організації.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786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5. Предметом дослідження екології є взаємозв’язки у системах до найвищого рівня ─ біосфери; вплив факторів на функціонування екосистем і біосфери.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6. Завданням екології є вивчення стану біосфери та його змін; прогнозування динаміки стану в часі і просторі; збереження здатності біосфери до самоочищення, саморегулювання і самовідновлення.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7. Екологічні дослідження є науковою основою для стратегії поведінки людства і майбутньому.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		Література: 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	Основи екології: підручник / Я.Б,Олійник, П.Г.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Шищенко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О.П.Гавриленко. – К.: Знання, 2012. – С. 11-41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Фото: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https://commons.wikimedia.org/wiki/Ernst_Haeckel https://news.uga.edu/the-father-of-modern-ecology/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“екологія”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походить від грецьких слів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oikos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помешкання, дім, місцеперебування, притулок) та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(вчення).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Його запропонував німецький природодослідник Ернст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Геккель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(1834-1919) у 1866 р. для визначення науки про взаємодію і взаємовплив живих істот та їхнього оточення в монографії </a:t>
            </a:r>
            <a:r>
              <a:rPr lang="en-US" sz="1800" dirty="0"/>
              <a:t>«</a:t>
            </a:r>
            <a:r>
              <a:rPr lang="en-US" sz="1800" dirty="0" err="1"/>
              <a:t>Generelle</a:t>
            </a:r>
            <a:r>
              <a:rPr lang="en-US" sz="1800" dirty="0"/>
              <a:t> </a:t>
            </a:r>
            <a:r>
              <a:rPr lang="en-US" sz="1800" dirty="0" err="1"/>
              <a:t>Morphologie</a:t>
            </a:r>
            <a:r>
              <a:rPr lang="en-US" sz="1800" dirty="0"/>
              <a:t> d. </a:t>
            </a:r>
            <a:r>
              <a:rPr lang="en-US" sz="1800" dirty="0" err="1"/>
              <a:t>Organismen</a:t>
            </a:r>
            <a:r>
              <a:rPr lang="en-US" sz="1800" dirty="0"/>
              <a:t>»</a:t>
            </a:r>
            <a:r>
              <a:rPr lang="uk-UA" sz="1800" dirty="0"/>
              <a:t> (</a:t>
            </a:r>
            <a:r>
              <a:rPr lang="uk-UA" sz="1800" dirty="0" err="1"/>
              <a:t>“Загальна</a:t>
            </a:r>
            <a:r>
              <a:rPr lang="uk-UA" sz="1800" dirty="0"/>
              <a:t> морфологія </a:t>
            </a:r>
            <a:r>
              <a:rPr lang="uk-UA" sz="1800" dirty="0" err="1"/>
              <a:t>організмів”</a:t>
            </a:r>
            <a:r>
              <a:rPr lang="uk-UA" sz="1800" dirty="0"/>
              <a:t>).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Геккелем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екологія – це наука про закономірності формування, розвитку та стійкого функціонування біологічних систем різного рівня у їх взаємовідносинах між собою та з умовами середовища</a:t>
            </a:r>
          </a:p>
        </p:txBody>
      </p:sp>
      <p:pic>
        <p:nvPicPr>
          <p:cNvPr id="1026" name="Picture 2" descr="C:\Users\Desktop\Desktop\Геккел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37237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Нині екологію визначають як систему знань про взаємодію природи і суспільства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Сучасне визначення.</a:t>
            </a:r>
          </a:p>
          <a:p>
            <a:pPr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Екологія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 це міждисциплінарна галузь знання (синтез наук) про структуру і функціонування природничих та суспільних наук у їх взаємозв’язку (Ю.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Одум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1986).</a:t>
            </a:r>
          </a:p>
          <a:p>
            <a:pPr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: специфічні взаємодії між суспільством, природою, людиною та її життєвим середовищем з метою збереження й удосконалення середовища мешкання людини</a:t>
            </a:r>
          </a:p>
          <a:p>
            <a:pPr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sktop\Desktop\eugene-odum_001-726x10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85860"/>
            <a:ext cx="3042453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4572000" y="5936108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latin typeface="Times New Roman" pitchFamily="18" charset="0"/>
                <a:cs typeface="Times New Roman" pitchFamily="18" charset="0"/>
              </a:rPr>
              <a:t>Юджин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Одум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(1913-2002), американський біолог і еколог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Етапи розвитку екології як науки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І. Перший етап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від найдавніших часів до другої половини ХІХ ст.. </a:t>
            </a:r>
          </a:p>
          <a:p>
            <a:pPr>
              <a:buNone/>
            </a:pP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Об’єкт дослідження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– особина. Предмет дослідження – вплив фізичних і хімічних чинників на життєдіяльність особини. Відбулось становлення аутекології.</a:t>
            </a:r>
          </a:p>
          <a:p>
            <a:pPr>
              <a:buNone/>
            </a:pP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Методи: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спостереження, науковий метод (досліди).</a:t>
            </a:r>
          </a:p>
          <a:p>
            <a:pPr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ІІ. Другий етап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: друга половина ХІХ ст. – середина 30-х років ХХ ст. Об’єкт дослідження – великі групи організмів (популяції, угруповання).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Поділ на екології рослин на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аутекологію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синекологію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(ІІІ Ботанічний конгрес, Брюссель, 1910).  В праці англійського вченого Ч.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Елтона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(1900-1991)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“Екологія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тварин”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започатковано </a:t>
            </a:r>
            <a:r>
              <a:rPr lang="uk-UA" sz="1800" i="1" dirty="0" err="1">
                <a:latin typeface="Times New Roman" pitchFamily="18" charset="0"/>
                <a:cs typeface="Times New Roman" pitchFamily="18" charset="0"/>
              </a:rPr>
              <a:t>демекологію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(1927).</a:t>
            </a:r>
          </a:p>
          <a:p>
            <a:pPr>
              <a:buNone/>
            </a:pP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Методи: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вищої математики (теоретичне моделювання).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ІІІ. Третій етап (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сучасний) розпочався  зі  статті англійського ботаніка Артура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Тенслі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“Правильне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і неправильне використання концепцій і термінів в екології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рослин”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де вперше застосовано термін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800" i="1" dirty="0" err="1">
                <a:latin typeface="Times New Roman" pitchFamily="18" charset="0"/>
                <a:cs typeface="Times New Roman" pitchFamily="18" charset="0"/>
              </a:rPr>
              <a:t>екосистема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Становлення вчення про екосистеми, або ж (інша назва) ─ біоценології. </a:t>
            </a:r>
          </a:p>
          <a:p>
            <a:pPr>
              <a:buNone/>
            </a:pP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Об’єкт дослідження: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практично все, що існує в навколишньому середовищі. </a:t>
            </a:r>
          </a:p>
          <a:p>
            <a:pPr>
              <a:buNone/>
            </a:pP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– взаємозв’язки між всім і середовищем існування.</a:t>
            </a: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Залучаються методи усіх наук – природничих, точних, соціальних.</a:t>
            </a:r>
          </a:p>
          <a:p>
            <a:pPr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Нині екологія вивчає природні закономірності на біосферному рівні, взаємовідносини людини і природи (соціальна екологія;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екологія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людини).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72338-B519-7E28-3A0E-4E0089E2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72E272-EA7B-4C67-E2C3-E0AC045707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В екології - організми, тіла і речовини. Процеси з їх участю підкоряються законам фізики, хімії, біології та інших природничих наук. Природні об'єкти за розмірами й рівнем складності організації умовно поділяються на 20 рівнів.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46517AE-D338-0A0E-6B03-3E88AE097F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8805" y="1600200"/>
            <a:ext cx="373739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Структура сучасної екології. Глобальна екологія та її підрозділи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143248"/>
            <a:ext cx="2071702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Глобальна екологія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2000232" y="1142984"/>
            <a:ext cx="2000264" cy="1571636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rgbClr val="002060"/>
                </a:solidFill>
              </a:rPr>
              <a:t>Біоекологія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5000628" y="1142984"/>
            <a:ext cx="1643074" cy="150019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Екологія Космосу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6643702" y="2928934"/>
            <a:ext cx="2214578" cy="1571636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rgbClr val="002060"/>
                </a:solidFill>
              </a:rPr>
              <a:t>Соціоекологія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00034" y="2714620"/>
            <a:ext cx="2000264" cy="1643074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rgbClr val="002060"/>
                </a:solidFill>
              </a:rPr>
              <a:t>Геоекологія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1928794" y="4643446"/>
            <a:ext cx="1928826" cy="1571636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Прикладна екологія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4857752" y="4714884"/>
            <a:ext cx="2214578" cy="1571636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rgbClr val="002060"/>
                </a:solidFill>
              </a:rPr>
              <a:t>Техноекологія</a:t>
            </a:r>
            <a:endParaRPr lang="uk-UA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>
            <a:stCxn id="6" idx="6"/>
            <a:endCxn id="7" idx="2"/>
          </p:cNvCxnSpPr>
          <p:nvPr/>
        </p:nvCxnSpPr>
        <p:spPr>
          <a:xfrm flipV="1">
            <a:off x="4000496" y="1893083"/>
            <a:ext cx="1000132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6429388" y="2428868"/>
            <a:ext cx="785818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</p:cNvCxnSpPr>
          <p:nvPr/>
        </p:nvCxnSpPr>
        <p:spPr>
          <a:xfrm rot="5400000">
            <a:off x="1995899" y="2417354"/>
            <a:ext cx="230161" cy="3643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1893075" y="4393413"/>
            <a:ext cx="500066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929058" y="5500702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6822297" y="4607727"/>
            <a:ext cx="571504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3321835" y="2750339"/>
            <a:ext cx="500066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893471" y="2607463"/>
            <a:ext cx="500066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572132" y="3500438"/>
            <a:ext cx="11430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214678" y="3929066"/>
            <a:ext cx="785818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4786314" y="4000504"/>
            <a:ext cx="857256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43240" y="571480"/>
            <a:ext cx="2357454" cy="10001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rgbClr val="0070C0"/>
                </a:solidFill>
              </a:rPr>
              <a:t>Біоекологія</a:t>
            </a:r>
            <a:endParaRPr lang="uk-UA" dirty="0">
              <a:solidFill>
                <a:srgbClr val="0070C0"/>
              </a:solidFill>
            </a:endParaRPr>
          </a:p>
          <a:p>
            <a:pPr algn="ctr"/>
            <a:r>
              <a:rPr lang="uk-UA" dirty="0">
                <a:solidFill>
                  <a:srgbClr val="0070C0"/>
                </a:solidFill>
              </a:rPr>
              <a:t>(розділи)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5786" y="2000240"/>
            <a:ext cx="185738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класичні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2000240"/>
            <a:ext cx="1928826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порівняно нові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785786" y="3715546"/>
            <a:ext cx="2714644" cy="2571768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rgbClr val="0070C0"/>
                </a:solidFill>
              </a:rPr>
              <a:t>Аутекологія</a:t>
            </a:r>
          </a:p>
          <a:p>
            <a:endParaRPr lang="uk-UA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Популяційна екологія</a:t>
            </a:r>
          </a:p>
          <a:p>
            <a:endParaRPr lang="uk-UA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Синекологія</a:t>
            </a: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5370440" y="3643314"/>
            <a:ext cx="2916336" cy="2738014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err="1">
                <a:solidFill>
                  <a:srgbClr val="0070C0"/>
                </a:solidFill>
              </a:rPr>
              <a:t>Біоекомоніторинг</a:t>
            </a:r>
            <a:endParaRPr lang="uk-UA" dirty="0">
              <a:solidFill>
                <a:srgbClr val="0070C0"/>
              </a:solidFill>
            </a:endParaRPr>
          </a:p>
          <a:p>
            <a:endParaRPr lang="uk-UA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Експериментальна екологія</a:t>
            </a:r>
          </a:p>
          <a:p>
            <a:endParaRPr lang="uk-UA" dirty="0">
              <a:solidFill>
                <a:srgbClr val="0070C0"/>
              </a:solidFill>
            </a:endParaRPr>
          </a:p>
          <a:p>
            <a:r>
              <a:rPr lang="uk-UA" dirty="0" err="1">
                <a:solidFill>
                  <a:srgbClr val="0070C0"/>
                </a:solidFill>
              </a:rPr>
              <a:t>Біоіндикація</a:t>
            </a:r>
            <a:endParaRPr lang="uk-UA" dirty="0">
              <a:solidFill>
                <a:srgbClr val="0070C0"/>
              </a:solidFill>
            </a:endParaRPr>
          </a:p>
          <a:p>
            <a:pPr algn="ctr"/>
            <a:endParaRPr lang="uk-UA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214546" y="1500174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29256" y="157161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464447" y="3250405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endCxn id="6" idx="0"/>
          </p:cNvCxnSpPr>
          <p:nvPr/>
        </p:nvCxnSpPr>
        <p:spPr>
          <a:xfrm>
            <a:off x="7000892" y="2857496"/>
            <a:ext cx="28349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572008"/>
            <a:ext cx="3900486" cy="2071702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Термін 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“геоекологія”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запровадив  (1939) німецький географ 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uk-UA" sz="1800" i="1" dirty="0" err="1">
                <a:latin typeface="Times New Roman" pitchFamily="18" charset="0"/>
                <a:cs typeface="Times New Roman" pitchFamily="18" charset="0"/>
              </a:rPr>
              <a:t>Тролль</a:t>
            </a: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(1899-1975)  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329114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b="1" dirty="0" err="1">
                <a:latin typeface="Times New Roman" pitchFamily="18" charset="0"/>
                <a:cs typeface="Times New Roman" pitchFamily="18" charset="0"/>
              </a:rPr>
              <a:t>Геоекологія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досліджує екосферу (екосистему вищого порядку), її зміни під впливом діяльності людини.</a:t>
            </a:r>
          </a:p>
          <a:p>
            <a:pPr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i="1" dirty="0">
                <a:latin typeface="Times New Roman" pitchFamily="18" charset="0"/>
                <a:cs typeface="Times New Roman" pitchFamily="18" charset="0"/>
              </a:rPr>
              <a:t>Об’єкт дослідження: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геоекосистеми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– територіальні системи, які управляються, або контролюються людиною, є ділянками ландшафту з характерними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біогехімічними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циклами, видами господарської діяльності. </a:t>
            </a:r>
          </a:p>
          <a:p>
            <a:pPr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Напрям означає синтез досліджень  з географії і екології</a:t>
            </a:r>
          </a:p>
          <a:p>
            <a:pPr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Вивчає нормативи та критерії якості середовища, рівня господарської діяльності</a:t>
            </a:r>
          </a:p>
        </p:txBody>
      </p:sp>
      <p:pic>
        <p:nvPicPr>
          <p:cNvPr id="3074" name="Picture 2" descr="C:\Users\Desktop\Desktop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8365" t="45861" r="36499" b="11805"/>
          <a:stretch>
            <a:fillRect/>
          </a:stretch>
        </p:blipFill>
        <p:spPr bwMode="auto">
          <a:xfrm>
            <a:off x="5643570" y="785794"/>
            <a:ext cx="2844000" cy="3592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57554" y="2571744"/>
            <a:ext cx="2000264" cy="100013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rgbClr val="002060"/>
                </a:solidFill>
              </a:rPr>
              <a:t>техноекологія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48" y="857232"/>
            <a:ext cx="1928826" cy="12858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енергетика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3357554" y="214290"/>
            <a:ext cx="2071702" cy="13573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дослідження космосу</a:t>
            </a:r>
          </a:p>
        </p:txBody>
      </p:sp>
      <p:sp>
        <p:nvSpPr>
          <p:cNvPr id="8" name="Овал 7"/>
          <p:cNvSpPr/>
          <p:nvPr/>
        </p:nvSpPr>
        <p:spPr>
          <a:xfrm>
            <a:off x="6215074" y="928670"/>
            <a:ext cx="1928826" cy="15001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наука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357158" y="3071810"/>
            <a:ext cx="2428892" cy="13573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промисловість</a:t>
            </a:r>
          </a:p>
        </p:txBody>
      </p:sp>
      <p:sp>
        <p:nvSpPr>
          <p:cNvPr id="10" name="Овал 9"/>
          <p:cNvSpPr/>
          <p:nvPr/>
        </p:nvSpPr>
        <p:spPr>
          <a:xfrm>
            <a:off x="1214414" y="4929198"/>
            <a:ext cx="2428892" cy="13573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сільське господарство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57752" y="4857760"/>
            <a:ext cx="1928826" cy="14287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транспорт</a:t>
            </a:r>
          </a:p>
        </p:txBody>
      </p:sp>
      <p:sp>
        <p:nvSpPr>
          <p:cNvPr id="12" name="Овал 11"/>
          <p:cNvSpPr/>
          <p:nvPr/>
        </p:nvSpPr>
        <p:spPr>
          <a:xfrm>
            <a:off x="6715140" y="3214686"/>
            <a:ext cx="1857388" cy="15001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військова справа</a:t>
            </a:r>
          </a:p>
        </p:txBody>
      </p:sp>
      <p:cxnSp>
        <p:nvCxnSpPr>
          <p:cNvPr id="14" name="Прямая со стрелкой 13"/>
          <p:cNvCxnSpPr>
            <a:stCxn id="5" idx="0"/>
            <a:endCxn id="7" idx="4"/>
          </p:cNvCxnSpPr>
          <p:nvPr/>
        </p:nvCxnSpPr>
        <p:spPr>
          <a:xfrm rot="5400000" flipH="1" flipV="1">
            <a:off x="3875479" y="2053819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5"/>
          </p:cNvCxnSpPr>
          <p:nvPr/>
        </p:nvCxnSpPr>
        <p:spPr>
          <a:xfrm rot="10800000">
            <a:off x="2360704" y="1954804"/>
            <a:ext cx="996850" cy="688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357818" y="2143116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786050" y="3357562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857488" y="3929066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393405" y="3821909"/>
            <a:ext cx="128588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357818" y="3286124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1026</Words>
  <Application>Microsoft Office PowerPoint</Application>
  <PresentationFormat>Екран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Лекція 1. Екологія як наука</vt:lpstr>
      <vt:lpstr> Термін “екологія” походить від грецьких слів oikos (помешкання, дім, місцеперебування, притулок) та logos (вчення).</vt:lpstr>
      <vt:lpstr>Нині екологію визначають як систему знань про взаємодію природи і суспільства </vt:lpstr>
      <vt:lpstr>Етапи розвитку екології як науки</vt:lpstr>
      <vt:lpstr>Об'єкти дослідження </vt:lpstr>
      <vt:lpstr>Структура сучасної екології. Глобальна екологія та її підрозділи</vt:lpstr>
      <vt:lpstr>Презентація PowerPoint</vt:lpstr>
      <vt:lpstr>Термін  “геоекологія” запровадив  (1939) німецький географ  Карл Тролль  (1899-1975)   </vt:lpstr>
      <vt:lpstr>Презентація PowerPoint</vt:lpstr>
      <vt:lpstr>Презентація PowerPoint</vt:lpstr>
      <vt:lpstr>Об’єкт дослідження, методи, завдання екології</vt:lpstr>
      <vt:lpstr>Презентація PowerPoint</vt:lpstr>
      <vt:lpstr>Презентація PowerPoint</vt:lpstr>
      <vt:lpstr>Завдання екології</vt:lpstr>
      <vt:lpstr>Презентація PowerPoint</vt:lpstr>
      <vt:lpstr>Висновки: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Екологія як наука</dc:title>
  <dc:creator>Desktop</dc:creator>
  <cp:lastModifiedBy>MSI</cp:lastModifiedBy>
  <cp:revision>89</cp:revision>
  <dcterms:created xsi:type="dcterms:W3CDTF">2023-11-11T10:05:33Z</dcterms:created>
  <dcterms:modified xsi:type="dcterms:W3CDTF">2026-01-21T17:06:06Z</dcterms:modified>
</cp:coreProperties>
</file>