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AF2"/>
    <a:srgbClr val="F61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9AEFAE-885A-4EAA-A389-B175D9FAA191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39742F-2209-4568-A199-9FDAD3ED3E3A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0000">
              <a:schemeClr val="accent1">
                <a:lumMod val="97000"/>
                <a:lumOff val="3000"/>
              </a:schemeClr>
            </a:gs>
            <a:gs pos="97000">
              <a:srgbClr val="E53A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b="19520"/>
          <a:stretch/>
        </p:blipFill>
        <p:spPr bwMode="auto">
          <a:xfrm>
            <a:off x="107504" y="188640"/>
            <a:ext cx="885698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22048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РЕПРЕЗЕНТАТИВНІ СИСТЕМИ СПРИЙНЯТТЯ ІНФОРМАЦІЇ</a:t>
            </a:r>
            <a:endParaRPr lang="uk-UA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6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52000">
              <a:srgbClr val="E53AF2"/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620688"/>
            <a:ext cx="335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solidFill>
                  <a:srgbClr val="1C1C1C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Аудіальна</a:t>
            </a:r>
            <a:r>
              <a:rPr lang="uk-UA" sz="2400" b="1" dirty="0">
                <a:solidFill>
                  <a:srgbClr val="1C1C1C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система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images.ctfassets.net/8tm2bdn5x93z/4xABSNWUOF790EaKdbZ5e0/f2e99f8c0849f8e2907d921be679a0f2/Melio_Blog_Image__19_.png?w=810&amp;h=450&amp;q=75&amp;fm=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900">
            <a:off x="-229836" y="388605"/>
            <a:ext cx="3144520" cy="1747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16523" y="1810320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Аудіальна</a:t>
            </a:r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репсистема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навпаки, базується на слуховому сприйнятті. Люди, які її використовують, найкраще розуміють інформацію через звуки, мелодії та ритм. Вони легко утворюють ментальні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аудіозаписи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та здатні запам’ятовувати розмови чи інші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аудіальні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деталі.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Аудіали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зазвичай байдужі до зовнішнього вигляду. В поведінці дана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репсистема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проявляється схрещеними на грудях руками та нахилом убік голови. Людина наближає вухо ближче до співбесідника, і при цьому опускає очі в підлогу. Так вона намагається найкраще почути інформацію.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Люди з домінантною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аудіальною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репсистемою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чудові оратори. Вони ідеально володіють своїм голосом, тому мова їх мінлива і може змінюватися від виразного гучного тону до тихої неспішної розмови. Предикати, характерні для </a:t>
            </a: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аудіалів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говорити, слухати, чути, гучно, тихо, мелодійно, переливчасто, спів, шепіт та інші.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7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980728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Аудіали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 – люди, які інформацію із зовнішнього світу сприймають переважно через слуховий канал. Їм подобається слухати. </a:t>
            </a:r>
            <a:endParaRPr lang="uk-UA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indent="360000" algn="just"/>
            <a:r>
              <a:rPr lang="uk-UA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З-поміж </a:t>
            </a:r>
            <a:r>
              <a:rPr lang="uk-UA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аудіалів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 багато фанатів музики. Люди з таким сприйняттям інформації - хороші психологи, музиканти, лектори.</a:t>
            </a:r>
            <a:endParaRPr lang="uk-UA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80856"/>
              </p:ext>
            </p:extLst>
          </p:nvPr>
        </p:nvGraphicFramePr>
        <p:xfrm>
          <a:off x="251520" y="4077072"/>
          <a:ext cx="8568952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4896544"/>
              </a:tblGrid>
              <a:tr h="239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Сильні сторони </a:t>
                      </a:r>
                      <a:r>
                        <a:rPr lang="uk-UA" sz="2000" b="1" dirty="0" err="1">
                          <a:effectLst/>
                        </a:rPr>
                        <a:t>аудіала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Слабкі сторони </a:t>
                      </a:r>
                      <a:r>
                        <a:rPr lang="uk-UA" sz="2000" b="1" dirty="0" err="1">
                          <a:effectLst/>
                        </a:rPr>
                        <a:t>аудіала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6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Чіткість у </a:t>
                      </a:r>
                      <a:r>
                        <a:rPr lang="uk-UA" sz="1600" dirty="0" smtClean="0">
                          <a:effectLst/>
                        </a:rPr>
                        <a:t>висловлюваннях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• </a:t>
                      </a:r>
                      <a:r>
                        <a:rPr lang="uk-UA" sz="1600" dirty="0" err="1">
                          <a:effectLst/>
                        </a:rPr>
                        <a:t>Комунікативність</a:t>
                      </a:r>
                      <a:endParaRPr lang="uk-UA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Розвинене вербальне мислення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Розвинена словесна пам’ять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Багатий словниковий запас.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Складно сприймають інформацію у знаковій, графічній і символьній формах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Погано запам’ятовують інформацію, якщо не проговорили її вголос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Відчувають постійну потребу спілкуватися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• Сприймають відмову спілкуватися як холодність або погане ставлення до себе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2"/>
          <a:srcRect l="27389" t="15492" r="31777" b="36407"/>
          <a:stretch/>
        </p:blipFill>
        <p:spPr bwMode="auto">
          <a:xfrm>
            <a:off x="107504" y="188640"/>
            <a:ext cx="388843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788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rgbClr val="E53AF2"/>
            </a:gs>
            <a:gs pos="83000">
              <a:srgbClr val="E53AF2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п сприйняття кінестет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" y="10987"/>
            <a:ext cx="9141541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3886000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КІНЕСТЕТИЧНА СИСТЕМА</a:t>
            </a:r>
            <a:endParaRPr lang="uk-UA" sz="2000" b="1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8" y="14127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Кінестетична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репсистема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передбачає сприйняття через дотик та рух. Люди з цією домінуючою системою найкраще розуміють інформацію через фізичний контакт, рухи та відчуття. Вони запам’ятовують інформацію краще, коли вона пов’язана з фізичним досвідом. Навчаються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кінестети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повільно, зате якісно і надовго запам’ятовують інформацію.</a:t>
            </a:r>
            <a:endParaRPr lang="uk-U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5053061"/>
            <a:ext cx="918051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Зовнішній вигляд у них може бути невиразним, адже для </a:t>
            </a:r>
            <a:r>
              <a:rPr lang="uk-UA" sz="1700" dirty="0" err="1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кінестетів</a:t>
            </a:r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найважливіше, щоб їм було </a:t>
            </a:r>
            <a:r>
              <a:rPr lang="uk-UA" sz="1700" dirty="0" err="1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комфортно</a:t>
            </a:r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Часто у них похилі плечі, а тулуб дещо нахилений уперед. Оскільки для цих людей важливі доторки, їх легко впізнати за тим, що вони часто торкаються обличчя чи поправляють волосся. З іншою людиною вони будуть намагатися зменшити дистанцію і при наявності дозволу, можуть класти руку на плече, обійняти тощо.</a:t>
            </a:r>
            <a:endParaRPr lang="uk-UA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/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Мова у </a:t>
            </a:r>
            <a:r>
              <a:rPr lang="uk-UA" sz="1700" dirty="0" err="1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кінестетів</a:t>
            </a:r>
            <a:r>
              <a:rPr lang="uk-UA" sz="1700" dirty="0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повільна, голос м’який. Вони часто використовують предикати: відчуваю, торкаюсь, почуваюсь, холодний, гарячий тощо.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247775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7472" t="15492" r="32026" b="47916"/>
          <a:stretch/>
        </p:blipFill>
        <p:spPr bwMode="auto">
          <a:xfrm>
            <a:off x="179512" y="188640"/>
            <a:ext cx="4608512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7306" t="16082" r="32524" b="36112"/>
          <a:stretch/>
        </p:blipFill>
        <p:spPr bwMode="auto">
          <a:xfrm>
            <a:off x="5004048" y="1124744"/>
            <a:ext cx="4032448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21406"/>
              </p:ext>
            </p:extLst>
          </p:nvPr>
        </p:nvGraphicFramePr>
        <p:xfrm>
          <a:off x="107504" y="3933056"/>
          <a:ext cx="8928992" cy="2909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271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Сильні сторони </a:t>
                      </a:r>
                      <a:r>
                        <a:rPr lang="uk-UA" sz="1800" dirty="0" err="1">
                          <a:effectLst/>
                        </a:rPr>
                        <a:t>кінестетика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Слабкі сторони </a:t>
                      </a:r>
                      <a:r>
                        <a:rPr lang="uk-UA" sz="1800" dirty="0" err="1">
                          <a:effectLst/>
                        </a:rPr>
                        <a:t>кінестетика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7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Розвиненість інтуїції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Чутливість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Миловидність, пластичність у рухах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Розвинена рухова пам’ять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Часто мають рухову й спортивну обдарованість.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Сприймають зорову й словесну інформацію в русі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Концентрація та увага активізується в русі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Мають надчутливе тіло – їм постійно щось коле, тисне, заважає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• Часто нудьгують і почуваються «хворими», якщо немає рухової або тактильної стимуляції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1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131">
              <a:srgbClr val="E53AF2"/>
            </a:gs>
            <a:gs pos="0">
              <a:schemeClr val="accent2">
                <a:lumMod val="5000"/>
                <a:lumOff val="95000"/>
              </a:schemeClr>
            </a:gs>
            <a:gs pos="31000">
              <a:schemeClr val="accent2">
                <a:lumMod val="45000"/>
                <a:lumOff val="55000"/>
              </a:schemeClr>
            </a:gs>
            <a:gs pos="1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212976"/>
            <a:ext cx="414087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err="1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Дигітальна</a:t>
            </a:r>
            <a:r>
              <a:rPr lang="uk-UA" sz="2800" b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endParaRPr lang="uk-UA" sz="28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Аудіали, візуали, кінестетики, дигіта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588224" y="1628800"/>
            <a:ext cx="2178802" cy="859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err="1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Дигітальна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chemeClr val="bg1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uk-UA" sz="24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31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Люди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з </a:t>
            </a:r>
            <a:r>
              <a:rPr lang="uk-UA" dirty="0" err="1">
                <a:solidFill>
                  <a:schemeClr val="bg1"/>
                </a:solidFill>
                <a:ea typeface="Times New Roman" panose="02020603050405020304" pitchFamily="18" charset="0"/>
              </a:rPr>
              <a:t>дигітальною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системою можуть легко аналізувати та збирати інформацію, використовуючи логічне мислення та аналітичні навички. Навчаються вони через наявність інструкції та алгоритмів.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4659779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Дигітальна</a:t>
            </a:r>
            <a:r>
              <a:rPr lang="uk-UA" b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система</a:t>
            </a:r>
            <a:r>
              <a:rPr lang="uk-UA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– це спосіб сприйняття інформації через логіку.</a:t>
            </a:r>
            <a:endParaRPr lang="uk-UA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1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6000">
              <a:schemeClr val="accent2">
                <a:lumMod val="45000"/>
                <a:lumOff val="55000"/>
              </a:schemeClr>
            </a:gs>
            <a:gs pos="53000">
              <a:schemeClr val="accent2">
                <a:lumMod val="45000"/>
                <a:lumOff val="55000"/>
              </a:schemeClr>
            </a:gs>
            <a:gs pos="100000">
              <a:srgbClr val="E53A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59059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1500"/>
              </a:spcAft>
            </a:pP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Вважається, що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дигітальна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репсистема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не є вродженою. Вона розвивається у людини, коли під впливом певних подій, та блокує у собі емоції і починає покладатись виключно на розум і логіку. Відповідно,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дигіталів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можна впізнати за захисними позами, відсутністю зорового контакту зі співрозмовником, різкими рухами. Вони обирають функціональний одяг, а з іншими людьми тримають дистанцію «чим далі, тим краще</a:t>
            </a:r>
            <a:r>
              <a:rPr lang="uk-UA" dirty="0" smtClean="0">
                <a:solidFill>
                  <a:srgbClr val="313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Тип сприйняття &quot;дискрет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644">
            <a:off x="6160453" y="262364"/>
            <a:ext cx="2836545" cy="1772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77046" y="2564904"/>
            <a:ext cx="6131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</a:rPr>
              <a:t>Голос у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</a:rPr>
              <a:t>дигіталів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</a:rPr>
              <a:t> невиразний, мова монотонна. Характерними є предикати: </a:t>
            </a:r>
            <a:r>
              <a:rPr lang="uk-UA" dirty="0" err="1">
                <a:solidFill>
                  <a:srgbClr val="313131"/>
                </a:solidFill>
                <a:ea typeface="Times New Roman" panose="02020603050405020304" pitchFamily="18" charset="0"/>
              </a:rPr>
              <a:t>логічно</a:t>
            </a:r>
            <a:r>
              <a:rPr lang="uk-UA" dirty="0">
                <a:solidFill>
                  <a:srgbClr val="313131"/>
                </a:solidFill>
                <a:ea typeface="Times New Roman" panose="02020603050405020304" pitchFamily="18" charset="0"/>
              </a:rPr>
              <a:t>, раціонально, інформація, знання, науковий підхід, база даних, аналіз, дослідження, доказовість та подібні.</a:t>
            </a:r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32776"/>
              </p:ext>
            </p:extLst>
          </p:nvPr>
        </p:nvGraphicFramePr>
        <p:xfrm>
          <a:off x="107504" y="3765232"/>
          <a:ext cx="9001000" cy="2976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5904656"/>
              </a:tblGrid>
              <a:tr h="319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Сильні сторони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Слабкі сторони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6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</a:rPr>
                        <a:t>• </a:t>
                      </a:r>
                      <a:r>
                        <a:rPr lang="uk-UA" sz="1800" dirty="0">
                          <a:effectLst/>
                          <a:latin typeface="+mn-lt"/>
                        </a:rPr>
                        <a:t>Розвиненість логіки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Абстрактне мислення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Логічна пам’ять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Аналітичні здібності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Уміння відсторонитися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Неупередженість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Розсудливість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</a:rPr>
                        <a:t>• </a:t>
                      </a:r>
                      <a:r>
                        <a:rPr lang="uk-UA" sz="1800" dirty="0">
                          <a:effectLst/>
                          <a:latin typeface="+mn-lt"/>
                        </a:rPr>
                        <a:t>Замкнутість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Надмірна прямота у висловлюваннях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Скупість на жести й похвалу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Надмірний самоконтроль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Показна байдужість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Слабке усвідомлення власних почуттів і переживань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• Невпевненість у собі в міжособистісних взаєминах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32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7056" t="16082" r="31445" b="35522"/>
          <a:stretch/>
        </p:blipFill>
        <p:spPr bwMode="auto">
          <a:xfrm>
            <a:off x="4355976" y="116632"/>
            <a:ext cx="465224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7555" t="15344" r="31943" b="37440"/>
          <a:stretch/>
        </p:blipFill>
        <p:spPr bwMode="auto">
          <a:xfrm>
            <a:off x="107504" y="3429000"/>
            <a:ext cx="4552042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211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2000">
              <a:schemeClr val="accent2">
                <a:lumMod val="97000"/>
                <a:lumOff val="3000"/>
              </a:schemeClr>
            </a:gs>
            <a:gs pos="100000">
              <a:srgbClr val="E53A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Згадайте ситуацію, коли ви сприймаєте нову інформацію. Яким чином вам найлегше її отримати: побачивши картинку чи спробувавши щось на практиці, прочитавши текст чи прослухавши аудіо? В контексті навчання та розвитку особистості важливо враховувати індивідуальні особливості кожної людини, зокрема її стилі сприйняття інформації.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844824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>
                <a:solidFill>
                  <a:srgbClr val="1C1C1C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Що таке репрезентативні системи?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603813"/>
            <a:ext cx="89289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1500"/>
              </a:spcAft>
            </a:pPr>
            <a:r>
              <a:rPr lang="uk-UA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 людина має 5 каналів сприйняття інформації – зір, слух, дотик, нюх, смак. Проте, в кожного один чи кілька цих каналів буде провідним. 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spcAft>
                <a:spcPts val="1500"/>
              </a:spcAft>
            </a:pPr>
            <a:r>
              <a:rPr lang="uk-UA" sz="2400" b="1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якщо зібрати 5 людей з різними каналами і сказати слово «лимон», хтось в першу чергу згадає жовтий овальний фрукт, хтось – кислий смак, а хтось – відчує під пальцями гладеньку шкірку. 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Власне, способи, за допомогою яких людина сприймає та обробляє інформацію, і називають </a:t>
            </a:r>
            <a:r>
              <a:rPr lang="uk-UA" sz="2400" b="1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репрезентативними системами</a:t>
            </a:r>
            <a:r>
              <a:rPr lang="uk-UA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1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/>
            <a:r>
              <a:rPr lang="uk-UA" b="1" dirty="0">
                <a:latin typeface="Bookman Old Style" panose="02050604050505020204" pitchFamily="18" charset="0"/>
                <a:ea typeface="Calibri" panose="020F0502020204030204" pitchFamily="34" charset="0"/>
              </a:rPr>
              <a:t>Репрезентативна система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 (лат. </a:t>
            </a:r>
            <a:r>
              <a:rPr lang="uk-UA" i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representatio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 - 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</a:rPr>
              <a:t>наочне зображення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) - основний, домінуючий спосіб отримання людиною інформації із зовнішнього світу. </a:t>
            </a:r>
            <a:endParaRPr lang="uk-UA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indent="360000" algn="just"/>
            <a:r>
              <a:rPr lang="uk-UA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Саме 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</a:rPr>
              <a:t>репрезентативні системи відіграють визначальну роль у взаємодії людини з навколишнім світом і власною підсвідомістю.</a:t>
            </a: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5064" t="23312" r="29703" b="32129"/>
          <a:stretch/>
        </p:blipFill>
        <p:spPr bwMode="auto">
          <a:xfrm rot="20338579">
            <a:off x="196322" y="3119519"/>
            <a:ext cx="6209228" cy="365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4817" t="22574" r="29286" b="32276"/>
          <a:stretch/>
        </p:blipFill>
        <p:spPr bwMode="auto">
          <a:xfrm rot="1524961">
            <a:off x="4521915" y="1611124"/>
            <a:ext cx="4932040" cy="2892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78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E53AF2"/>
            </a:gs>
            <a:gs pos="0">
              <a:schemeClr val="accent2">
                <a:lumMod val="0"/>
                <a:lumOff val="100000"/>
              </a:schemeClr>
            </a:gs>
            <a:gs pos="4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915" y="2204864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Найперше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такий поділ виокремили в середовищі школярів. Та на сучасному етапі розвитку суспільства знання про репрезентативні системи є корисними для спеціалістів різних напрямів, які працюють в моделі «людина-людина». Розуміння особливостей сприйняття інформації співбесідником допомагає коректніше і ефективніше доносити свою думку та легше досягати бажаного результату від діалогу.  </a:t>
            </a:r>
            <a:endParaRPr lang="uk-UA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endParaRPr lang="uk-UA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r>
              <a:rPr lang="uk-UA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Кожній </a:t>
            </a:r>
            <a:r>
              <a:rPr lang="uk-UA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людині притаманні всі </a:t>
            </a:r>
            <a:r>
              <a:rPr lang="uk-UA" sz="24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репсистеми</a:t>
            </a:r>
            <a:r>
              <a:rPr lang="uk-UA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для більшості одна є домінуючою. 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 3 основні </a:t>
            </a:r>
            <a:r>
              <a:rPr lang="uk-UA" sz="24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репсистеми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аудіальна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кінестетична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(ВАК). </a:t>
            </a:r>
            <a:endParaRPr lang="uk-UA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Деякі фахівці додають до них четверту – </a:t>
            </a:r>
            <a:r>
              <a:rPr lang="uk-UA" sz="24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дигітальну</a:t>
            </a:r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525">
              <a:srgbClr val="E53AF2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967791">
            <a:off x="139309" y="45617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Хто вони – </a:t>
            </a:r>
            <a:r>
              <a:rPr lang="uk-UA" sz="2200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візуали</a:t>
            </a:r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r>
              <a:rPr lang="uk-UA" sz="2200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аудіали</a:t>
            </a:r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r>
              <a:rPr lang="uk-UA" sz="2200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кінестетики</a:t>
            </a:r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 і </a:t>
            </a:r>
            <a:r>
              <a:rPr lang="uk-UA" sz="2200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дискрети</a:t>
            </a:r>
            <a:r>
              <a:rPr lang="uk-UA" sz="22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?</a:t>
            </a:r>
            <a:endParaRPr lang="uk-UA" sz="22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42088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 типи людей – чотири способи мислення. </a:t>
            </a:r>
            <a:endParaRPr lang="uk-UA" sz="20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з них кардинально відрізняється один від одного. Вони по-різному сприймають інформацію: </a:t>
            </a:r>
            <a:endParaRPr lang="uk-UA" sz="20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 err="1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візуали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2000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картинками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000" b="1" dirty="0" smtClean="0">
              <a:solidFill>
                <a:srgbClr val="333333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аудіали</a:t>
            </a:r>
            <a:r>
              <a:rPr lang="uk-UA" sz="20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звуками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000" b="1" dirty="0" smtClean="0">
              <a:solidFill>
                <a:srgbClr val="333333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кінестетики</a:t>
            </a:r>
            <a:r>
              <a:rPr lang="uk-UA" sz="20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тактильними відчуттями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000" b="1" dirty="0" smtClean="0">
              <a:solidFill>
                <a:srgbClr val="333333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дискрети</a:t>
            </a:r>
            <a:r>
              <a:rPr lang="uk-UA" sz="20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3333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крізь призму логіки (їх у суспільстві найменше).</a:t>
            </a:r>
            <a:endParaRPr lang="uk-UA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0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3AF2"/>
            </a:gs>
            <a:gs pos="5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28487"/>
              </p:ext>
            </p:extLst>
          </p:nvPr>
        </p:nvGraphicFramePr>
        <p:xfrm>
          <a:off x="611560" y="836712"/>
          <a:ext cx="7920563" cy="518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283"/>
                <a:gridCol w="5126280"/>
              </a:tblGrid>
              <a:tr h="186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5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3600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</a:rPr>
                        <a:t>Теорію про типи сприйняття інформації висунув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Ніл Флемінг (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Neil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800" b="1" dirty="0" err="1">
                          <a:effectLst/>
                          <a:latin typeface="+mn-lt"/>
                        </a:rPr>
                        <a:t>Fleming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)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 у 1987 р., шкільний інспектор з Нової Зеландії. Він спостерігав за різними класами й помітив, що лише деякі вчителі можуть донести інформацію до всіх учнів. Він зробив припущення, що люди по-різному сприймають інформацію за допомогою п’яти чуттів.</a:t>
                      </a:r>
                    </a:p>
                    <a:p>
                      <a:pPr indent="3600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Стилі навчання VARK</a:t>
                      </a:r>
                    </a:p>
                    <a:p>
                      <a:pPr indent="3600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+mn-lt"/>
                        </a:rPr>
                        <a:t>Акронім «VARK» розшифровується як «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V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800" b="0" dirty="0" err="1">
                          <a:effectLst/>
                          <a:latin typeface="+mn-lt"/>
                        </a:rPr>
                        <a:t>isual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», «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A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800" b="0" dirty="0" err="1">
                          <a:effectLst/>
                          <a:latin typeface="+mn-lt"/>
                        </a:rPr>
                        <a:t>ural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», «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R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800" b="0" dirty="0" err="1">
                          <a:effectLst/>
                          <a:latin typeface="+mn-lt"/>
                        </a:rPr>
                        <a:t>ead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» і «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K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800" b="0" dirty="0" err="1">
                          <a:effectLst/>
                          <a:latin typeface="+mn-lt"/>
                        </a:rPr>
                        <a:t>inaesthetic</a:t>
                      </a:r>
                      <a:r>
                        <a:rPr lang="uk-UA" sz="1800" b="0" dirty="0">
                          <a:effectLst/>
                          <a:latin typeface="+mn-lt"/>
                        </a:rPr>
                        <a:t>» і означає різні стилі навчання, які ми, як люди, маємо під час вивчення нової інформації. Людей ідентифікують за стилем, який вони найбільше ідентифікують під час навчання. </a:t>
                      </a:r>
                      <a:endParaRPr lang="uk-UA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8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</a:rPr>
                        <a:t>Ніл Дональд Флемінг 19 жовтня 1939 – 16 червня 2022) – новозеландський педагог. Викладав в університетах, педагогічних навчальних закладах і середніх школах.</a:t>
                      </a:r>
                      <a:endParaRPr lang="uk-UA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Рисунок 5" descr="https://encrypted-tbn3.gstatic.com/images?q=tbn:ANd9GcRNqt5CPp-dwPbdc9PbttF1F4RvV45kxRXjDExVPp4b_kgu3p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615785" cy="29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0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E53AF2"/>
            </a:gs>
            <a:gs pos="0">
              <a:schemeClr val="accent2">
                <a:lumMod val="67000"/>
              </a:schemeClr>
            </a:gs>
            <a:gs pos="51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результатами статистичного дослідження було виявлено, що серед вибіркової сукупності "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Школярі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uk-UA" sz="20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візуали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складають 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64%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від загальної кількості досліджуваних, </a:t>
            </a:r>
            <a:r>
              <a:rPr lang="uk-UA" sz="20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кінестетики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0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діскретики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по 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13%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0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аудіали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uk-UA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Отже, серед старших школярів переважну більшість складають люди з опорою на зорове сприйняття дійсності.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212976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Серед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студентів університету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діскретики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складають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53%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кінестетики-27%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візуали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– 13%, </a:t>
            </a:r>
            <a:r>
              <a:rPr lang="uk-UA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аудіали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- 7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</a:p>
          <a:p>
            <a:pPr indent="360000" algn="just"/>
            <a:r>
              <a:rPr lang="uk-UA" sz="2000" dirty="0">
                <a:ea typeface="Calibri" panose="020F0502020204030204" pitchFamily="34" charset="0"/>
              </a:rPr>
              <a:t>Отже, у більшості своїй студенти належать до типу людей, що в процесі мислення спираються на логічне осмислення сигналів інших систем. Також більше чверті серед них становлять люди з опорою на відчуття, а кількість людей з опорою на зорове сприйняття скорочується.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6988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215">
              <a:srgbClr val="E53AF2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3220753" cy="402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1C1C1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ВІЗУАЛЬНА СИСТЕМА</a:t>
            </a:r>
            <a:endParaRPr lang="uk-UA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Типи сприйняття інформації. Візуа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775">
            <a:off x="163501" y="1268723"/>
            <a:ext cx="2768328" cy="2066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635611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Візуальна репрезентативна система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це спосіб сприйняття інформації через зорові враження. </a:t>
            </a:r>
            <a:endParaRPr lang="uk-UA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які використовують візуальну систему, найкраще розуміють інформацію за допомогою картинок, діаграм та графіків. </a:t>
            </a:r>
            <a:endParaRPr lang="uk-UA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швидко усвідомлюють візуальні деталі та можуть легко утворювати ментальні зображення. Саме такий спосіб сприйняття допомагає їм засвоювати інформацію. Навчаються люди з цією домінуючою системою швидко і легко.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811" y="4308126"/>
            <a:ext cx="8943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Візуалів</a:t>
            </a:r>
            <a:r>
              <a:rPr lang="uk-UA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легко вирізнити за стилем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. Зазвичай вони одягаються яскраво, інколи навіть </a:t>
            </a:r>
            <a:r>
              <a:rPr lang="uk-UA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екстравагантно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. Для них одяг, зачіска, аксесуари найперше є проявленням особистості, тому вони багато уваги приділяють зовнішньому вигляду.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У людей з переважаючою візуальною </a:t>
            </a:r>
            <a:r>
              <a:rPr lang="uk-UA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репсистемою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пряма постава, активна міміка і жестикуляція. Говорять вони гучно, виразно і швидко. Розповідають через предикати: побачити, подивитися, заглянути, уявити, яскравий, блідий, чіткий, блискучий тощо – тобто ті, що характеризують сприйняття через зір.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Спілкуючись з іншою людиною, вони тримають дистанцію.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6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E53AF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6310" t="14460" r="30947" b="31538"/>
          <a:stretch/>
        </p:blipFill>
        <p:spPr bwMode="auto">
          <a:xfrm>
            <a:off x="28360" y="25258"/>
            <a:ext cx="4499363" cy="3187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7721" t="15640" r="32026" b="55736"/>
          <a:stretch/>
        </p:blipFill>
        <p:spPr bwMode="auto">
          <a:xfrm>
            <a:off x="4527724" y="1124744"/>
            <a:ext cx="4616276" cy="2292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566" y="3573016"/>
            <a:ext cx="3531330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Сильні сторони </a:t>
            </a:r>
            <a:r>
              <a:rPr lang="uk-UA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візуала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Жива уява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Образне мислення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Спостережливість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Охайність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Естетичний смак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Розвинена зорова пам’ять. </a:t>
            </a:r>
            <a:endParaRPr lang="uk-UA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279261"/>
            <a:ext cx="5184576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Слабкі сторони </a:t>
            </a:r>
            <a:r>
              <a:rPr lang="uk-UA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візуала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 Складно сприймають інформацію без наочного супроводу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Надміру переймаються своїм виглядом</a:t>
            </a:r>
            <a:endParaRPr lang="uk-UA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Надмірну увагу приділяють зовнішності інших</a:t>
            </a:r>
            <a:endParaRPr lang="uk-UA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9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314</TotalTime>
  <Words>1209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ПОНЯТТЯ БІЗНЕС-КОМУНІКАЦІЙ</dc:title>
  <dc:creator>Шелест З М</dc:creator>
  <cp:lastModifiedBy>Царук Ірина Михайлівна</cp:lastModifiedBy>
  <cp:revision>113</cp:revision>
  <dcterms:created xsi:type="dcterms:W3CDTF">2022-09-19T10:54:15Z</dcterms:created>
  <dcterms:modified xsi:type="dcterms:W3CDTF">2025-02-20T08:58:27Z</dcterms:modified>
</cp:coreProperties>
</file>