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6" r:id="rId2"/>
    <p:sldId id="358" r:id="rId3"/>
    <p:sldId id="359" r:id="rId4"/>
    <p:sldId id="360" r:id="rId5"/>
    <p:sldId id="361" r:id="rId6"/>
    <p:sldId id="363" r:id="rId7"/>
    <p:sldId id="362" r:id="rId8"/>
    <p:sldId id="364" r:id="rId9"/>
    <p:sldId id="303" r:id="rId10"/>
    <p:sldId id="365" r:id="rId11"/>
    <p:sldId id="366" r:id="rId12"/>
    <p:sldId id="367" r:id="rId13"/>
    <p:sldId id="368" r:id="rId14"/>
    <p:sldId id="369" r:id="rId15"/>
    <p:sldId id="275" r:id="rId16"/>
    <p:sldId id="371" r:id="rId17"/>
    <p:sldId id="373" r:id="rId18"/>
    <p:sldId id="372" r:id="rId19"/>
    <p:sldId id="374" r:id="rId20"/>
    <p:sldId id="375" r:id="rId21"/>
    <p:sldId id="377" r:id="rId22"/>
    <p:sldId id="378" r:id="rId23"/>
    <p:sldId id="379" r:id="rId24"/>
    <p:sldId id="380" r:id="rId25"/>
    <p:sldId id="381" r:id="rId26"/>
    <p:sldId id="383" r:id="rId27"/>
    <p:sldId id="384" r:id="rId28"/>
    <p:sldId id="385" r:id="rId29"/>
    <p:sldId id="386" r:id="rId30"/>
    <p:sldId id="387" r:id="rId31"/>
    <p:sldId id="388" r:id="rId32"/>
    <p:sldId id="389" r:id="rId33"/>
    <p:sldId id="390" r:id="rId34"/>
    <p:sldId id="391" r:id="rId35"/>
    <p:sldId id="392"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FF99"/>
    <a:srgbClr val="B6FD57"/>
    <a:srgbClr val="0EE4FA"/>
    <a:srgbClr val="008000"/>
    <a:srgbClr val="00FFCC"/>
    <a:srgbClr val="0099FF"/>
    <a:srgbClr val="F4745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2AA2B09-CB39-4493-8677-50B3C714296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 xmlns:a16="http://schemas.microsoft.com/office/drawing/2014/main" id="{823C5515-DB38-4674-BE56-A02B84AF48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 xmlns:a16="http://schemas.microsoft.com/office/drawing/2014/main" id="{379152DB-C27B-41BC-9BAA-A8DB4FAC0FF0}"/>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5" name="Нижний колонтитул 4">
            <a:extLst>
              <a:ext uri="{FF2B5EF4-FFF2-40B4-BE49-F238E27FC236}">
                <a16:creationId xmlns="" xmlns:a16="http://schemas.microsoft.com/office/drawing/2014/main" id="{4D649E7E-DF04-4D74-8AF4-F2B721860A0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C814046C-A816-432A-9F50-1E5D2FCF2566}"/>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2588182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BB5AF21-EADA-4BE8-A683-63545520EA6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3F1A11CA-50FD-46F4-9BA6-0BDD521380B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8212C2CE-BFCE-45C9-9DB6-9DF34AEB3647}"/>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5" name="Нижний колонтитул 4">
            <a:extLst>
              <a:ext uri="{FF2B5EF4-FFF2-40B4-BE49-F238E27FC236}">
                <a16:creationId xmlns="" xmlns:a16="http://schemas.microsoft.com/office/drawing/2014/main" id="{A1ECECDF-A3F6-4660-9F0C-EB50150EBE9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46B6B1AA-D463-44F3-A569-CE9EC35F075B}"/>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610178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DC5EEEC7-D9AF-47D3-BF4C-598107DAD44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8D4763B7-EA33-48B8-9F42-F9287242D87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823814D7-3C10-4BD4-A91C-232F4309D6BF}"/>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5" name="Нижний колонтитул 4">
            <a:extLst>
              <a:ext uri="{FF2B5EF4-FFF2-40B4-BE49-F238E27FC236}">
                <a16:creationId xmlns="" xmlns:a16="http://schemas.microsoft.com/office/drawing/2014/main" id="{F8B5D836-EB8A-4ED4-9FBF-D34F1C9E2AE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95182AD0-57B5-4CD8-85C0-63C406E99D08}"/>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2450771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A579CC5-6A4D-4200-A278-AC3E60C9353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1478504E-F87E-458A-9C77-B51B435E161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6797D520-DD5E-498B-8E90-57B25057B318}"/>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5" name="Нижний колонтитул 4">
            <a:extLst>
              <a:ext uri="{FF2B5EF4-FFF2-40B4-BE49-F238E27FC236}">
                <a16:creationId xmlns="" xmlns:a16="http://schemas.microsoft.com/office/drawing/2014/main" id="{401E9126-8A57-4791-97E3-05DD6C977D4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1E1F410F-FD8D-43B1-B186-192DEE900E0F}"/>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267256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FE25811-5695-40EB-A3C7-1985D0A78C1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CCE43DAB-75AE-4BB0-A9BA-AFC0DF5FC8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750C85E8-3B22-4745-8FC7-562767D47967}"/>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5" name="Нижний колонтитул 4">
            <a:extLst>
              <a:ext uri="{FF2B5EF4-FFF2-40B4-BE49-F238E27FC236}">
                <a16:creationId xmlns="" xmlns:a16="http://schemas.microsoft.com/office/drawing/2014/main" id="{58D5BCBF-E951-4F95-8FF0-E05B348374D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F1F50167-EFDC-4660-B442-6818259624CC}"/>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62876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46A7A4D-DD0D-40F7-B7EB-0B06EEB7228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66A127B9-0A96-4898-AF4C-1371FBE74AC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29EF6676-B060-461F-82BD-0CED929EB55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A506F13C-72B2-4478-8753-1AC8C7B698FD}"/>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6" name="Нижний колонтитул 5">
            <a:extLst>
              <a:ext uri="{FF2B5EF4-FFF2-40B4-BE49-F238E27FC236}">
                <a16:creationId xmlns="" xmlns:a16="http://schemas.microsoft.com/office/drawing/2014/main" id="{7E382165-EDAD-4969-9F16-82E20E83E9B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925F80F5-C760-403D-B0B9-91CFACEEA20D}"/>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407480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9AA6AA0-0612-42A8-934E-7ABCD1C2807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DFB4345E-8636-4F4D-AD74-132C55E7E8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FA35202D-05CA-4C60-B0E1-088CCE86F74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9B8B964F-EDEA-45A1-A1D8-56ACA43A2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7A531850-CF3A-481E-B7EC-80D2DF701EC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DC198F2B-041B-4C75-B587-8B5D7A6D1C15}"/>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8" name="Нижний колонтитул 7">
            <a:extLst>
              <a:ext uri="{FF2B5EF4-FFF2-40B4-BE49-F238E27FC236}">
                <a16:creationId xmlns="" xmlns:a16="http://schemas.microsoft.com/office/drawing/2014/main" id="{567FB675-31FE-40DF-921E-ED4ADEC1AF8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5E0511F7-E1E2-4458-BEFB-D172506142E8}"/>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2805904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EA5CD4D-2EF7-4CAC-B89C-4BEC553CBAB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69FBF4E7-BECC-4B8C-81A5-024FB05A9990}"/>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4" name="Нижний колонтитул 3">
            <a:extLst>
              <a:ext uri="{FF2B5EF4-FFF2-40B4-BE49-F238E27FC236}">
                <a16:creationId xmlns="" xmlns:a16="http://schemas.microsoft.com/office/drawing/2014/main" id="{358B731E-1CE7-4FE6-90D1-79869457D06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73A94E4E-9A62-4BFA-8EC7-2DD812291125}"/>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271430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CBB6F3F9-265A-424D-BFD5-3753D4D50902}"/>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3" name="Нижний колонтитул 2">
            <a:extLst>
              <a:ext uri="{FF2B5EF4-FFF2-40B4-BE49-F238E27FC236}">
                <a16:creationId xmlns="" xmlns:a16="http://schemas.microsoft.com/office/drawing/2014/main" id="{CC5E0226-3F3C-49F9-8A8E-DE793EDD2CA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D5058B42-0030-4062-9D2D-068107FE90B2}"/>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2446709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70313AD-9D79-4180-84AD-AD2AB1A8EE7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459C6CA5-D9DA-42EF-82D0-2FE20B8DE9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66D1785E-1B27-4466-A492-73D706023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9F1765F-BAF7-450B-BFF1-664618AD36F9}"/>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6" name="Нижний колонтитул 5">
            <a:extLst>
              <a:ext uri="{FF2B5EF4-FFF2-40B4-BE49-F238E27FC236}">
                <a16:creationId xmlns="" xmlns:a16="http://schemas.microsoft.com/office/drawing/2014/main" id="{EFF390D6-E1CA-4AF4-BF62-EA6F68F75DB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96AC3A96-D96F-4933-A07D-38605EC91ECD}"/>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1511778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E8DF65E-3FDF-4A58-9B8E-96568C26C00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47F3647F-DDEA-4D33-8106-C8B7161ED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C2979F6F-F4F7-4F31-9BD9-D158851EA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B1CAA8DE-32A9-4835-B2BF-9C040FA10D83}"/>
              </a:ext>
            </a:extLst>
          </p:cNvPr>
          <p:cNvSpPr>
            <a:spLocks noGrp="1"/>
          </p:cNvSpPr>
          <p:nvPr>
            <p:ph type="dt" sz="half" idx="10"/>
          </p:nvPr>
        </p:nvSpPr>
        <p:spPr/>
        <p:txBody>
          <a:bodyPr/>
          <a:lstStyle/>
          <a:p>
            <a:fld id="{96268AC7-142C-436C-ABCA-69872C57918F}" type="datetimeFigureOut">
              <a:rPr lang="ru-RU" smtClean="0"/>
              <a:t>03.03.2025</a:t>
            </a:fld>
            <a:endParaRPr lang="ru-RU"/>
          </a:p>
        </p:txBody>
      </p:sp>
      <p:sp>
        <p:nvSpPr>
          <p:cNvPr id="6" name="Нижний колонтитул 5">
            <a:extLst>
              <a:ext uri="{FF2B5EF4-FFF2-40B4-BE49-F238E27FC236}">
                <a16:creationId xmlns="" xmlns:a16="http://schemas.microsoft.com/office/drawing/2014/main" id="{74646286-1929-40AD-B1F8-068EA001429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4DB7B817-0B6D-46E3-8DEB-87689A0FAEAA}"/>
              </a:ext>
            </a:extLst>
          </p:cNvPr>
          <p:cNvSpPr>
            <a:spLocks noGrp="1"/>
          </p:cNvSpPr>
          <p:nvPr>
            <p:ph type="sldNum" sz="quarter" idx="12"/>
          </p:nvPr>
        </p:nvSpPr>
        <p:spPr/>
        <p:txBody>
          <a:bodyPr/>
          <a:lstStyle/>
          <a:p>
            <a:fld id="{8FFECCD6-A13E-4268-A243-84EF66165068}" type="slidenum">
              <a:rPr lang="ru-RU" smtClean="0"/>
              <a:t>‹#›</a:t>
            </a:fld>
            <a:endParaRPr lang="ru-RU"/>
          </a:p>
        </p:txBody>
      </p:sp>
    </p:spTree>
    <p:extLst>
      <p:ext uri="{BB962C8B-B14F-4D97-AF65-F5344CB8AC3E}">
        <p14:creationId xmlns:p14="http://schemas.microsoft.com/office/powerpoint/2010/main" val="221094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D26A3BD-0C4E-4FF1-B861-80CE584999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8901E926-0A02-4BDA-8A30-0BA2522CE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91A66460-ACA0-4A14-8154-0CDA3E89D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68AC7-142C-436C-ABCA-69872C57918F}" type="datetimeFigureOut">
              <a:rPr lang="ru-RU" smtClean="0"/>
              <a:t>03.03.2025</a:t>
            </a:fld>
            <a:endParaRPr lang="ru-RU"/>
          </a:p>
        </p:txBody>
      </p:sp>
      <p:sp>
        <p:nvSpPr>
          <p:cNvPr id="5" name="Нижний колонтитул 4">
            <a:extLst>
              <a:ext uri="{FF2B5EF4-FFF2-40B4-BE49-F238E27FC236}">
                <a16:creationId xmlns="" xmlns:a16="http://schemas.microsoft.com/office/drawing/2014/main" id="{D2848926-F38E-4402-95FE-F077CDBF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A25F6425-0325-43AE-87B0-83F97C570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ECCD6-A13E-4268-A243-84EF66165068}" type="slidenum">
              <a:rPr lang="ru-RU" smtClean="0"/>
              <a:t>‹#›</a:t>
            </a:fld>
            <a:endParaRPr lang="ru-RU"/>
          </a:p>
        </p:txBody>
      </p:sp>
    </p:spTree>
    <p:extLst>
      <p:ext uri="{BB962C8B-B14F-4D97-AF65-F5344CB8AC3E}">
        <p14:creationId xmlns:p14="http://schemas.microsoft.com/office/powerpoint/2010/main" val="150132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azbyka.com.ua/uk/klienti-iz-socsetey/" TargetMode="Externa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nytimes.com/2010/09/20/business/media/20adco.html" TargetMode="External"/><Relationship Id="rId1" Type="http://schemas.openxmlformats.org/officeDocument/2006/relationships/slideLayout" Target="../slideLayouts/slideLayout7.xml"/><Relationship Id="rId4" Type="http://schemas.openxmlformats.org/officeDocument/2006/relationships/hyperlink" Target="https://www.lexology.com/library/detail.aspx?g=bddbd559-5b9d-4fb9-bdd3-e3d79fbaa7a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ua-referat.com/%D0%A0%D0%B5%D0%BA%D0%BB%D0%B0%D0%BC%D0%B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9A9C6AA-8B7C-41BC-A0DA-951FD0F7B283}"/>
              </a:ext>
            </a:extLst>
          </p:cNvPr>
          <p:cNvSpPr>
            <a:spLocks noGrp="1"/>
          </p:cNvSpPr>
          <p:nvPr>
            <p:ph type="title"/>
          </p:nvPr>
        </p:nvSpPr>
        <p:spPr/>
        <p:txBody>
          <a:bodyPr/>
          <a:lstStyle/>
          <a:p>
            <a:pPr algn="ctr"/>
            <a:r>
              <a:rPr lang="uk-UA" b="1" dirty="0">
                <a:solidFill>
                  <a:srgbClr val="BD582C"/>
                </a:solidFill>
              </a:rPr>
              <a:t>Тема 3. Реклама </a:t>
            </a:r>
            <a:r>
              <a:rPr lang="uk-UA" b="1" dirty="0" smtClean="0">
                <a:solidFill>
                  <a:srgbClr val="BD582C"/>
                </a:solidFill>
              </a:rPr>
              <a:t>в системі маркетингових </a:t>
            </a:r>
            <a:r>
              <a:rPr lang="uk-UA" b="1" dirty="0">
                <a:solidFill>
                  <a:srgbClr val="BD582C"/>
                </a:solidFill>
              </a:rPr>
              <a:t>комунікацій</a:t>
            </a:r>
            <a:endParaRPr lang="ru-RU" b="1" dirty="0">
              <a:solidFill>
                <a:srgbClr val="BD582C"/>
              </a:solidFill>
            </a:endParaRPr>
          </a:p>
        </p:txBody>
      </p:sp>
      <p:pic>
        <p:nvPicPr>
          <p:cNvPr id="5" name="Рисунок 4">
            <a:extLst>
              <a:ext uri="{FF2B5EF4-FFF2-40B4-BE49-F238E27FC236}">
                <a16:creationId xmlns="" xmlns:a16="http://schemas.microsoft.com/office/drawing/2014/main" id="{138F9DA2-A042-472F-81D9-1A79D0898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62" y="1690688"/>
            <a:ext cx="7388952" cy="4310221"/>
          </a:xfrm>
          <a:prstGeom prst="rect">
            <a:avLst/>
          </a:prstGeom>
        </p:spPr>
      </p:pic>
      <p:sp>
        <p:nvSpPr>
          <p:cNvPr id="3" name="Прямоугольник 2"/>
          <p:cNvSpPr/>
          <p:nvPr/>
        </p:nvSpPr>
        <p:spPr>
          <a:xfrm>
            <a:off x="7900086" y="4827543"/>
            <a:ext cx="3929450" cy="1477328"/>
          </a:xfrm>
          <a:prstGeom prst="rect">
            <a:avLst/>
          </a:prstGeom>
        </p:spPr>
        <p:txBody>
          <a:bodyPr wrap="square">
            <a:spAutoFit/>
          </a:bodyPr>
          <a:lstStyle/>
          <a:p>
            <a:pPr algn="ctr"/>
            <a:r>
              <a:rPr lang="ru-RU" dirty="0" smtClean="0">
                <a:latin typeface="Roboto"/>
              </a:rPr>
              <a:t>«Будь-яка </a:t>
            </a:r>
            <a:r>
              <a:rPr lang="ru-RU" dirty="0">
                <a:latin typeface="Roboto"/>
              </a:rPr>
              <a:t>реклама – </a:t>
            </a:r>
            <a:r>
              <a:rPr lang="ru-RU" dirty="0" err="1">
                <a:latin typeface="Roboto"/>
              </a:rPr>
              <a:t>це</a:t>
            </a:r>
            <a:r>
              <a:rPr lang="ru-RU" dirty="0">
                <a:latin typeface="Roboto"/>
              </a:rPr>
              <a:t> </a:t>
            </a:r>
            <a:r>
              <a:rPr lang="ru-RU" dirty="0" err="1">
                <a:latin typeface="Roboto"/>
              </a:rPr>
              <a:t>двигун</a:t>
            </a:r>
            <a:r>
              <a:rPr lang="ru-RU" dirty="0">
                <a:latin typeface="Roboto"/>
              </a:rPr>
              <a:t> </a:t>
            </a:r>
            <a:r>
              <a:rPr lang="ru-RU" dirty="0" err="1">
                <a:latin typeface="Roboto"/>
              </a:rPr>
              <a:t>торгівлі</a:t>
            </a:r>
            <a:r>
              <a:rPr lang="ru-RU" dirty="0">
                <a:latin typeface="Roboto"/>
              </a:rPr>
              <a:t>. </a:t>
            </a:r>
            <a:r>
              <a:rPr lang="ru-RU" dirty="0" smtClean="0">
                <a:latin typeface="Roboto"/>
              </a:rPr>
              <a:t>АЛЕ…Не </a:t>
            </a:r>
            <a:r>
              <a:rPr lang="ru-RU" dirty="0">
                <a:latin typeface="Roboto"/>
              </a:rPr>
              <a:t>будь яка! </a:t>
            </a:r>
            <a:r>
              <a:rPr lang="ru-RU" dirty="0" err="1">
                <a:latin typeface="Roboto"/>
              </a:rPr>
              <a:t>Погана</a:t>
            </a:r>
            <a:r>
              <a:rPr lang="ru-RU" dirty="0">
                <a:latin typeface="Roboto"/>
              </a:rPr>
              <a:t> реклама </a:t>
            </a:r>
            <a:r>
              <a:rPr lang="ru-RU" dirty="0" smtClean="0">
                <a:latin typeface="Roboto"/>
              </a:rPr>
              <a:t>- не </a:t>
            </a:r>
            <a:r>
              <a:rPr lang="ru-RU" dirty="0" err="1">
                <a:latin typeface="Roboto"/>
              </a:rPr>
              <a:t>двигун</a:t>
            </a:r>
            <a:r>
              <a:rPr lang="ru-RU" dirty="0">
                <a:latin typeface="Roboto"/>
              </a:rPr>
              <a:t>, а </a:t>
            </a:r>
            <a:r>
              <a:rPr lang="ru-RU" dirty="0" err="1" smtClean="0">
                <a:latin typeface="Roboto"/>
              </a:rPr>
              <a:t>гальма</a:t>
            </a:r>
            <a:r>
              <a:rPr lang="ru-RU" dirty="0" smtClean="0">
                <a:latin typeface="Roboto"/>
              </a:rPr>
              <a:t>». </a:t>
            </a:r>
            <a:endParaRPr lang="ru-RU" dirty="0">
              <a:latin typeface="Roboto"/>
            </a:endParaRPr>
          </a:p>
          <a:p>
            <a:pPr algn="r"/>
            <a:r>
              <a:rPr lang="ru-RU" dirty="0" err="1" smtClean="0">
                <a:latin typeface="Roboto"/>
              </a:rPr>
              <a:t>Девід</a:t>
            </a:r>
            <a:r>
              <a:rPr lang="ru-RU" dirty="0" smtClean="0">
                <a:latin typeface="Roboto"/>
              </a:rPr>
              <a:t> </a:t>
            </a:r>
            <a:r>
              <a:rPr lang="ru-RU" dirty="0" err="1">
                <a:latin typeface="Roboto"/>
              </a:rPr>
              <a:t>Огілві</a:t>
            </a:r>
            <a:endParaRPr lang="uk-UA" dirty="0"/>
          </a:p>
        </p:txBody>
      </p:sp>
    </p:spTree>
    <p:extLst>
      <p:ext uri="{BB962C8B-B14F-4D97-AF65-F5344CB8AC3E}">
        <p14:creationId xmlns:p14="http://schemas.microsoft.com/office/powerpoint/2010/main" val="140362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Прямоугольник 1"/>
          <p:cNvSpPr/>
          <p:nvPr/>
        </p:nvSpPr>
        <p:spPr>
          <a:xfrm>
            <a:off x="2323066" y="3670748"/>
            <a:ext cx="9555891" cy="114621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07000"/>
              </a:lnSpc>
              <a:spcAft>
                <a:spcPts val="0"/>
              </a:spcAft>
            </a:pPr>
            <a:r>
              <a:rPr lang="uk-UA" sz="1600" dirty="0" smtClean="0">
                <a:latin typeface="Verdana" panose="020B0604030504040204" pitchFamily="34" charset="0"/>
                <a:ea typeface="Verdana" panose="020B0604030504040204" pitchFamily="34" charset="0"/>
                <a:cs typeface="Times New Roman" panose="02020603050405020304" pitchFamily="18" charset="0"/>
              </a:rPr>
              <a:t>реклама </a:t>
            </a:r>
            <a:r>
              <a:rPr lang="uk-UA" sz="1600" dirty="0">
                <a:latin typeface="Verdana" panose="020B0604030504040204" pitchFamily="34" charset="0"/>
                <a:ea typeface="Verdana" panose="020B0604030504040204" pitchFamily="34" charset="0"/>
                <a:cs typeface="Times New Roman" panose="02020603050405020304" pitchFamily="18" charset="0"/>
              </a:rPr>
              <a:t>має завжди точно встановленого замовника, тому що в рекламі крім повідомлення про товари обов'язково міститься інформація про тих, хто їх пропонує (назва фірми, адреса, телефон, сайт), тобто відомості, за якими покупець зможе легко знайти рекламований товар або безпосередньо зв'язатися з фірмою.</a:t>
            </a:r>
            <a:endParaRPr lang="uk-UA" sz="16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3" name="Прямоугольник 2"/>
          <p:cNvSpPr/>
          <p:nvPr/>
        </p:nvSpPr>
        <p:spPr>
          <a:xfrm>
            <a:off x="370702" y="203326"/>
            <a:ext cx="11508259" cy="595997"/>
          </a:xfrm>
          <a:prstGeom prst="rect">
            <a:avLst/>
          </a:prstGeom>
        </p:spPr>
        <p:txBody>
          <a:bodyPr wrap="square">
            <a:spAutoFit/>
          </a:bodyPr>
          <a:lstStyle/>
          <a:p>
            <a:pPr indent="360000" algn="just">
              <a:lnSpc>
                <a:spcPct val="107000"/>
              </a:lnSpc>
              <a:spcAft>
                <a:spcPts val="0"/>
              </a:spcAft>
            </a:pPr>
            <a:r>
              <a:rPr lang="uk-UA" sz="1600" dirty="0">
                <a:latin typeface="Verdana" panose="020B0604030504040204" pitchFamily="34" charset="0"/>
                <a:ea typeface="Verdana" panose="020B0604030504040204" pitchFamily="34" charset="0"/>
                <a:cs typeface="Times New Roman" panose="02020603050405020304" pitchFamily="18" charset="0"/>
              </a:rPr>
              <a:t>В визначеннях реклами представлені чотири риси, характерні саме для реклами на відміну від багатьох інших способів маркетингової діяльності:</a:t>
            </a:r>
          </a:p>
        </p:txBody>
      </p:sp>
      <p:sp>
        <p:nvSpPr>
          <p:cNvPr id="4" name="Прямоугольник 3"/>
          <p:cNvSpPr/>
          <p:nvPr/>
        </p:nvSpPr>
        <p:spPr>
          <a:xfrm>
            <a:off x="2323069" y="907365"/>
            <a:ext cx="9555891" cy="595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07000"/>
              </a:lnSpc>
              <a:spcAft>
                <a:spcPts val="0"/>
              </a:spcAft>
            </a:pPr>
            <a:r>
              <a:rPr lang="uk-UA" sz="1600" dirty="0">
                <a:latin typeface="Verdana" panose="020B0604030504040204" pitchFamily="34" charset="0"/>
                <a:ea typeface="Verdana" panose="020B0604030504040204" pitchFamily="34" charset="0"/>
                <a:cs typeface="Times New Roman" panose="02020603050405020304" pitchFamily="18" charset="0"/>
              </a:rPr>
              <a:t>реклама – це завжди оплачувана форма передачі інформації, тобто вона розробляється і публікується (транслюється) на кошти рекламодавця;</a:t>
            </a:r>
          </a:p>
        </p:txBody>
      </p:sp>
      <p:sp>
        <p:nvSpPr>
          <p:cNvPr id="5" name="Прямоугольник 4"/>
          <p:cNvSpPr/>
          <p:nvPr/>
        </p:nvSpPr>
        <p:spPr>
          <a:xfrm>
            <a:off x="2323068" y="1750095"/>
            <a:ext cx="9555891" cy="61927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07000"/>
              </a:lnSpc>
              <a:spcAft>
                <a:spcPts val="0"/>
              </a:spcAft>
            </a:pPr>
            <a:r>
              <a:rPr lang="uk-UA" sz="1600" dirty="0">
                <a:latin typeface="Verdana" panose="020B0604030504040204" pitchFamily="34" charset="0"/>
                <a:ea typeface="Verdana" panose="020B0604030504040204" pitchFamily="34" charset="0"/>
                <a:cs typeface="Times New Roman" panose="02020603050405020304" pitchFamily="18" charset="0"/>
              </a:rPr>
              <a:t>реклама – це неособисте подання інформації, тому що воно відбувається через посередницьку ланку, наприклад засоби масової інформації;</a:t>
            </a:r>
          </a:p>
        </p:txBody>
      </p:sp>
      <p:sp>
        <p:nvSpPr>
          <p:cNvPr id="6" name="Прямоугольник 5"/>
          <p:cNvSpPr/>
          <p:nvPr/>
        </p:nvSpPr>
        <p:spPr>
          <a:xfrm>
            <a:off x="2323067" y="2673810"/>
            <a:ext cx="9555891" cy="61927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07000"/>
              </a:lnSpc>
              <a:spcAft>
                <a:spcPts val="0"/>
              </a:spcAft>
            </a:pPr>
            <a:r>
              <a:rPr lang="uk-UA" sz="1600" dirty="0">
                <a:latin typeface="Verdana" panose="020B0604030504040204" pitchFamily="34" charset="0"/>
                <a:ea typeface="Verdana" panose="020B0604030504040204" pitchFamily="34" charset="0"/>
                <a:cs typeface="Times New Roman" panose="02020603050405020304" pitchFamily="18" charset="0"/>
              </a:rPr>
              <a:t>реклама, надаючи інформацію споживачу, завжди переслідує в кінцевому розумінні комерційну мету;</a:t>
            </a:r>
          </a:p>
        </p:txBody>
      </p:sp>
      <p:sp>
        <p:nvSpPr>
          <p:cNvPr id="7" name="Стрелка вправо 6"/>
          <p:cNvSpPr/>
          <p:nvPr/>
        </p:nvSpPr>
        <p:spPr>
          <a:xfrm>
            <a:off x="601362" y="1020011"/>
            <a:ext cx="1260390" cy="370703"/>
          </a:xfrm>
          <a:prstGeom prst="rightArrow">
            <a:avLst/>
          </a:prstGeom>
          <a:solidFill>
            <a:srgbClr val="0EE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Стрелка вправо 7"/>
          <p:cNvSpPr/>
          <p:nvPr/>
        </p:nvSpPr>
        <p:spPr>
          <a:xfrm>
            <a:off x="601362" y="1864332"/>
            <a:ext cx="1260390" cy="370703"/>
          </a:xfrm>
          <a:prstGeom prst="rightArrow">
            <a:avLst/>
          </a:prstGeom>
          <a:solidFill>
            <a:srgbClr val="0EE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Стрелка вправо 8"/>
          <p:cNvSpPr/>
          <p:nvPr/>
        </p:nvSpPr>
        <p:spPr>
          <a:xfrm>
            <a:off x="601362" y="2798094"/>
            <a:ext cx="1260390" cy="370703"/>
          </a:xfrm>
          <a:prstGeom prst="rightArrow">
            <a:avLst/>
          </a:prstGeom>
          <a:solidFill>
            <a:srgbClr val="0EE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Стрелка вправо 9"/>
          <p:cNvSpPr/>
          <p:nvPr/>
        </p:nvSpPr>
        <p:spPr>
          <a:xfrm>
            <a:off x="601362" y="4058501"/>
            <a:ext cx="1260390" cy="370703"/>
          </a:xfrm>
          <a:prstGeom prst="rightArrow">
            <a:avLst/>
          </a:prstGeom>
          <a:solidFill>
            <a:srgbClr val="0EE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59203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6" y="171846"/>
            <a:ext cx="10515600" cy="425707"/>
          </a:xfrm>
        </p:spPr>
        <p:txBody>
          <a:bodyPr>
            <a:normAutofit/>
          </a:bodyPr>
          <a:lstStyle/>
          <a:p>
            <a:pPr algn="ctr"/>
            <a:r>
              <a:rPr lang="uk-UA" sz="1800" b="1" dirty="0" smtClean="0">
                <a:latin typeface="Verdana" panose="020B0604030504040204" pitchFamily="34" charset="0"/>
                <a:ea typeface="Verdana" panose="020B0604030504040204" pitchFamily="34" charset="0"/>
              </a:rPr>
              <a:t>КОМУНІКАЦІЙНІ ХАРАКТЕРИСТИКИ РЕКЛАМИ</a:t>
            </a:r>
            <a:endParaRPr lang="uk-UA" sz="1800" b="1" dirty="0">
              <a:latin typeface="Verdana" panose="020B0604030504040204" pitchFamily="34" charset="0"/>
              <a:ea typeface="Verdana" panose="020B0604030504040204" pitchFamily="34" charset="0"/>
            </a:endParaRPr>
          </a:p>
        </p:txBody>
      </p:sp>
      <p:sp>
        <p:nvSpPr>
          <p:cNvPr id="4" name="Прямоугольник 3"/>
          <p:cNvSpPr/>
          <p:nvPr/>
        </p:nvSpPr>
        <p:spPr>
          <a:xfrm>
            <a:off x="157204" y="2886538"/>
            <a:ext cx="11877575" cy="605102"/>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uk-UA" sz="1600" dirty="0" smtClean="0">
                <a:latin typeface="Verdana" panose="020B0604030504040204" pitchFamily="34" charset="0"/>
                <a:ea typeface="Calibri" panose="020F0502020204030204" pitchFamily="34" charset="0"/>
                <a:cs typeface="Times New Roman" panose="02020603050405020304" pitchFamily="18" charset="0"/>
              </a:rPr>
              <a:t>3</a:t>
            </a:r>
            <a:r>
              <a:rPr lang="uk-UA" sz="1600" dirty="0">
                <a:latin typeface="Verdana" panose="020B0604030504040204" pitchFamily="34" charset="0"/>
                <a:ea typeface="Calibri" panose="020F0502020204030204" pitchFamily="34" charset="0"/>
                <a:cs typeface="Times New Roman" panose="02020603050405020304" pitchFamily="18" charset="0"/>
              </a:rPr>
              <a:t>. Реакція одержувача рекламного звернення у відповідь може бути відсутньою зовсім або значно запізнюватися у часі.</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157208" y="718495"/>
            <a:ext cx="11877575" cy="882742"/>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uk-UA" sz="1600" dirty="0">
                <a:latin typeface="Verdana" panose="020B0604030504040204" pitchFamily="34" charset="0"/>
                <a:ea typeface="Calibri" panose="020F0502020204030204" pitchFamily="34" charset="0"/>
                <a:cs typeface="Times New Roman" panose="02020603050405020304" pitchFamily="18" charset="0"/>
              </a:rPr>
              <a:t>1. Неособистий характер. Комунікаційний сигнал надходить до потенційного покупця не особисто від продавця рекламованого товару, а через рекламних посередників (засоби медіа, різноманітні </a:t>
            </a:r>
            <a:r>
              <a:rPr lang="uk-UA" sz="1600" dirty="0" err="1">
                <a:latin typeface="Verdana" panose="020B0604030504040204" pitchFamily="34" charset="0"/>
                <a:ea typeface="Calibri" panose="020F0502020204030204" pitchFamily="34" charset="0"/>
                <a:cs typeface="Times New Roman" panose="02020603050405020304" pitchFamily="18" charset="0"/>
              </a:rPr>
              <a:t>рекламоносії</a:t>
            </a:r>
            <a:r>
              <a:rPr lang="uk-UA" sz="1600" dirty="0">
                <a:latin typeface="Verdana" panose="020B0604030504040204" pitchFamily="34" charset="0"/>
                <a:ea typeface="Calibri" panose="020F0502020204030204" pitchFamily="34" charset="0"/>
                <a:cs typeface="Times New Roman" panose="02020603050405020304" pitchFamily="18" charset="0"/>
              </a:rPr>
              <a:t> тощо).</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157203" y="1919722"/>
            <a:ext cx="11877575" cy="605102"/>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uk-UA" sz="1600" dirty="0">
                <a:latin typeface="Verdana" panose="020B0604030504040204" pitchFamily="34" charset="0"/>
                <a:ea typeface="Calibri" panose="020F0502020204030204" pitchFamily="34" charset="0"/>
                <a:cs typeface="Times New Roman" panose="02020603050405020304" pitchFamily="18" charset="0"/>
              </a:rPr>
              <a:t>2. Реклама є наймасовішою маркетинговою комунікацією, використання якої дозволяє охопити найбільшу за чисельністю аудиторію (на відміну, наприклад, від конкретного звернення в рамках прямого маркетингу). </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157205" y="3888771"/>
            <a:ext cx="11877575" cy="2631490"/>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600"/>
              </a:spcAft>
            </a:pPr>
            <a:r>
              <a:rPr lang="uk-UA" sz="1600" dirty="0">
                <a:latin typeface="Verdana" panose="020B0604030504040204" pitchFamily="34" charset="0"/>
                <a:ea typeface="Calibri" panose="020F0502020204030204" pitchFamily="34" charset="0"/>
                <a:cs typeface="Times New Roman" panose="02020603050405020304" pitchFamily="18" charset="0"/>
              </a:rPr>
              <a:t>4. Значні труднощі у визначенні ефекту реклами (є логічним продовженням попередньої характеристики). Зворотній зв'язок в комунікації (природно, що продавець чекає від покупця рішення про покупку) носить імовірнісний і невизначений характер. Факт покупки залежить не тільки від реклами, але і від маси факторів, що не мають прямого відношення до реклами, що носять суб’єктивний характер і практично не піддаються формалізації.</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360000" algn="just"/>
            <a:r>
              <a:rPr lang="uk-UA" sz="1600" i="1" dirty="0">
                <a:latin typeface="Verdana" panose="020B0604030504040204" pitchFamily="34" charset="0"/>
                <a:ea typeface="Calibri" panose="020F0502020204030204" pitchFamily="34" charset="0"/>
                <a:cs typeface="Times New Roman" panose="02020603050405020304" pitchFamily="18" charset="0"/>
              </a:rPr>
              <a:t>Наприклад</a:t>
            </a:r>
            <a:r>
              <a:rPr lang="uk-UA" sz="1600" dirty="0">
                <a:latin typeface="Verdana" panose="020B0604030504040204" pitchFamily="34" charset="0"/>
                <a:ea typeface="Calibri" panose="020F0502020204030204" pitchFamily="34" charset="0"/>
                <a:cs typeface="Times New Roman" panose="02020603050405020304" pitchFamily="18" charset="0"/>
              </a:rPr>
              <a:t>, чудова рекламна компанія може збігатися в часі з браком у випуску великої партії виробу, що рекламується. В результаті реклама лише посилить негативні наслідки провалу.</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360000" algn="just"/>
            <a:endParaRPr lang="uk-UA" sz="1600" dirty="0" smtClean="0">
              <a:latin typeface="Verdana" panose="020B0604030504040204" pitchFamily="34" charset="0"/>
              <a:ea typeface="Calibri" panose="020F0502020204030204" pitchFamily="34" charset="0"/>
              <a:cs typeface="Times New Roman" panose="02020603050405020304" pitchFamily="18" charset="0"/>
            </a:endParaRPr>
          </a:p>
          <a:p>
            <a:pPr indent="360000" algn="just"/>
            <a:r>
              <a:rPr lang="uk-UA" sz="1600" dirty="0" smtClean="0">
                <a:latin typeface="Verdana" panose="020B0604030504040204" pitchFamily="34" charset="0"/>
                <a:ea typeface="Calibri" panose="020F0502020204030204" pitchFamily="34" charset="0"/>
                <a:cs typeface="Times New Roman" panose="02020603050405020304" pitchFamily="18" charset="0"/>
              </a:rPr>
              <a:t>Рекламні </a:t>
            </a:r>
            <a:r>
              <a:rPr lang="uk-UA" sz="1600" dirty="0">
                <a:latin typeface="Verdana" panose="020B0604030504040204" pitchFamily="34" charset="0"/>
                <a:ea typeface="Calibri" panose="020F0502020204030204" pitchFamily="34" charset="0"/>
                <a:cs typeface="Times New Roman" panose="02020603050405020304" pitchFamily="18" charset="0"/>
              </a:rPr>
              <a:t>зусилля також не дадуть позитивного результату в разі </a:t>
            </a:r>
            <a:r>
              <a:rPr lang="uk-UA" sz="1600" dirty="0" err="1">
                <a:latin typeface="Verdana" panose="020B0604030504040204" pitchFamily="34" charset="0"/>
                <a:ea typeface="Calibri" panose="020F0502020204030204" pitchFamily="34" charset="0"/>
                <a:cs typeface="Times New Roman" panose="02020603050405020304" pitchFamily="18" charset="0"/>
              </a:rPr>
              <a:t>недоопрацювань</a:t>
            </a:r>
            <a:r>
              <a:rPr lang="uk-UA" sz="1600" dirty="0">
                <a:latin typeface="Verdana" panose="020B0604030504040204" pitchFamily="34" charset="0"/>
                <a:ea typeface="Calibri" panose="020F0502020204030204" pitchFamily="34" charset="0"/>
                <a:cs typeface="Times New Roman" panose="02020603050405020304" pitchFamily="18" charset="0"/>
              </a:rPr>
              <a:t> у сфері збуту.</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360000" algn="just"/>
            <a:r>
              <a:rPr lang="uk-UA" sz="1600" i="1" dirty="0">
                <a:latin typeface="Verdana" panose="020B0604030504040204" pitchFamily="34" charset="0"/>
                <a:ea typeface="Calibri" panose="020F0502020204030204" pitchFamily="34" charset="0"/>
                <a:cs typeface="Times New Roman" panose="02020603050405020304" pitchFamily="18" charset="0"/>
              </a:rPr>
              <a:t>Наприклад</a:t>
            </a:r>
            <a:r>
              <a:rPr lang="uk-UA" sz="1600" dirty="0">
                <a:latin typeface="Verdana" panose="020B0604030504040204" pitchFamily="34" charset="0"/>
                <a:ea typeface="Calibri" panose="020F0502020204030204" pitchFamily="34" charset="0"/>
                <a:cs typeface="Times New Roman" panose="02020603050405020304" pitchFamily="18" charset="0"/>
              </a:rPr>
              <a:t>, реклама є, а рекламованого товару в мережі розподілу немає.</a:t>
            </a:r>
            <a:endParaRPr lang="uk-U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0760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 name="Прямоугольник 3"/>
          <p:cNvSpPr/>
          <p:nvPr/>
        </p:nvSpPr>
        <p:spPr>
          <a:xfrm>
            <a:off x="847024" y="2320428"/>
            <a:ext cx="10674416" cy="1248803"/>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uk-UA" sz="1600" dirty="0" smtClean="0">
                <a:latin typeface="Verdana" panose="020B0604030504040204" pitchFamily="34" charset="0"/>
                <a:ea typeface="Verdana" panose="020B0604030504040204" pitchFamily="34" charset="0"/>
                <a:cs typeface="Times New Roman" panose="02020603050405020304" pitchFamily="18" charset="0"/>
              </a:rPr>
              <a:t>7</a:t>
            </a:r>
            <a:r>
              <a:rPr lang="uk-UA" sz="1600" dirty="0">
                <a:latin typeface="Verdana" panose="020B0604030504040204" pitchFamily="34" charset="0"/>
                <a:ea typeface="Verdana" panose="020B0604030504040204" pitchFamily="34" charset="0"/>
                <a:cs typeface="Times New Roman" panose="02020603050405020304" pitchFamily="18" charset="0"/>
              </a:rPr>
              <a:t>. Як правило, зі змісту рекламного повідомлення чітко проглядається мета комунікації. </a:t>
            </a:r>
          </a:p>
          <a:p>
            <a:pPr algn="just">
              <a:lnSpc>
                <a:spcPct val="107000"/>
              </a:lnSpc>
              <a:spcAft>
                <a:spcPts val="800"/>
              </a:spcAft>
            </a:pPr>
            <a:r>
              <a:rPr lang="uk-UA" sz="1600" dirty="0">
                <a:latin typeface="Verdana" panose="020B0604030504040204" pitchFamily="34" charset="0"/>
                <a:ea typeface="Verdana" panose="020B0604030504040204" pitchFamily="34" charset="0"/>
                <a:cs typeface="Times New Roman" panose="02020603050405020304" pitchFamily="18" charset="0"/>
              </a:rPr>
              <a:t>Іноді посили реклами містять однозначні заклики комунікатора до одержувачів (купити товар, взяти участь в акції, проголосувати за кандидата тощо). Іноді реклама спрямована на формування позитивного іміджу  товару. Для адресата досягнення цих цілей є очевидним.</a:t>
            </a:r>
            <a:endParaRPr lang="uk-UA" sz="16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5" name="Прямоугольник 4"/>
          <p:cNvSpPr/>
          <p:nvPr/>
        </p:nvSpPr>
        <p:spPr>
          <a:xfrm>
            <a:off x="847024" y="539816"/>
            <a:ext cx="10674416" cy="882742"/>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uk-UA" sz="1600" dirty="0">
                <a:latin typeface="Verdana" panose="020B0604030504040204" pitchFamily="34" charset="0"/>
                <a:ea typeface="Verdana" panose="020B0604030504040204" pitchFamily="34" charset="0"/>
                <a:cs typeface="Times New Roman" panose="02020603050405020304" pitchFamily="18" charset="0"/>
              </a:rPr>
              <a:t>5. Суспільний характер рекламної комунікації. Рекламований товар є законним і загальноприйнятим (Законом заборонено рекламувати небезпечні, шкідливі або небезпечні для здоров’я товари, наприклад наркотики, алкоголь тощо).</a:t>
            </a:r>
          </a:p>
        </p:txBody>
      </p:sp>
      <p:sp>
        <p:nvSpPr>
          <p:cNvPr id="6" name="Прямоугольник 5"/>
          <p:cNvSpPr/>
          <p:nvPr/>
        </p:nvSpPr>
        <p:spPr>
          <a:xfrm>
            <a:off x="847024" y="1693591"/>
            <a:ext cx="10674416" cy="355803"/>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uk-UA" sz="1600" dirty="0">
                <a:latin typeface="Verdana" panose="020B0604030504040204" pitchFamily="34" charset="0"/>
                <a:ea typeface="Verdana" panose="020B0604030504040204" pitchFamily="34" charset="0"/>
                <a:cs typeface="Times New Roman" panose="02020603050405020304" pitchFamily="18" charset="0"/>
              </a:rPr>
              <a:t>6. Платний характер розміщення реклами.</a:t>
            </a:r>
          </a:p>
        </p:txBody>
      </p:sp>
      <p:sp>
        <p:nvSpPr>
          <p:cNvPr id="7" name="Прямоугольник 6"/>
          <p:cNvSpPr/>
          <p:nvPr/>
        </p:nvSpPr>
        <p:spPr>
          <a:xfrm>
            <a:off x="847025" y="5564591"/>
            <a:ext cx="10674416" cy="950838"/>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uk-UA" sz="1600" dirty="0" smtClean="0">
                <a:latin typeface="Verdana" panose="020B0604030504040204" pitchFamily="34" charset="0"/>
                <a:ea typeface="Verdana" panose="020B0604030504040204" pitchFamily="34" charset="0"/>
                <a:cs typeface="Times New Roman" panose="02020603050405020304" pitchFamily="18" charset="0"/>
              </a:rPr>
              <a:t>9</a:t>
            </a:r>
            <a:r>
              <a:rPr lang="uk-UA" sz="1600" dirty="0">
                <a:latin typeface="Verdana" panose="020B0604030504040204" pitchFamily="34" charset="0"/>
                <a:ea typeface="Verdana" panose="020B0604030504040204" pitchFamily="34" charset="0"/>
                <a:cs typeface="Times New Roman" panose="02020603050405020304" pitchFamily="18" charset="0"/>
              </a:rPr>
              <a:t>. Яскравість і здатність до умовляння. </a:t>
            </a:r>
          </a:p>
          <a:p>
            <a:r>
              <a:rPr lang="uk-UA" sz="1600" dirty="0">
                <a:latin typeface="Verdana" panose="020B0604030504040204" pitchFamily="34" charset="0"/>
                <a:ea typeface="Verdana" panose="020B0604030504040204" pitchFamily="34" charset="0"/>
                <a:cs typeface="Times New Roman" panose="02020603050405020304" pitchFamily="18" charset="0"/>
              </a:rPr>
              <a:t>Багаторазове повторення рекламних доводів впливає на споживача і підштовхує його до покупки.</a:t>
            </a:r>
            <a:endParaRPr lang="uk-UA" sz="1600" dirty="0">
              <a:latin typeface="Verdana" panose="020B0604030504040204" pitchFamily="34" charset="0"/>
              <a:ea typeface="Verdana" panose="020B0604030504040204" pitchFamily="34" charset="0"/>
            </a:endParaRPr>
          </a:p>
        </p:txBody>
      </p:sp>
      <p:sp>
        <p:nvSpPr>
          <p:cNvPr id="8" name="Прямоугольник 7"/>
          <p:cNvSpPr/>
          <p:nvPr/>
        </p:nvSpPr>
        <p:spPr>
          <a:xfrm>
            <a:off x="847024" y="3904681"/>
            <a:ext cx="10674416" cy="1248803"/>
          </a:xfrm>
          <a:prstGeom prst="rect">
            <a:avLst/>
          </a:prstGeom>
          <a:gradFill>
            <a:gsLst>
              <a:gs pos="0">
                <a:srgbClr val="FFFF00"/>
              </a:gs>
              <a:gs pos="50000">
                <a:schemeClr val="accent4">
                  <a:lumMod val="105000"/>
                  <a:satMod val="103000"/>
                  <a:tint val="73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uk-UA" sz="1600" dirty="0">
                <a:latin typeface="Verdana" panose="020B0604030504040204" pitchFamily="34" charset="0"/>
                <a:ea typeface="Verdana" panose="020B0604030504040204" pitchFamily="34" charset="0"/>
                <a:cs typeface="Times New Roman" panose="02020603050405020304" pitchFamily="18" charset="0"/>
              </a:rPr>
              <a:t>8. Реклама не претендує на упередженість. </a:t>
            </a:r>
          </a:p>
          <a:p>
            <a:pPr algn="just">
              <a:lnSpc>
                <a:spcPct val="107000"/>
              </a:lnSpc>
              <a:spcAft>
                <a:spcPts val="800"/>
              </a:spcAft>
            </a:pPr>
            <a:r>
              <a:rPr lang="uk-UA" sz="1600" dirty="0">
                <a:latin typeface="Verdana" panose="020B0604030504040204" pitchFamily="34" charset="0"/>
                <a:ea typeface="Verdana" panose="020B0604030504040204" pitchFamily="34" charset="0"/>
                <a:cs typeface="Times New Roman" panose="02020603050405020304" pitchFamily="18" charset="0"/>
              </a:rPr>
              <a:t>Зазвичай у рекламному звернені основна увага приділяється перевагам рекламованого товару або фірми. І вони можуть бути певною мірою перебільшені. Недоліки, як правило, не згадуються. Адресати вже давно сприймають цей момент як належне.</a:t>
            </a:r>
          </a:p>
        </p:txBody>
      </p:sp>
    </p:spTree>
    <p:extLst>
      <p:ext uri="{BB962C8B-B14F-4D97-AF65-F5344CB8AC3E}">
        <p14:creationId xmlns:p14="http://schemas.microsoft.com/office/powerpoint/2010/main" val="3088893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 name="Прямоугольник 3"/>
          <p:cNvSpPr/>
          <p:nvPr/>
        </p:nvSpPr>
        <p:spPr>
          <a:xfrm>
            <a:off x="413886" y="1250148"/>
            <a:ext cx="11309685" cy="5625194"/>
          </a:xfrm>
          <a:prstGeom prst="rect">
            <a:avLst/>
          </a:prstGeom>
        </p:spPr>
        <p:txBody>
          <a:bodyPr wrap="square">
            <a:spAutoFit/>
          </a:bodyPr>
          <a:lstStyle/>
          <a:p>
            <a:pPr marL="342900" lvl="0" indent="-342900" algn="just">
              <a:lnSpc>
                <a:spcPct val="107000"/>
              </a:lnSpc>
              <a:spcAft>
                <a:spcPts val="0"/>
              </a:spcAft>
              <a:buFont typeface="Calibri" panose="020F0502020204030204" pitchFamily="34" charset="0"/>
              <a:buChar char="-"/>
            </a:pPr>
            <a:r>
              <a:rPr lang="uk-UA" sz="1600"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Інформування </a:t>
            </a:r>
            <a:r>
              <a:rPr lang="uk-UA" sz="1600" dirty="0">
                <a:latin typeface="Verdana" panose="020B0604030504040204" pitchFamily="34" charset="0"/>
                <a:ea typeface="Verdana" panose="020B0604030504040204" pitchFamily="34" charset="0"/>
                <a:cs typeface="Times New Roman" panose="02020603050405020304" pitchFamily="18" charset="0"/>
              </a:rPr>
              <a:t>(формування обізнаності та знання про новий товар, якусь подію, про фірму тощо</a:t>
            </a:r>
            <a:r>
              <a:rPr lang="uk-UA" sz="1600" dirty="0" smtClean="0">
                <a:latin typeface="Verdana" panose="020B0604030504040204" pitchFamily="34" charset="0"/>
                <a:ea typeface="Verdana" panose="020B0604030504040204" pitchFamily="34" charset="0"/>
                <a:cs typeface="Times New Roman" panose="02020603050405020304" pitchFamily="18" charset="0"/>
              </a:rPr>
              <a:t>).</a:t>
            </a:r>
          </a:p>
          <a:p>
            <a:pPr lvl="0" algn="just">
              <a:lnSpc>
                <a:spcPct val="107000"/>
              </a:lnSpc>
              <a:spcAft>
                <a:spcPts val="0"/>
              </a:spcAft>
            </a:pPr>
            <a:r>
              <a:rPr lang="uk-UA" sz="1600" b="1" dirty="0" smtClean="0">
                <a:latin typeface="Verdana" panose="020B0604030504040204" pitchFamily="34" charset="0"/>
                <a:ea typeface="Verdana" panose="020B0604030504040204" pitchFamily="34" charset="0"/>
                <a:cs typeface="Times New Roman" panose="02020603050405020304" pitchFamily="18" charset="0"/>
              </a:rPr>
              <a:t>Наприклад</a:t>
            </a:r>
            <a:r>
              <a:rPr lang="uk-UA" sz="1600" dirty="0">
                <a:latin typeface="Verdana" panose="020B0604030504040204" pitchFamily="34" charset="0"/>
                <a:ea typeface="Verdana" panose="020B0604030504040204" pitchFamily="34" charset="0"/>
                <a:cs typeface="Times New Roman" panose="02020603050405020304" pitchFamily="18" charset="0"/>
              </a:rPr>
              <a:t>, реклама нового електромобіля, яка детально описує його характеристики, переваги та екологічність. Мета: Розповісти споживачам про існування нового продукту та його особливості</a:t>
            </a:r>
            <a:r>
              <a:rPr lang="uk-UA" sz="1600" dirty="0" smtClean="0">
                <a:latin typeface="Verdana" panose="020B0604030504040204" pitchFamily="34" charset="0"/>
                <a:ea typeface="Verdana" panose="020B0604030504040204" pitchFamily="34" charset="0"/>
                <a:cs typeface="Times New Roman" panose="02020603050405020304" pitchFamily="18" charset="0"/>
              </a:rPr>
              <a:t>;</a:t>
            </a:r>
          </a:p>
          <a:p>
            <a:pPr lvl="0" algn="just">
              <a:lnSpc>
                <a:spcPct val="107000"/>
              </a:lnSpc>
              <a:spcAft>
                <a:spcPts val="0"/>
              </a:spcAft>
            </a:pPr>
            <a:endParaRPr lang="uk-UA" sz="1600" dirty="0">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uk-UA"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Умовляння</a:t>
            </a:r>
            <a:r>
              <a:rPr lang="uk-UA" sz="1600" dirty="0">
                <a:latin typeface="Verdana" panose="020B0604030504040204" pitchFamily="34" charset="0"/>
                <a:ea typeface="Verdana" panose="020B0604030504040204" pitchFamily="34" charset="0"/>
                <a:cs typeface="Times New Roman" panose="02020603050405020304" pitchFamily="18" charset="0"/>
              </a:rPr>
              <a:t> (поступове, послідовне формування переваги, відповідного сприйняття споживачем образу фірми та її товарів; переконання покупця зробити покупку; заохочення факту покупки тощо). </a:t>
            </a:r>
            <a:endParaRPr lang="uk-UA" sz="1600" dirty="0" smtClean="0">
              <a:latin typeface="Verdana" panose="020B0604030504040204" pitchFamily="34" charset="0"/>
              <a:ea typeface="Verdana" panose="020B0604030504040204" pitchFamily="34" charset="0"/>
              <a:cs typeface="Times New Roman" panose="02020603050405020304" pitchFamily="18" charset="0"/>
            </a:endParaRPr>
          </a:p>
          <a:p>
            <a:pPr lvl="0" algn="just">
              <a:lnSpc>
                <a:spcPct val="107000"/>
              </a:lnSpc>
              <a:spcAft>
                <a:spcPts val="0"/>
              </a:spcAft>
            </a:pPr>
            <a:r>
              <a:rPr lang="uk-UA" sz="1600" b="1" dirty="0" smtClean="0">
                <a:latin typeface="Verdana" panose="020B0604030504040204" pitchFamily="34" charset="0"/>
                <a:ea typeface="Verdana" panose="020B0604030504040204" pitchFamily="34" charset="0"/>
                <a:cs typeface="Times New Roman" panose="02020603050405020304" pitchFamily="18" charset="0"/>
              </a:rPr>
              <a:t>Наприклад</a:t>
            </a:r>
            <a:r>
              <a:rPr lang="uk-UA" sz="1600" dirty="0">
                <a:latin typeface="Verdana" panose="020B0604030504040204" pitchFamily="34" charset="0"/>
                <a:ea typeface="Verdana" panose="020B0604030504040204" pitchFamily="34" charset="0"/>
                <a:cs typeface="Times New Roman" panose="02020603050405020304" pitchFamily="18" charset="0"/>
              </a:rPr>
              <a:t>, реклама зубної пасти, яка демонструє її переваги над конкурентами, наприклад, відбілювання зубів або захист від карієсу. Мета: Переконати споживачів, що цей товар кращий за інші, і стимулювати їх до покупки</a:t>
            </a:r>
            <a:r>
              <a:rPr lang="uk-UA" sz="1600" dirty="0" smtClean="0">
                <a:latin typeface="Verdana" panose="020B0604030504040204" pitchFamily="34" charset="0"/>
                <a:ea typeface="Verdana" panose="020B0604030504040204" pitchFamily="34" charset="0"/>
                <a:cs typeface="Times New Roman" panose="02020603050405020304" pitchFamily="18" charset="0"/>
              </a:rPr>
              <a:t>;</a:t>
            </a:r>
          </a:p>
          <a:p>
            <a:pPr lvl="0" algn="just">
              <a:lnSpc>
                <a:spcPct val="107000"/>
              </a:lnSpc>
              <a:spcAft>
                <a:spcPts val="0"/>
              </a:spcAft>
            </a:pPr>
            <a:endParaRPr lang="uk-UA" sz="1600" dirty="0">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uk-UA" sz="1600" dirty="0">
                <a:solidFill>
                  <a:schemeClr val="bg1"/>
                </a:solidFill>
                <a:latin typeface="Verdana" panose="020B0604030504040204" pitchFamily="34" charset="0"/>
                <a:ea typeface="Verdana" panose="020B0604030504040204" pitchFamily="34" charset="0"/>
                <a:cs typeface="Times New Roman" panose="02020603050405020304" pitchFamily="18" charset="0"/>
              </a:rPr>
              <a:t>Нагадування</a:t>
            </a:r>
            <a:r>
              <a:rPr lang="uk-UA" sz="1600" dirty="0">
                <a:latin typeface="Verdana" panose="020B0604030504040204" pitchFamily="34" charset="0"/>
                <a:ea typeface="Verdana" panose="020B0604030504040204" pitchFamily="34" charset="0"/>
                <a:cs typeface="Times New Roman" panose="02020603050405020304" pitchFamily="18" charset="0"/>
              </a:rPr>
              <a:t> (підтримка обізнаності, утримання в пам’яті споживачів інформації про товар тощо). </a:t>
            </a:r>
            <a:endParaRPr lang="uk-UA" sz="1600" dirty="0" smtClean="0">
              <a:latin typeface="Verdana" panose="020B0604030504040204" pitchFamily="34" charset="0"/>
              <a:ea typeface="Verdana" panose="020B0604030504040204" pitchFamily="34" charset="0"/>
              <a:cs typeface="Times New Roman" panose="02020603050405020304" pitchFamily="18" charset="0"/>
            </a:endParaRPr>
          </a:p>
          <a:p>
            <a:pPr lvl="0" algn="just">
              <a:lnSpc>
                <a:spcPct val="107000"/>
              </a:lnSpc>
              <a:spcAft>
                <a:spcPts val="0"/>
              </a:spcAft>
            </a:pPr>
            <a:r>
              <a:rPr lang="uk-UA" sz="1600" b="1" dirty="0" smtClean="0">
                <a:latin typeface="Verdana" panose="020B0604030504040204" pitchFamily="34" charset="0"/>
                <a:ea typeface="Verdana" panose="020B0604030504040204" pitchFamily="34" charset="0"/>
                <a:cs typeface="Times New Roman" panose="02020603050405020304" pitchFamily="18" charset="0"/>
              </a:rPr>
              <a:t>Наприклад</a:t>
            </a:r>
            <a:r>
              <a:rPr lang="uk-UA" sz="1600" dirty="0">
                <a:latin typeface="Verdana" panose="020B0604030504040204" pitchFamily="34" charset="0"/>
                <a:ea typeface="Verdana" panose="020B0604030504040204" pitchFamily="34" charset="0"/>
                <a:cs typeface="Times New Roman" panose="02020603050405020304" pitchFamily="18" charset="0"/>
              </a:rPr>
              <a:t>, рекламний ролик </a:t>
            </a:r>
            <a:r>
              <a:rPr lang="uk-UA" sz="1600" dirty="0" err="1">
                <a:latin typeface="Verdana" panose="020B0604030504040204" pitchFamily="34" charset="0"/>
                <a:ea typeface="Verdana" panose="020B0604030504040204" pitchFamily="34" charset="0"/>
                <a:cs typeface="Times New Roman" panose="02020603050405020304" pitchFamily="18" charset="0"/>
              </a:rPr>
              <a:t>Coca-Cola</a:t>
            </a:r>
            <a:r>
              <a:rPr lang="uk-UA" sz="1600" dirty="0">
                <a:latin typeface="Verdana" panose="020B0604030504040204" pitchFamily="34" charset="0"/>
                <a:ea typeface="Verdana" panose="020B0604030504040204" pitchFamily="34" charset="0"/>
                <a:cs typeface="Times New Roman" panose="02020603050405020304" pitchFamily="18" charset="0"/>
              </a:rPr>
              <a:t> перед святами з традиційним слоганом «Свято наближається» та зображенням червоної вантажівки. Мета: Підтримувати популярність бренду та нагадувати споживачам про його </a:t>
            </a:r>
            <a:r>
              <a:rPr lang="uk-UA" sz="1600" dirty="0" smtClean="0">
                <a:latin typeface="Verdana" panose="020B0604030504040204" pitchFamily="34" charset="0"/>
                <a:ea typeface="Verdana" panose="020B0604030504040204" pitchFamily="34" charset="0"/>
                <a:cs typeface="Times New Roman" panose="02020603050405020304" pitchFamily="18" charset="0"/>
              </a:rPr>
              <a:t>існування;</a:t>
            </a:r>
          </a:p>
          <a:p>
            <a:pPr lvl="0" algn="just">
              <a:lnSpc>
                <a:spcPct val="107000"/>
              </a:lnSpc>
              <a:spcAft>
                <a:spcPts val="0"/>
              </a:spcAft>
            </a:pPr>
            <a:endParaRPr lang="uk-UA" sz="1600" dirty="0" smtClean="0">
              <a:latin typeface="Verdana" panose="020B0604030504040204" pitchFamily="34" charset="0"/>
              <a:ea typeface="Verdana" panose="020B0604030504040204" pitchFamily="34" charset="0"/>
              <a:cs typeface="Times New Roman" panose="02020603050405020304" pitchFamily="18" charset="0"/>
            </a:endParaRPr>
          </a:p>
          <a:p>
            <a:pPr marL="285750" lvl="0" indent="-285750" algn="just">
              <a:lnSpc>
                <a:spcPct val="107000"/>
              </a:lnSpc>
              <a:spcAft>
                <a:spcPts val="0"/>
              </a:spcAft>
              <a:buFontTx/>
              <a:buChar char="-"/>
            </a:pPr>
            <a:r>
              <a:rPr lang="uk-UA" sz="1600" dirty="0" smtClean="0">
                <a:solidFill>
                  <a:schemeClr val="bg1"/>
                </a:solidFill>
                <a:latin typeface="Verdana" panose="020B0604030504040204" pitchFamily="34" charset="0"/>
                <a:ea typeface="Calibri" panose="020F0502020204030204" pitchFamily="34" charset="0"/>
                <a:cs typeface="Times New Roman" panose="02020603050405020304" pitchFamily="18" charset="0"/>
              </a:rPr>
              <a:t>Формування </a:t>
            </a:r>
            <a:r>
              <a:rPr lang="uk-UA" sz="1600" dirty="0" err="1">
                <a:solidFill>
                  <a:schemeClr val="bg1"/>
                </a:solidFill>
                <a:latin typeface="Verdana" panose="020B0604030504040204" pitchFamily="34" charset="0"/>
                <a:ea typeface="Calibri" panose="020F0502020204030204" pitchFamily="34" charset="0"/>
                <a:cs typeface="Times New Roman" panose="02020603050405020304" pitchFamily="18" charset="0"/>
              </a:rPr>
              <a:t>емоційно</a:t>
            </a:r>
            <a:r>
              <a:rPr lang="uk-UA" sz="1600" dirty="0">
                <a:solidFill>
                  <a:schemeClr val="bg1"/>
                </a:solidFill>
                <a:latin typeface="Verdana" panose="020B0604030504040204" pitchFamily="34" charset="0"/>
                <a:ea typeface="Calibri" panose="020F0502020204030204" pitchFamily="34" charset="0"/>
                <a:cs typeface="Times New Roman" panose="02020603050405020304" pitchFamily="18" charset="0"/>
              </a:rPr>
              <a:t> позитивного забарвлення комунікацій</a:t>
            </a:r>
            <a:r>
              <a:rPr lang="uk-UA" sz="1600" dirty="0">
                <a:latin typeface="Verdana" panose="020B0604030504040204" pitchFamily="34" charset="0"/>
                <a:ea typeface="Calibri" panose="020F0502020204030204" pitchFamily="34" charset="0"/>
                <a:cs typeface="Times New Roman" panose="02020603050405020304" pitchFamily="18" charset="0"/>
              </a:rPr>
              <a:t>. </a:t>
            </a:r>
            <a:endParaRPr lang="uk-UA" sz="1600" dirty="0" smtClean="0">
              <a:latin typeface="Verdana" panose="020B060403050404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uk-UA" sz="1600" b="1" dirty="0" smtClean="0">
                <a:latin typeface="Verdana" panose="020B0604030504040204" pitchFamily="34" charset="0"/>
                <a:ea typeface="Calibri" panose="020F0502020204030204" pitchFamily="34" charset="0"/>
                <a:cs typeface="Times New Roman" panose="02020603050405020304" pitchFamily="18" charset="0"/>
              </a:rPr>
              <a:t>Наприклад</a:t>
            </a:r>
            <a:r>
              <a:rPr lang="uk-UA" sz="1600" dirty="0">
                <a:latin typeface="Verdana" panose="020B0604030504040204" pitchFamily="34" charset="0"/>
                <a:ea typeface="Calibri" panose="020F0502020204030204" pitchFamily="34" charset="0"/>
                <a:cs typeface="Times New Roman" panose="02020603050405020304" pitchFamily="18" charset="0"/>
              </a:rPr>
              <a:t>, реклама шоколаду </a:t>
            </a:r>
            <a:r>
              <a:rPr lang="uk-UA" sz="1600" dirty="0" err="1">
                <a:latin typeface="Verdana" panose="020B0604030504040204" pitchFamily="34" charset="0"/>
                <a:ea typeface="Calibri" panose="020F0502020204030204" pitchFamily="34" charset="0"/>
                <a:cs typeface="Times New Roman" panose="02020603050405020304" pitchFamily="18" charset="0"/>
              </a:rPr>
              <a:t>Milka</a:t>
            </a:r>
            <a:r>
              <a:rPr lang="uk-UA" sz="1600" dirty="0">
                <a:latin typeface="Verdana" panose="020B0604030504040204" pitchFamily="34" charset="0"/>
                <a:ea typeface="Calibri" panose="020F0502020204030204" pitchFamily="34" charset="0"/>
                <a:cs typeface="Times New Roman" panose="02020603050405020304" pitchFamily="18" charset="0"/>
              </a:rPr>
              <a:t>, де показують зворушливі історії про доброту, сім'ю, дитинство під слоганом «Доторкнись до ніжності». </a:t>
            </a:r>
            <a:r>
              <a:rPr lang="uk-UA" sz="1600" dirty="0">
                <a:latin typeface="Verdana" panose="020B0604030504040204" pitchFamily="34" charset="0"/>
                <a:ea typeface="Times New Roman" panose="02020603050405020304" pitchFamily="18" charset="0"/>
                <a:cs typeface="Times New Roman" panose="02020603050405020304" pitchFamily="18" charset="0"/>
              </a:rPr>
              <a:t>Мета: Створити у споживачів позитивні асоціації з брендом та викликати бажання придбати товар</a:t>
            </a:r>
            <a:r>
              <a:rPr lang="uk-UA" sz="1600" dirty="0">
                <a:latin typeface="Verdana" panose="020B0604030504040204" pitchFamily="34" charset="0"/>
                <a:ea typeface="Calibri" panose="020F0502020204030204" pitchFamily="34" charset="0"/>
                <a:cs typeface="Times New Roman" panose="02020603050405020304" pitchFamily="18" charset="0"/>
              </a:rPr>
              <a:t>;</a:t>
            </a:r>
            <a:endParaRPr lang="uk-UA" sz="11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uk-UA" sz="1600" dirty="0">
              <a:latin typeface="Verdana" panose="020B0604030504040204" pitchFamily="34" charset="0"/>
              <a:ea typeface="Verdana" panose="020B0604030504040204" pitchFamily="34" charset="0"/>
              <a:cs typeface="Times New Roman" panose="02020603050405020304" pitchFamily="18" charset="0"/>
            </a:endParaRPr>
          </a:p>
        </p:txBody>
      </p:sp>
      <p:sp>
        <p:nvSpPr>
          <p:cNvPr id="5" name="Прямоугольник 4"/>
          <p:cNvSpPr/>
          <p:nvPr/>
        </p:nvSpPr>
        <p:spPr>
          <a:xfrm>
            <a:off x="413886" y="183681"/>
            <a:ext cx="11309685" cy="868571"/>
          </a:xfrm>
          <a:prstGeom prst="rect">
            <a:avLst/>
          </a:prstGeom>
        </p:spPr>
        <p:txBody>
          <a:bodyPr wrap="square">
            <a:spAutoFit/>
          </a:bodyPr>
          <a:lstStyle/>
          <a:p>
            <a:pPr algn="just">
              <a:lnSpc>
                <a:spcPct val="107000"/>
              </a:lnSpc>
              <a:spcAft>
                <a:spcPts val="0"/>
              </a:spcAft>
            </a:pPr>
            <a:r>
              <a:rPr lang="uk-UA" sz="1600" dirty="0">
                <a:latin typeface="Verdana" panose="020B0604030504040204" pitchFamily="34" charset="0"/>
                <a:ea typeface="Calibri" panose="020F0502020204030204" pitchFamily="34" charset="0"/>
                <a:cs typeface="Times New Roman" panose="02020603050405020304" pitchFamily="18" charset="0"/>
              </a:rPr>
              <a:t>Основні комунікаційні функції реклами відповідають загальним цілям системи маркетингових комунікацій. Залежно від цілей, які визначаються конкретною ринковою ситуацією, реклама може максимально ефективно вирішувати </a:t>
            </a:r>
            <a:r>
              <a:rPr lang="uk-UA" sz="1600" b="1" dirty="0">
                <a:latin typeface="Verdana" panose="020B0604030504040204" pitchFamily="34" charset="0"/>
                <a:ea typeface="Calibri" panose="020F0502020204030204" pitchFamily="34" charset="0"/>
                <a:cs typeface="Times New Roman" panose="02020603050405020304" pitchFamily="18" charset="0"/>
              </a:rPr>
              <a:t>наступні завдання</a:t>
            </a:r>
            <a:r>
              <a:rPr lang="uk-UA" sz="1600" dirty="0">
                <a:latin typeface="Verdana" panose="020B0604030504040204" pitchFamily="34" charset="0"/>
                <a:ea typeface="Calibri" panose="020F0502020204030204" pitchFamily="34" charset="0"/>
                <a:cs typeface="Times New Roman" panose="02020603050405020304" pitchFamily="18" charset="0"/>
              </a:rPr>
              <a:t>:</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088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 name="Прямоугольник 3"/>
          <p:cNvSpPr/>
          <p:nvPr/>
        </p:nvSpPr>
        <p:spPr>
          <a:xfrm>
            <a:off x="490888" y="528049"/>
            <a:ext cx="11088304" cy="5347554"/>
          </a:xfrm>
          <a:prstGeom prst="rect">
            <a:avLst/>
          </a:prstGeom>
        </p:spPr>
        <p:txBody>
          <a:bodyPr wrap="square">
            <a:spAutoFit/>
          </a:bodyPr>
          <a:lstStyle/>
          <a:p>
            <a:pPr marL="342900" lvl="0" indent="-342900" algn="just">
              <a:lnSpc>
                <a:spcPct val="107000"/>
              </a:lnSpc>
              <a:spcAft>
                <a:spcPts val="0"/>
              </a:spcAft>
              <a:buFont typeface="Calibri" panose="020F0502020204030204" pitchFamily="34" charset="0"/>
              <a:buChar char="-"/>
            </a:pPr>
            <a:r>
              <a:rPr lang="uk-UA" sz="1600" dirty="0" smtClean="0">
                <a:solidFill>
                  <a:schemeClr val="bg1"/>
                </a:solidFill>
                <a:latin typeface="Verdana" panose="020B0604030504040204" pitchFamily="34" charset="0"/>
                <a:ea typeface="Calibri" panose="020F0502020204030204" pitchFamily="34" charset="0"/>
                <a:cs typeface="Times New Roman" panose="02020603050405020304" pitchFamily="18" charset="0"/>
              </a:rPr>
              <a:t>Підштовхування </a:t>
            </a:r>
            <a:r>
              <a:rPr lang="uk-UA" sz="1600" dirty="0">
                <a:solidFill>
                  <a:schemeClr val="bg1"/>
                </a:solidFill>
                <a:latin typeface="Verdana" panose="020B0604030504040204" pitchFamily="34" charset="0"/>
                <a:ea typeface="Calibri" panose="020F0502020204030204" pitchFamily="34" charset="0"/>
                <a:cs typeface="Times New Roman" panose="02020603050405020304" pitchFamily="18" charset="0"/>
              </a:rPr>
              <a:t>покупців до акту покупки</a:t>
            </a:r>
            <a:r>
              <a:rPr lang="uk-UA" sz="1600" dirty="0">
                <a:latin typeface="Verdana" panose="020B0604030504040204" pitchFamily="34" charset="0"/>
                <a:ea typeface="Calibri" panose="020F0502020204030204" pitchFamily="34" charset="0"/>
                <a:cs typeface="Times New Roman" panose="02020603050405020304" pitchFamily="18" charset="0"/>
              </a:rPr>
              <a:t>. </a:t>
            </a:r>
            <a:endParaRPr lang="uk-UA" sz="1600" dirty="0" smtClean="0">
              <a:latin typeface="Verdana" panose="020B060403050404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uk-UA" sz="1600" b="1" dirty="0" smtClean="0">
                <a:latin typeface="Verdana" panose="020B0604030504040204" pitchFamily="34" charset="0"/>
                <a:ea typeface="Calibri" panose="020F0502020204030204" pitchFamily="34" charset="0"/>
                <a:cs typeface="Times New Roman" panose="02020603050405020304" pitchFamily="18" charset="0"/>
              </a:rPr>
              <a:t>Наприклад</a:t>
            </a:r>
            <a:r>
              <a:rPr lang="uk-UA" sz="1600" dirty="0">
                <a:latin typeface="Verdana" panose="020B0604030504040204" pitchFamily="34" charset="0"/>
                <a:ea typeface="Calibri" panose="020F0502020204030204" pitchFamily="34" charset="0"/>
                <a:cs typeface="Times New Roman" panose="02020603050405020304" pitchFamily="18" charset="0"/>
              </a:rPr>
              <a:t>, </a:t>
            </a:r>
            <a:r>
              <a:rPr lang="uk-UA" sz="1600" dirty="0">
                <a:latin typeface="Verdana" panose="020B0604030504040204" pitchFamily="34" charset="0"/>
                <a:ea typeface="Times New Roman" panose="02020603050405020304" pitchFamily="18" charset="0"/>
                <a:cs typeface="Times New Roman" panose="02020603050405020304" pitchFamily="18" charset="0"/>
              </a:rPr>
              <a:t>Реклама з обмеженою пропозицією або знижкою, яка стимулює споживачів зробити покупку негайно:</a:t>
            </a:r>
            <a:r>
              <a:rPr lang="uk-UA" sz="1600" dirty="0">
                <a:latin typeface="Verdana" panose="020B0604030504040204" pitchFamily="34" charset="0"/>
                <a:ea typeface="Calibri" panose="020F0502020204030204" pitchFamily="34" charset="0"/>
                <a:cs typeface="Times New Roman" panose="02020603050405020304" pitchFamily="18" charset="0"/>
              </a:rPr>
              <a:t> «Тільки сьогодні знижка 50%! Встигніть купити!». </a:t>
            </a:r>
            <a:r>
              <a:rPr lang="uk-UA" sz="1600" dirty="0">
                <a:latin typeface="Verdana" panose="020B0604030504040204" pitchFamily="34" charset="0"/>
                <a:ea typeface="Times New Roman" panose="02020603050405020304" pitchFamily="18" charset="0"/>
                <a:cs typeface="Times New Roman" panose="02020603050405020304" pitchFamily="18" charset="0"/>
              </a:rPr>
              <a:t>Мета: Створити відчуття терміновості та спонукати до швидкої </a:t>
            </a:r>
            <a:r>
              <a:rPr lang="uk-UA" sz="1600" dirty="0" smtClean="0">
                <a:latin typeface="Verdana" panose="020B0604030504040204" pitchFamily="34" charset="0"/>
                <a:ea typeface="Times New Roman" panose="02020603050405020304" pitchFamily="18" charset="0"/>
                <a:cs typeface="Times New Roman" panose="02020603050405020304" pitchFamily="18" charset="0"/>
              </a:rPr>
              <a:t>покупки</a:t>
            </a:r>
            <a:r>
              <a:rPr lang="uk-UA" sz="1600" dirty="0" smtClean="0">
                <a:latin typeface="Verdana" panose="020B0604030504040204" pitchFamily="34" charset="0"/>
                <a:ea typeface="Calibri" panose="020F0502020204030204" pitchFamily="34" charset="0"/>
                <a:cs typeface="Times New Roman" panose="02020603050405020304" pitchFamily="18" charset="0"/>
              </a:rPr>
              <a:t>;</a:t>
            </a:r>
          </a:p>
          <a:p>
            <a:pPr lvl="0" algn="just">
              <a:lnSpc>
                <a:spcPct val="107000"/>
              </a:lnSpc>
              <a:spcAft>
                <a:spcPts val="0"/>
              </a:spcAft>
            </a:pP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uk-UA" sz="1600" dirty="0">
                <a:solidFill>
                  <a:schemeClr val="bg1"/>
                </a:solidFill>
                <a:latin typeface="Verdana" panose="020B0604030504040204" pitchFamily="34" charset="0"/>
                <a:ea typeface="Calibri" panose="020F0502020204030204" pitchFamily="34" charset="0"/>
                <a:cs typeface="Times New Roman" panose="02020603050405020304" pitchFamily="18" charset="0"/>
              </a:rPr>
              <a:t>Утримання покупців, підтримання лояльності до рекламованої марки</a:t>
            </a:r>
            <a:r>
              <a:rPr lang="uk-UA" sz="1600" dirty="0">
                <a:latin typeface="Verdana" panose="020B0604030504040204" pitchFamily="34" charset="0"/>
                <a:ea typeface="Calibri" panose="020F0502020204030204" pitchFamily="34" charset="0"/>
                <a:cs typeface="Times New Roman" panose="02020603050405020304" pitchFamily="18" charset="0"/>
              </a:rPr>
              <a:t>. </a:t>
            </a:r>
            <a:endParaRPr lang="uk-UA" sz="1600" dirty="0" smtClean="0">
              <a:latin typeface="Verdana" panose="020B060403050404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uk-UA" sz="1600" b="1" dirty="0" smtClean="0">
                <a:latin typeface="Verdana" panose="020B0604030504040204" pitchFamily="34" charset="0"/>
                <a:ea typeface="Calibri" panose="020F0502020204030204" pitchFamily="34" charset="0"/>
                <a:cs typeface="Times New Roman" panose="02020603050405020304" pitchFamily="18" charset="0"/>
              </a:rPr>
              <a:t>Наприклад</a:t>
            </a:r>
            <a:r>
              <a:rPr lang="uk-UA" sz="1600" dirty="0">
                <a:latin typeface="Verdana" panose="020B0604030504040204" pitchFamily="34" charset="0"/>
                <a:ea typeface="Calibri" panose="020F0502020204030204" pitchFamily="34" charset="0"/>
                <a:cs typeface="Times New Roman" panose="02020603050405020304" pitchFamily="18" charset="0"/>
              </a:rPr>
              <a:t>, п</a:t>
            </a:r>
            <a:r>
              <a:rPr lang="uk-UA" sz="1600" dirty="0">
                <a:latin typeface="Verdana" panose="020B0604030504040204" pitchFamily="34" charset="0"/>
                <a:ea typeface="Times New Roman" panose="02020603050405020304" pitchFamily="18" charset="0"/>
                <a:cs typeface="Times New Roman" panose="02020603050405020304" pitchFamily="18" charset="0"/>
              </a:rPr>
              <a:t>рограми лояльності, персоналізовані пропозиції та ексклюзивні знижки для постійних клієнтів. Мета: Заохотити повторні покупки та зміцнити зв'язок з </a:t>
            </a:r>
            <a:r>
              <a:rPr lang="uk-UA" sz="1600" dirty="0" smtClean="0">
                <a:latin typeface="Verdana" panose="020B0604030504040204" pitchFamily="34" charset="0"/>
                <a:ea typeface="Times New Roman" panose="02020603050405020304" pitchFamily="18" charset="0"/>
                <a:cs typeface="Times New Roman" panose="02020603050405020304" pitchFamily="18" charset="0"/>
              </a:rPr>
              <a:t>брендом</a:t>
            </a:r>
            <a:r>
              <a:rPr lang="uk-UA" sz="1600" dirty="0" smtClean="0">
                <a:latin typeface="Verdana" panose="020B0604030504040204" pitchFamily="34" charset="0"/>
                <a:ea typeface="Calibri" panose="020F0502020204030204" pitchFamily="34" charset="0"/>
                <a:cs typeface="Times New Roman" panose="02020603050405020304" pitchFamily="18" charset="0"/>
              </a:rPr>
              <a:t>;</a:t>
            </a:r>
          </a:p>
          <a:p>
            <a:pPr lvl="0" algn="just">
              <a:lnSpc>
                <a:spcPct val="107000"/>
              </a:lnSpc>
              <a:spcAft>
                <a:spcPts val="0"/>
              </a:spcAft>
            </a:pP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1600" dirty="0">
                <a:solidFill>
                  <a:schemeClr val="bg1"/>
                </a:solidFill>
                <a:latin typeface="Verdana" panose="020B0604030504040204" pitchFamily="34" charset="0"/>
                <a:ea typeface="Calibri" panose="020F0502020204030204" pitchFamily="34" charset="0"/>
                <a:cs typeface="Times New Roman" panose="02020603050405020304" pitchFamily="18" charset="0"/>
              </a:rPr>
              <a:t>Створення «власного обличчя» фірми</a:t>
            </a:r>
            <a:r>
              <a:rPr lang="uk-UA" sz="1600" dirty="0">
                <a:latin typeface="Verdana" panose="020B0604030504040204" pitchFamily="34" charset="0"/>
                <a:ea typeface="Calibri" panose="020F0502020204030204" pitchFamily="34" charset="0"/>
                <a:cs typeface="Times New Roman" panose="02020603050405020304" pitchFamily="18" charset="0"/>
              </a:rPr>
              <a:t>, що суттєво вирізняється від образів конкурентів. </a:t>
            </a:r>
            <a:endParaRPr lang="uk-UA" sz="1600" dirty="0" smtClean="0">
              <a:latin typeface="Verdana" panose="020B0604030504040204" pitchFamily="34" charset="0"/>
              <a:ea typeface="Calibri" panose="020F0502020204030204" pitchFamily="34" charset="0"/>
              <a:cs typeface="Times New Roman" panose="02020603050405020304" pitchFamily="18" charset="0"/>
            </a:endParaRPr>
          </a:p>
          <a:p>
            <a:pPr lvl="0" algn="just">
              <a:lnSpc>
                <a:spcPct val="107000"/>
              </a:lnSpc>
              <a:spcAft>
                <a:spcPts val="0"/>
              </a:spcAft>
              <a:buSzPts val="1000"/>
              <a:tabLst>
                <a:tab pos="457200" algn="l"/>
              </a:tabLst>
            </a:pPr>
            <a:r>
              <a:rPr lang="uk-UA" sz="1600" b="1" dirty="0" smtClean="0">
                <a:latin typeface="Verdana" panose="020B0604030504040204" pitchFamily="34" charset="0"/>
                <a:ea typeface="Calibri" panose="020F0502020204030204" pitchFamily="34" charset="0"/>
                <a:cs typeface="Times New Roman" panose="02020603050405020304" pitchFamily="18" charset="0"/>
              </a:rPr>
              <a:t>Наприклад</a:t>
            </a:r>
            <a:r>
              <a:rPr lang="uk-UA" sz="1600" dirty="0">
                <a:latin typeface="Verdana" panose="020B0604030504040204" pitchFamily="34" charset="0"/>
                <a:ea typeface="Calibri" panose="020F0502020204030204" pitchFamily="34" charset="0"/>
                <a:cs typeface="Times New Roman" panose="02020603050405020304" pitchFamily="18" charset="0"/>
              </a:rPr>
              <a:t>, реклама IKEA з акцентом на простоту, затишок і скандинавський стиль: «Створюй затишок по-своєму!». </a:t>
            </a:r>
            <a:r>
              <a:rPr lang="uk-UA" sz="1600" dirty="0">
                <a:latin typeface="Verdana" panose="020B0604030504040204" pitchFamily="34" charset="0"/>
                <a:ea typeface="Times New Roman" panose="02020603050405020304" pitchFamily="18" charset="0"/>
                <a:cs typeface="Times New Roman" panose="02020603050405020304" pitchFamily="18" charset="0"/>
              </a:rPr>
              <a:t>Реклама </a:t>
            </a:r>
            <a:r>
              <a:rPr lang="uk-UA" sz="1600" dirty="0" err="1">
                <a:latin typeface="Verdana" panose="020B0604030504040204" pitchFamily="34" charset="0"/>
                <a:ea typeface="Times New Roman" panose="02020603050405020304" pitchFamily="18" charset="0"/>
                <a:cs typeface="Times New Roman" panose="02020603050405020304" pitchFamily="18" charset="0"/>
              </a:rPr>
              <a:t>Apple</a:t>
            </a:r>
            <a:r>
              <a:rPr lang="uk-UA" sz="1600" dirty="0">
                <a:latin typeface="Verdana" panose="020B0604030504040204" pitchFamily="34" charset="0"/>
                <a:ea typeface="Times New Roman" panose="02020603050405020304" pitchFamily="18" charset="0"/>
                <a:cs typeface="Times New Roman" panose="02020603050405020304" pitchFamily="18" charset="0"/>
              </a:rPr>
              <a:t>, яка підкреслює </a:t>
            </a:r>
            <a:r>
              <a:rPr lang="uk-UA" sz="1600" dirty="0" err="1">
                <a:latin typeface="Verdana" panose="020B0604030504040204" pitchFamily="34" charset="0"/>
                <a:ea typeface="Times New Roman" panose="02020603050405020304" pitchFamily="18" charset="0"/>
                <a:cs typeface="Times New Roman" panose="02020603050405020304" pitchFamily="18" charset="0"/>
              </a:rPr>
              <a:t>інноваційність</a:t>
            </a:r>
            <a:r>
              <a:rPr lang="uk-UA" sz="1600" dirty="0">
                <a:latin typeface="Verdana" panose="020B0604030504040204" pitchFamily="34" charset="0"/>
                <a:ea typeface="Times New Roman" panose="02020603050405020304" pitchFamily="18" charset="0"/>
                <a:cs typeface="Times New Roman" panose="02020603050405020304" pitchFamily="18" charset="0"/>
              </a:rPr>
              <a:t> та унікальний дизайн їхніх продуктів. Мета: Створити унікальний імідж бренду, який виділятиметься на </a:t>
            </a:r>
            <a:r>
              <a:rPr lang="uk-UA" sz="1600" dirty="0" smtClean="0">
                <a:latin typeface="Verdana" panose="020B0604030504040204" pitchFamily="34" charset="0"/>
                <a:ea typeface="Times New Roman" panose="02020603050405020304" pitchFamily="18" charset="0"/>
                <a:cs typeface="Times New Roman" panose="02020603050405020304" pitchFamily="18" charset="0"/>
              </a:rPr>
              <a:t>ринку;</a:t>
            </a:r>
          </a:p>
          <a:p>
            <a:pPr lvl="0" algn="just">
              <a:lnSpc>
                <a:spcPct val="107000"/>
              </a:lnSpc>
              <a:spcAft>
                <a:spcPts val="0"/>
              </a:spcAft>
              <a:buSzPts val="1000"/>
              <a:tabLst>
                <a:tab pos="457200" algn="l"/>
              </a:tabLst>
            </a:pP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1600" dirty="0">
                <a:solidFill>
                  <a:schemeClr val="bg1"/>
                </a:solidFill>
                <a:latin typeface="Verdana" panose="020B0604030504040204" pitchFamily="34" charset="0"/>
                <a:ea typeface="Calibri" panose="020F0502020204030204" pitchFamily="34" charset="0"/>
                <a:cs typeface="Times New Roman" panose="02020603050405020304" pitchFamily="18" charset="0"/>
              </a:rPr>
              <a:t>Підтримка покупців, які вже купили рекламований товар</a:t>
            </a:r>
            <a:r>
              <a:rPr lang="uk-UA" sz="1600" dirty="0">
                <a:latin typeface="Verdana" panose="020B0604030504040204" pitchFamily="34" charset="0"/>
                <a:ea typeface="Calibri" panose="020F0502020204030204" pitchFamily="34" charset="0"/>
                <a:cs typeface="Times New Roman" panose="02020603050405020304" pitchFamily="18" charset="0"/>
              </a:rPr>
              <a:t>; формування переконання у них в правильності зробленого вибору. </a:t>
            </a:r>
            <a:endParaRPr lang="uk-UA" sz="1600" dirty="0" smtClean="0">
              <a:latin typeface="Verdana" panose="020B0604030504040204" pitchFamily="34" charset="0"/>
              <a:ea typeface="Calibri" panose="020F0502020204030204" pitchFamily="34" charset="0"/>
              <a:cs typeface="Times New Roman" panose="02020603050405020304" pitchFamily="18" charset="0"/>
            </a:endParaRPr>
          </a:p>
          <a:p>
            <a:pPr lvl="0" algn="just">
              <a:lnSpc>
                <a:spcPct val="107000"/>
              </a:lnSpc>
              <a:spcAft>
                <a:spcPts val="0"/>
              </a:spcAft>
              <a:buSzPts val="1000"/>
              <a:tabLst>
                <a:tab pos="457200" algn="l"/>
              </a:tabLst>
            </a:pPr>
            <a:r>
              <a:rPr lang="uk-UA" sz="1600" b="1" dirty="0" smtClean="0">
                <a:latin typeface="Verdana" panose="020B0604030504040204" pitchFamily="34" charset="0"/>
                <a:ea typeface="Calibri" panose="020F0502020204030204" pitchFamily="34" charset="0"/>
                <a:cs typeface="Times New Roman" panose="02020603050405020304" pitchFamily="18" charset="0"/>
              </a:rPr>
              <a:t>Наприклад</a:t>
            </a:r>
            <a:r>
              <a:rPr lang="uk-UA" sz="1600" dirty="0">
                <a:latin typeface="Verdana" panose="020B0604030504040204" pitchFamily="34" charset="0"/>
                <a:ea typeface="Calibri" panose="020F0502020204030204" pitchFamily="34" charset="0"/>
                <a:cs typeface="Times New Roman" panose="02020603050405020304" pitchFamily="18" charset="0"/>
              </a:rPr>
              <a:t>, р</a:t>
            </a:r>
            <a:r>
              <a:rPr lang="uk-UA" sz="1600" dirty="0">
                <a:latin typeface="Verdana" panose="020B0604030504040204" pitchFamily="34" charset="0"/>
                <a:ea typeface="Times New Roman" panose="02020603050405020304" pitchFamily="18" charset="0"/>
                <a:cs typeface="Times New Roman" panose="02020603050405020304" pitchFamily="18" charset="0"/>
              </a:rPr>
              <a:t>еклама автомобіля, яка демонструє його надійність та безпеку, підтверджуючи правильність вибору покупця. </a:t>
            </a:r>
            <a:r>
              <a:rPr lang="uk-UA" sz="1600" dirty="0" err="1">
                <a:latin typeface="Verdana" panose="020B0604030504040204" pitchFamily="34" charset="0"/>
                <a:ea typeface="Calibri" panose="020F0502020204030204" pitchFamily="34" charset="0"/>
                <a:cs typeface="Times New Roman" panose="02020603050405020304" pitchFamily="18" charset="0"/>
              </a:rPr>
              <a:t>Tesla</a:t>
            </a:r>
            <a:r>
              <a:rPr lang="uk-UA" sz="1600" dirty="0">
                <a:latin typeface="Verdana" panose="020B0604030504040204" pitchFamily="34" charset="0"/>
                <a:ea typeface="Calibri" panose="020F0502020204030204" pitchFamily="34" charset="0"/>
                <a:cs typeface="Times New Roman" panose="02020603050405020304" pitchFamily="18" charset="0"/>
              </a:rPr>
              <a:t> після купівлі авто надсилає власникам лист із подякою та </a:t>
            </a:r>
            <a:r>
              <a:rPr lang="uk-UA" sz="1600" dirty="0" err="1">
                <a:latin typeface="Verdana" panose="020B0604030504040204" pitchFamily="34" charset="0"/>
                <a:ea typeface="Calibri" panose="020F0502020204030204" pitchFamily="34" charset="0"/>
                <a:cs typeface="Times New Roman" panose="02020603050405020304" pitchFamily="18" charset="0"/>
              </a:rPr>
              <a:t>відеоінструкцією</a:t>
            </a:r>
            <a:r>
              <a:rPr lang="uk-UA" sz="1600" dirty="0">
                <a:latin typeface="Verdana" panose="020B0604030504040204" pitchFamily="34" charset="0"/>
                <a:ea typeface="Calibri" panose="020F0502020204030204" pitchFamily="34" charset="0"/>
                <a:cs typeface="Times New Roman" panose="02020603050405020304" pitchFamily="18" charset="0"/>
              </a:rPr>
              <a:t>: «Вітаємо у сім'ї </a:t>
            </a:r>
            <a:r>
              <a:rPr lang="uk-UA" sz="1600" dirty="0" err="1">
                <a:latin typeface="Verdana" panose="020B0604030504040204" pitchFamily="34" charset="0"/>
                <a:ea typeface="Calibri" panose="020F0502020204030204" pitchFamily="34" charset="0"/>
                <a:cs typeface="Times New Roman" panose="02020603050405020304" pitchFamily="18" charset="0"/>
              </a:rPr>
              <a:t>Tesla</a:t>
            </a:r>
            <a:r>
              <a:rPr lang="uk-UA" sz="1600" dirty="0">
                <a:latin typeface="Verdana" panose="020B0604030504040204" pitchFamily="34" charset="0"/>
                <a:ea typeface="Calibri" panose="020F0502020204030204" pitchFamily="34" charset="0"/>
                <a:cs typeface="Times New Roman" panose="02020603050405020304" pitchFamily="18" charset="0"/>
              </a:rPr>
              <a:t>! Ось як максимально використовувати ваш автомобіль».</a:t>
            </a:r>
            <a:r>
              <a:rPr lang="uk-UA" sz="1600" b="1" dirty="0">
                <a:latin typeface="Verdana" panose="020B0604030504040204" pitchFamily="34" charset="0"/>
                <a:ea typeface="Times New Roman" panose="02020603050405020304" pitchFamily="18" charset="0"/>
                <a:cs typeface="Times New Roman" panose="02020603050405020304" pitchFamily="18" charset="0"/>
              </a:rPr>
              <a:t> </a:t>
            </a:r>
            <a:r>
              <a:rPr lang="uk-UA" sz="1600" dirty="0">
                <a:latin typeface="Verdana" panose="020B0604030504040204" pitchFamily="34" charset="0"/>
                <a:ea typeface="Times New Roman" panose="02020603050405020304" pitchFamily="18" charset="0"/>
                <a:cs typeface="Times New Roman" panose="02020603050405020304" pitchFamily="18" charset="0"/>
              </a:rPr>
              <a:t>Мета: Підвищити задоволеність покупців та зміцнити їхню лояльність до бренду.</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5739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pic>
        <p:nvPicPr>
          <p:cNvPr id="30722" name="Рисунок 2">
            <a:extLst>
              <a:ext uri="{FF2B5EF4-FFF2-40B4-BE49-F238E27FC236}">
                <a16:creationId xmlns="" xmlns:a16="http://schemas.microsoft.com/office/drawing/2014/main" id="{3DBF50D0-CF54-4A74-B3D9-F8EC4B07D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382" y="185605"/>
            <a:ext cx="8477075" cy="635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2" name="Прямоугольник 1"/>
          <p:cNvSpPr/>
          <p:nvPr/>
        </p:nvSpPr>
        <p:spPr>
          <a:xfrm>
            <a:off x="6096000" y="150879"/>
            <a:ext cx="6096000" cy="646331"/>
          </a:xfrm>
          <a:prstGeom prst="rect">
            <a:avLst/>
          </a:prstGeom>
        </p:spPr>
        <p:txBody>
          <a:bodyPr>
            <a:spAutoFit/>
          </a:bodyPr>
          <a:lstStyle/>
          <a:p>
            <a:pPr algn="ctr"/>
            <a:r>
              <a:rPr lang="uk-UA" b="1" dirty="0">
                <a:latin typeface="Verdana" panose="020B0604030504040204" pitchFamily="34" charset="0"/>
                <a:ea typeface="Verdana" panose="020B0604030504040204" pitchFamily="34" charset="0"/>
              </a:rPr>
              <a:t>Класифікація реклами за різними класифікаційними критеріями (Є. </a:t>
            </a:r>
            <a:r>
              <a:rPr lang="uk-UA" b="1" dirty="0" err="1">
                <a:latin typeface="Verdana" panose="020B0604030504040204" pitchFamily="34" charset="0"/>
                <a:ea typeface="Verdana" panose="020B0604030504040204" pitchFamily="34" charset="0"/>
              </a:rPr>
              <a:t>Ромат</a:t>
            </a:r>
            <a:r>
              <a:rPr lang="uk-UA" b="1" dirty="0">
                <a:latin typeface="Verdana" panose="020B0604030504040204" pitchFamily="34" charset="0"/>
                <a:ea typeface="Verdana" panose="020B0604030504040204" pitchFamily="34" charset="0"/>
              </a:rPr>
              <a:t>)</a:t>
            </a:r>
          </a:p>
        </p:txBody>
      </p:sp>
      <p:pic>
        <p:nvPicPr>
          <p:cNvPr id="3" name="Рисунок 2"/>
          <p:cNvPicPr/>
          <p:nvPr/>
        </p:nvPicPr>
        <p:blipFill rotWithShape="1">
          <a:blip r:embed="rId2"/>
          <a:srcRect l="42879" t="24842" r="28272" b="6924"/>
          <a:stretch/>
        </p:blipFill>
        <p:spPr bwMode="auto">
          <a:xfrm>
            <a:off x="176780" y="73876"/>
            <a:ext cx="5425122" cy="6634932"/>
          </a:xfrm>
          <a:prstGeom prst="rect">
            <a:avLst/>
          </a:prstGeom>
          <a:ln>
            <a:noFill/>
          </a:ln>
          <a:extLst>
            <a:ext uri="{53640926-AAD7-44D8-BBD7-CCE9431645EC}">
              <a14:shadowObscured xmlns:a14="http://schemas.microsoft.com/office/drawing/2010/main"/>
            </a:ext>
          </a:extLst>
        </p:spPr>
      </p:pic>
      <p:sp>
        <p:nvSpPr>
          <p:cNvPr id="4" name="Прямоугольник 3"/>
          <p:cNvSpPr/>
          <p:nvPr/>
        </p:nvSpPr>
        <p:spPr>
          <a:xfrm>
            <a:off x="5707781" y="1327570"/>
            <a:ext cx="6371923" cy="4524315"/>
          </a:xfrm>
          <a:prstGeom prst="rect">
            <a:avLst/>
          </a:prstGeom>
        </p:spPr>
        <p:txBody>
          <a:bodyPr wrap="square">
            <a:spAutoFit/>
          </a:bodyPr>
          <a:lstStyle/>
          <a:p>
            <a:pPr indent="360000" algn="just">
              <a:spcAft>
                <a:spcPts val="0"/>
              </a:spcAft>
            </a:pPr>
            <a:r>
              <a:rPr lang="uk-UA" sz="1600" b="1" dirty="0">
                <a:latin typeface="Verdana" panose="020B0604030504040204" pitchFamily="34" charset="0"/>
                <a:ea typeface="Calibri" panose="020F0502020204030204" pitchFamily="34" charset="0"/>
              </a:rPr>
              <a:t>За видами </a:t>
            </a:r>
            <a:r>
              <a:rPr lang="uk-UA" sz="1600" dirty="0">
                <a:latin typeface="Verdana" panose="020B0604030504040204" pitchFamily="34" charset="0"/>
                <a:ea typeface="Calibri" panose="020F0502020204030204" pitchFamily="34" charset="0"/>
              </a:rPr>
              <a:t>рекламу поділяють на </a:t>
            </a:r>
            <a:r>
              <a:rPr lang="uk-UA" sz="1600" i="1" dirty="0">
                <a:latin typeface="Verdana" panose="020B0604030504040204" pitchFamily="34" charset="0"/>
                <a:ea typeface="Calibri" panose="020F0502020204030204" pitchFamily="34" charset="0"/>
              </a:rPr>
              <a:t>бізнесову, соціальну, політичну та релігійну. </a:t>
            </a:r>
            <a:endParaRPr lang="uk-UA" sz="1600" i="1" dirty="0">
              <a:latin typeface="Times New Roman" panose="02020603050405020304" pitchFamily="18" charset="0"/>
              <a:ea typeface="Calibri" panose="020F0502020204030204" pitchFamily="34" charset="0"/>
            </a:endParaRPr>
          </a:p>
          <a:p>
            <a:pPr indent="360000" algn="just">
              <a:spcAft>
                <a:spcPts val="0"/>
              </a:spcAft>
            </a:pPr>
            <a:endParaRPr lang="uk-UA" sz="1600" i="1" dirty="0" smtClean="0">
              <a:latin typeface="Verdana" panose="020B0604030504040204" pitchFamily="34" charset="0"/>
              <a:ea typeface="Calibri" panose="020F0502020204030204" pitchFamily="34" charset="0"/>
            </a:endParaRPr>
          </a:p>
          <a:p>
            <a:pPr indent="360000" algn="just">
              <a:spcAft>
                <a:spcPts val="0"/>
              </a:spcAft>
            </a:pPr>
            <a:r>
              <a:rPr lang="uk-UA" sz="1600" b="1" dirty="0" smtClean="0">
                <a:latin typeface="Verdana" panose="020B0604030504040204" pitchFamily="34" charset="0"/>
                <a:ea typeface="Calibri" panose="020F0502020204030204" pitchFamily="34" charset="0"/>
              </a:rPr>
              <a:t>Бізнесова реклама </a:t>
            </a:r>
            <a:r>
              <a:rPr lang="uk-UA" sz="1600" dirty="0" smtClean="0">
                <a:latin typeface="Verdana" panose="020B0604030504040204" pitchFamily="34" charset="0"/>
                <a:ea typeface="Calibri" panose="020F0502020204030204" pitchFamily="34" charset="0"/>
              </a:rPr>
              <a:t>має </a:t>
            </a:r>
            <a:r>
              <a:rPr lang="uk-UA" sz="1600" dirty="0">
                <a:latin typeface="Verdana" panose="020B0604030504040204" pitchFamily="34" charset="0"/>
                <a:ea typeface="Calibri" panose="020F0502020204030204" pitchFamily="34" charset="0"/>
              </a:rPr>
              <a:t>на меті довести комерційну </a:t>
            </a:r>
            <a:r>
              <a:rPr lang="uk-UA" sz="1600" dirty="0" smtClean="0">
                <a:latin typeface="Verdana" panose="020B0604030504040204" pitchFamily="34" charset="0"/>
                <a:ea typeface="Calibri" panose="020F0502020204030204" pitchFamily="34" charset="0"/>
              </a:rPr>
              <a:t>інформацію </a:t>
            </a:r>
            <a:r>
              <a:rPr lang="uk-UA" sz="1600" dirty="0">
                <a:latin typeface="Verdana" panose="020B0604030504040204" pitchFamily="34" charset="0"/>
                <a:ea typeface="Calibri" panose="020F0502020204030204" pitchFamily="34" charset="0"/>
              </a:rPr>
              <a:t>рекламодавця до споживача, сприяючи продажу товару, послуги або ідеї. </a:t>
            </a:r>
            <a:endParaRPr lang="uk-UA" sz="1600" dirty="0">
              <a:latin typeface="Times New Roman" panose="02020603050405020304" pitchFamily="18" charset="0"/>
              <a:ea typeface="Calibri" panose="020F0502020204030204" pitchFamily="34" charset="0"/>
            </a:endParaRPr>
          </a:p>
          <a:p>
            <a:pPr indent="360000" algn="just">
              <a:spcAft>
                <a:spcPts val="0"/>
              </a:spcAft>
            </a:pPr>
            <a:endParaRPr lang="uk-UA" sz="1600" i="1" dirty="0" smtClean="0">
              <a:latin typeface="Verdana" panose="020B0604030504040204" pitchFamily="34" charset="0"/>
              <a:ea typeface="Calibri" panose="020F0502020204030204" pitchFamily="34" charset="0"/>
            </a:endParaRPr>
          </a:p>
          <a:p>
            <a:pPr indent="360000" algn="just">
              <a:spcAft>
                <a:spcPts val="0"/>
              </a:spcAft>
            </a:pPr>
            <a:r>
              <a:rPr lang="uk-UA" sz="1600" b="1" dirty="0" smtClean="0">
                <a:latin typeface="Verdana" panose="020B0604030504040204" pitchFamily="34" charset="0"/>
                <a:ea typeface="Calibri" panose="020F0502020204030204" pitchFamily="34" charset="0"/>
              </a:rPr>
              <a:t>Соціальна </a:t>
            </a:r>
            <a:r>
              <a:rPr lang="uk-UA" sz="1600" b="1" dirty="0">
                <a:latin typeface="Verdana" panose="020B0604030504040204" pitchFamily="34" charset="0"/>
                <a:ea typeface="Calibri" panose="020F0502020204030204" pitchFamily="34" charset="0"/>
              </a:rPr>
              <a:t>рекламна інформація </a:t>
            </a:r>
            <a:r>
              <a:rPr lang="uk-UA" sz="1600" dirty="0">
                <a:latin typeface="Verdana" panose="020B0604030504040204" pitchFamily="34" charset="0"/>
                <a:ea typeface="Calibri" panose="020F0502020204030204" pitchFamily="34" charset="0"/>
              </a:rPr>
              <a:t>– це некомерційна інформація державних органів з питань здорового способу життя, охорони здоров’я, охорони природи, збереження енергоресурсів, профілактики правопорушень, соціального захисту та безпеки населення. У такій рекламі не згадуються ані конкретна продукція, ані її виробник. Особи, які здійснюють на безоплатній основі діяльність з поширення соціальної рекламної інформації або передають для цього власні кошти, користуються пільгами, передбаченими законодавством України. </a:t>
            </a:r>
            <a:endParaRPr lang="uk-UA"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24770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2" name="Прямоугольник 1"/>
          <p:cNvSpPr/>
          <p:nvPr/>
        </p:nvSpPr>
        <p:spPr>
          <a:xfrm>
            <a:off x="211757" y="1327570"/>
            <a:ext cx="11867948" cy="1569660"/>
          </a:xfrm>
          <a:prstGeom prst="rect">
            <a:avLst/>
          </a:prstGeom>
        </p:spPr>
        <p:txBody>
          <a:bodyPr wrap="square">
            <a:spAutoFit/>
          </a:bodyPr>
          <a:lstStyle/>
          <a:p>
            <a:pPr indent="360000" algn="just">
              <a:spcAft>
                <a:spcPts val="0"/>
              </a:spcAft>
            </a:pPr>
            <a:r>
              <a:rPr lang="uk-UA" sz="1600" b="1" dirty="0" smtClean="0">
                <a:latin typeface="Verdana" panose="020B0604030504040204" pitchFamily="34" charset="0"/>
                <a:ea typeface="Calibri" panose="020F0502020204030204" pitchFamily="34" charset="0"/>
              </a:rPr>
              <a:t>Соціальна </a:t>
            </a:r>
            <a:r>
              <a:rPr lang="uk-UA" sz="1600" b="1" dirty="0">
                <a:latin typeface="Verdana" panose="020B0604030504040204" pitchFamily="34" charset="0"/>
                <a:ea typeface="Calibri" panose="020F0502020204030204" pitchFamily="34" charset="0"/>
              </a:rPr>
              <a:t>рекламна інформація </a:t>
            </a:r>
            <a:r>
              <a:rPr lang="uk-UA" sz="1600" dirty="0">
                <a:latin typeface="Verdana" panose="020B0604030504040204" pitchFamily="34" charset="0"/>
                <a:ea typeface="Calibri" panose="020F0502020204030204" pitchFamily="34" charset="0"/>
              </a:rPr>
              <a:t>– це некомерційна інформація державних органів з питань здорового способу життя, охорони здоров’я, охорони природи, збереження енергоресурсів, профілактики правопорушень, соціального захисту та безпеки населення. У такій рекламі не згадуються ані конкретна продукція, ані її виробник. Особи, які здійснюють на безоплатній основі діяльність з поширення соціальної рекламної інформації або передають для цього власні кошти, користуються пільгами, передбаченими законодавством України. </a:t>
            </a:r>
            <a:endParaRPr lang="uk-UA" sz="1600" dirty="0">
              <a:latin typeface="Times New Roman" panose="02020603050405020304" pitchFamily="18" charset="0"/>
              <a:ea typeface="Calibri" panose="020F0502020204030204" pitchFamily="34" charset="0"/>
            </a:endParaRPr>
          </a:p>
        </p:txBody>
      </p:sp>
      <p:sp>
        <p:nvSpPr>
          <p:cNvPr id="3" name="Прямоугольник 2"/>
          <p:cNvSpPr/>
          <p:nvPr/>
        </p:nvSpPr>
        <p:spPr>
          <a:xfrm>
            <a:off x="211757" y="204186"/>
            <a:ext cx="11742820" cy="1077218"/>
          </a:xfrm>
          <a:prstGeom prst="rect">
            <a:avLst/>
          </a:prstGeom>
        </p:spPr>
        <p:txBody>
          <a:bodyPr wrap="square">
            <a:spAutoFit/>
          </a:bodyPr>
          <a:lstStyle/>
          <a:p>
            <a:pPr indent="360000" algn="just">
              <a:spcAft>
                <a:spcPts val="0"/>
              </a:spcAft>
            </a:pPr>
            <a:r>
              <a:rPr lang="uk-UA" sz="1600" b="1" dirty="0">
                <a:latin typeface="Verdana" panose="020B0604030504040204" pitchFamily="34" charset="0"/>
                <a:ea typeface="Calibri" panose="020F0502020204030204" pitchFamily="34" charset="0"/>
              </a:rPr>
              <a:t>За видами </a:t>
            </a:r>
            <a:r>
              <a:rPr lang="uk-UA" sz="1600" dirty="0">
                <a:latin typeface="Verdana" panose="020B0604030504040204" pitchFamily="34" charset="0"/>
                <a:ea typeface="Calibri" panose="020F0502020204030204" pitchFamily="34" charset="0"/>
              </a:rPr>
              <a:t>рекламу поділяють на </a:t>
            </a:r>
            <a:r>
              <a:rPr lang="uk-UA" sz="1600" i="1" dirty="0">
                <a:latin typeface="Verdana" panose="020B0604030504040204" pitchFamily="34" charset="0"/>
                <a:ea typeface="Calibri" panose="020F0502020204030204" pitchFamily="34" charset="0"/>
              </a:rPr>
              <a:t>бізнесову, соціальну, політичну та релігійну. </a:t>
            </a:r>
            <a:endParaRPr lang="uk-UA" sz="1600" i="1" dirty="0">
              <a:latin typeface="Times New Roman" panose="02020603050405020304" pitchFamily="18" charset="0"/>
              <a:ea typeface="Calibri" panose="020F0502020204030204" pitchFamily="34" charset="0"/>
            </a:endParaRPr>
          </a:p>
          <a:p>
            <a:pPr indent="360000" algn="just">
              <a:spcAft>
                <a:spcPts val="0"/>
              </a:spcAft>
            </a:pPr>
            <a:endParaRPr lang="uk-UA" sz="1600" i="1" dirty="0">
              <a:latin typeface="Verdana" panose="020B0604030504040204" pitchFamily="34" charset="0"/>
              <a:ea typeface="Calibri" panose="020F0502020204030204" pitchFamily="34" charset="0"/>
            </a:endParaRPr>
          </a:p>
          <a:p>
            <a:pPr indent="360000" algn="just">
              <a:spcAft>
                <a:spcPts val="0"/>
              </a:spcAft>
            </a:pPr>
            <a:r>
              <a:rPr lang="uk-UA" sz="1600" b="1" dirty="0">
                <a:latin typeface="Verdana" panose="020B0604030504040204" pitchFamily="34" charset="0"/>
                <a:ea typeface="Calibri" panose="020F0502020204030204" pitchFamily="34" charset="0"/>
              </a:rPr>
              <a:t>Бізнесова реклама </a:t>
            </a:r>
            <a:r>
              <a:rPr lang="uk-UA" sz="1600" dirty="0">
                <a:latin typeface="Verdana" panose="020B0604030504040204" pitchFamily="34" charset="0"/>
                <a:ea typeface="Calibri" panose="020F0502020204030204" pitchFamily="34" charset="0"/>
              </a:rPr>
              <a:t>має на меті довести комерційну інформацію рекламодавця до споживача, сприяючи продажу товару, послуги або ідеї. </a:t>
            </a:r>
            <a:endParaRPr lang="uk-UA" sz="1600" dirty="0">
              <a:latin typeface="Times New Roman" panose="02020603050405020304" pitchFamily="18" charset="0"/>
              <a:ea typeface="Calibri" panose="020F0502020204030204" pitchFamily="34" charset="0"/>
            </a:endParaRPr>
          </a:p>
        </p:txBody>
      </p:sp>
      <p:pic>
        <p:nvPicPr>
          <p:cNvPr id="4" name="Рисунок 3" descr="Море не може більше терпіти"/>
          <p:cNvPicPr/>
          <p:nvPr/>
        </p:nvPicPr>
        <p:blipFill>
          <a:blip r:embed="rId2">
            <a:extLst>
              <a:ext uri="{28A0092B-C50C-407E-A947-70E740481C1C}">
                <a14:useLocalDpi xmlns:a14="http://schemas.microsoft.com/office/drawing/2010/main" val="0"/>
              </a:ext>
            </a:extLst>
          </a:blip>
          <a:srcRect/>
          <a:stretch>
            <a:fillRect/>
          </a:stretch>
        </p:blipFill>
        <p:spPr bwMode="auto">
          <a:xfrm rot="20994974">
            <a:off x="314409" y="3005555"/>
            <a:ext cx="3593465" cy="2694940"/>
          </a:xfrm>
          <a:prstGeom prst="rect">
            <a:avLst/>
          </a:prstGeom>
          <a:noFill/>
          <a:ln>
            <a:noFill/>
          </a:ln>
        </p:spPr>
      </p:pic>
      <p:sp>
        <p:nvSpPr>
          <p:cNvPr id="5" name="Прямоугольник 4"/>
          <p:cNvSpPr/>
          <p:nvPr/>
        </p:nvSpPr>
        <p:spPr>
          <a:xfrm rot="20907016">
            <a:off x="481704" y="5286645"/>
            <a:ext cx="3720890" cy="338554"/>
          </a:xfrm>
          <a:prstGeom prst="rect">
            <a:avLst/>
          </a:prstGeom>
        </p:spPr>
        <p:txBody>
          <a:bodyPr wrap="none">
            <a:spAutoFit/>
          </a:bodyPr>
          <a:lstStyle/>
          <a:p>
            <a:pPr algn="just">
              <a:spcAft>
                <a:spcPts val="0"/>
              </a:spcAft>
            </a:pPr>
            <a:r>
              <a:rPr lang="uk-UA" sz="1600" b="1" i="1" dirty="0">
                <a:solidFill>
                  <a:schemeClr val="bg1"/>
                </a:solidFill>
                <a:latin typeface="Verdana" panose="020B0604030504040204" pitchFamily="34" charset="0"/>
                <a:ea typeface="Calibri" panose="020F0502020204030204" pitchFamily="34" charset="0"/>
              </a:rPr>
              <a:t>Море не може більше терпіти</a:t>
            </a:r>
            <a:endParaRPr lang="uk-UA" sz="1600" b="1" i="1" dirty="0">
              <a:solidFill>
                <a:schemeClr val="bg1"/>
              </a:solidFill>
              <a:effectLst/>
              <a:latin typeface="Times New Roman" panose="02020603050405020304" pitchFamily="18" charset="0"/>
              <a:ea typeface="Calibri" panose="020F0502020204030204" pitchFamily="34" charset="0"/>
            </a:endParaRPr>
          </a:p>
        </p:txBody>
      </p:sp>
      <p:pic>
        <p:nvPicPr>
          <p:cNvPr id="6" name="Рисунок 5" descr="publicawarenessads05"/>
          <p:cNvPicPr/>
          <p:nvPr/>
        </p:nvPicPr>
        <p:blipFill>
          <a:blip r:embed="rId3">
            <a:extLst>
              <a:ext uri="{28A0092B-C50C-407E-A947-70E740481C1C}">
                <a14:useLocalDpi xmlns:a14="http://schemas.microsoft.com/office/drawing/2010/main" val="0"/>
              </a:ext>
            </a:extLst>
          </a:blip>
          <a:srcRect/>
          <a:stretch>
            <a:fillRect/>
          </a:stretch>
        </p:blipFill>
        <p:spPr bwMode="auto">
          <a:xfrm rot="681897">
            <a:off x="8694737" y="2884685"/>
            <a:ext cx="3254051" cy="2255080"/>
          </a:xfrm>
          <a:prstGeom prst="rect">
            <a:avLst/>
          </a:prstGeom>
          <a:noFill/>
          <a:ln>
            <a:noFill/>
          </a:ln>
        </p:spPr>
      </p:pic>
      <p:sp>
        <p:nvSpPr>
          <p:cNvPr id="7" name="Прямоугольник 6"/>
          <p:cNvSpPr/>
          <p:nvPr/>
        </p:nvSpPr>
        <p:spPr>
          <a:xfrm rot="702238">
            <a:off x="8609207" y="4813977"/>
            <a:ext cx="2989796" cy="523220"/>
          </a:xfrm>
          <a:prstGeom prst="rect">
            <a:avLst/>
          </a:prstGeom>
        </p:spPr>
        <p:txBody>
          <a:bodyPr wrap="square">
            <a:spAutoFit/>
          </a:bodyPr>
          <a:lstStyle/>
          <a:p>
            <a:pPr algn="ctr"/>
            <a:r>
              <a:rPr lang="uk-UA" sz="1400" b="1" dirty="0">
                <a:solidFill>
                  <a:srgbClr val="000000"/>
                </a:solidFill>
                <a:latin typeface="Arial" panose="020B0604020202020204" pitchFamily="34" charset="0"/>
                <a:ea typeface="Calibri" panose="020F0502020204030204" pitchFamily="34" charset="0"/>
              </a:rPr>
              <a:t>Колір твоєї шкіри не повинен визначати твоє майбутнє</a:t>
            </a:r>
            <a:endParaRPr lang="uk-UA" sz="1400" b="1" dirty="0"/>
          </a:p>
        </p:txBody>
      </p:sp>
      <p:pic>
        <p:nvPicPr>
          <p:cNvPr id="8" name="Рисунок 7" descr="publicawarenessads07"/>
          <p:cNvPicPr/>
          <p:nvPr/>
        </p:nvPicPr>
        <p:blipFill>
          <a:blip r:embed="rId4">
            <a:extLst>
              <a:ext uri="{28A0092B-C50C-407E-A947-70E740481C1C}">
                <a14:useLocalDpi xmlns:a14="http://schemas.microsoft.com/office/drawing/2010/main" val="0"/>
              </a:ext>
            </a:extLst>
          </a:blip>
          <a:srcRect/>
          <a:stretch>
            <a:fillRect/>
          </a:stretch>
        </p:blipFill>
        <p:spPr bwMode="auto">
          <a:xfrm>
            <a:off x="3576433" y="2601850"/>
            <a:ext cx="5010785" cy="2118995"/>
          </a:xfrm>
          <a:prstGeom prst="rect">
            <a:avLst/>
          </a:prstGeom>
          <a:noFill/>
          <a:ln>
            <a:noFill/>
          </a:ln>
        </p:spPr>
      </p:pic>
      <p:sp>
        <p:nvSpPr>
          <p:cNvPr id="9" name="Прямоугольник 8"/>
          <p:cNvSpPr/>
          <p:nvPr/>
        </p:nvSpPr>
        <p:spPr>
          <a:xfrm>
            <a:off x="5999826" y="3906142"/>
            <a:ext cx="2421854" cy="523220"/>
          </a:xfrm>
          <a:prstGeom prst="rect">
            <a:avLst/>
          </a:prstGeom>
        </p:spPr>
        <p:txBody>
          <a:bodyPr wrap="square">
            <a:spAutoFit/>
          </a:bodyPr>
          <a:lstStyle/>
          <a:p>
            <a:pPr algn="ctr"/>
            <a:r>
              <a:rPr lang="uk-UA" sz="1400" b="1" dirty="0">
                <a:solidFill>
                  <a:srgbClr val="000000"/>
                </a:solidFill>
                <a:latin typeface="Arial" panose="020B0604020202020204" pitchFamily="34" charset="0"/>
                <a:ea typeface="Calibri" panose="020F0502020204030204" pitchFamily="34" charset="0"/>
              </a:rPr>
              <a:t>Перегорнувши сторінку, ви знищите ліс</a:t>
            </a:r>
            <a:endParaRPr lang="uk-UA" sz="1400" b="1" dirty="0"/>
          </a:p>
        </p:txBody>
      </p:sp>
      <p:pic>
        <p:nvPicPr>
          <p:cNvPr id="10" name="Рисунок 9" descr="Наші океани тонуть в пластиці"/>
          <p:cNvPicPr/>
          <p:nvPr/>
        </p:nvPicPr>
        <p:blipFill>
          <a:blip r:embed="rId5">
            <a:extLst>
              <a:ext uri="{28A0092B-C50C-407E-A947-70E740481C1C}">
                <a14:useLocalDpi xmlns:a14="http://schemas.microsoft.com/office/drawing/2010/main" val="0"/>
              </a:ext>
            </a:extLst>
          </a:blip>
          <a:srcRect/>
          <a:stretch>
            <a:fillRect/>
          </a:stretch>
        </p:blipFill>
        <p:spPr bwMode="auto">
          <a:xfrm rot="669193">
            <a:off x="4418609" y="4821991"/>
            <a:ext cx="3400475" cy="2441950"/>
          </a:xfrm>
          <a:prstGeom prst="rect">
            <a:avLst/>
          </a:prstGeom>
          <a:noFill/>
          <a:ln>
            <a:noFill/>
          </a:ln>
        </p:spPr>
      </p:pic>
      <p:sp>
        <p:nvSpPr>
          <p:cNvPr id="11" name="Прямоугольник 10"/>
          <p:cNvSpPr/>
          <p:nvPr/>
        </p:nvSpPr>
        <p:spPr>
          <a:xfrm rot="802406">
            <a:off x="5109727" y="4914814"/>
            <a:ext cx="2924006" cy="387286"/>
          </a:xfrm>
          <a:prstGeom prst="rect">
            <a:avLst/>
          </a:prstGeom>
        </p:spPr>
        <p:txBody>
          <a:bodyPr wrap="none">
            <a:spAutoFit/>
          </a:bodyPr>
          <a:lstStyle/>
          <a:p>
            <a:pPr fontAlgn="base">
              <a:lnSpc>
                <a:spcPts val="2250"/>
              </a:lnSpc>
              <a:spcAft>
                <a:spcPts val="0"/>
              </a:spcAft>
            </a:pPr>
            <a:r>
              <a:rPr lang="uk-UA" sz="1400" b="1" dirty="0">
                <a:solidFill>
                  <a:schemeClr val="bg1"/>
                </a:solidFill>
                <a:latin typeface="inherit"/>
                <a:ea typeface="Times New Roman" panose="02020603050405020304" pitchFamily="18" charset="0"/>
                <a:cs typeface="Arial" panose="020B0604020202020204" pitchFamily="34" charset="0"/>
              </a:rPr>
              <a:t>Наші океани тонуть в пластиці</a:t>
            </a:r>
            <a:endParaRPr lang="uk-UA"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4062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2" name="Прямоугольник 1"/>
          <p:cNvSpPr/>
          <p:nvPr/>
        </p:nvSpPr>
        <p:spPr>
          <a:xfrm>
            <a:off x="150796" y="180116"/>
            <a:ext cx="5955528" cy="2062103"/>
          </a:xfrm>
          <a:prstGeom prst="rect">
            <a:avLst/>
          </a:prstGeom>
        </p:spPr>
        <p:txBody>
          <a:bodyPr wrap="square">
            <a:spAutoFit/>
          </a:bodyPr>
          <a:lstStyle/>
          <a:p>
            <a:pPr indent="360000" algn="just">
              <a:spcAft>
                <a:spcPts val="0"/>
              </a:spcAft>
            </a:pPr>
            <a:r>
              <a:rPr lang="uk-UA" sz="1600" b="1" dirty="0">
                <a:latin typeface="Verdana" panose="020B0604030504040204" pitchFamily="34" charset="0"/>
                <a:ea typeface="Verdana" panose="020B0604030504040204" pitchFamily="34" charset="0"/>
                <a:cs typeface="Times New Roman" panose="02020603050405020304" pitchFamily="18" charset="0"/>
              </a:rPr>
              <a:t>Політична реклама </a:t>
            </a:r>
            <a:r>
              <a:rPr lang="uk-UA" sz="1600" dirty="0">
                <a:latin typeface="Verdana" panose="020B0604030504040204" pitchFamily="34" charset="0"/>
                <a:ea typeface="Verdana" panose="020B0604030504040204" pitchFamily="34" charset="0"/>
                <a:cs typeface="Times New Roman" panose="02020603050405020304" pitchFamily="18" charset="0"/>
              </a:rPr>
              <a:t>має дуже специфічні ознаки: її метою є створення популярності окремим політичним лідерам чи партіям. Залучають для цього так званих іміджмейкерів, тобто професіоналів, що знають, якими засобами можна створити привабливий образ (імідж) котрогось політичного діяча чи партії.</a:t>
            </a:r>
          </a:p>
          <a:p>
            <a:pPr indent="360000" algn="just">
              <a:spcAft>
                <a:spcPts val="0"/>
              </a:spcAft>
            </a:pPr>
            <a:endParaRPr lang="uk-UA" sz="1600" i="1" dirty="0" smtClean="0">
              <a:latin typeface="Verdana" panose="020B0604030504040204" pitchFamily="34" charset="0"/>
              <a:ea typeface="Verdana" panose="020B0604030504040204" pitchFamily="34" charset="0"/>
              <a:cs typeface="Times New Roman" panose="02020603050405020304" pitchFamily="18" charset="0"/>
            </a:endParaRPr>
          </a:p>
        </p:txBody>
      </p:sp>
      <p:pic>
        <p:nvPicPr>
          <p:cNvPr id="1026" name="Picture 2" descr="https://galinfo.com.ua/media/gallery/intxt/r/e/reklama_0b3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2097">
            <a:off x="4889747" y="1640150"/>
            <a:ext cx="3444272" cy="241099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5249798"/>
            <a:ext cx="6096000" cy="1323439"/>
          </a:xfrm>
          <a:prstGeom prst="rect">
            <a:avLst/>
          </a:prstGeom>
        </p:spPr>
        <p:txBody>
          <a:bodyPr>
            <a:spAutoFit/>
          </a:bodyPr>
          <a:lstStyle/>
          <a:p>
            <a:pPr indent="360000" algn="just">
              <a:spcAft>
                <a:spcPts val="0"/>
              </a:spcAft>
            </a:pPr>
            <a:r>
              <a:rPr lang="uk-UA" sz="1600" b="1" dirty="0">
                <a:latin typeface="Verdana" panose="020B0604030504040204" pitchFamily="34" charset="0"/>
                <a:ea typeface="Verdana" panose="020B0604030504040204" pitchFamily="34" charset="0"/>
                <a:cs typeface="Times New Roman" panose="02020603050405020304" pitchFamily="18" charset="0"/>
              </a:rPr>
              <a:t>Релігійна реклама </a:t>
            </a:r>
            <a:r>
              <a:rPr lang="uk-UA" sz="1600" dirty="0">
                <a:latin typeface="Verdana" panose="020B0604030504040204" pitchFamily="34" charset="0"/>
                <a:ea typeface="Verdana" panose="020B0604030504040204" pitchFamily="34" charset="0"/>
                <a:cs typeface="Times New Roman" panose="02020603050405020304" pitchFamily="18" charset="0"/>
              </a:rPr>
              <a:t>має на меті поширення інформації про релігійне життя, окремі події та свята церковних громад. Ця реклама також має специфічні ознаки, що визначаються самою суттю релігійних відносин.</a:t>
            </a:r>
          </a:p>
        </p:txBody>
      </p:sp>
      <p:pic>
        <p:nvPicPr>
          <p:cNvPr id="6" name="Рисунок 5" descr="https://naurok-test.nyc3.cdn.digitaloceanspaces.com/uploads/test/49259/208568/767537_1586842099.jpg"/>
          <p:cNvPicPr/>
          <p:nvPr/>
        </p:nvPicPr>
        <p:blipFill>
          <a:blip r:embed="rId3">
            <a:extLst>
              <a:ext uri="{28A0092B-C50C-407E-A947-70E740481C1C}">
                <a14:useLocalDpi xmlns:a14="http://schemas.microsoft.com/office/drawing/2010/main" val="0"/>
              </a:ext>
            </a:extLst>
          </a:blip>
          <a:srcRect/>
          <a:stretch>
            <a:fillRect/>
          </a:stretch>
        </p:blipFill>
        <p:spPr bwMode="auto">
          <a:xfrm rot="20835847">
            <a:off x="374884" y="2130040"/>
            <a:ext cx="3613702" cy="1858668"/>
          </a:xfrm>
          <a:prstGeom prst="rect">
            <a:avLst/>
          </a:prstGeom>
          <a:noFill/>
          <a:ln>
            <a:noFill/>
          </a:ln>
        </p:spPr>
      </p:pic>
      <p:pic>
        <p:nvPicPr>
          <p:cNvPr id="7" name="Рисунок 6" descr="https://zmina.info/wp-content/uploads/2022/10/12232794_424222314438013_8460481960792484280_o-800x533-1.jpeg"/>
          <p:cNvPicPr/>
          <p:nvPr/>
        </p:nvPicPr>
        <p:blipFill>
          <a:blip r:embed="rId4">
            <a:extLst>
              <a:ext uri="{28A0092B-C50C-407E-A947-70E740481C1C}">
                <a14:useLocalDpi xmlns:a14="http://schemas.microsoft.com/office/drawing/2010/main" val="0"/>
              </a:ext>
            </a:extLst>
          </a:blip>
          <a:srcRect/>
          <a:stretch>
            <a:fillRect/>
          </a:stretch>
        </p:blipFill>
        <p:spPr bwMode="auto">
          <a:xfrm rot="1000801">
            <a:off x="8012632" y="59267"/>
            <a:ext cx="3989773" cy="2663309"/>
          </a:xfrm>
          <a:prstGeom prst="rect">
            <a:avLst/>
          </a:prstGeom>
          <a:noFill/>
          <a:ln>
            <a:noFill/>
          </a:ln>
        </p:spPr>
      </p:pic>
      <p:pic>
        <p:nvPicPr>
          <p:cNvPr id="1028" name="Picture 4" descr="https://credo.pro/wp-content/uploads/2011/03/21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46462">
            <a:off x="9144057" y="4478817"/>
            <a:ext cx="27622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descr="https://religionpravda.com.ua/wp-content/uploads/2021/01/EpsxqC3WMAEYwb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99144">
            <a:off x="6427751" y="4859898"/>
            <a:ext cx="2890520" cy="1653540"/>
          </a:xfrm>
          <a:prstGeom prst="rect">
            <a:avLst/>
          </a:prstGeom>
          <a:noFill/>
          <a:ln>
            <a:noFill/>
          </a:ln>
        </p:spPr>
      </p:pic>
    </p:spTree>
    <p:extLst>
      <p:ext uri="{BB962C8B-B14F-4D97-AF65-F5344CB8AC3E}">
        <p14:creationId xmlns:p14="http://schemas.microsoft.com/office/powerpoint/2010/main" val="3231196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EE4FA"/>
            </a:gs>
            <a:gs pos="50000">
              <a:srgbClr val="00FF99"/>
            </a:gs>
            <a:gs pos="100000">
              <a:srgbClr val="00FF99"/>
            </a:gs>
          </a:gsLst>
          <a:lin ang="5400000" scaled="0"/>
        </a:gra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141170" y="227798"/>
            <a:ext cx="11774905" cy="15913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None/>
            </a:pPr>
            <a:r>
              <a:rPr lang="uk-UA" altLang="en-US" sz="1600" b="1" i="1" dirty="0" smtClean="0">
                <a:latin typeface="Verdana" panose="020B0604030504040204" pitchFamily="34" charset="0"/>
                <a:ea typeface="Verdana" panose="020B0604030504040204" pitchFamily="34" charset="0"/>
              </a:rPr>
              <a:t>Комерційна реклама</a:t>
            </a:r>
            <a:r>
              <a:rPr lang="uk-UA" altLang="en-US" sz="1600" b="1" dirty="0" smtClean="0">
                <a:latin typeface="Verdana" panose="020B0604030504040204" pitchFamily="34" charset="0"/>
                <a:ea typeface="Verdana" panose="020B0604030504040204" pitchFamily="34" charset="0"/>
              </a:rPr>
              <a:t> </a:t>
            </a:r>
            <a:r>
              <a:rPr lang="uk-UA" altLang="en-US" sz="1600" dirty="0" smtClean="0">
                <a:latin typeface="Verdana" panose="020B0604030504040204" pitchFamily="34" charset="0"/>
                <a:ea typeface="Verdana" panose="020B0604030504040204" pitchFamily="34" charset="0"/>
              </a:rPr>
              <a:t>являє собою неособисті форми комунікації, здійснювані за допомогою платних засобів поширення інформації з чітким зазначенням на джерело фінансування.</a:t>
            </a:r>
            <a:endParaRPr lang="uk-UA" altLang="en-US" sz="1600" i="1" dirty="0" smtClean="0">
              <a:latin typeface="Verdana" panose="020B0604030504040204" pitchFamily="34" charset="0"/>
              <a:ea typeface="Verdana" panose="020B0604030504040204" pitchFamily="34" charset="0"/>
            </a:endParaRPr>
          </a:p>
          <a:p>
            <a:pPr indent="360000" algn="just">
              <a:lnSpc>
                <a:spcPct val="100000"/>
              </a:lnSpc>
              <a:spcBef>
                <a:spcPts val="0"/>
              </a:spcBef>
            </a:pPr>
            <a:endParaRPr lang="en-US" altLang="en-US" sz="1600" i="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b="1" i="1" dirty="0" smtClean="0">
                <a:latin typeface="Verdana" panose="020B0604030504040204" pitchFamily="34" charset="0"/>
                <a:ea typeface="Verdana" panose="020B0604030504040204" pitchFamily="34" charset="0"/>
              </a:rPr>
              <a:t>Некомерційна реклама</a:t>
            </a:r>
            <a:r>
              <a:rPr lang="uk-UA" altLang="en-US" sz="1600" i="1" dirty="0" smtClean="0">
                <a:latin typeface="Verdana" panose="020B0604030504040204" pitchFamily="34" charset="0"/>
                <a:ea typeface="Verdana" panose="020B0604030504040204" pitchFamily="34" charset="0"/>
              </a:rPr>
              <a:t> </a:t>
            </a:r>
            <a:r>
              <a:rPr lang="uk-UA" altLang="en-US" sz="1600" dirty="0" smtClean="0">
                <a:latin typeface="Verdana" panose="020B0604030504040204" pitchFamily="34" charset="0"/>
                <a:ea typeface="Verdana" panose="020B0604030504040204" pitchFamily="34" charset="0"/>
              </a:rPr>
              <a:t> – інформація будь-якого виду, розповсюджена в будь-якій формі, яка спрямована на досягнення суспільно корисних цілей, популяризацію загальнолюдських цінностей і розповсюдження якої не має на меті отримання прибутку.</a:t>
            </a:r>
          </a:p>
        </p:txBody>
      </p:sp>
      <p:sp>
        <p:nvSpPr>
          <p:cNvPr id="4" name="Rectangle 4"/>
          <p:cNvSpPr>
            <a:spLocks noChangeArrowheads="1"/>
          </p:cNvSpPr>
          <p:nvPr/>
        </p:nvSpPr>
        <p:spPr bwMode="auto">
          <a:xfrm>
            <a:off x="8345103" y="2954956"/>
            <a:ext cx="3744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en-US" sz="1400" b="1" dirty="0" err="1">
                <a:latin typeface="Verdana" panose="020B0604030504040204" pitchFamily="34" charset="0"/>
                <a:ea typeface="Verdana" panose="020B0604030504040204" pitchFamily="34" charset="0"/>
                <a:cs typeface="Times New Roman" panose="02020603050405020304" pitchFamily="18" charset="0"/>
              </a:rPr>
              <a:t>Порівняльний</a:t>
            </a:r>
            <a:r>
              <a:rPr lang="ru-RU" altLang="en-US" sz="1400" b="1" dirty="0">
                <a:latin typeface="Verdana" panose="020B0604030504040204" pitchFamily="34" charset="0"/>
                <a:ea typeface="Verdana" panose="020B0604030504040204" pitchFamily="34" charset="0"/>
                <a:cs typeface="Times New Roman" panose="02020603050405020304" pitchFamily="18" charset="0"/>
              </a:rPr>
              <a:t> </a:t>
            </a:r>
            <a:r>
              <a:rPr lang="ru-RU" altLang="en-US" sz="1400" b="1" dirty="0" err="1">
                <a:latin typeface="Verdana" panose="020B0604030504040204" pitchFamily="34" charset="0"/>
                <a:ea typeface="Verdana" panose="020B0604030504040204" pitchFamily="34" charset="0"/>
                <a:cs typeface="Times New Roman" panose="02020603050405020304" pitchFamily="18" charset="0"/>
              </a:rPr>
              <a:t>аналіз</a:t>
            </a:r>
            <a:r>
              <a:rPr lang="ru-RU" altLang="en-US" sz="1400" b="1" dirty="0">
                <a:latin typeface="Verdana" panose="020B0604030504040204" pitchFamily="34" charset="0"/>
                <a:ea typeface="Verdana" panose="020B0604030504040204" pitchFamily="34" charset="0"/>
                <a:cs typeface="Times New Roman" panose="02020603050405020304" pitchFamily="18" charset="0"/>
              </a:rPr>
              <a:t> </a:t>
            </a:r>
            <a:r>
              <a:rPr lang="ru-RU" altLang="en-US" sz="1400" b="1" dirty="0" err="1">
                <a:latin typeface="Verdana" panose="020B0604030504040204" pitchFamily="34" charset="0"/>
                <a:ea typeface="Verdana" panose="020B0604030504040204" pitchFamily="34" charset="0"/>
                <a:cs typeface="Times New Roman" panose="02020603050405020304" pitchFamily="18" charset="0"/>
              </a:rPr>
              <a:t>комерційної</a:t>
            </a:r>
            <a:r>
              <a:rPr lang="ru-RU" altLang="en-US" sz="1400" b="1" dirty="0">
                <a:latin typeface="Verdana" panose="020B0604030504040204" pitchFamily="34" charset="0"/>
                <a:ea typeface="Verdana" panose="020B0604030504040204" pitchFamily="34" charset="0"/>
                <a:cs typeface="Times New Roman" panose="02020603050405020304" pitchFamily="18" charset="0"/>
              </a:rPr>
              <a:t> та </a:t>
            </a:r>
            <a:r>
              <a:rPr lang="uk-UA" altLang="en-US" sz="1400" b="1" dirty="0">
                <a:latin typeface="Verdana" panose="020B0604030504040204" pitchFamily="34" charset="0"/>
                <a:ea typeface="Verdana" panose="020B0604030504040204" pitchFamily="34" charset="0"/>
                <a:cs typeface="Times New Roman" panose="02020603050405020304" pitchFamily="18" charset="0"/>
              </a:rPr>
              <a:t>некомерційної </a:t>
            </a:r>
            <a:r>
              <a:rPr lang="ru-RU" altLang="en-US" sz="1400" b="1" dirty="0" err="1" smtClean="0">
                <a:latin typeface="Verdana" panose="020B0604030504040204" pitchFamily="34" charset="0"/>
                <a:ea typeface="Verdana" panose="020B0604030504040204" pitchFamily="34" charset="0"/>
                <a:cs typeface="Times New Roman" panose="02020603050405020304" pitchFamily="18" charset="0"/>
              </a:rPr>
              <a:t>реклами</a:t>
            </a:r>
            <a:endParaRPr lang="ru-RU" altLang="en-US" sz="1400" b="1" dirty="0">
              <a:latin typeface="Verdana" panose="020B0604030504040204" pitchFamily="34" charset="0"/>
              <a:ea typeface="Verdana" panose="020B0604030504040204" pitchFamily="34" charset="0"/>
            </a:endParaRPr>
          </a:p>
        </p:txBody>
      </p:sp>
      <p:graphicFrame>
        <p:nvGraphicFramePr>
          <p:cNvPr id="5" name="Group 142"/>
          <p:cNvGraphicFramePr>
            <a:graphicFrameLocks noGrp="1"/>
          </p:cNvGraphicFramePr>
          <p:nvPr>
            <p:extLst>
              <p:ext uri="{D42A27DB-BD31-4B8C-83A1-F6EECF244321}">
                <p14:modId xmlns:p14="http://schemas.microsoft.com/office/powerpoint/2010/main" val="1661749988"/>
              </p:ext>
            </p:extLst>
          </p:nvPr>
        </p:nvGraphicFramePr>
        <p:xfrm>
          <a:off x="298383" y="1819175"/>
          <a:ext cx="8027469" cy="5034063"/>
        </p:xfrm>
        <a:graphic>
          <a:graphicData uri="http://schemas.openxmlformats.org/drawingml/2006/table">
            <a:tbl>
              <a:tblPr/>
              <a:tblGrid>
                <a:gridCol w="1588169">
                  <a:extLst>
                    <a:ext uri="{9D8B030D-6E8A-4147-A177-3AD203B41FA5}"/>
                  </a:extLst>
                </a:gridCol>
                <a:gridCol w="3329521">
                  <a:extLst>
                    <a:ext uri="{9D8B030D-6E8A-4147-A177-3AD203B41FA5}"/>
                  </a:extLst>
                </a:gridCol>
                <a:gridCol w="3109779">
                  <a:extLst>
                    <a:ext uri="{9D8B030D-6E8A-4147-A177-3AD203B41FA5}"/>
                  </a:extLst>
                </a:gridCol>
              </a:tblGrid>
              <a:tr h="3395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Критерії</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Некомерційна</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Комерційна </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8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Призначення</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Гуманізація суспільства і формування його моральних цінностей</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Просування на ринку бренду / товару / послуги </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8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Місія</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Зміна поведінкової моделі суспільства з гуманістичною, соціальної точки зору </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Зміна поведінкової моделі суспільства з економічної точки зору </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8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Ролі</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Освітня, виховна, агітаційна, комунікаційна, інформаційна</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Маркетингова, економічна, соціальна, комунікаційна, інформаційна</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5453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Предмет</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Ідея, що володіє певною соціальною цінністю </a:t>
                      </a:r>
                      <a:endParaRPr kumimoji="0" lang="uk-UA" sz="1400" b="0" i="0" u="none" strike="noStrike" cap="none" normalizeH="0" baseline="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Товар, послуга, об'єкт (компанія, бренд)</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8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Типи / види</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громадська, державна, соціальна, політична</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Споживча (торгово-роздрібна), </a:t>
                      </a:r>
                      <a:r>
                        <a:rPr kumimoji="0" lang="uk-UA" sz="1400" b="0" i="0" u="none" strike="noStrike" cap="none" normalizeH="0" baseline="0" dirty="0" err="1" smtClean="0">
                          <a:ln>
                            <a:noFill/>
                          </a:ln>
                          <a:solidFill>
                            <a:schemeClr val="tx1"/>
                          </a:solidFill>
                          <a:effectLst/>
                          <a:latin typeface="Verdana" panose="020B0604030504040204" pitchFamily="34" charset="0"/>
                          <a:ea typeface="Verdana" panose="020B0604030504040204" pitchFamily="34" charset="0"/>
                          <a:cs typeface="Times New Roman" pitchFamily="18" charset="0"/>
                        </a:rPr>
                        <a:t>іміджева</a:t>
                      </a: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 адресно-довідкова, корпоративна</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10195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Цілі</a:t>
                      </a:r>
                      <a:endParaRPr kumimoji="0" lang="uk-UA" sz="1400" b="1"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Привернути увагу до назрілих соціальних проблем, змінити ставлення населення до якої-небудь проблеми </a:t>
                      </a:r>
                      <a:endParaRPr kumimoji="0" lang="uk-UA" sz="1400" b="0" i="0" u="none" strike="noStrike" cap="none" normalizeH="0" baseline="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Times New Roman" pitchFamily="18" charset="0"/>
                        </a:rPr>
                        <a:t>Створити поінформованість, надати інформацію, переконати, нагадати, схилити до рішення про покупку</a:t>
                      </a:r>
                      <a:endParaRPr kumimoji="0" lang="uk-UA" sz="1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Tree>
    <p:extLst>
      <p:ext uri="{BB962C8B-B14F-4D97-AF65-F5344CB8AC3E}">
        <p14:creationId xmlns:p14="http://schemas.microsoft.com/office/powerpoint/2010/main" val="703071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4" name="Содержимое 2">
            <a:extLst>
              <a:ext uri="{FF2B5EF4-FFF2-40B4-BE49-F238E27FC236}">
                <a16:creationId xmlns="" xmlns:a16="http://schemas.microsoft.com/office/drawing/2014/main" id="{A3DF26FD-7868-4139-A35C-414A4CEA5A24}"/>
              </a:ext>
            </a:extLst>
          </p:cNvPr>
          <p:cNvSpPr>
            <a:spLocks noGrp="1"/>
          </p:cNvSpPr>
          <p:nvPr>
            <p:ph idx="1"/>
          </p:nvPr>
        </p:nvSpPr>
        <p:spPr>
          <a:xfrm>
            <a:off x="1951449" y="275339"/>
            <a:ext cx="8668041" cy="564922"/>
          </a:xfrm>
        </p:spPr>
        <p:txBody>
          <a:bodyPr>
            <a:normAutofit lnSpcReduction="10000"/>
          </a:bodyPr>
          <a:lstStyle/>
          <a:p>
            <a:pPr marL="0" indent="0" algn="ctr">
              <a:buNone/>
            </a:pPr>
            <a:r>
              <a:rPr lang="uk-UA" altLang="ru-RU" sz="3600" b="1" dirty="0" smtClean="0"/>
              <a:t>ІСТОРІЯ ТА РОЗВИТОК РЕКЛАМИ</a:t>
            </a:r>
            <a:endParaRPr lang="uk-UA" altLang="ru-RU" sz="3600" b="1" dirty="0"/>
          </a:p>
        </p:txBody>
      </p:sp>
      <p:pic>
        <p:nvPicPr>
          <p:cNvPr id="5" name="Рисунок 4"/>
          <p:cNvPicPr/>
          <p:nvPr/>
        </p:nvPicPr>
        <p:blipFill rotWithShape="1">
          <a:blip r:embed="rId2"/>
          <a:srcRect l="31784" t="38054" r="35183" b="36968"/>
          <a:stretch/>
        </p:blipFill>
        <p:spPr bwMode="auto">
          <a:xfrm>
            <a:off x="242920" y="4143769"/>
            <a:ext cx="5632330" cy="2398971"/>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158189" y="3089191"/>
            <a:ext cx="5717061" cy="923330"/>
          </a:xfrm>
          <a:prstGeom prst="rect">
            <a:avLst/>
          </a:prstGeom>
        </p:spPr>
        <p:txBody>
          <a:bodyPr wrap="square">
            <a:spAutoFit/>
          </a:bodyPr>
          <a:lstStyle/>
          <a:p>
            <a:pPr indent="360000" algn="just"/>
            <a:r>
              <a:rPr lang="uk-UA" dirty="0" smtClean="0">
                <a:solidFill>
                  <a:srgbClr val="333333"/>
                </a:solidFill>
                <a:latin typeface="Roboto"/>
              </a:rPr>
              <a:t>Прикладом перших рекламних звернень, що дійшли, до нас - єгипетський папірус, у якому повідомляється про продаж раба й інших послуг.</a:t>
            </a:r>
            <a:endParaRPr lang="uk-UA" dirty="0"/>
          </a:p>
        </p:txBody>
      </p:sp>
      <p:sp>
        <p:nvSpPr>
          <p:cNvPr id="7" name="Прямоугольник 6"/>
          <p:cNvSpPr/>
          <p:nvPr/>
        </p:nvSpPr>
        <p:spPr>
          <a:xfrm>
            <a:off x="7076302" y="2108088"/>
            <a:ext cx="4893275" cy="923330"/>
          </a:xfrm>
          <a:prstGeom prst="rect">
            <a:avLst/>
          </a:prstGeom>
        </p:spPr>
        <p:txBody>
          <a:bodyPr wrap="square">
            <a:spAutoFit/>
          </a:bodyPr>
          <a:lstStyle/>
          <a:p>
            <a:pPr indent="360000" algn="just"/>
            <a:r>
              <a:rPr lang="uk-UA" dirty="0">
                <a:solidFill>
                  <a:srgbClr val="333333"/>
                </a:solidFill>
                <a:latin typeface="Roboto"/>
              </a:rPr>
              <a:t>Глиняні пластини сповіщають жителів древніх фінікійських міст про реалізацію різних товарів, послугах і розвагах.</a:t>
            </a:r>
            <a:endParaRPr lang="uk-UA" dirty="0"/>
          </a:p>
        </p:txBody>
      </p:sp>
      <p:pic>
        <p:nvPicPr>
          <p:cNvPr id="8" name="Рисунок 7"/>
          <p:cNvPicPr/>
          <p:nvPr/>
        </p:nvPicPr>
        <p:blipFill rotWithShape="1">
          <a:blip r:embed="rId3"/>
          <a:srcRect l="47646" t="28110" r="33907" b="41875"/>
          <a:stretch/>
        </p:blipFill>
        <p:spPr bwMode="auto">
          <a:xfrm>
            <a:off x="7216156" y="3089191"/>
            <a:ext cx="4753421" cy="3559814"/>
          </a:xfrm>
          <a:prstGeom prst="rect">
            <a:avLst/>
          </a:prstGeom>
          <a:ln>
            <a:noFill/>
          </a:ln>
          <a:extLst>
            <a:ext uri="{53640926-AAD7-44D8-BBD7-CCE9431645EC}">
              <a14:shadowObscured xmlns:a14="http://schemas.microsoft.com/office/drawing/2010/main"/>
            </a:ext>
          </a:extLst>
        </p:spPr>
      </p:pic>
      <p:sp>
        <p:nvSpPr>
          <p:cNvPr id="10" name="Прямоугольник 9"/>
          <p:cNvSpPr/>
          <p:nvPr/>
        </p:nvSpPr>
        <p:spPr>
          <a:xfrm>
            <a:off x="158189" y="840261"/>
            <a:ext cx="6727960" cy="2062103"/>
          </a:xfrm>
          <a:prstGeom prst="rect">
            <a:avLst/>
          </a:prstGeom>
        </p:spPr>
        <p:txBody>
          <a:bodyPr wrap="square">
            <a:spAutoFit/>
          </a:bodyPr>
          <a:lstStyle/>
          <a:p>
            <a:pPr algn="just"/>
            <a:r>
              <a:rPr lang="uk-UA" sz="1600" dirty="0">
                <a:solidFill>
                  <a:srgbClr val="000000"/>
                </a:solidFill>
                <a:latin typeface="verdana" panose="020B0604030504040204" pitchFamily="34" charset="0"/>
              </a:rPr>
              <a:t>Прообразом сучасної друкованої реклами виступали наскальні написи, древні варіанти «графіті», папірус і берестяні грамоти, часом містять елементи комерційної та політичної рекламної інформації. Аналіз шумерської писемності (Вавилон), висхідної до </a:t>
            </a:r>
            <a:r>
              <a:rPr lang="en-US" sz="1600" dirty="0">
                <a:solidFill>
                  <a:srgbClr val="000000"/>
                </a:solidFill>
                <a:latin typeface="verdana" panose="020B0604030504040204" pitchFamily="34" charset="0"/>
              </a:rPr>
              <a:t>IV </a:t>
            </a:r>
            <a:r>
              <a:rPr lang="uk-UA" sz="1600" dirty="0">
                <a:solidFill>
                  <a:srgbClr val="000000"/>
                </a:solidFill>
                <a:latin typeface="verdana" panose="020B0604030504040204" pitchFamily="34" charset="0"/>
              </a:rPr>
              <a:t>століття до нашої ери, дозволив німецькому досліднику Гансу Бухло говорити про шеститисячного практиці рекламної діяльності і випустити книгу «Шість тисяч років реклами».</a:t>
            </a:r>
            <a:endParaRPr lang="uk-UA" sz="1600" dirty="0"/>
          </a:p>
        </p:txBody>
      </p:sp>
    </p:spTree>
    <p:extLst>
      <p:ext uri="{BB962C8B-B14F-4D97-AF65-F5344CB8AC3E}">
        <p14:creationId xmlns:p14="http://schemas.microsoft.com/office/powerpoint/2010/main" val="1146637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EE4FA"/>
            </a:gs>
            <a:gs pos="50000">
              <a:srgbClr val="00FF99"/>
            </a:gs>
            <a:gs pos="100000">
              <a:srgbClr val="00FF99"/>
            </a:gs>
          </a:gsLst>
          <a:lin ang="5400000" scaled="0"/>
        </a:gra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528770"/>
            <a:ext cx="11980874" cy="15021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0000" algn="ctr">
              <a:lnSpc>
                <a:spcPct val="100000"/>
              </a:lnSpc>
              <a:spcBef>
                <a:spcPts val="0"/>
              </a:spcBef>
              <a:buFontTx/>
              <a:buNone/>
            </a:pPr>
            <a:r>
              <a:rPr lang="uk-UA" altLang="en-US" sz="1500" b="1" i="1" dirty="0" smtClean="0">
                <a:latin typeface="Verdana" panose="020B0604030504040204" pitchFamily="34" charset="0"/>
                <a:ea typeface="Verdana" panose="020B0604030504040204" pitchFamily="34" charset="0"/>
              </a:rPr>
              <a:t>1. Цілі і завдання рекламних повідомлень.</a:t>
            </a:r>
            <a:endParaRPr lang="uk-UA" altLang="en-US" sz="1500"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500" dirty="0" smtClean="0">
                <a:latin typeface="Verdana" panose="020B0604030504040204" pitchFamily="34" charset="0"/>
                <a:ea typeface="Verdana" panose="020B0604030504040204" pitchFamily="34" charset="0"/>
              </a:rPr>
              <a:t>Якщо </a:t>
            </a:r>
            <a:r>
              <a:rPr lang="uk-UA" altLang="en-US" sz="1500" b="1" dirty="0" smtClean="0">
                <a:latin typeface="Verdana" panose="020B0604030504040204" pitchFamily="34" charset="0"/>
                <a:ea typeface="Verdana" panose="020B0604030504040204" pitchFamily="34" charset="0"/>
              </a:rPr>
              <a:t>комерційна реклама </a:t>
            </a:r>
            <a:r>
              <a:rPr lang="uk-UA" altLang="en-US" sz="1500" dirty="0" smtClean="0">
                <a:latin typeface="Verdana" panose="020B0604030504040204" pitchFamily="34" charset="0"/>
                <a:ea typeface="Verdana" panose="020B0604030504040204" pitchFamily="34" charset="0"/>
              </a:rPr>
              <a:t>переслідує досить очевидні цілі (інформування про вихід нового товару на ринок, спонукання до </a:t>
            </a:r>
            <a:r>
              <a:rPr lang="uk-UA" altLang="en-US" sz="1500" b="1" dirty="0" smtClean="0">
                <a:latin typeface="Verdana" panose="020B0604030504040204" pitchFamily="34" charset="0"/>
                <a:ea typeface="Verdana" panose="020B0604030504040204" pitchFamily="34" charset="0"/>
              </a:rPr>
              <a:t>підвищення купівельної активност</a:t>
            </a:r>
            <a:r>
              <a:rPr lang="uk-UA" altLang="en-US" sz="1500" dirty="0" smtClean="0">
                <a:latin typeface="Verdana" panose="020B0604030504040204" pitchFamily="34" charset="0"/>
                <a:ea typeface="Verdana" panose="020B0604030504040204" pitchFamily="34" charset="0"/>
              </a:rPr>
              <a:t>і, зміна ставлення споживачів до тієї чи іншої послуги або товару, зміна споживчих звичок), </a:t>
            </a:r>
            <a:endParaRPr lang="en-US" altLang="en-US" sz="1500"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500" dirty="0" smtClean="0">
                <a:latin typeface="Verdana" panose="020B0604030504040204" pitchFamily="34" charset="0"/>
                <a:ea typeface="Verdana" panose="020B0604030504040204" pitchFamily="34" charset="0"/>
              </a:rPr>
              <a:t>то метою </a:t>
            </a:r>
            <a:r>
              <a:rPr lang="uk-UA" altLang="en-US" sz="1500" b="1" dirty="0" smtClean="0">
                <a:latin typeface="Verdana" panose="020B0604030504040204" pitchFamily="34" charset="0"/>
                <a:ea typeface="Verdana" panose="020B0604030504040204" pitchFamily="34" charset="0"/>
              </a:rPr>
              <a:t>соціальної реклами </a:t>
            </a:r>
            <a:r>
              <a:rPr lang="uk-UA" altLang="en-US" sz="1500" dirty="0" smtClean="0">
                <a:latin typeface="Verdana" panose="020B0604030504040204" pitchFamily="34" charset="0"/>
                <a:ea typeface="Verdana" panose="020B0604030504040204" pitchFamily="34" charset="0"/>
              </a:rPr>
              <a:t>є привернення </a:t>
            </a:r>
            <a:r>
              <a:rPr lang="uk-UA" altLang="en-US" sz="1500" b="1" dirty="0" smtClean="0">
                <a:latin typeface="Verdana" panose="020B0604030504040204" pitchFamily="34" charset="0"/>
                <a:ea typeface="Verdana" panose="020B0604030504040204" pitchFamily="34" charset="0"/>
              </a:rPr>
              <a:t>уваги широкої громадськості </a:t>
            </a:r>
            <a:r>
              <a:rPr lang="uk-UA" altLang="en-US" sz="1500" dirty="0" smtClean="0">
                <a:latin typeface="Verdana" panose="020B0604030504040204" pitchFamily="34" charset="0"/>
                <a:ea typeface="Verdana" panose="020B0604030504040204" pitchFamily="34" charset="0"/>
              </a:rPr>
              <a:t>до того чи іншого, як правило, </a:t>
            </a:r>
            <a:r>
              <a:rPr lang="ru-RU" altLang="en-US" sz="1500" dirty="0" smtClean="0">
                <a:latin typeface="Verdana" panose="020B0604030504040204" pitchFamily="34" charset="0"/>
                <a:ea typeface="Verdana" panose="020B0604030504040204" pitchFamily="34" charset="0"/>
              </a:rPr>
              <a:t>проблемного </a:t>
            </a:r>
            <a:r>
              <a:rPr lang="ru-RU" altLang="en-US" sz="1500" dirty="0" err="1" smtClean="0">
                <a:latin typeface="Verdana" panose="020B0604030504040204" pitchFamily="34" charset="0"/>
                <a:ea typeface="Verdana" panose="020B0604030504040204" pitchFamily="34" charset="0"/>
              </a:rPr>
              <a:t>явища</a:t>
            </a:r>
            <a:r>
              <a:rPr lang="ru-RU" altLang="en-US" sz="1500" dirty="0" smtClean="0">
                <a:latin typeface="Verdana" panose="020B0604030504040204" pitchFamily="34" charset="0"/>
                <a:ea typeface="Verdana" panose="020B0604030504040204" pitchFamily="34" charset="0"/>
              </a:rPr>
              <a:t> у </a:t>
            </a:r>
            <a:r>
              <a:rPr lang="ru-RU" altLang="en-US" sz="1500" dirty="0" err="1" smtClean="0">
                <a:latin typeface="Verdana" panose="020B0604030504040204" pitchFamily="34" charset="0"/>
                <a:ea typeface="Verdana" panose="020B0604030504040204" pitchFamily="34" charset="0"/>
              </a:rPr>
              <a:t>громадському</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житті</a:t>
            </a:r>
            <a:r>
              <a:rPr lang="ru-RU" altLang="en-US" sz="1500" dirty="0" smtClean="0">
                <a:latin typeface="Verdana" panose="020B0604030504040204" pitchFamily="34" charset="0"/>
                <a:ea typeface="Verdana" panose="020B0604030504040204" pitchFamily="34" charset="0"/>
              </a:rPr>
              <a:t>. </a:t>
            </a:r>
            <a:endParaRPr lang="uk-UA" altLang="en-US" sz="1500" dirty="0" smtClean="0">
              <a:latin typeface="Verdana" panose="020B0604030504040204" pitchFamily="34" charset="0"/>
              <a:ea typeface="Verdana" panose="020B0604030504040204" pitchFamily="34" charset="0"/>
            </a:endParaRPr>
          </a:p>
        </p:txBody>
      </p:sp>
      <p:sp>
        <p:nvSpPr>
          <p:cNvPr id="3" name="Прямоугольник 2"/>
          <p:cNvSpPr/>
          <p:nvPr/>
        </p:nvSpPr>
        <p:spPr>
          <a:xfrm>
            <a:off x="4938562" y="96873"/>
            <a:ext cx="7042312" cy="369332"/>
          </a:xfrm>
          <a:prstGeom prst="rect">
            <a:avLst/>
          </a:prstGeom>
        </p:spPr>
        <p:txBody>
          <a:bodyPr wrap="none">
            <a:spAutoFit/>
          </a:bodyPr>
          <a:lstStyle/>
          <a:p>
            <a:pPr algn="ctr">
              <a:buFontTx/>
              <a:buNone/>
            </a:pPr>
            <a:r>
              <a:rPr lang="uk-UA" altLang="en-US" b="1" u="sng" dirty="0">
                <a:latin typeface="Verdana" panose="020B0604030504040204" pitchFamily="34" charset="0"/>
                <a:ea typeface="Verdana" panose="020B0604030504040204" pitchFamily="34" charset="0"/>
              </a:rPr>
              <a:t>Відмінності</a:t>
            </a:r>
            <a:r>
              <a:rPr lang="uk-UA" altLang="en-US" b="1" dirty="0">
                <a:latin typeface="Verdana" panose="020B0604030504040204" pitchFamily="34" charset="0"/>
                <a:ea typeface="Verdana" panose="020B0604030504040204" pitchFamily="34" charset="0"/>
              </a:rPr>
              <a:t> комерційної та некомерційної реклами</a:t>
            </a:r>
            <a:endParaRPr lang="en-US" altLang="en-US" b="1" dirty="0">
              <a:latin typeface="Verdana" panose="020B0604030504040204" pitchFamily="34" charset="0"/>
              <a:ea typeface="Verdana" panose="020B0604030504040204" pitchFamily="34" charset="0"/>
            </a:endParaRPr>
          </a:p>
        </p:txBody>
      </p:sp>
      <p:sp>
        <p:nvSpPr>
          <p:cNvPr id="4" name="Rectangle 3"/>
          <p:cNvSpPr txBox="1">
            <a:spLocks noChangeArrowheads="1"/>
          </p:cNvSpPr>
          <p:nvPr/>
        </p:nvSpPr>
        <p:spPr>
          <a:xfrm>
            <a:off x="115503" y="2213812"/>
            <a:ext cx="12076497" cy="1463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ctr">
              <a:lnSpc>
                <a:spcPct val="100000"/>
              </a:lnSpc>
              <a:spcBef>
                <a:spcPts val="0"/>
              </a:spcBef>
              <a:buFontTx/>
              <a:buNone/>
            </a:pPr>
            <a:r>
              <a:rPr lang="uk-UA" altLang="en-US" sz="1500" b="1" i="1" dirty="0" smtClean="0">
                <a:latin typeface="Verdana" panose="020B0604030504040204" pitchFamily="34" charset="0"/>
                <a:ea typeface="Verdana" panose="020B0604030504040204" pitchFamily="34" charset="0"/>
              </a:rPr>
              <a:t>2. Ефективність.</a:t>
            </a:r>
            <a:endParaRPr lang="uk-UA" altLang="en-US" sz="15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500" dirty="0" smtClean="0">
                <a:latin typeface="Verdana" panose="020B0604030504040204" pitchFamily="34" charset="0"/>
                <a:ea typeface="Verdana" panose="020B0604030504040204" pitchFamily="34" charset="0"/>
              </a:rPr>
              <a:t>Якщо </a:t>
            </a:r>
            <a:r>
              <a:rPr lang="uk-UA" altLang="en-US" sz="1500" b="1" dirty="0" smtClean="0">
                <a:latin typeface="Verdana" panose="020B0604030504040204" pitchFamily="34" charset="0"/>
                <a:ea typeface="Verdana" panose="020B0604030504040204" pitchFamily="34" charset="0"/>
              </a:rPr>
              <a:t>ефективність комерційної реклами </a:t>
            </a:r>
            <a:r>
              <a:rPr lang="uk-UA" altLang="en-US" sz="1500" dirty="0" smtClean="0">
                <a:latin typeface="Verdana" panose="020B0604030504040204" pitchFamily="34" charset="0"/>
                <a:ea typeface="Verdana" panose="020B0604030504040204" pitchFamily="34" charset="0"/>
              </a:rPr>
              <a:t>можна оцінювати виходячи з конкретних ринкових показників, таких як </a:t>
            </a:r>
            <a:r>
              <a:rPr lang="uk-UA" altLang="en-US" sz="1500" b="1" dirty="0" smtClean="0">
                <a:latin typeface="Verdana" panose="020B0604030504040204" pitchFamily="34" charset="0"/>
                <a:ea typeface="Verdana" panose="020B0604030504040204" pitchFamily="34" charset="0"/>
              </a:rPr>
              <a:t>рівень продажів </a:t>
            </a:r>
            <a:r>
              <a:rPr lang="uk-UA" altLang="en-US" sz="1500" dirty="0" smtClean="0">
                <a:latin typeface="Verdana" panose="020B0604030504040204" pitchFamily="34" charset="0"/>
                <a:ea typeface="Verdana" panose="020B0604030504040204" pitchFamily="34" charset="0"/>
              </a:rPr>
              <a:t>тієї чи іншої послуги або товару, то </a:t>
            </a:r>
            <a:endParaRPr lang="en-US" altLang="en-US" sz="1500"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500" b="1" dirty="0" smtClean="0">
                <a:latin typeface="Verdana" panose="020B0604030504040204" pitchFamily="34" charset="0"/>
                <a:ea typeface="Verdana" panose="020B0604030504040204" pitchFamily="34" charset="0"/>
              </a:rPr>
              <a:t>ефективність соціальної реклами</a:t>
            </a:r>
            <a:r>
              <a:rPr lang="uk-UA" altLang="en-US" sz="1500" dirty="0" smtClean="0">
                <a:latin typeface="Verdana" panose="020B0604030504040204" pitchFamily="34" charset="0"/>
                <a:ea typeface="Verdana" panose="020B0604030504040204" pitchFamily="34" charset="0"/>
              </a:rPr>
              <a:t> слід вимірювати за такими показниками, як </a:t>
            </a:r>
            <a:r>
              <a:rPr lang="uk-UA" altLang="en-US" sz="1500" dirty="0" err="1" smtClean="0">
                <a:latin typeface="Verdana" panose="020B0604030504040204" pitchFamily="34" charset="0"/>
                <a:ea typeface="Verdana" panose="020B0604030504040204" pitchFamily="34" charset="0"/>
              </a:rPr>
              <a:t>впізнаваність</a:t>
            </a:r>
            <a:r>
              <a:rPr lang="uk-UA" altLang="en-US" sz="1500" dirty="0" smtClean="0">
                <a:latin typeface="Verdana" panose="020B0604030504040204" pitchFamily="34" charset="0"/>
                <a:ea typeface="Verdana" panose="020B0604030504040204" pitchFamily="34" charset="0"/>
              </a:rPr>
              <a:t> суспільством того чи іншого соціального феномена і </a:t>
            </a:r>
            <a:r>
              <a:rPr lang="uk-UA" altLang="en-US" sz="1500" b="1" dirty="0" smtClean="0">
                <a:latin typeface="Verdana" panose="020B0604030504040204" pitchFamily="34" charset="0"/>
                <a:ea typeface="Verdana" panose="020B0604030504040204" pitchFamily="34" charset="0"/>
              </a:rPr>
              <a:t>зміна суспільної позиції </a:t>
            </a:r>
            <a:r>
              <a:rPr lang="uk-UA" altLang="en-US" sz="1500" dirty="0" smtClean="0">
                <a:latin typeface="Verdana" panose="020B0604030504040204" pitchFamily="34" charset="0"/>
                <a:ea typeface="Verdana" panose="020B0604030504040204" pitchFamily="34" charset="0"/>
              </a:rPr>
              <a:t>по відношенню до нього, формування стійкої громадської думки.</a:t>
            </a:r>
          </a:p>
        </p:txBody>
      </p:sp>
      <p:sp>
        <p:nvSpPr>
          <p:cNvPr id="5" name="Rectangle 3"/>
          <p:cNvSpPr txBox="1">
            <a:spLocks noChangeArrowheads="1"/>
          </p:cNvSpPr>
          <p:nvPr/>
        </p:nvSpPr>
        <p:spPr>
          <a:xfrm>
            <a:off x="205338" y="3819135"/>
            <a:ext cx="11896825" cy="14794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ctr">
              <a:lnSpc>
                <a:spcPct val="100000"/>
              </a:lnSpc>
              <a:spcBef>
                <a:spcPts val="0"/>
              </a:spcBef>
              <a:buFontTx/>
              <a:buNone/>
            </a:pPr>
            <a:r>
              <a:rPr lang="uk-UA" altLang="en-US" sz="1500" b="1" i="1" dirty="0" smtClean="0">
                <a:latin typeface="Verdana" panose="020B0604030504040204" pitchFamily="34" charset="0"/>
                <a:ea typeface="Verdana" panose="020B0604030504040204" pitchFamily="34" charset="0"/>
              </a:rPr>
              <a:t>3. Цільові аудиторії.</a:t>
            </a:r>
            <a:endParaRPr lang="uk-UA" altLang="en-US" sz="15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ru-RU" altLang="en-US" sz="1500" dirty="0" err="1" smtClean="0">
                <a:latin typeface="Verdana" panose="020B0604030504040204" pitchFamily="34" charset="0"/>
                <a:ea typeface="Verdana" panose="020B0604030504040204" pitchFamily="34" charset="0"/>
              </a:rPr>
              <a:t>Конкретний</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рекламний</a:t>
            </a:r>
            <a:r>
              <a:rPr lang="uk-UA" altLang="en-US" sz="1500" dirty="0" smtClean="0">
                <a:latin typeface="Verdana" panose="020B0604030504040204" pitchFamily="34" charset="0"/>
                <a:ea typeface="Verdana" panose="020B0604030504040204" pitchFamily="34" charset="0"/>
              </a:rPr>
              <a:t> </a:t>
            </a:r>
            <a:r>
              <a:rPr lang="ru-RU" altLang="en-US" sz="1500" dirty="0" smtClean="0">
                <a:latin typeface="Verdana" panose="020B0604030504040204" pitchFamily="34" charset="0"/>
                <a:ea typeface="Verdana" panose="020B0604030504040204" pitchFamily="34" charset="0"/>
              </a:rPr>
              <a:t>ролик </a:t>
            </a:r>
            <a:r>
              <a:rPr lang="ru-RU" altLang="en-US" sz="1500" dirty="0" err="1" smtClean="0">
                <a:latin typeface="Verdana" panose="020B0604030504040204" pitchFamily="34" charset="0"/>
                <a:ea typeface="Verdana" panose="020B0604030504040204" pitchFamily="34" charset="0"/>
              </a:rPr>
              <a:t>або</a:t>
            </a:r>
            <a:r>
              <a:rPr lang="ru-RU" altLang="en-US" sz="1500" dirty="0" smtClean="0">
                <a:latin typeface="Verdana" panose="020B0604030504040204" pitchFamily="34" charset="0"/>
                <a:ea typeface="Verdana" panose="020B0604030504040204" pitchFamily="34" charset="0"/>
              </a:rPr>
              <a:t> плакат </a:t>
            </a:r>
            <a:r>
              <a:rPr lang="ru-RU" altLang="en-US" sz="1500" dirty="0" err="1" smtClean="0">
                <a:latin typeface="Verdana" panose="020B0604030504040204" pitchFamily="34" charset="0"/>
                <a:ea typeface="Verdana" panose="020B0604030504040204" pitchFamily="34" charset="0"/>
              </a:rPr>
              <a:t>орієнтований</a:t>
            </a:r>
            <a:r>
              <a:rPr lang="ru-RU" altLang="en-US" sz="1500" dirty="0" smtClean="0">
                <a:latin typeface="Verdana" panose="020B0604030504040204" pitchFamily="34" charset="0"/>
                <a:ea typeface="Verdana" panose="020B0604030504040204" pitchFamily="34" charset="0"/>
              </a:rPr>
              <a:t> на</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вузьке</a:t>
            </a:r>
            <a:r>
              <a:rPr lang="ru-RU" altLang="en-US" sz="1500" b="1" dirty="0" smtClean="0">
                <a:latin typeface="Verdana" panose="020B0604030504040204" pitchFamily="34" charset="0"/>
                <a:ea typeface="Verdana" panose="020B0604030504040204" pitchFamily="34" charset="0"/>
              </a:rPr>
              <a:t> коло </a:t>
            </a:r>
            <a:r>
              <a:rPr lang="ru-RU" altLang="en-US" sz="1500" b="1" dirty="0" err="1" smtClean="0">
                <a:latin typeface="Verdana" panose="020B0604030504040204" pitchFamily="34" charset="0"/>
                <a:ea typeface="Verdana" panose="020B0604030504040204" pitchFamily="34" charset="0"/>
              </a:rPr>
              <a:t>споживачів</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рекламованого</a:t>
            </a:r>
            <a:r>
              <a:rPr lang="uk-UA" altLang="en-US" sz="1500" b="1" dirty="0" smtClean="0">
                <a:latin typeface="Verdana" panose="020B0604030504040204" pitchFamily="34" charset="0"/>
                <a:ea typeface="Verdana" panose="020B0604030504040204" pitchFamily="34" charset="0"/>
              </a:rPr>
              <a:t> </a:t>
            </a:r>
            <a:r>
              <a:rPr lang="ru-RU" altLang="en-US" sz="1500" b="1" dirty="0" smtClean="0">
                <a:latin typeface="Verdana" panose="020B0604030504040204" pitchFamily="34" charset="0"/>
                <a:ea typeface="Verdana" panose="020B0604030504040204" pitchFamily="34" charset="0"/>
              </a:rPr>
              <a:t>товару </a:t>
            </a:r>
            <a:r>
              <a:rPr lang="ru-RU" altLang="en-US" sz="1500" b="1" dirty="0" err="1" smtClean="0">
                <a:latin typeface="Verdana" panose="020B0604030504040204" pitchFamily="34" charset="0"/>
                <a:ea typeface="Verdana" panose="020B0604030504040204" pitchFamily="34" charset="0"/>
              </a:rPr>
              <a:t>або</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послуги</a:t>
            </a:r>
            <a:r>
              <a:rPr lang="ru-RU" altLang="en-US" sz="1500" b="1" dirty="0" smtClean="0">
                <a:latin typeface="Verdana" panose="020B0604030504040204" pitchFamily="34" charset="0"/>
                <a:ea typeface="Verdana" panose="020B0604030504040204" pitchFamily="34" charset="0"/>
              </a:rPr>
              <a:t>. </a:t>
            </a:r>
            <a:endParaRPr lang="en-US" altLang="en-US" sz="15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ru-RU" altLang="en-US" sz="1500" b="1" dirty="0" err="1" smtClean="0">
                <a:latin typeface="Verdana" panose="020B0604030504040204" pitchFamily="34" charset="0"/>
                <a:ea typeface="Verdana" panose="020B0604030504040204" pitchFamily="34" charset="0"/>
              </a:rPr>
              <a:t>Соціальна</a:t>
            </a:r>
            <a:r>
              <a:rPr lang="ru-RU" altLang="en-US" sz="1500" b="1" dirty="0" smtClean="0">
                <a:latin typeface="Verdana" panose="020B0604030504040204" pitchFamily="34" charset="0"/>
                <a:ea typeface="Verdana" panose="020B0604030504040204" pitchFamily="34" charset="0"/>
              </a:rPr>
              <a:t> реклама </a:t>
            </a:r>
            <a:r>
              <a:rPr lang="ru-RU" altLang="en-US" sz="1500" dirty="0" err="1" smtClean="0">
                <a:latin typeface="Verdana" panose="020B0604030504040204" pitchFamily="34" charset="0"/>
                <a:ea typeface="Verdana" panose="020B0604030504040204" pitchFamily="34" charset="0"/>
              </a:rPr>
              <a:t>впливає</a:t>
            </a:r>
            <a:r>
              <a:rPr lang="ru-RU" altLang="en-US" sz="1500" dirty="0" smtClean="0">
                <a:latin typeface="Verdana" panose="020B0604030504040204" pitchFamily="34" charset="0"/>
                <a:ea typeface="Verdana" panose="020B0604030504040204" pitchFamily="34" charset="0"/>
              </a:rPr>
              <a:t> на </a:t>
            </a:r>
            <a:r>
              <a:rPr lang="ru-RU" altLang="en-US" sz="1500" b="1" dirty="0" smtClean="0">
                <a:latin typeface="Verdana" panose="020B0604030504040204" pitchFamily="34" charset="0"/>
                <a:ea typeface="Verdana" panose="020B0604030504040204" pitchFamily="34" charset="0"/>
              </a:rPr>
              <a:t>все </a:t>
            </a:r>
            <a:r>
              <a:rPr lang="ru-RU" altLang="en-US" sz="1500" b="1" dirty="0" err="1" smtClean="0">
                <a:latin typeface="Verdana" panose="020B0604030504040204" pitchFamily="34" charset="0"/>
                <a:ea typeface="Verdana" panose="020B0604030504040204" pitchFamily="34" charset="0"/>
              </a:rPr>
              <a:t>суспільство</a:t>
            </a:r>
            <a:r>
              <a:rPr lang="ru-RU" altLang="en-US" sz="1500" b="1"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або</a:t>
            </a:r>
            <a:r>
              <a:rPr lang="ru-RU" altLang="en-US" sz="1500" dirty="0" smtClean="0">
                <a:latin typeface="Verdana" panose="020B0604030504040204" pitchFamily="34" charset="0"/>
                <a:ea typeface="Verdana" panose="020B0604030504040204" pitchFamily="34" charset="0"/>
              </a:rPr>
              <a:t> на</a:t>
            </a:r>
            <a:r>
              <a:rPr lang="uk-UA"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найактивнішу</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його</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частину</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або</a:t>
            </a:r>
            <a:r>
              <a:rPr lang="ru-RU" altLang="en-US" sz="1500" dirty="0" smtClean="0">
                <a:latin typeface="Verdana" panose="020B0604030504040204" pitchFamily="34" charset="0"/>
                <a:ea typeface="Verdana" panose="020B0604030504040204" pitchFamily="34" charset="0"/>
              </a:rPr>
              <a:t> ж на тих </a:t>
            </a:r>
            <a:r>
              <a:rPr lang="ru-RU" altLang="en-US" sz="1500" dirty="0" err="1" smtClean="0">
                <a:latin typeface="Verdana" panose="020B0604030504040204" pitchFamily="34" charset="0"/>
                <a:ea typeface="Verdana" panose="020B0604030504040204" pitchFamily="34" charset="0"/>
              </a:rPr>
              <a:t>осіб</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які</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беруть</a:t>
            </a:r>
            <a:r>
              <a:rPr lang="ru-RU" altLang="en-US" sz="1500" dirty="0" smtClean="0">
                <a:latin typeface="Verdana" panose="020B0604030504040204" pitchFamily="34" charset="0"/>
                <a:ea typeface="Verdana" panose="020B0604030504040204" pitchFamily="34" charset="0"/>
              </a:rPr>
              <a:t> участь у </a:t>
            </a:r>
            <a:r>
              <a:rPr lang="ru-RU" altLang="en-US" sz="1500" dirty="0" err="1" smtClean="0">
                <a:latin typeface="Verdana" panose="020B0604030504040204" pitchFamily="34" charset="0"/>
                <a:ea typeface="Verdana" panose="020B0604030504040204" pitchFamily="34" charset="0"/>
              </a:rPr>
              <a:t>прийнятті</a:t>
            </a:r>
            <a:r>
              <a:rPr lang="uk-UA"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значущих</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соціальних</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економічних</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чи</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політичних</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рішень</a:t>
            </a:r>
            <a:r>
              <a:rPr lang="ru-RU" altLang="en-US" sz="1500" dirty="0" smtClean="0">
                <a:latin typeface="Verdana" panose="020B0604030504040204" pitchFamily="34" charset="0"/>
                <a:ea typeface="Verdana" panose="020B0604030504040204" pitchFamily="34" charset="0"/>
              </a:rPr>
              <a:t>.</a:t>
            </a:r>
            <a:endParaRPr lang="uk-UA" altLang="en-US" sz="1500" dirty="0" smtClean="0">
              <a:latin typeface="Verdana" panose="020B0604030504040204" pitchFamily="34" charset="0"/>
              <a:ea typeface="Verdana" panose="020B0604030504040204" pitchFamily="34" charset="0"/>
            </a:endParaRPr>
          </a:p>
        </p:txBody>
      </p:sp>
      <p:sp>
        <p:nvSpPr>
          <p:cNvPr id="6" name="Rectangle 3"/>
          <p:cNvSpPr txBox="1">
            <a:spLocks noChangeArrowheads="1"/>
          </p:cNvSpPr>
          <p:nvPr/>
        </p:nvSpPr>
        <p:spPr>
          <a:xfrm>
            <a:off x="205338" y="5298577"/>
            <a:ext cx="11775535" cy="1417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0000" algn="ctr">
              <a:lnSpc>
                <a:spcPct val="100000"/>
              </a:lnSpc>
              <a:spcBef>
                <a:spcPts val="0"/>
              </a:spcBef>
              <a:buFontTx/>
              <a:buNone/>
            </a:pPr>
            <a:r>
              <a:rPr lang="ru-RU" altLang="en-US" sz="1500" b="1" i="1" dirty="0" smtClean="0">
                <a:latin typeface="Verdana" panose="020B0604030504040204" pitchFamily="34" charset="0"/>
                <a:ea typeface="Verdana" panose="020B0604030504040204" pitchFamily="34" charset="0"/>
              </a:rPr>
              <a:t>4. </a:t>
            </a:r>
            <a:r>
              <a:rPr lang="ru-RU" altLang="en-US" sz="1500" b="1" i="1" dirty="0" err="1" smtClean="0">
                <a:latin typeface="Verdana" panose="020B0604030504040204" pitchFamily="34" charset="0"/>
                <a:ea typeface="Verdana" panose="020B0604030504040204" pitchFamily="34" charset="0"/>
              </a:rPr>
              <a:t>Рекламодавець</a:t>
            </a:r>
            <a:r>
              <a:rPr lang="ru-RU" altLang="en-US" sz="1500" b="1" i="1" dirty="0" smtClean="0">
                <a:latin typeface="Verdana" panose="020B0604030504040204" pitchFamily="34" charset="0"/>
                <a:ea typeface="Verdana" panose="020B0604030504040204" pitchFamily="34" charset="0"/>
              </a:rPr>
              <a:t> (</a:t>
            </a:r>
            <a:r>
              <a:rPr lang="ru-RU" altLang="en-US" sz="1500" b="1" i="1" dirty="0" err="1" smtClean="0">
                <a:latin typeface="Verdana" panose="020B0604030504040204" pitchFamily="34" charset="0"/>
                <a:ea typeface="Verdana" panose="020B0604030504040204" pitchFamily="34" charset="0"/>
              </a:rPr>
              <a:t>замовник</a:t>
            </a:r>
            <a:r>
              <a:rPr lang="ru-RU" altLang="en-US" sz="1500" b="1" i="1" dirty="0" smtClean="0">
                <a:latin typeface="Verdana" panose="020B0604030504040204" pitchFamily="34" charset="0"/>
                <a:ea typeface="Verdana" panose="020B0604030504040204" pitchFamily="34" charset="0"/>
              </a:rPr>
              <a:t>).</a:t>
            </a:r>
            <a:endParaRPr lang="en-US" altLang="en-US" sz="1500" b="1" i="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ru-RU" altLang="en-US" sz="1500" dirty="0" err="1" smtClean="0">
                <a:latin typeface="Verdana" panose="020B0604030504040204" pitchFamily="34" charset="0"/>
                <a:ea typeface="Verdana" panose="020B0604030504040204" pitchFamily="34" charset="0"/>
              </a:rPr>
              <a:t>Основними</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замовниками</a:t>
            </a:r>
            <a:r>
              <a:rPr lang="ru-RU" altLang="en-US" sz="1500"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комерційної</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реклами</a:t>
            </a:r>
            <a:r>
              <a:rPr lang="ru-RU" altLang="en-US" sz="1500" b="1" dirty="0" smtClean="0">
                <a:latin typeface="Verdana" panose="020B0604030504040204" pitchFamily="34" charset="0"/>
                <a:ea typeface="Verdana" panose="020B0604030504040204" pitchFamily="34" charset="0"/>
              </a:rPr>
              <a:t> </a:t>
            </a:r>
            <a:r>
              <a:rPr lang="ru-RU" altLang="en-US" sz="1500" dirty="0" smtClean="0">
                <a:latin typeface="Verdana" panose="020B0604030504040204" pitchFamily="34" charset="0"/>
                <a:ea typeface="Verdana" panose="020B0604030504040204" pitchFamily="34" charset="0"/>
              </a:rPr>
              <a:t>є </a:t>
            </a:r>
            <a:r>
              <a:rPr lang="ru-RU" altLang="en-US" sz="1500" b="1" dirty="0" err="1" smtClean="0">
                <a:latin typeface="Verdana" panose="020B0604030504040204" pitchFamily="34" charset="0"/>
                <a:ea typeface="Verdana" panose="020B0604030504040204" pitchFamily="34" charset="0"/>
              </a:rPr>
              <a:t>комерційні</a:t>
            </a:r>
            <a:r>
              <a:rPr lang="uk-UA"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організації</a:t>
            </a:r>
            <a:r>
              <a:rPr lang="ru-RU" altLang="en-US" sz="1500" dirty="0" smtClean="0">
                <a:latin typeface="Verdana" panose="020B0604030504040204" pitchFamily="34" charset="0"/>
                <a:ea typeface="Verdana" panose="020B0604030504040204" pitchFamily="34" charset="0"/>
              </a:rPr>
              <a:t>, тому й </a:t>
            </a:r>
            <a:r>
              <a:rPr lang="ru-RU" altLang="en-US" sz="1500" dirty="0" err="1" smtClean="0">
                <a:latin typeface="Verdana" panose="020B0604030504040204" pitchFamily="34" charset="0"/>
                <a:ea typeface="Verdana" panose="020B0604030504040204" pitchFamily="34" charset="0"/>
              </a:rPr>
              <a:t>розміщення</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такої</a:t>
            </a:r>
            <a:r>
              <a:rPr lang="ru-RU"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реклами</a:t>
            </a:r>
            <a:r>
              <a:rPr lang="ru-RU" altLang="en-US" sz="1500"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платне</a:t>
            </a:r>
            <a:r>
              <a:rPr lang="ru-RU" altLang="en-US" sz="1500" dirty="0" smtClean="0">
                <a:latin typeface="Verdana" panose="020B0604030504040204" pitchFamily="34" charset="0"/>
                <a:ea typeface="Verdana" panose="020B0604030504040204" pitchFamily="34" charset="0"/>
              </a:rPr>
              <a:t>.</a:t>
            </a:r>
          </a:p>
          <a:p>
            <a:pPr marL="0" indent="360000" algn="just">
              <a:lnSpc>
                <a:spcPct val="100000"/>
              </a:lnSpc>
              <a:spcBef>
                <a:spcPts val="0"/>
              </a:spcBef>
              <a:buNone/>
            </a:pPr>
            <a:r>
              <a:rPr lang="ru-RU" altLang="en-US" sz="1500" dirty="0" err="1" smtClean="0">
                <a:latin typeface="Verdana" panose="020B0604030504040204" pitchFamily="34" charset="0"/>
                <a:ea typeface="Verdana" panose="020B0604030504040204" pitchFamily="34" charset="0"/>
              </a:rPr>
              <a:t>Замовниками</a:t>
            </a:r>
            <a:r>
              <a:rPr lang="ru-RU" altLang="en-US" sz="1500" dirty="0" smtClean="0">
                <a:latin typeface="Verdana" panose="020B0604030504040204" pitchFamily="34" charset="0"/>
                <a:ea typeface="Verdana" panose="020B0604030504040204" pitchFamily="34" charset="0"/>
              </a:rPr>
              <a:t> ж </a:t>
            </a:r>
            <a:r>
              <a:rPr lang="ru-RU" altLang="en-US" sz="1500" b="1" dirty="0" err="1" smtClean="0">
                <a:latin typeface="Verdana" panose="020B0604030504040204" pitchFamily="34" charset="0"/>
                <a:ea typeface="Verdana" panose="020B0604030504040204" pitchFamily="34" charset="0"/>
              </a:rPr>
              <a:t>соціальної</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реклами</a:t>
            </a:r>
            <a:r>
              <a:rPr lang="ru-RU" altLang="en-US" sz="1500" b="1"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можуть</a:t>
            </a:r>
            <a:r>
              <a:rPr lang="ru-RU" altLang="en-US" sz="1500" dirty="0" smtClean="0">
                <a:latin typeface="Verdana" panose="020B0604030504040204" pitchFamily="34" charset="0"/>
                <a:ea typeface="Verdana" panose="020B0604030504040204" pitchFamily="34" charset="0"/>
              </a:rPr>
              <a:t> бути: </a:t>
            </a:r>
            <a:r>
              <a:rPr lang="ru-RU" altLang="en-US" sz="1500" b="1" dirty="0" smtClean="0">
                <a:latin typeface="Verdana" panose="020B0604030504040204" pitchFamily="34" charset="0"/>
                <a:ea typeface="Verdana" panose="020B0604030504040204" pitchFamily="34" charset="0"/>
              </a:rPr>
              <a:t>держава,</a:t>
            </a:r>
            <a:r>
              <a:rPr lang="uk-UA"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некомерційні</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чи</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громадські</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організації</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бізнес</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політичні</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чинники</a:t>
            </a:r>
            <a:r>
              <a:rPr lang="ru-RU" altLang="en-US" sz="1500" b="1" dirty="0" smtClean="0">
                <a:latin typeface="Verdana" panose="020B0604030504040204" pitchFamily="34" charset="0"/>
                <a:ea typeface="Verdana" panose="020B0604030504040204" pitchFamily="34" charset="0"/>
              </a:rPr>
              <a:t> </a:t>
            </a:r>
            <a:r>
              <a:rPr lang="ru-RU" altLang="en-US" sz="1500" dirty="0" smtClean="0">
                <a:latin typeface="Verdana" panose="020B0604030504040204" pitchFamily="34" charset="0"/>
                <a:ea typeface="Verdana" panose="020B0604030504040204" pitchFamily="34" charset="0"/>
              </a:rPr>
              <a:t>і </a:t>
            </a:r>
            <a:r>
              <a:rPr lang="ru-RU" altLang="en-US" sz="1500" dirty="0" err="1" smtClean="0">
                <a:latin typeface="Verdana" panose="020B0604030504040204" pitchFamily="34" charset="0"/>
                <a:ea typeface="Verdana" panose="020B0604030504040204" pitchFamily="34" charset="0"/>
              </a:rPr>
              <a:t>її</a:t>
            </a:r>
            <a:r>
              <a:rPr lang="uk-UA" altLang="en-US" sz="1500" dirty="0" smtClean="0">
                <a:latin typeface="Verdana" panose="020B0604030504040204" pitchFamily="34" charset="0"/>
                <a:ea typeface="Verdana" panose="020B0604030504040204" pitchFamily="34" charset="0"/>
              </a:rPr>
              <a:t> </a:t>
            </a:r>
            <a:r>
              <a:rPr lang="ru-RU" altLang="en-US" sz="1500" dirty="0" err="1" smtClean="0">
                <a:latin typeface="Verdana" panose="020B0604030504040204" pitchFamily="34" charset="0"/>
                <a:ea typeface="Verdana" panose="020B0604030504040204" pitchFamily="34" charset="0"/>
              </a:rPr>
              <a:t>розміщення</a:t>
            </a:r>
            <a:r>
              <a:rPr lang="ru-RU" altLang="en-US" sz="1500" dirty="0" smtClean="0">
                <a:latin typeface="Verdana" panose="020B0604030504040204" pitchFamily="34" charset="0"/>
                <a:ea typeface="Verdana" panose="020B0604030504040204" pitchFamily="34" charset="0"/>
              </a:rPr>
              <a:t> повинно бути </a:t>
            </a:r>
            <a:r>
              <a:rPr lang="ru-RU" altLang="en-US" sz="1500" dirty="0" err="1" smtClean="0">
                <a:latin typeface="Verdana" panose="020B0604030504040204" pitchFamily="34" charset="0"/>
                <a:ea typeface="Verdana" panose="020B0604030504040204" pitchFamily="34" charset="0"/>
              </a:rPr>
              <a:t>переважно</a:t>
            </a:r>
            <a:r>
              <a:rPr lang="ru-RU" altLang="en-US" sz="1500" b="1" dirty="0" smtClean="0">
                <a:latin typeface="Verdana" panose="020B0604030504040204" pitchFamily="34" charset="0"/>
                <a:ea typeface="Verdana" panose="020B0604030504040204" pitchFamily="34" charset="0"/>
              </a:rPr>
              <a:t> </a:t>
            </a:r>
            <a:r>
              <a:rPr lang="ru-RU" altLang="en-US" sz="1500" b="1" dirty="0" err="1" smtClean="0">
                <a:latin typeface="Verdana" panose="020B0604030504040204" pitchFamily="34" charset="0"/>
                <a:ea typeface="Verdana" panose="020B0604030504040204" pitchFamily="34" charset="0"/>
              </a:rPr>
              <a:t>безкоштовним</a:t>
            </a:r>
            <a:r>
              <a:rPr lang="ru-RU" altLang="en-US" sz="1500" dirty="0" smtClean="0">
                <a:latin typeface="Verdana" panose="020B0604030504040204" pitchFamily="34" charset="0"/>
                <a:ea typeface="Verdana" panose="020B0604030504040204" pitchFamily="34" charset="0"/>
              </a:rPr>
              <a:t>.</a:t>
            </a:r>
            <a:endParaRPr lang="uk-UA" altLang="en-US" sz="1500" dirty="0" smtClean="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82667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4" name="Прямоугольник 3"/>
          <p:cNvSpPr/>
          <p:nvPr/>
        </p:nvSpPr>
        <p:spPr>
          <a:xfrm>
            <a:off x="133147" y="1887167"/>
            <a:ext cx="11877576" cy="1673150"/>
          </a:xfrm>
          <a:prstGeom prst="rect">
            <a:avLst/>
          </a:prstGeom>
        </p:spPr>
        <p:txBody>
          <a:bodyPr wrap="square">
            <a:spAutoFit/>
          </a:bodyPr>
          <a:lstStyle/>
          <a:p>
            <a:pPr algn="just">
              <a:lnSpc>
                <a:spcPct val="107000"/>
              </a:lnSpc>
              <a:spcAft>
                <a:spcPts val="0"/>
              </a:spcAft>
            </a:pPr>
            <a:r>
              <a:rPr lang="uk-UA" sz="1600" dirty="0">
                <a:latin typeface="Verdana" panose="020B0604030504040204" pitchFamily="34" charset="0"/>
                <a:ea typeface="Verdana" panose="020B0604030504040204" pitchFamily="34" charset="0"/>
                <a:cs typeface="Times New Roman" panose="02020603050405020304" pitchFamily="18" charset="0"/>
              </a:rPr>
              <a:t> </a:t>
            </a:r>
            <a:r>
              <a:rPr lang="uk-UA" sz="1600" dirty="0" smtClean="0">
                <a:latin typeface="Verdana" panose="020B0604030504040204" pitchFamily="34" charset="0"/>
                <a:ea typeface="Verdana" panose="020B0604030504040204" pitchFamily="34" charset="0"/>
                <a:cs typeface="Times New Roman" panose="02020603050405020304" pitchFamily="18" charset="0"/>
              </a:rPr>
              <a:t>Розподіл </a:t>
            </a:r>
            <a:r>
              <a:rPr lang="uk-UA" sz="1600" dirty="0">
                <a:latin typeface="Verdana" panose="020B0604030504040204" pitchFamily="34" charset="0"/>
                <a:ea typeface="Verdana" panose="020B0604030504040204" pitchFamily="34" charset="0"/>
                <a:cs typeface="Times New Roman" panose="02020603050405020304" pitchFamily="18" charset="0"/>
              </a:rPr>
              <a:t>в залежності від </a:t>
            </a:r>
            <a:r>
              <a:rPr lang="uk-UA" sz="1600" b="1" dirty="0">
                <a:latin typeface="Verdana" panose="020B0604030504040204" pitchFamily="34" charset="0"/>
                <a:ea typeface="Verdana" panose="020B0604030504040204" pitchFamily="34" charset="0"/>
                <a:cs typeface="Times New Roman" panose="02020603050405020304" pitchFamily="18" charset="0"/>
              </a:rPr>
              <a:t>розмірів території, яка охоплена рекламною діяльністю</a:t>
            </a:r>
            <a:r>
              <a:rPr lang="uk-UA" sz="1600" dirty="0">
                <a:latin typeface="Verdana" panose="020B0604030504040204" pitchFamily="34" charset="0"/>
                <a:ea typeface="Verdana" panose="020B0604030504040204" pitchFamily="34" charset="0"/>
                <a:cs typeface="Times New Roman" panose="02020603050405020304" pitchFamily="18" charset="0"/>
              </a:rPr>
              <a:t>:</a:t>
            </a:r>
          </a:p>
          <a:p>
            <a:pPr marL="342900" lvl="0" indent="-342900" algn="just">
              <a:lnSpc>
                <a:spcPct val="107000"/>
              </a:lnSpc>
              <a:spcAft>
                <a:spcPts val="0"/>
              </a:spcAft>
              <a:buFont typeface="Calibri" panose="020F0502020204030204" pitchFamily="34" charset="0"/>
              <a:buChar char="-"/>
            </a:pPr>
            <a:r>
              <a:rPr lang="uk-UA" sz="1600" b="1" dirty="0">
                <a:latin typeface="Verdana" panose="020B0604030504040204" pitchFamily="34" charset="0"/>
                <a:ea typeface="Verdana" panose="020B0604030504040204" pitchFamily="34" charset="0"/>
                <a:cs typeface="Times New Roman" panose="02020603050405020304" pitchFamily="18" charset="0"/>
              </a:rPr>
              <a:t>Локальна</a:t>
            </a:r>
            <a:r>
              <a:rPr lang="uk-UA" sz="1600" dirty="0">
                <a:latin typeface="Verdana" panose="020B0604030504040204" pitchFamily="34" charset="0"/>
                <a:ea typeface="Verdana" panose="020B0604030504040204" pitchFamily="34" charset="0"/>
                <a:cs typeface="Times New Roman" panose="02020603050405020304" pitchFamily="18" charset="0"/>
              </a:rPr>
              <a:t> реклама (аж до конкретного місця продажу);</a:t>
            </a:r>
          </a:p>
          <a:p>
            <a:pPr marL="342900" lvl="0" indent="-342900" algn="just">
              <a:lnSpc>
                <a:spcPct val="107000"/>
              </a:lnSpc>
              <a:spcAft>
                <a:spcPts val="0"/>
              </a:spcAft>
              <a:buFont typeface="Calibri" panose="020F0502020204030204" pitchFamily="34" charset="0"/>
              <a:buChar char="-"/>
            </a:pPr>
            <a:r>
              <a:rPr lang="uk-UA" sz="1600" b="1" dirty="0">
                <a:latin typeface="Verdana" panose="020B0604030504040204" pitchFamily="34" charset="0"/>
                <a:ea typeface="Verdana" panose="020B0604030504040204" pitchFamily="34" charset="0"/>
                <a:cs typeface="Times New Roman" panose="02020603050405020304" pitchFamily="18" charset="0"/>
              </a:rPr>
              <a:t>Регіональна</a:t>
            </a:r>
            <a:r>
              <a:rPr lang="uk-UA" sz="1600" dirty="0">
                <a:latin typeface="Verdana" panose="020B0604030504040204" pitchFamily="34" charset="0"/>
                <a:ea typeface="Verdana" panose="020B0604030504040204" pitchFamily="34" charset="0"/>
                <a:cs typeface="Times New Roman" panose="02020603050405020304" pitchFamily="18" charset="0"/>
              </a:rPr>
              <a:t> реклама (певна частина країни);</a:t>
            </a:r>
          </a:p>
          <a:p>
            <a:pPr marL="342900" lvl="0" indent="-342900" algn="just">
              <a:lnSpc>
                <a:spcPct val="107000"/>
              </a:lnSpc>
              <a:spcAft>
                <a:spcPts val="0"/>
              </a:spcAft>
              <a:buFont typeface="Calibri" panose="020F0502020204030204" pitchFamily="34" charset="0"/>
              <a:buChar char="-"/>
            </a:pPr>
            <a:r>
              <a:rPr lang="uk-UA" sz="1600" b="1" dirty="0">
                <a:latin typeface="Verdana" panose="020B0604030504040204" pitchFamily="34" charset="0"/>
                <a:ea typeface="Verdana" panose="020B0604030504040204" pitchFamily="34" charset="0"/>
                <a:cs typeface="Times New Roman" panose="02020603050405020304" pitchFamily="18" charset="0"/>
              </a:rPr>
              <a:t>Загальнонаціональна</a:t>
            </a:r>
            <a:r>
              <a:rPr lang="uk-UA" sz="1600" dirty="0">
                <a:latin typeface="Verdana" panose="020B0604030504040204" pitchFamily="34" charset="0"/>
                <a:ea typeface="Verdana" panose="020B0604030504040204" pitchFamily="34" charset="0"/>
                <a:cs typeface="Times New Roman" panose="02020603050405020304" pitchFamily="18" charset="0"/>
              </a:rPr>
              <a:t> реклама (в масштабах всієї держави);</a:t>
            </a:r>
          </a:p>
          <a:p>
            <a:pPr marL="342900" lvl="0" indent="-342900" algn="just">
              <a:lnSpc>
                <a:spcPct val="107000"/>
              </a:lnSpc>
              <a:spcAft>
                <a:spcPts val="0"/>
              </a:spcAft>
              <a:buFont typeface="Calibri" panose="020F0502020204030204" pitchFamily="34" charset="0"/>
              <a:buChar char="-"/>
            </a:pPr>
            <a:r>
              <a:rPr lang="uk-UA" sz="1600" b="1" dirty="0">
                <a:latin typeface="Verdana" panose="020B0604030504040204" pitchFamily="34" charset="0"/>
                <a:ea typeface="Verdana" panose="020B0604030504040204" pitchFamily="34" charset="0"/>
                <a:cs typeface="Times New Roman" panose="02020603050405020304" pitchFamily="18" charset="0"/>
              </a:rPr>
              <a:t>Міжнародна</a:t>
            </a:r>
            <a:r>
              <a:rPr lang="uk-UA" sz="1600" dirty="0">
                <a:latin typeface="Verdana" panose="020B0604030504040204" pitchFamily="34" charset="0"/>
                <a:ea typeface="Verdana" panose="020B0604030504040204" pitchFamily="34" charset="0"/>
                <a:cs typeface="Times New Roman" panose="02020603050405020304" pitchFamily="18" charset="0"/>
              </a:rPr>
              <a:t> реклама;</a:t>
            </a:r>
          </a:p>
          <a:p>
            <a:pPr marL="342900" lvl="0" indent="-342900" algn="just">
              <a:lnSpc>
                <a:spcPct val="107000"/>
              </a:lnSpc>
              <a:spcAft>
                <a:spcPts val="0"/>
              </a:spcAft>
              <a:buFont typeface="Calibri" panose="020F0502020204030204" pitchFamily="34" charset="0"/>
              <a:buChar char="-"/>
            </a:pPr>
            <a:r>
              <a:rPr lang="uk-UA" sz="1600" b="1" dirty="0">
                <a:latin typeface="Verdana" panose="020B0604030504040204" pitchFamily="34" charset="0"/>
                <a:ea typeface="Verdana" panose="020B0604030504040204" pitchFamily="34" charset="0"/>
                <a:cs typeface="Times New Roman" panose="02020603050405020304" pitchFamily="18" charset="0"/>
              </a:rPr>
              <a:t>Глобальна</a:t>
            </a:r>
            <a:r>
              <a:rPr lang="uk-UA" sz="1600" dirty="0">
                <a:latin typeface="Verdana" panose="020B0604030504040204" pitchFamily="34" charset="0"/>
                <a:ea typeface="Verdana" panose="020B0604030504040204" pitchFamily="34" charset="0"/>
                <a:cs typeface="Times New Roman" panose="02020603050405020304" pitchFamily="18" charset="0"/>
              </a:rPr>
              <a:t> реклама.</a:t>
            </a:r>
            <a:endParaRPr lang="uk-UA" sz="16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5" name="Прямоугольник 4"/>
          <p:cNvSpPr/>
          <p:nvPr/>
        </p:nvSpPr>
        <p:spPr>
          <a:xfrm>
            <a:off x="227798" y="214577"/>
            <a:ext cx="11688277" cy="1146211"/>
          </a:xfrm>
          <a:prstGeom prst="rect">
            <a:avLst/>
          </a:prstGeom>
        </p:spPr>
        <p:txBody>
          <a:bodyPr wrap="square">
            <a:spAutoFit/>
          </a:bodyPr>
          <a:lstStyle/>
          <a:p>
            <a:pPr algn="just">
              <a:lnSpc>
                <a:spcPct val="107000"/>
              </a:lnSpc>
              <a:spcAft>
                <a:spcPts val="0"/>
              </a:spcAft>
            </a:pPr>
            <a:r>
              <a:rPr lang="uk-UA" sz="1600" b="1" dirty="0">
                <a:latin typeface="Verdana" panose="020B0604030504040204" pitchFamily="34" charset="0"/>
                <a:ea typeface="Verdana" panose="020B0604030504040204" pitchFamily="34" charset="0"/>
                <a:cs typeface="Times New Roman" panose="02020603050405020304" pitchFamily="18" charset="0"/>
              </a:rPr>
              <a:t>Сконцентрованість на сегменті аудиторії </a:t>
            </a:r>
            <a:r>
              <a:rPr lang="uk-UA" sz="1600" dirty="0">
                <a:latin typeface="Verdana" panose="020B0604030504040204" pitchFamily="34" charset="0"/>
                <a:ea typeface="Verdana" panose="020B0604030504040204" pitchFamily="34" charset="0"/>
                <a:cs typeface="Times New Roman" panose="02020603050405020304" pitchFamily="18" charset="0"/>
              </a:rPr>
              <a:t>дозволяє виділяти:</a:t>
            </a:r>
          </a:p>
          <a:p>
            <a:pPr marL="342900" lvl="0" indent="-342900" algn="just">
              <a:lnSpc>
                <a:spcPct val="107000"/>
              </a:lnSpc>
              <a:spcAft>
                <a:spcPts val="0"/>
              </a:spcAft>
              <a:buFont typeface="Calibri" panose="020F0502020204030204" pitchFamily="34" charset="0"/>
              <a:buChar char="-"/>
            </a:pPr>
            <a:r>
              <a:rPr lang="uk-UA" sz="1600" b="1" dirty="0">
                <a:latin typeface="Verdana" panose="020B0604030504040204" pitchFamily="34" charset="0"/>
                <a:ea typeface="Verdana" panose="020B0604030504040204" pitchFamily="34" charset="0"/>
                <a:cs typeface="Times New Roman" panose="02020603050405020304" pitchFamily="18" charset="0"/>
              </a:rPr>
              <a:t>Масову</a:t>
            </a:r>
            <a:r>
              <a:rPr lang="uk-UA" sz="1600" dirty="0">
                <a:latin typeface="Verdana" panose="020B0604030504040204" pitchFamily="34" charset="0"/>
                <a:ea typeface="Verdana" panose="020B0604030504040204" pitchFamily="34" charset="0"/>
                <a:cs typeface="Times New Roman" panose="02020603050405020304" pitchFamily="18" charset="0"/>
              </a:rPr>
              <a:t> рекламу, що не сконцентрована на конкретний контингент;</a:t>
            </a:r>
          </a:p>
          <a:p>
            <a:pPr marL="342900" lvl="0" indent="-342900" algn="just">
              <a:lnSpc>
                <a:spcPct val="107000"/>
              </a:lnSpc>
              <a:spcAft>
                <a:spcPts val="0"/>
              </a:spcAft>
              <a:buFont typeface="Calibri" panose="020F0502020204030204" pitchFamily="34" charset="0"/>
              <a:buChar char="-"/>
            </a:pPr>
            <a:r>
              <a:rPr lang="uk-UA" sz="1600" b="1" dirty="0">
                <a:latin typeface="Verdana" panose="020B0604030504040204" pitchFamily="34" charset="0"/>
                <a:ea typeface="Verdana" panose="020B0604030504040204" pitchFamily="34" charset="0"/>
                <a:cs typeface="Times New Roman" panose="02020603050405020304" pitchFamily="18" charset="0"/>
              </a:rPr>
              <a:t>Селективну</a:t>
            </a:r>
            <a:r>
              <a:rPr lang="uk-UA" sz="1600" dirty="0">
                <a:latin typeface="Verdana" panose="020B0604030504040204" pitchFamily="34" charset="0"/>
                <a:ea typeface="Verdana" panose="020B0604030504040204" pitchFamily="34" charset="0"/>
                <a:cs typeface="Times New Roman" panose="02020603050405020304" pitchFamily="18" charset="0"/>
              </a:rPr>
              <a:t> (виборну) рекламу, адресовану певному сегменту ринку;</a:t>
            </a:r>
          </a:p>
          <a:p>
            <a:pPr marL="342900" lvl="0" indent="-342900" algn="just">
              <a:lnSpc>
                <a:spcPct val="107000"/>
              </a:lnSpc>
              <a:spcAft>
                <a:spcPts val="0"/>
              </a:spcAft>
              <a:buFont typeface="Calibri" panose="020F0502020204030204" pitchFamily="34" charset="0"/>
              <a:buChar char="-"/>
            </a:pPr>
            <a:r>
              <a:rPr lang="uk-UA" sz="1600" b="1" dirty="0">
                <a:latin typeface="Verdana" panose="020B0604030504040204" pitchFamily="34" charset="0"/>
                <a:ea typeface="Verdana" panose="020B0604030504040204" pitchFamily="34" charset="0"/>
                <a:cs typeface="Times New Roman" panose="02020603050405020304" pitchFamily="18" charset="0"/>
              </a:rPr>
              <a:t>Вузько </a:t>
            </a:r>
            <a:r>
              <a:rPr lang="uk-UA" sz="1600" b="1" dirty="0" err="1">
                <a:latin typeface="Verdana" panose="020B0604030504040204" pitchFamily="34" charset="0"/>
                <a:ea typeface="Verdana" panose="020B0604030504040204" pitchFamily="34" charset="0"/>
                <a:cs typeface="Times New Roman" panose="02020603050405020304" pitchFamily="18" charset="0"/>
              </a:rPr>
              <a:t>таргетовану</a:t>
            </a:r>
            <a:r>
              <a:rPr lang="uk-UA" sz="1600" b="1" dirty="0">
                <a:latin typeface="Verdana" panose="020B0604030504040204" pitchFamily="34" charset="0"/>
                <a:ea typeface="Verdana" panose="020B0604030504040204" pitchFamily="34" charset="0"/>
                <a:cs typeface="Times New Roman" panose="02020603050405020304" pitchFamily="18" charset="0"/>
              </a:rPr>
              <a:t> рекламу</a:t>
            </a:r>
            <a:r>
              <a:rPr lang="uk-UA" sz="1600" dirty="0">
                <a:latin typeface="Verdana" panose="020B0604030504040204" pitchFamily="34" charset="0"/>
                <a:ea typeface="Verdana" panose="020B0604030504040204" pitchFamily="34" charset="0"/>
                <a:cs typeface="Times New Roman" panose="02020603050405020304" pitchFamily="18" charset="0"/>
              </a:rPr>
              <a:t>, чітко орієнтовану на невелику аудиторію.</a:t>
            </a:r>
          </a:p>
        </p:txBody>
      </p:sp>
      <p:sp>
        <p:nvSpPr>
          <p:cNvPr id="6" name="Прямоугольник 5"/>
          <p:cNvSpPr/>
          <p:nvPr/>
        </p:nvSpPr>
        <p:spPr>
          <a:xfrm>
            <a:off x="186087" y="4086697"/>
            <a:ext cx="11771697" cy="1815882"/>
          </a:xfrm>
          <a:prstGeom prst="rect">
            <a:avLst/>
          </a:prstGeom>
        </p:spPr>
        <p:txBody>
          <a:bodyPr wrap="square">
            <a:spAutoFit/>
          </a:bodyPr>
          <a:lstStyle/>
          <a:p>
            <a:pPr algn="just">
              <a:spcAft>
                <a:spcPts val="0"/>
              </a:spcAft>
            </a:pPr>
            <a:r>
              <a:rPr lang="uk-UA" sz="1600" dirty="0">
                <a:solidFill>
                  <a:srgbClr val="000000"/>
                </a:solidFill>
                <a:latin typeface="Verdana" panose="020B0604030504040204" pitchFamily="34" charset="0"/>
                <a:ea typeface="Verdana" panose="020B0604030504040204" pitchFamily="34" charset="0"/>
              </a:rPr>
              <a:t>За </a:t>
            </a:r>
            <a:r>
              <a:rPr lang="uk-UA" sz="1600" b="1" dirty="0">
                <a:solidFill>
                  <a:srgbClr val="000000"/>
                </a:solidFill>
                <a:latin typeface="Verdana" panose="020B0604030504040204" pitchFamily="34" charset="0"/>
                <a:ea typeface="Verdana" panose="020B0604030504040204" pitchFamily="34" charset="0"/>
              </a:rPr>
              <a:t>психологічним впливом </a:t>
            </a:r>
            <a:r>
              <a:rPr lang="uk-UA" sz="1600" dirty="0">
                <a:solidFill>
                  <a:srgbClr val="000000"/>
                </a:solidFill>
                <a:latin typeface="Verdana" panose="020B0604030504040204" pitchFamily="34" charset="0"/>
                <a:ea typeface="Verdana" panose="020B0604030504040204" pitchFamily="34" charset="0"/>
              </a:rPr>
              <a:t>реклама буває: </a:t>
            </a:r>
          </a:p>
          <a:p>
            <a:pPr algn="just">
              <a:spcAft>
                <a:spcPts val="0"/>
              </a:spcAft>
            </a:pPr>
            <a:r>
              <a:rPr lang="uk-UA" sz="1600" i="1" dirty="0">
                <a:solidFill>
                  <a:srgbClr val="000000"/>
                </a:solidFill>
                <a:latin typeface="Verdana" panose="020B0604030504040204" pitchFamily="34" charset="0"/>
                <a:ea typeface="Verdana" panose="020B0604030504040204" pitchFamily="34" charset="0"/>
              </a:rPr>
              <a:t>- </a:t>
            </a:r>
            <a:r>
              <a:rPr lang="uk-UA" sz="1600" b="1" dirty="0">
                <a:solidFill>
                  <a:srgbClr val="000000"/>
                </a:solidFill>
                <a:latin typeface="Verdana" panose="020B0604030504040204" pitchFamily="34" charset="0"/>
                <a:ea typeface="Verdana" panose="020B0604030504040204" pitchFamily="34" charset="0"/>
              </a:rPr>
              <a:t>раціональна, або предметна</a:t>
            </a:r>
            <a:r>
              <a:rPr lang="uk-UA" sz="1600" dirty="0">
                <a:solidFill>
                  <a:srgbClr val="000000"/>
                </a:solidFill>
                <a:latin typeface="Verdana" panose="020B0604030504040204" pitchFamily="34" charset="0"/>
                <a:ea typeface="Verdana" panose="020B0604030504040204" pitchFamily="34" charset="0"/>
              </a:rPr>
              <a:t>, реклама інформує, звертається до розуму потенційного покупця, наводить аргументи, щоб переконати його. На підтвердження своїх доказів рекламодавець може використовувати малюнки, креслення, схеми, фотознімки тощо; </a:t>
            </a:r>
          </a:p>
          <a:p>
            <a:pPr algn="just"/>
            <a:r>
              <a:rPr lang="uk-UA" sz="1600" i="1" dirty="0">
                <a:latin typeface="Verdana" panose="020B0604030504040204" pitchFamily="34" charset="0"/>
                <a:ea typeface="Verdana" panose="020B0604030504040204" pitchFamily="34" charset="0"/>
              </a:rPr>
              <a:t>- </a:t>
            </a:r>
            <a:r>
              <a:rPr lang="uk-UA" sz="1600" b="1" dirty="0">
                <a:latin typeface="Verdana" panose="020B0604030504040204" pitchFamily="34" charset="0"/>
                <a:ea typeface="Verdana" panose="020B0604030504040204" pitchFamily="34" charset="0"/>
              </a:rPr>
              <a:t>емоційна, або асоціативна</a:t>
            </a:r>
            <a:r>
              <a:rPr lang="uk-UA" sz="1600" dirty="0">
                <a:latin typeface="Verdana" panose="020B0604030504040204" pitchFamily="34" charset="0"/>
                <a:ea typeface="Verdana" panose="020B0604030504040204" pitchFamily="34" charset="0"/>
              </a:rPr>
              <a:t>, реклама звертається до почуттів, емоцій, підсвідомості. Основними засобами переконання тут є художні – малюнки, </a:t>
            </a:r>
            <a:r>
              <a:rPr lang="uk-UA" sz="1600" dirty="0" err="1">
                <a:latin typeface="Verdana" panose="020B0604030504040204" pitchFamily="34" charset="0"/>
                <a:ea typeface="Verdana" panose="020B0604030504040204" pitchFamily="34" charset="0"/>
              </a:rPr>
              <a:t>відеозображення</a:t>
            </a:r>
            <a:r>
              <a:rPr lang="uk-UA" sz="1600" dirty="0">
                <a:latin typeface="Verdana" panose="020B0604030504040204" pitchFamily="34" charset="0"/>
                <a:ea typeface="Verdana" panose="020B0604030504040204" pitchFamily="34" charset="0"/>
              </a:rPr>
              <a:t>, звуки. Логіка тексту, як правило, відіграє допоміжну роль. </a:t>
            </a:r>
          </a:p>
        </p:txBody>
      </p:sp>
      <p:sp>
        <p:nvSpPr>
          <p:cNvPr id="7" name="Прямоугольник 6"/>
          <p:cNvSpPr/>
          <p:nvPr/>
        </p:nvSpPr>
        <p:spPr>
          <a:xfrm>
            <a:off x="2027722" y="5902579"/>
            <a:ext cx="8733322" cy="584775"/>
          </a:xfrm>
          <a:prstGeom prst="rect">
            <a:avLst/>
          </a:prstGeom>
        </p:spPr>
        <p:txBody>
          <a:bodyPr wrap="square">
            <a:spAutoFit/>
          </a:bodyPr>
          <a:lstStyle/>
          <a:p>
            <a:pPr algn="just">
              <a:spcAft>
                <a:spcPts val="0"/>
              </a:spcAft>
            </a:pPr>
            <a:r>
              <a:rPr lang="uk-UA" sz="1600" dirty="0">
                <a:solidFill>
                  <a:srgbClr val="000000"/>
                </a:solidFill>
                <a:latin typeface="Verdana" panose="020B0604030504040204" pitchFamily="34" charset="0"/>
                <a:ea typeface="Verdana" panose="020B0604030504040204" pitchFamily="34" charset="0"/>
              </a:rPr>
              <a:t>Рекламні звернення </a:t>
            </a:r>
            <a:r>
              <a:rPr lang="uk-UA" sz="1600" dirty="0" err="1">
                <a:solidFill>
                  <a:srgbClr val="000000"/>
                </a:solidFill>
                <a:latin typeface="Verdana" panose="020B0604030504040204" pitchFamily="34" charset="0"/>
                <a:ea typeface="Verdana" panose="020B0604030504040204" pitchFamily="34" charset="0"/>
              </a:rPr>
              <a:t>рідко</a:t>
            </a:r>
            <a:r>
              <a:rPr lang="uk-UA" sz="1600" dirty="0">
                <a:solidFill>
                  <a:srgbClr val="000000"/>
                </a:solidFill>
                <a:latin typeface="Verdana" panose="020B0604030504040204" pitchFamily="34" charset="0"/>
                <a:ea typeface="Verdana" panose="020B0604030504040204" pitchFamily="34" charset="0"/>
              </a:rPr>
              <a:t> бувають суто раціональними чи суто емоційними. Звичайно в них комбінуються обидва види впливу. </a:t>
            </a:r>
            <a:endParaRPr lang="uk-UA" sz="1600" dirty="0">
              <a:solidFill>
                <a:srgbClr val="000000"/>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75037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Прямоугольник 1"/>
          <p:cNvSpPr/>
          <p:nvPr/>
        </p:nvSpPr>
        <p:spPr>
          <a:xfrm>
            <a:off x="314425" y="180751"/>
            <a:ext cx="6096000" cy="3046988"/>
          </a:xfrm>
          <a:prstGeom prst="rect">
            <a:avLst/>
          </a:prstGeom>
        </p:spPr>
        <p:txBody>
          <a:bodyPr>
            <a:spAutoFit/>
          </a:bodyPr>
          <a:lstStyle/>
          <a:p>
            <a:pPr algn="just">
              <a:spcAft>
                <a:spcPts val="0"/>
              </a:spcAft>
            </a:pPr>
            <a:r>
              <a:rPr lang="uk-UA" sz="1600" b="1" dirty="0">
                <a:solidFill>
                  <a:srgbClr val="000000"/>
                </a:solidFill>
                <a:latin typeface="Verdana" panose="020B0604030504040204" pitchFamily="34" charset="0"/>
                <a:ea typeface="Verdana" panose="020B0604030504040204" pitchFamily="34" charset="0"/>
              </a:rPr>
              <a:t>За способом передачі </a:t>
            </a:r>
            <a:r>
              <a:rPr lang="uk-UA" sz="1600" dirty="0">
                <a:solidFill>
                  <a:srgbClr val="000000"/>
                </a:solidFill>
                <a:latin typeface="Verdana" panose="020B0604030504040204" pitchFamily="34" charset="0"/>
                <a:ea typeface="Verdana" panose="020B0604030504040204" pitchFamily="34" charset="0"/>
              </a:rPr>
              <a:t>реклама поділяється на “жорстку” та “м’яку”. </a:t>
            </a:r>
          </a:p>
          <a:p>
            <a:pPr algn="just">
              <a:spcAft>
                <a:spcPts val="0"/>
              </a:spcAft>
            </a:pPr>
            <a:endParaRPr lang="uk-UA" sz="1600" i="1" dirty="0" smtClean="0">
              <a:solidFill>
                <a:srgbClr val="000000"/>
              </a:solidFill>
              <a:latin typeface="Verdana" panose="020B0604030504040204" pitchFamily="34" charset="0"/>
              <a:ea typeface="Verdana" panose="020B0604030504040204" pitchFamily="34" charset="0"/>
            </a:endParaRPr>
          </a:p>
          <a:p>
            <a:pPr algn="just">
              <a:spcAft>
                <a:spcPts val="0"/>
              </a:spcAft>
            </a:pPr>
            <a:r>
              <a:rPr lang="uk-UA" sz="1600" i="1" dirty="0" smtClean="0">
                <a:solidFill>
                  <a:srgbClr val="000000"/>
                </a:solidFill>
                <a:latin typeface="Verdana" panose="020B0604030504040204" pitchFamily="34" charset="0"/>
                <a:ea typeface="Verdana" panose="020B0604030504040204" pitchFamily="34" charset="0"/>
              </a:rPr>
              <a:t>“</a:t>
            </a:r>
            <a:r>
              <a:rPr lang="uk-UA" sz="1600" b="1" dirty="0">
                <a:solidFill>
                  <a:srgbClr val="000000"/>
                </a:solidFill>
                <a:latin typeface="Verdana" panose="020B0604030504040204" pitchFamily="34" charset="0"/>
                <a:ea typeface="Verdana" panose="020B0604030504040204" pitchFamily="34" charset="0"/>
              </a:rPr>
              <a:t>Жорстка</a:t>
            </a:r>
            <a:r>
              <a:rPr lang="uk-UA" sz="1600" i="1" dirty="0">
                <a:solidFill>
                  <a:srgbClr val="000000"/>
                </a:solidFill>
                <a:latin typeface="Verdana" panose="020B0604030504040204" pitchFamily="34" charset="0"/>
                <a:ea typeface="Verdana" panose="020B0604030504040204" pitchFamily="34" charset="0"/>
              </a:rPr>
              <a:t>” реклама </a:t>
            </a:r>
            <a:r>
              <a:rPr lang="uk-UA" sz="1600" dirty="0">
                <a:solidFill>
                  <a:srgbClr val="000000"/>
                </a:solidFill>
                <a:latin typeface="Verdana" panose="020B0604030504040204" pitchFamily="34" charset="0"/>
                <a:ea typeface="Verdana" panose="020B0604030504040204" pitchFamily="34" charset="0"/>
              </a:rPr>
              <a:t>дуже близька до засобів стимулювання збуту та дуже часто їх супроводжує. Така реклама має обмежену мету – збільшити обсяг продажу. Тому вона, як правило, кричуща, прямолінійна, без напівтонів, розрахована на миттєвий зовнішній ефект</a:t>
            </a:r>
            <a:r>
              <a:rPr lang="uk-UA" sz="1600" dirty="0" smtClean="0">
                <a:solidFill>
                  <a:srgbClr val="000000"/>
                </a:solidFill>
                <a:latin typeface="Verdana" panose="020B0604030504040204" pitchFamily="34" charset="0"/>
                <a:ea typeface="Verdana" panose="020B0604030504040204" pitchFamily="34" charset="0"/>
              </a:rPr>
              <a:t>. Використовує часто шокуючі, провокаційні або </a:t>
            </a:r>
            <a:r>
              <a:rPr lang="uk-UA" sz="1600" dirty="0" err="1" smtClean="0">
                <a:solidFill>
                  <a:srgbClr val="000000"/>
                </a:solidFill>
                <a:latin typeface="Verdana" panose="020B0604030504040204" pitchFamily="34" charset="0"/>
                <a:ea typeface="Verdana" panose="020B0604030504040204" pitchFamily="34" charset="0"/>
              </a:rPr>
              <a:t>емоційно</a:t>
            </a:r>
            <a:r>
              <a:rPr lang="uk-UA" sz="1600" dirty="0" smtClean="0">
                <a:solidFill>
                  <a:srgbClr val="000000"/>
                </a:solidFill>
                <a:latin typeface="Verdana" panose="020B0604030504040204" pitchFamily="34" charset="0"/>
                <a:ea typeface="Verdana" panose="020B0604030504040204" pitchFamily="34" charset="0"/>
              </a:rPr>
              <a:t> напружені образи, щоб привернути увагу</a:t>
            </a:r>
          </a:p>
          <a:p>
            <a:pPr algn="just">
              <a:spcAft>
                <a:spcPts val="0"/>
              </a:spcAft>
            </a:pPr>
            <a:r>
              <a:rPr lang="uk-UA" sz="1600" dirty="0" smtClean="0">
                <a:solidFill>
                  <a:srgbClr val="000000"/>
                </a:solidFill>
                <a:latin typeface="Verdana" panose="020B0604030504040204" pitchFamily="34" charset="0"/>
                <a:ea typeface="Verdana" panose="020B0604030504040204" pitchFamily="34" charset="0"/>
              </a:rPr>
              <a:t> </a:t>
            </a:r>
          </a:p>
        </p:txBody>
      </p:sp>
      <p:pic>
        <p:nvPicPr>
          <p:cNvPr id="3074" name="Picture 2" descr="http://coma.in.ua/wp-content/uploads/2017/10/powerful-animal-ad-campaign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935" y="61186"/>
            <a:ext cx="4242244" cy="277897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812935" y="2819861"/>
            <a:ext cx="4247950" cy="523220"/>
          </a:xfrm>
          <a:prstGeom prst="rect">
            <a:avLst/>
          </a:prstGeom>
        </p:spPr>
        <p:txBody>
          <a:bodyPr wrap="square">
            <a:spAutoFit/>
          </a:bodyPr>
          <a:lstStyle/>
          <a:p>
            <a:pPr algn="ctr"/>
            <a:r>
              <a:rPr lang="ru-RU" sz="1400" b="1" dirty="0" err="1">
                <a:latin typeface="RobotoBold"/>
              </a:rPr>
              <a:t>Допоможіть</a:t>
            </a:r>
            <a:r>
              <a:rPr lang="ru-RU" sz="1400" b="1" dirty="0">
                <a:latin typeface="RobotoBold"/>
              </a:rPr>
              <a:t> нам </a:t>
            </a:r>
            <a:r>
              <a:rPr lang="ru-RU" sz="1400" b="1" dirty="0" err="1">
                <a:latin typeface="RobotoBold"/>
              </a:rPr>
              <a:t>боротися</a:t>
            </a:r>
            <a:r>
              <a:rPr lang="ru-RU" sz="1400" b="1" dirty="0">
                <a:latin typeface="RobotoBold"/>
              </a:rPr>
              <a:t> з </a:t>
            </a:r>
            <a:r>
              <a:rPr lang="ru-RU" sz="1400" b="1" dirty="0" err="1">
                <a:latin typeface="RobotoBold"/>
              </a:rPr>
              <a:t>наслідками</a:t>
            </a:r>
            <a:r>
              <a:rPr lang="ru-RU" sz="1400" b="1" dirty="0">
                <a:latin typeface="RobotoBold"/>
              </a:rPr>
              <a:t> </a:t>
            </a:r>
            <a:r>
              <a:rPr lang="ru-RU" sz="1400" b="1" dirty="0" err="1">
                <a:latin typeface="RobotoBold"/>
              </a:rPr>
              <a:t>тестування</a:t>
            </a:r>
            <a:r>
              <a:rPr lang="ru-RU" sz="1400" b="1" dirty="0">
                <a:latin typeface="RobotoBold"/>
              </a:rPr>
              <a:t> </a:t>
            </a:r>
            <a:r>
              <a:rPr lang="ru-RU" sz="1400" b="1" dirty="0" err="1">
                <a:latin typeface="RobotoBold"/>
              </a:rPr>
              <a:t>косметичних</a:t>
            </a:r>
            <a:r>
              <a:rPr lang="ru-RU" sz="1400" b="1" dirty="0">
                <a:latin typeface="RobotoBold"/>
              </a:rPr>
              <a:t> </a:t>
            </a:r>
            <a:r>
              <a:rPr lang="ru-RU" sz="1400" b="1" dirty="0" err="1">
                <a:latin typeface="RobotoBold"/>
              </a:rPr>
              <a:t>засобів</a:t>
            </a:r>
            <a:r>
              <a:rPr lang="ru-RU" sz="1400" b="1" dirty="0">
                <a:latin typeface="RobotoBold"/>
              </a:rPr>
              <a:t> на </a:t>
            </a:r>
            <a:r>
              <a:rPr lang="ru-RU" sz="1400" b="1" dirty="0" err="1">
                <a:latin typeface="RobotoBold"/>
              </a:rPr>
              <a:t>тваринах</a:t>
            </a:r>
            <a:endParaRPr lang="ru-RU" sz="1400" b="1" i="0" dirty="0">
              <a:effectLst/>
              <a:latin typeface="RobotoBold"/>
            </a:endParaRPr>
          </a:p>
        </p:txBody>
      </p:sp>
      <p:pic>
        <p:nvPicPr>
          <p:cNvPr id="3076" name="Picture 4" descr="http://coma.in.ua/wp-content/uploads/2017/10/powerful-animal-ad-campaigns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38" y="3141445"/>
            <a:ext cx="5171557" cy="279734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95858" y="6008052"/>
            <a:ext cx="3132717" cy="338554"/>
          </a:xfrm>
          <a:prstGeom prst="rect">
            <a:avLst/>
          </a:prstGeom>
        </p:spPr>
        <p:txBody>
          <a:bodyPr wrap="none">
            <a:spAutoFit/>
          </a:bodyPr>
          <a:lstStyle/>
          <a:p>
            <a:pPr algn="ctr"/>
            <a:r>
              <a:rPr lang="uk-UA" sz="1600" b="1" dirty="0">
                <a:latin typeface="RobotoBold"/>
              </a:rPr>
              <a:t>Пластикові пакети вбивають</a:t>
            </a:r>
            <a:endParaRPr lang="uk-UA" sz="1600" b="1" i="0" dirty="0">
              <a:effectLst/>
              <a:latin typeface="RobotoBold"/>
            </a:endParaRPr>
          </a:p>
        </p:txBody>
      </p:sp>
      <p:pic>
        <p:nvPicPr>
          <p:cNvPr id="3078" name="Picture 6" descr="http://coma.in.ua/wp-content/uploads/2017/10/powerful-animal-ad-campaigns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087" y="3509235"/>
            <a:ext cx="3665654" cy="259252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7510914" y="6084996"/>
            <a:ext cx="3048000" cy="523220"/>
          </a:xfrm>
          <a:prstGeom prst="rect">
            <a:avLst/>
          </a:prstGeom>
        </p:spPr>
        <p:txBody>
          <a:bodyPr wrap="square">
            <a:spAutoFit/>
          </a:bodyPr>
          <a:lstStyle/>
          <a:p>
            <a:pPr algn="ctr"/>
            <a:r>
              <a:rPr lang="ru-RU" sz="1400" b="1" dirty="0" err="1">
                <a:latin typeface="RobotoBold"/>
              </a:rPr>
              <a:t>Кожні</a:t>
            </a:r>
            <a:r>
              <a:rPr lang="ru-RU" sz="1400" b="1" dirty="0">
                <a:latin typeface="RobotoBold"/>
              </a:rPr>
              <a:t> 60 секунд </a:t>
            </a:r>
            <a:r>
              <a:rPr lang="ru-RU" sz="1400" b="1" dirty="0" err="1">
                <a:latin typeface="RobotoBold"/>
              </a:rPr>
              <a:t>зникає</a:t>
            </a:r>
            <a:r>
              <a:rPr lang="ru-RU" sz="1400" b="1" dirty="0">
                <a:latin typeface="RobotoBold"/>
              </a:rPr>
              <a:t> один вид. </a:t>
            </a:r>
            <a:r>
              <a:rPr lang="ru-RU" sz="1400" b="1" dirty="0" err="1">
                <a:latin typeface="RobotoBold"/>
              </a:rPr>
              <a:t>Кожна</a:t>
            </a:r>
            <a:r>
              <a:rPr lang="ru-RU" sz="1400" b="1" dirty="0">
                <a:latin typeface="RobotoBold"/>
              </a:rPr>
              <a:t> </a:t>
            </a:r>
            <a:r>
              <a:rPr lang="ru-RU" sz="1400" b="1" dirty="0" err="1">
                <a:latin typeface="RobotoBold"/>
              </a:rPr>
              <a:t>хвилина</a:t>
            </a:r>
            <a:r>
              <a:rPr lang="ru-RU" sz="1400" b="1" dirty="0">
                <a:latin typeface="RobotoBold"/>
              </a:rPr>
              <a:t> на </a:t>
            </a:r>
            <a:r>
              <a:rPr lang="ru-RU" sz="1400" b="1" dirty="0" err="1">
                <a:latin typeface="RobotoBold"/>
              </a:rPr>
              <a:t>рахунку</a:t>
            </a:r>
            <a:endParaRPr lang="ru-RU" sz="1400" b="1" i="0" dirty="0">
              <a:effectLst/>
              <a:latin typeface="RobotoBold"/>
            </a:endParaRPr>
          </a:p>
        </p:txBody>
      </p:sp>
    </p:spTree>
    <p:extLst>
      <p:ext uri="{BB962C8B-B14F-4D97-AF65-F5344CB8AC3E}">
        <p14:creationId xmlns:p14="http://schemas.microsoft.com/office/powerpoint/2010/main" val="471566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Прямоугольник 1"/>
          <p:cNvSpPr/>
          <p:nvPr/>
        </p:nvSpPr>
        <p:spPr>
          <a:xfrm>
            <a:off x="102669" y="183860"/>
            <a:ext cx="6096000" cy="2554545"/>
          </a:xfrm>
          <a:prstGeom prst="rect">
            <a:avLst/>
          </a:prstGeom>
          <a:gradFill>
            <a:gsLst>
              <a:gs pos="91800">
                <a:srgbClr val="B6FD57"/>
              </a:gs>
              <a:gs pos="0">
                <a:schemeClr val="accent6">
                  <a:lumMod val="110000"/>
                  <a:satMod val="105000"/>
                  <a:tint val="67000"/>
                </a:schemeClr>
              </a:gs>
              <a:gs pos="4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a:spAutoFit/>
          </a:bodyPr>
          <a:lstStyle/>
          <a:p>
            <a:pPr algn="just">
              <a:spcAft>
                <a:spcPts val="0"/>
              </a:spcAft>
            </a:pPr>
            <a:r>
              <a:rPr lang="uk-UA" sz="1600" i="1" dirty="0">
                <a:latin typeface="Verdana" panose="020B0604030504040204" pitchFamily="34" charset="0"/>
                <a:ea typeface="Verdana" panose="020B0604030504040204" pitchFamily="34" charset="0"/>
                <a:cs typeface="Times New Roman" panose="02020603050405020304" pitchFamily="18" charset="0"/>
              </a:rPr>
              <a:t>“</a:t>
            </a:r>
            <a:r>
              <a:rPr lang="uk-UA" sz="1600" b="1" i="1" dirty="0">
                <a:latin typeface="Verdana" panose="020B0604030504040204" pitchFamily="34" charset="0"/>
                <a:ea typeface="Verdana" panose="020B0604030504040204" pitchFamily="34" charset="0"/>
                <a:cs typeface="Times New Roman" panose="02020603050405020304" pitchFamily="18" charset="0"/>
              </a:rPr>
              <a:t>М’яка</a:t>
            </a:r>
            <a:r>
              <a:rPr lang="uk-UA" sz="1600" i="1" dirty="0">
                <a:latin typeface="Verdana" panose="020B0604030504040204" pitchFamily="34" charset="0"/>
                <a:ea typeface="Verdana" panose="020B0604030504040204" pitchFamily="34" charset="0"/>
                <a:cs typeface="Times New Roman" panose="02020603050405020304" pitchFamily="18" charset="0"/>
              </a:rPr>
              <a:t>” реклама </a:t>
            </a:r>
            <a:r>
              <a:rPr lang="uk-UA" sz="1600" dirty="0">
                <a:latin typeface="Verdana" panose="020B0604030504040204" pitchFamily="34" charset="0"/>
                <a:ea typeface="Verdana" panose="020B0604030504040204" pitchFamily="34" charset="0"/>
                <a:cs typeface="Times New Roman" panose="02020603050405020304" pitchFamily="18" charset="0"/>
              </a:rPr>
              <a:t>має на меті не тільки проінформувати про товар та його марку, а й створити навколо цього товару доброзичливу атмосферу, оточити його певним ореолом. Найчастіше це емоційна реклама, яка грає на символіці, глибинних душевних мотивах, людських почуттях. Її дієвість виявляється не миттєво, а через певний час, оскільки вона поступово змінює ставлення потенційного покупця до якогось товару чи торгової марки, створюючи в нього внутрішню готовність до купівлі.</a:t>
            </a:r>
          </a:p>
        </p:txBody>
      </p:sp>
      <p:sp>
        <p:nvSpPr>
          <p:cNvPr id="3" name="Прямоугольник 2"/>
          <p:cNvSpPr/>
          <p:nvPr/>
        </p:nvSpPr>
        <p:spPr>
          <a:xfrm rot="20984043">
            <a:off x="162771" y="4796538"/>
            <a:ext cx="6096000" cy="20313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just"/>
            <a:r>
              <a:rPr lang="uk-UA" sz="1400" b="1" dirty="0">
                <a:solidFill>
                  <a:srgbClr val="000000"/>
                </a:solidFill>
                <a:latin typeface="Comic Sans MS" panose="030F0702030302020204" pitchFamily="66" charset="0"/>
              </a:rPr>
              <a:t>Кампанія </a:t>
            </a:r>
            <a:r>
              <a:rPr lang="en-US" sz="1400" b="1" dirty="0">
                <a:solidFill>
                  <a:srgbClr val="000000"/>
                </a:solidFill>
                <a:latin typeface="Comic Sans MS" panose="030F0702030302020204" pitchFamily="66" charset="0"/>
              </a:rPr>
              <a:t>Coca-Cola "</a:t>
            </a:r>
            <a:r>
              <a:rPr lang="uk-UA" sz="1400" b="1" dirty="0">
                <a:solidFill>
                  <a:srgbClr val="000000"/>
                </a:solidFill>
                <a:latin typeface="Comic Sans MS" panose="030F0702030302020204" pitchFamily="66" charset="0"/>
              </a:rPr>
              <a:t>Поділись кока-колою"</a:t>
            </a:r>
            <a:r>
              <a:rPr lang="uk-UA" sz="1400" dirty="0">
                <a:solidFill>
                  <a:srgbClr val="000000"/>
                </a:solidFill>
                <a:latin typeface="Comic Sans MS" panose="030F0702030302020204" pitchFamily="66" charset="0"/>
              </a:rPr>
              <a:t> слугує прикладом вдалої комунікації на різних ринках, адже змогла об’єднати та створити емоційний зв’язок з клієнтами. Бренд замінив свій логотип на пляшках на популярні імена (у кожній країні були відібрані 250 популярних імен), а також загальні слова, які вдало об’єднували у </a:t>
            </a:r>
            <a:r>
              <a:rPr lang="uk-UA" sz="1400" dirty="0" err="1">
                <a:solidFill>
                  <a:srgbClr val="000000"/>
                </a:solidFill>
                <a:latin typeface="Comic Sans MS" panose="030F0702030302020204" pitchFamily="66" charset="0"/>
              </a:rPr>
              <a:t>ком’юніті</a:t>
            </a:r>
            <a:r>
              <a:rPr lang="uk-UA" sz="1400" dirty="0">
                <a:solidFill>
                  <a:srgbClr val="000000"/>
                </a:solidFill>
                <a:latin typeface="Comic Sans MS" panose="030F0702030302020204" pitchFamily="66" charset="0"/>
              </a:rPr>
              <a:t> людей (друзі, сім’я). А з іншого боку пляшки розмістили напис “Поділися з..”. Таким чином, це створило максимальну </a:t>
            </a:r>
            <a:r>
              <a:rPr lang="uk-UA" sz="1400" dirty="0" err="1">
                <a:solidFill>
                  <a:srgbClr val="000000"/>
                </a:solidFill>
                <a:latin typeface="Comic Sans MS" panose="030F0702030302020204" pitchFamily="66" charset="0"/>
              </a:rPr>
              <a:t>вірусність</a:t>
            </a:r>
            <a:r>
              <a:rPr lang="uk-UA" sz="1400" dirty="0">
                <a:solidFill>
                  <a:srgbClr val="000000"/>
                </a:solidFill>
                <a:latin typeface="Comic Sans MS" panose="030F0702030302020204" pitchFamily="66" charset="0"/>
              </a:rPr>
              <a:t> у соціальних мережах, адже заохочувала людей ділитися пляшкою та дарувати радість.</a:t>
            </a:r>
            <a:endParaRPr lang="uk-UA" sz="1400" dirty="0">
              <a:latin typeface="Comic Sans MS" panose="030F0702030302020204" pitchFamily="66" charset="0"/>
            </a:endParaRPr>
          </a:p>
        </p:txBody>
      </p:sp>
      <p:pic>
        <p:nvPicPr>
          <p:cNvPr id="1026" name="Picture 2" descr="https://cdn.cases.media/image/wide/616728bd-3169-4cde-9d5c-e164c01e5ed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98546">
            <a:off x="175132" y="2897546"/>
            <a:ext cx="2860507" cy="202142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525928" y="584271"/>
            <a:ext cx="5486400" cy="3323987"/>
          </a:xfrm>
          <a:prstGeom prst="rect">
            <a:avLst/>
          </a:prstGeom>
          <a:solidFill>
            <a:srgbClr val="0EE4FA"/>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uk-UA" sz="1400" dirty="0">
                <a:solidFill>
                  <a:srgbClr val="000000"/>
                </a:solidFill>
                <a:latin typeface="Comic Sans MS" panose="030F0702030302020204" pitchFamily="66" charset="0"/>
              </a:rPr>
              <a:t>Культивування української ідентичності – це поле для рефлексії. Будь-який прояв знайомить аудиторію з традиціями та культурою регіону. Один з прикладів, це</a:t>
            </a:r>
            <a:r>
              <a:rPr lang="uk-UA" sz="1400" b="1" dirty="0">
                <a:solidFill>
                  <a:srgbClr val="000000"/>
                </a:solidFill>
                <a:latin typeface="Comic Sans MS" panose="030F0702030302020204" pitchFamily="66" charset="0"/>
              </a:rPr>
              <a:t> співпраця мережі </a:t>
            </a:r>
            <a:r>
              <a:rPr lang="uk-UA" sz="1400" b="1" dirty="0" err="1">
                <a:solidFill>
                  <a:srgbClr val="000000"/>
                </a:solidFill>
                <a:latin typeface="Comic Sans MS" panose="030F0702030302020204" pitchFamily="66" charset="0"/>
              </a:rPr>
              <a:t>мультимаркетів</a:t>
            </a:r>
            <a:r>
              <a:rPr lang="uk-UA" sz="1400" b="1" dirty="0">
                <a:solidFill>
                  <a:srgbClr val="000000"/>
                </a:solidFill>
                <a:latin typeface="Comic Sans MS" panose="030F0702030302020204" pitchFamily="66" charset="0"/>
              </a:rPr>
              <a:t> Аврора та національного </a:t>
            </a:r>
            <a:r>
              <a:rPr lang="uk-UA" sz="1400" b="1" dirty="0" err="1">
                <a:solidFill>
                  <a:srgbClr val="000000"/>
                </a:solidFill>
                <a:latin typeface="Comic Sans MS" panose="030F0702030302020204" pitchFamily="66" charset="0"/>
              </a:rPr>
              <a:t>фешн</a:t>
            </a:r>
            <a:r>
              <a:rPr lang="uk-UA" sz="1400" b="1" dirty="0">
                <a:solidFill>
                  <a:srgbClr val="000000"/>
                </a:solidFill>
                <a:latin typeface="Comic Sans MS" panose="030F0702030302020204" pitchFamily="66" charset="0"/>
              </a:rPr>
              <a:t>-бренду </a:t>
            </a:r>
            <a:r>
              <a:rPr lang="en-US" sz="1400" b="1" dirty="0">
                <a:solidFill>
                  <a:srgbClr val="000000"/>
                </a:solidFill>
                <a:latin typeface="Comic Sans MS" panose="030F0702030302020204" pitchFamily="66" charset="0"/>
              </a:rPr>
              <a:t>DYVOOO, </a:t>
            </a:r>
            <a:r>
              <a:rPr lang="uk-UA" sz="1400" dirty="0">
                <a:solidFill>
                  <a:srgbClr val="000000"/>
                </a:solidFill>
                <a:latin typeface="Comic Sans MS" panose="030F0702030302020204" pitchFamily="66" charset="0"/>
              </a:rPr>
              <a:t>розроблена у партнерстві з </a:t>
            </a:r>
            <a:r>
              <a:rPr lang="en-US" sz="1400" dirty="0">
                <a:solidFill>
                  <a:srgbClr val="000000"/>
                </a:solidFill>
                <a:latin typeface="Comic Sans MS" panose="030F0702030302020204" pitchFamily="66" charset="0"/>
              </a:rPr>
              <a:t>Art Nation Loyalty. </a:t>
            </a:r>
            <a:r>
              <a:rPr lang="uk-UA" sz="1400" dirty="0">
                <a:solidFill>
                  <a:srgbClr val="000000"/>
                </a:solidFill>
                <a:latin typeface="Comic Sans MS" panose="030F0702030302020204" pitchFamily="66" charset="0"/>
              </a:rPr>
              <a:t>Акція лояльності “Диво Друзі”, об’єднала представників різних сфер, аби подарувати справжнє диво та познайомити з локальним </a:t>
            </a:r>
            <a:r>
              <a:rPr lang="uk-UA" sz="1400" dirty="0" err="1">
                <a:solidFill>
                  <a:srgbClr val="000000"/>
                </a:solidFill>
                <a:latin typeface="Comic Sans MS" panose="030F0702030302020204" pitchFamily="66" charset="0"/>
              </a:rPr>
              <a:t>фешн</a:t>
            </a:r>
            <a:r>
              <a:rPr lang="uk-UA" sz="1400" dirty="0">
                <a:solidFill>
                  <a:srgbClr val="000000"/>
                </a:solidFill>
                <a:latin typeface="Comic Sans MS" panose="030F0702030302020204" pitchFamily="66" charset="0"/>
              </a:rPr>
              <a:t>-брендом. Магічні образи волошкового єнота та сови говіркої з колекції диво-тварин прикрасили новорічні подарункові набори для клієнтів мережі </a:t>
            </a:r>
            <a:r>
              <a:rPr lang="uk-UA" sz="1400" dirty="0" err="1">
                <a:solidFill>
                  <a:srgbClr val="000000"/>
                </a:solidFill>
                <a:latin typeface="Comic Sans MS" panose="030F0702030302020204" pitchFamily="66" charset="0"/>
              </a:rPr>
              <a:t>ритейлера</a:t>
            </a:r>
            <a:r>
              <a:rPr lang="uk-UA" sz="1400" dirty="0">
                <a:solidFill>
                  <a:srgbClr val="000000"/>
                </a:solidFill>
                <a:latin typeface="Comic Sans MS" panose="030F0702030302020204" pitchFamily="66" charset="0"/>
              </a:rPr>
              <a:t>. Українські мотиви, візуальна складова кампанії, неочікувані сюрпризи завоювали серце споживачів. І це підтверджують цифри: понад 6,8 млн переглядів #</a:t>
            </a:r>
            <a:r>
              <a:rPr lang="uk-UA" sz="1400" dirty="0" err="1">
                <a:solidFill>
                  <a:srgbClr val="000000"/>
                </a:solidFill>
                <a:latin typeface="Comic Sans MS" panose="030F0702030302020204" pitchFamily="66" charset="0"/>
              </a:rPr>
              <a:t>диводрузі</a:t>
            </a:r>
            <a:r>
              <a:rPr lang="uk-UA" sz="1400" dirty="0">
                <a:solidFill>
                  <a:srgbClr val="000000"/>
                </a:solidFill>
                <a:latin typeface="Comic Sans MS" panose="030F0702030302020204" pitchFamily="66" charset="0"/>
              </a:rPr>
              <a:t> у </a:t>
            </a:r>
            <a:r>
              <a:rPr lang="uk-UA" sz="1400" dirty="0" err="1">
                <a:solidFill>
                  <a:srgbClr val="000000"/>
                </a:solidFill>
                <a:latin typeface="Comic Sans MS" panose="030F0702030302020204" pitchFamily="66" charset="0"/>
              </a:rPr>
              <a:t>ТікТок</a:t>
            </a:r>
            <a:r>
              <a:rPr lang="uk-UA" sz="1400" dirty="0">
                <a:solidFill>
                  <a:srgbClr val="000000"/>
                </a:solidFill>
                <a:latin typeface="Comic Sans MS" panose="030F0702030302020204" pitchFamily="66" charset="0"/>
              </a:rPr>
              <a:t>, за перші 5 днів продано 50% загального накладу подарунків</a:t>
            </a:r>
            <a:r>
              <a:rPr lang="uk-UA" sz="1400" dirty="0" smtClean="0">
                <a:solidFill>
                  <a:srgbClr val="000000"/>
                </a:solidFill>
                <a:latin typeface="Comic Sans MS" panose="030F0702030302020204" pitchFamily="66" charset="0"/>
              </a:rPr>
              <a:t>.</a:t>
            </a:r>
            <a:endParaRPr lang="uk-UA" sz="1400" dirty="0">
              <a:latin typeface="Comic Sans MS" panose="030F0702030302020204" pitchFamily="66" charset="0"/>
            </a:endParaRPr>
          </a:p>
        </p:txBody>
      </p:sp>
      <p:pic>
        <p:nvPicPr>
          <p:cNvPr id="1028" name="Picture 4" descr="https://cdn.cases.media/image/original/863d35cc-ea04-414b-a1dc-a10d94c06da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27825">
            <a:off x="7373852" y="4426212"/>
            <a:ext cx="4339478" cy="244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711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Прямоугольник 1"/>
          <p:cNvSpPr/>
          <p:nvPr/>
        </p:nvSpPr>
        <p:spPr>
          <a:xfrm>
            <a:off x="227796" y="378207"/>
            <a:ext cx="11688277" cy="882742"/>
          </a:xfrm>
          <a:prstGeom prst="rect">
            <a:avLst/>
          </a:prstGeom>
        </p:spPr>
        <p:txBody>
          <a:bodyPr wrap="square">
            <a:spAutoFit/>
          </a:bodyPr>
          <a:lstStyle/>
          <a:p>
            <a:pPr algn="just">
              <a:lnSpc>
                <a:spcPct val="107000"/>
              </a:lnSpc>
              <a:spcAft>
                <a:spcPts val="0"/>
              </a:spcAft>
            </a:pPr>
            <a:r>
              <a:rPr lang="uk-UA" sz="1600" b="1" dirty="0" smtClean="0">
                <a:latin typeface="Verdana" panose="020B0604030504040204" pitchFamily="34" charset="0"/>
                <a:ea typeface="Verdana" panose="020B0604030504040204" pitchFamily="34" charset="0"/>
                <a:cs typeface="Times New Roman" panose="02020603050405020304" pitchFamily="18" charset="0"/>
              </a:rPr>
              <a:t>Відповідність етичним нормам</a:t>
            </a:r>
            <a:r>
              <a:rPr lang="uk-UA" sz="1600" dirty="0" smtClean="0">
                <a:latin typeface="Verdana" panose="020B0604030504040204" pitchFamily="34" charset="0"/>
                <a:ea typeface="Verdana" panose="020B0604030504040204" pitchFamily="34" charset="0"/>
                <a:cs typeface="Times New Roman" panose="02020603050405020304" pitchFamily="18" charset="0"/>
              </a:rPr>
              <a:t>:</a:t>
            </a:r>
            <a:endParaRPr lang="uk-UA" sz="1600" dirty="0">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uk-UA" sz="1600" b="1" dirty="0" smtClean="0">
                <a:latin typeface="Verdana" panose="020B0604030504040204" pitchFamily="34" charset="0"/>
                <a:ea typeface="Verdana" panose="020B0604030504040204" pitchFamily="34" charset="0"/>
                <a:cs typeface="Times New Roman" panose="02020603050405020304" pitchFamily="18" charset="0"/>
              </a:rPr>
              <a:t>Етична </a:t>
            </a:r>
            <a:r>
              <a:rPr lang="uk-UA" sz="1600" dirty="0" smtClean="0">
                <a:latin typeface="Verdana" panose="020B0604030504040204" pitchFamily="34" charset="0"/>
                <a:ea typeface="Verdana" panose="020B0604030504040204" pitchFamily="34" charset="0"/>
                <a:cs typeface="Times New Roman" panose="02020603050405020304" pitchFamily="18" charset="0"/>
              </a:rPr>
              <a:t>реклама;</a:t>
            </a:r>
            <a:endParaRPr lang="uk-UA" sz="1600" dirty="0">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uk-UA" sz="1600" b="1" dirty="0" smtClean="0">
                <a:latin typeface="Verdana" panose="020B0604030504040204" pitchFamily="34" charset="0"/>
                <a:ea typeface="Verdana" panose="020B0604030504040204" pitchFamily="34" charset="0"/>
                <a:cs typeface="Times New Roman" panose="02020603050405020304" pitchFamily="18" charset="0"/>
              </a:rPr>
              <a:t>Неетична</a:t>
            </a:r>
            <a:r>
              <a:rPr lang="uk-UA" sz="1600" dirty="0" smtClean="0">
                <a:latin typeface="Verdana" panose="020B0604030504040204" pitchFamily="34" charset="0"/>
                <a:ea typeface="Verdana" panose="020B0604030504040204" pitchFamily="34" charset="0"/>
                <a:cs typeface="Times New Roman" panose="02020603050405020304" pitchFamily="18" charset="0"/>
              </a:rPr>
              <a:t> реклама.</a:t>
            </a:r>
            <a:endParaRPr lang="uk-UA" sz="1600" dirty="0">
              <a:latin typeface="Verdana" panose="020B0604030504040204" pitchFamily="34" charset="0"/>
              <a:ea typeface="Verdana" panose="020B0604030504040204" pitchFamily="34" charset="0"/>
              <a:cs typeface="Times New Roman" panose="02020603050405020304" pitchFamily="18" charset="0"/>
            </a:endParaRPr>
          </a:p>
        </p:txBody>
      </p:sp>
      <p:sp>
        <p:nvSpPr>
          <p:cNvPr id="3" name="Прямоугольник 2"/>
          <p:cNvSpPr/>
          <p:nvPr/>
        </p:nvSpPr>
        <p:spPr>
          <a:xfrm>
            <a:off x="296778" y="1729939"/>
            <a:ext cx="11550315" cy="4801314"/>
          </a:xfrm>
          <a:prstGeom prst="rect">
            <a:avLst/>
          </a:prstGeom>
        </p:spPr>
        <p:txBody>
          <a:bodyPr wrap="square">
            <a:spAutoFit/>
          </a:bodyPr>
          <a:lstStyle/>
          <a:p>
            <a:pPr indent="360000" algn="just">
              <a:spcAft>
                <a:spcPts val="0"/>
              </a:spcAft>
            </a:pPr>
            <a:r>
              <a:rPr lang="uk-UA" dirty="0">
                <a:solidFill>
                  <a:srgbClr val="000000"/>
                </a:solidFill>
                <a:latin typeface="Open Sans"/>
                <a:ea typeface="Times New Roman" panose="02020603050405020304" pitchFamily="18" charset="0"/>
                <a:cs typeface="Times New Roman" panose="02020603050405020304" pitchFamily="18" charset="0"/>
              </a:rPr>
              <a:t>Етика реклами означає дотримання і принципів моралі у процесі створення, поширення та споживання рекламних матеріалів. Вона визначає правила та стандарти, яких рекламодавці та маркетологи повинні дотримуватися, щоб забезпечити чесність, справедливість та повагу до споживачів.</a:t>
            </a:r>
            <a:endParaRPr lang="uk-UA" dirty="0">
              <a:latin typeface="Calibri" panose="020F0502020204030204" pitchFamily="34" charset="0"/>
              <a:ea typeface="Calibri" panose="020F0502020204030204" pitchFamily="34" charset="0"/>
              <a:cs typeface="Times New Roman" panose="02020603050405020304" pitchFamily="18" charset="0"/>
            </a:endParaRPr>
          </a:p>
          <a:p>
            <a:pPr indent="360000" algn="ctr">
              <a:spcAft>
                <a:spcPts val="0"/>
              </a:spcAft>
            </a:pPr>
            <a:endParaRPr lang="uk-UA"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60000" algn="ctr">
              <a:spcAft>
                <a:spcPts val="0"/>
              </a:spcAft>
            </a:pPr>
            <a:r>
              <a:rPr lang="uk-UA"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Важливими </a:t>
            </a:r>
            <a:r>
              <a:rPr lang="uk-UA"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аспектами етики реклами є:</a:t>
            </a:r>
            <a:endParaRPr lang="uk-UA" dirty="0">
              <a:solidFill>
                <a:srgbClr val="008000"/>
              </a:solidFill>
              <a:latin typeface="Calibri" panose="020F0502020204030204" pitchFamily="34" charset="0"/>
              <a:ea typeface="Calibri" panose="020F0502020204030204" pitchFamily="34" charset="0"/>
              <a:cs typeface="Times New Roman" panose="02020603050405020304" pitchFamily="18" charset="0"/>
            </a:endParaRPr>
          </a:p>
          <a:p>
            <a:pPr indent="360000" algn="just">
              <a:spcAft>
                <a:spcPts val="0"/>
              </a:spcAft>
            </a:pPr>
            <a:r>
              <a:rPr lang="uk-UA" b="1" dirty="0">
                <a:solidFill>
                  <a:srgbClr val="000000"/>
                </a:solidFill>
                <a:latin typeface="Open Sans"/>
                <a:ea typeface="Times New Roman" panose="02020603050405020304" pitchFamily="18" charset="0"/>
                <a:cs typeface="Times New Roman" panose="02020603050405020304" pitchFamily="18" charset="0"/>
              </a:rPr>
              <a:t>Істина та достовірність. </a:t>
            </a:r>
            <a:r>
              <a:rPr lang="uk-UA" dirty="0">
                <a:solidFill>
                  <a:srgbClr val="000000"/>
                </a:solidFill>
                <a:latin typeface="Open Sans"/>
                <a:ea typeface="Times New Roman" panose="02020603050405020304" pitchFamily="18" charset="0"/>
                <a:cs typeface="Times New Roman" panose="02020603050405020304" pitchFamily="18" charset="0"/>
              </a:rPr>
              <a:t>Реклама має бути чесною та точною. Заяви, подані в рекламі, не повинні бути оманливими, і повинні відповідати реальним характеристикам продукту або послуги.</a:t>
            </a:r>
            <a:endParaRPr lang="uk-UA" dirty="0">
              <a:latin typeface="Calibri" panose="020F0502020204030204" pitchFamily="34" charset="0"/>
              <a:ea typeface="Calibri" panose="020F0502020204030204" pitchFamily="34" charset="0"/>
              <a:cs typeface="Times New Roman" panose="02020603050405020304" pitchFamily="18" charset="0"/>
            </a:endParaRPr>
          </a:p>
          <a:p>
            <a:pPr indent="360000" algn="just">
              <a:spcAft>
                <a:spcPts val="0"/>
              </a:spcAft>
            </a:pPr>
            <a:endParaRPr lang="uk-UA" b="1" dirty="0" smtClean="0">
              <a:solidFill>
                <a:srgbClr val="000000"/>
              </a:solidFill>
              <a:latin typeface="Open Sans"/>
              <a:ea typeface="Times New Roman" panose="02020603050405020304" pitchFamily="18" charset="0"/>
              <a:cs typeface="Times New Roman" panose="02020603050405020304" pitchFamily="18" charset="0"/>
            </a:endParaRPr>
          </a:p>
          <a:p>
            <a:pPr indent="360000" algn="just">
              <a:spcAft>
                <a:spcPts val="0"/>
              </a:spcAft>
            </a:pPr>
            <a:r>
              <a:rPr lang="uk-UA" b="1" dirty="0" smtClean="0">
                <a:solidFill>
                  <a:srgbClr val="000000"/>
                </a:solidFill>
                <a:latin typeface="Open Sans"/>
                <a:ea typeface="Times New Roman" panose="02020603050405020304" pitchFamily="18" charset="0"/>
                <a:cs typeface="Times New Roman" panose="02020603050405020304" pitchFamily="18" charset="0"/>
              </a:rPr>
              <a:t>Повага </a:t>
            </a:r>
            <a:r>
              <a:rPr lang="uk-UA" b="1" dirty="0">
                <a:solidFill>
                  <a:srgbClr val="000000"/>
                </a:solidFill>
                <a:latin typeface="Open Sans"/>
                <a:ea typeface="Times New Roman" panose="02020603050405020304" pitchFamily="18" charset="0"/>
                <a:cs typeface="Times New Roman" panose="02020603050405020304" pitchFamily="18" charset="0"/>
              </a:rPr>
              <a:t>до суспільства. </a:t>
            </a:r>
            <a:r>
              <a:rPr lang="uk-UA" dirty="0">
                <a:solidFill>
                  <a:srgbClr val="000000"/>
                </a:solidFill>
                <a:latin typeface="Open Sans"/>
                <a:ea typeface="Times New Roman" panose="02020603050405020304" pitchFamily="18" charset="0"/>
                <a:cs typeface="Times New Roman" panose="02020603050405020304" pitchFamily="18" charset="0"/>
              </a:rPr>
              <a:t>Реклама не повинна порушувати суспільні норми, цінності та культурні стереотипи. Вона має бути поважною до різноманітності та інклюзивної.</a:t>
            </a:r>
            <a:endParaRPr lang="uk-UA" dirty="0">
              <a:latin typeface="Calibri" panose="020F0502020204030204" pitchFamily="34" charset="0"/>
              <a:ea typeface="Calibri" panose="020F0502020204030204" pitchFamily="34" charset="0"/>
              <a:cs typeface="Times New Roman" panose="02020603050405020304" pitchFamily="18" charset="0"/>
            </a:endParaRPr>
          </a:p>
          <a:p>
            <a:pPr indent="360000" algn="just">
              <a:spcAft>
                <a:spcPts val="0"/>
              </a:spcAft>
            </a:pPr>
            <a:endParaRPr lang="uk-UA" b="1" dirty="0" smtClean="0">
              <a:solidFill>
                <a:srgbClr val="000000"/>
              </a:solidFill>
              <a:latin typeface="Open Sans"/>
              <a:ea typeface="Times New Roman" panose="02020603050405020304" pitchFamily="18" charset="0"/>
              <a:cs typeface="Times New Roman" panose="02020603050405020304" pitchFamily="18" charset="0"/>
            </a:endParaRPr>
          </a:p>
          <a:p>
            <a:pPr indent="360000" algn="just">
              <a:spcAft>
                <a:spcPts val="0"/>
              </a:spcAft>
            </a:pPr>
            <a:r>
              <a:rPr lang="uk-UA" b="1" dirty="0" smtClean="0">
                <a:solidFill>
                  <a:srgbClr val="000000"/>
                </a:solidFill>
                <a:latin typeface="Open Sans"/>
                <a:ea typeface="Times New Roman" panose="02020603050405020304" pitchFamily="18" charset="0"/>
                <a:cs typeface="Times New Roman" panose="02020603050405020304" pitchFamily="18" charset="0"/>
              </a:rPr>
              <a:t>Захист </a:t>
            </a:r>
            <a:r>
              <a:rPr lang="uk-UA" b="1" dirty="0">
                <a:solidFill>
                  <a:srgbClr val="000000"/>
                </a:solidFill>
                <a:latin typeface="Open Sans"/>
                <a:ea typeface="Times New Roman" panose="02020603050405020304" pitchFamily="18" charset="0"/>
                <a:cs typeface="Times New Roman" panose="02020603050405020304" pitchFamily="18" charset="0"/>
              </a:rPr>
              <a:t>прав споживачів </a:t>
            </a:r>
            <a:r>
              <a:rPr lang="uk-UA" dirty="0">
                <a:solidFill>
                  <a:srgbClr val="000000"/>
                </a:solidFill>
                <a:latin typeface="Open Sans"/>
                <a:ea typeface="Times New Roman" panose="02020603050405020304" pitchFamily="18" charset="0"/>
                <a:cs typeface="Times New Roman" panose="02020603050405020304" pitchFamily="18" charset="0"/>
              </a:rPr>
              <a:t>Реклама має використовувати обманні чи агресивні методи переконання споживачів. Споживачам має бути надана чітка та зрозуміла інформація.</a:t>
            </a:r>
            <a:endParaRPr lang="uk-UA" dirty="0">
              <a:latin typeface="Calibri" panose="020F0502020204030204" pitchFamily="34" charset="0"/>
              <a:ea typeface="Calibri" panose="020F0502020204030204" pitchFamily="34" charset="0"/>
              <a:cs typeface="Times New Roman" panose="02020603050405020304" pitchFamily="18" charset="0"/>
            </a:endParaRPr>
          </a:p>
          <a:p>
            <a:pPr indent="360000" algn="just">
              <a:spcAft>
                <a:spcPts val="0"/>
              </a:spcAft>
            </a:pPr>
            <a:endParaRPr lang="uk-UA" b="1" dirty="0" smtClean="0">
              <a:solidFill>
                <a:srgbClr val="000000"/>
              </a:solidFill>
              <a:latin typeface="Open Sans"/>
              <a:ea typeface="Times New Roman" panose="02020603050405020304" pitchFamily="18" charset="0"/>
              <a:cs typeface="Times New Roman" panose="02020603050405020304" pitchFamily="18" charset="0"/>
            </a:endParaRPr>
          </a:p>
          <a:p>
            <a:pPr indent="360000" algn="just">
              <a:spcAft>
                <a:spcPts val="0"/>
              </a:spcAft>
            </a:pPr>
            <a:r>
              <a:rPr lang="uk-UA" b="1" dirty="0" smtClean="0">
                <a:solidFill>
                  <a:srgbClr val="000000"/>
                </a:solidFill>
                <a:latin typeface="Open Sans"/>
                <a:ea typeface="Times New Roman" panose="02020603050405020304" pitchFamily="18" charset="0"/>
                <a:cs typeface="Times New Roman" panose="02020603050405020304" pitchFamily="18" charset="0"/>
              </a:rPr>
              <a:t>Протидія </a:t>
            </a:r>
            <a:r>
              <a:rPr lang="uk-UA" b="1" dirty="0">
                <a:solidFill>
                  <a:srgbClr val="000000"/>
                </a:solidFill>
                <a:latin typeface="Open Sans"/>
                <a:ea typeface="Times New Roman" panose="02020603050405020304" pitchFamily="18" charset="0"/>
                <a:cs typeface="Times New Roman" panose="02020603050405020304" pitchFamily="18" charset="0"/>
              </a:rPr>
              <a:t>дискримінації. </a:t>
            </a:r>
            <a:r>
              <a:rPr lang="uk-UA" dirty="0">
                <a:solidFill>
                  <a:srgbClr val="000000"/>
                </a:solidFill>
                <a:latin typeface="Open Sans"/>
                <a:ea typeface="Times New Roman" panose="02020603050405020304" pitchFamily="18" charset="0"/>
                <a:cs typeface="Times New Roman" panose="02020603050405020304" pitchFamily="18" charset="0"/>
              </a:rPr>
              <a:t>Реклама не повинна містити елементи, які підтримують або поширюють дискримінацію за статтю, віком, расовою чи етнічною приналежністю, релігійними переконаннями та іншими критеріями</a:t>
            </a:r>
            <a:r>
              <a:rPr lang="uk-UA" dirty="0" smtClean="0">
                <a:solidFill>
                  <a:srgbClr val="000000"/>
                </a:solidFill>
                <a:latin typeface="Open Sans"/>
                <a:ea typeface="Times New Roman" panose="02020603050405020304" pitchFamily="18" charset="0"/>
                <a:cs typeface="Times New Roman" panose="02020603050405020304" pitchFamily="18" charset="0"/>
              </a:rPr>
              <a:t>.</a:t>
            </a:r>
            <a:endParaRPr lang="uk-U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9 принципів, на яких ґрунтується рекламна етик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5874" y="182378"/>
            <a:ext cx="2751219" cy="154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207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Прямоугольник 1"/>
          <p:cNvSpPr/>
          <p:nvPr/>
        </p:nvSpPr>
        <p:spPr>
          <a:xfrm>
            <a:off x="83418" y="195344"/>
            <a:ext cx="6096000" cy="3293209"/>
          </a:xfrm>
          <a:prstGeom prst="rect">
            <a:avLst/>
          </a:prstGeom>
        </p:spPr>
        <p:txBody>
          <a:bodyPr>
            <a:spAutoFit/>
          </a:bodyPr>
          <a:lstStyle/>
          <a:p>
            <a:pPr indent="360000" algn="just">
              <a:spcAft>
                <a:spcPts val="0"/>
              </a:spcAft>
            </a:pPr>
            <a:r>
              <a:rPr lang="uk-UA" sz="1600" b="1" dirty="0">
                <a:solidFill>
                  <a:srgbClr val="000000"/>
                </a:solidFill>
                <a:latin typeface="Open Sans"/>
                <a:ea typeface="Times New Roman" panose="02020603050405020304" pitchFamily="18" charset="0"/>
                <a:cs typeface="Times New Roman" panose="02020603050405020304" pitchFamily="18" charset="0"/>
              </a:rPr>
              <a:t>Дбайливе ставлення до дітей. </a:t>
            </a:r>
            <a:r>
              <a:rPr lang="uk-UA" sz="1600" dirty="0">
                <a:solidFill>
                  <a:srgbClr val="000000"/>
                </a:solidFill>
                <a:latin typeface="Open Sans"/>
                <a:ea typeface="Times New Roman" panose="02020603050405020304" pitchFamily="18" charset="0"/>
                <a:cs typeface="Times New Roman" panose="02020603050405020304" pitchFamily="18" charset="0"/>
              </a:rPr>
              <a:t>Реклама, призначена для дітей, повинна особливо дбайливо ставитись до їх особливостей і не зловживати їхньою довірою.</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360000" algn="just">
              <a:spcAft>
                <a:spcPts val="0"/>
              </a:spcAft>
            </a:pPr>
            <a:r>
              <a:rPr lang="uk-UA" sz="1600" b="1" dirty="0">
                <a:solidFill>
                  <a:srgbClr val="000000"/>
                </a:solidFill>
                <a:latin typeface="Open Sans"/>
                <a:ea typeface="Times New Roman" panose="02020603050405020304" pitchFamily="18" charset="0"/>
                <a:cs typeface="Times New Roman" panose="02020603050405020304" pitchFamily="18" charset="0"/>
              </a:rPr>
              <a:t>Конфіденційність та безпека. </a:t>
            </a:r>
            <a:r>
              <a:rPr lang="uk-UA" sz="1600" dirty="0">
                <a:solidFill>
                  <a:srgbClr val="000000"/>
                </a:solidFill>
                <a:latin typeface="Open Sans"/>
                <a:ea typeface="Times New Roman" panose="02020603050405020304" pitchFamily="18" charset="0"/>
                <a:cs typeface="Times New Roman" panose="02020603050405020304" pitchFamily="18" charset="0"/>
              </a:rPr>
              <a:t>Вона повинна дотримуватися конфіденційності даних та забезпечувати безпеку споживачів.</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360000" algn="just">
              <a:spcAft>
                <a:spcPts val="0"/>
              </a:spcAft>
            </a:pPr>
            <a:r>
              <a:rPr lang="uk-UA" sz="1600" b="1" dirty="0">
                <a:solidFill>
                  <a:srgbClr val="000000"/>
                </a:solidFill>
                <a:latin typeface="Open Sans"/>
                <a:ea typeface="Times New Roman" panose="02020603050405020304" pitchFamily="18" charset="0"/>
                <a:cs typeface="Times New Roman" panose="02020603050405020304" pitchFamily="18" charset="0"/>
              </a:rPr>
              <a:t>Соціальна відповідальність. </a:t>
            </a:r>
            <a:r>
              <a:rPr lang="uk-UA" sz="1600" dirty="0">
                <a:solidFill>
                  <a:srgbClr val="000000"/>
                </a:solidFill>
                <a:latin typeface="Open Sans"/>
                <a:ea typeface="Times New Roman" panose="02020603050405020304" pitchFamily="18" charset="0"/>
                <a:cs typeface="Times New Roman" panose="02020603050405020304" pitchFamily="18" charset="0"/>
              </a:rPr>
              <a:t>Рекламні кампанії повинні враховувати їх вплив на суспільство та довкілля, а також сприяти соціальній відповідальності бренду.</a:t>
            </a:r>
            <a:endParaRPr lang="uk-UA" sz="1600" dirty="0">
              <a:latin typeface="Calibri" panose="020F0502020204030204" pitchFamily="34" charset="0"/>
              <a:ea typeface="Calibri" panose="020F0502020204030204" pitchFamily="34" charset="0"/>
              <a:cs typeface="Times New Roman" panose="02020603050405020304" pitchFamily="18" charset="0"/>
            </a:endParaRPr>
          </a:p>
          <a:p>
            <a:pPr indent="360000" algn="just">
              <a:spcAft>
                <a:spcPts val="0"/>
              </a:spcAft>
            </a:pPr>
            <a:r>
              <a:rPr lang="uk-UA" sz="1600" dirty="0">
                <a:solidFill>
                  <a:srgbClr val="000000"/>
                </a:solidFill>
                <a:latin typeface="Open Sans"/>
                <a:ea typeface="Times New Roman" panose="02020603050405020304" pitchFamily="18" charset="0"/>
                <a:cs typeface="Times New Roman" panose="02020603050405020304" pitchFamily="18" charset="0"/>
              </a:rPr>
              <a:t>Дотримання етичних норм у рекламі допомагає будувати довіру споживачів, зберігати репутацію бренду та сприяє довгостроковим взаємовигідним відносинам між компаніями та </a:t>
            </a:r>
            <a:r>
              <a:rPr lang="uk-UA" sz="1600" dirty="0">
                <a:solidFill>
                  <a:srgbClr val="000000"/>
                </a:solidFill>
                <a:latin typeface="Open Sans"/>
                <a:ea typeface="Times New Roman" panose="02020603050405020304" pitchFamily="18" charset="0"/>
                <a:cs typeface="Times New Roman" panose="02020603050405020304" pitchFamily="18" charset="0"/>
                <a:hlinkClick r:id="rId2"/>
              </a:rPr>
              <a:t>їх клієнтами</a:t>
            </a:r>
            <a:r>
              <a:rPr lang="uk-UA" sz="1600" dirty="0">
                <a:solidFill>
                  <a:srgbClr val="000000"/>
                </a:solidFill>
                <a:latin typeface="Open Sans"/>
                <a:ea typeface="Times New Roman" panose="02020603050405020304" pitchFamily="18" charset="0"/>
                <a:cs typeface="Times New Roman" panose="02020603050405020304" pitchFamily="18" charset="0"/>
              </a:rPr>
              <a:t>.</a:t>
            </a: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6795434" y="353010"/>
            <a:ext cx="4831883" cy="646331"/>
          </a:xfrm>
          <a:prstGeom prst="rect">
            <a:avLst/>
          </a:prstGeom>
        </p:spPr>
        <p:txBody>
          <a:bodyPr wrap="square">
            <a:spAutoFit/>
          </a:bodyPr>
          <a:lstStyle/>
          <a:p>
            <a:pPr algn="ctr" fontAlgn="base"/>
            <a:r>
              <a:rPr lang="ru-RU" b="1" dirty="0" smtClean="0">
                <a:solidFill>
                  <a:srgbClr val="FF0000"/>
                </a:solidFill>
                <a:latin typeface="Bookman Old Style" panose="02050604050505020204" pitchFamily="18" charset="0"/>
              </a:rPr>
              <a:t>КРІНЖОВО ТА НЕЕТИЧНО: ВІЙСЬКОВА СИМВОЛІКА У РЕКЛАМІ</a:t>
            </a:r>
            <a:endParaRPr lang="ru-RU" b="1" i="0" u="none" strike="noStrike" dirty="0">
              <a:solidFill>
                <a:srgbClr val="FF0000"/>
              </a:solidFill>
              <a:effectLst/>
              <a:latin typeface="Bookman Old Style" panose="02050604050505020204" pitchFamily="18" charset="0"/>
            </a:endParaRPr>
          </a:p>
        </p:txBody>
      </p:sp>
      <p:pic>
        <p:nvPicPr>
          <p:cNvPr id="3074" name="Picture 2" descr="https://misto.vn.ua/wp-content/uploads/2023/04/6cf40cd34315d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671" y="1070242"/>
            <a:ext cx="5663462" cy="31841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На вулицях і у маршрутках Сум з’явилась реклама з нецензурною лайкою"/>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82" y="3675883"/>
            <a:ext cx="5061318" cy="28493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bit.ua/wp-content/uploads/2021/09/hutr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671" y="4373201"/>
            <a:ext cx="3733031" cy="248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800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6FD57"/>
        </a:solidFill>
        <a:effectLst/>
      </p:bgPr>
    </p:bg>
    <p:spTree>
      <p:nvGrpSpPr>
        <p:cNvPr id="1" name=""/>
        <p:cNvGrpSpPr/>
        <p:nvPr/>
      </p:nvGrpSpPr>
      <p:grpSpPr>
        <a:xfrm>
          <a:off x="0" y="0"/>
          <a:ext cx="0" cy="0"/>
          <a:chOff x="0" y="0"/>
          <a:chExt cx="0" cy="0"/>
        </a:xfrm>
      </p:grpSpPr>
      <p:sp>
        <p:nvSpPr>
          <p:cNvPr id="2" name="Прямоугольник 1"/>
          <p:cNvSpPr/>
          <p:nvPr/>
        </p:nvSpPr>
        <p:spPr>
          <a:xfrm>
            <a:off x="2860491" y="942395"/>
            <a:ext cx="6096000" cy="1323439"/>
          </a:xfrm>
          <a:prstGeom prst="rect">
            <a:avLst/>
          </a:prstGeom>
        </p:spPr>
        <p:txBody>
          <a:bodyPr>
            <a:spAutoFit/>
          </a:bodyPr>
          <a:lstStyle/>
          <a:p>
            <a:pPr indent="360000" algn="just">
              <a:buFontTx/>
              <a:buNone/>
            </a:pPr>
            <a:r>
              <a:rPr lang="uk-UA" sz="1600" b="1" dirty="0">
                <a:latin typeface="Verdana" panose="020B0604030504040204" pitchFamily="34" charset="0"/>
                <a:ea typeface="Verdana" panose="020B0604030504040204" pitchFamily="34" charset="0"/>
              </a:rPr>
              <a:t>У соціокультурних дослідженнях рекламна діяльність виступає як психологічна основа створення нових форм культурного середовища, соціальної міфотворчості, формування системи культурних норм і цінностей.</a:t>
            </a:r>
            <a:r>
              <a:rPr lang="uk-UA" sz="1600" dirty="0">
                <a:latin typeface="Verdana" panose="020B0604030504040204" pitchFamily="34" charset="0"/>
                <a:ea typeface="Verdana" panose="020B0604030504040204" pitchFamily="34" charset="0"/>
              </a:rPr>
              <a:t> </a:t>
            </a:r>
          </a:p>
        </p:txBody>
      </p:sp>
      <p:sp>
        <p:nvSpPr>
          <p:cNvPr id="3" name="Прямоугольник 2"/>
          <p:cNvSpPr/>
          <p:nvPr/>
        </p:nvSpPr>
        <p:spPr>
          <a:xfrm>
            <a:off x="3123246" y="133109"/>
            <a:ext cx="4806215" cy="762645"/>
          </a:xfrm>
          <a:prstGeom prst="rect">
            <a:avLst/>
          </a:prstGeom>
        </p:spPr>
        <p:txBody>
          <a:bodyPr wrap="square">
            <a:spAutoFit/>
          </a:bodyPr>
          <a:lstStyle/>
          <a:p>
            <a:pPr>
              <a:lnSpc>
                <a:spcPct val="80000"/>
              </a:lnSpc>
              <a:buFontTx/>
              <a:buNone/>
            </a:pPr>
            <a:r>
              <a:rPr lang="uk-UA" b="1" dirty="0" smtClean="0">
                <a:latin typeface="Verdana" panose="020B0604030504040204" pitchFamily="34" charset="0"/>
                <a:ea typeface="Verdana" panose="020B0604030504040204" pitchFamily="34" charset="0"/>
              </a:rPr>
              <a:t>Відповідність естетичним нормам:</a:t>
            </a:r>
          </a:p>
          <a:p>
            <a:pPr marL="285750" indent="-285750">
              <a:lnSpc>
                <a:spcPct val="80000"/>
              </a:lnSpc>
              <a:buFontTx/>
              <a:buChar char="-"/>
            </a:pPr>
            <a:r>
              <a:rPr lang="uk-UA" dirty="0" smtClean="0">
                <a:latin typeface="Verdana" panose="020B0604030504040204" pitchFamily="34" charset="0"/>
                <a:ea typeface="Verdana" panose="020B0604030504040204" pitchFamily="34" charset="0"/>
              </a:rPr>
              <a:t>Естетична реклама;</a:t>
            </a:r>
          </a:p>
          <a:p>
            <a:pPr marL="285750" indent="-285750">
              <a:lnSpc>
                <a:spcPct val="80000"/>
              </a:lnSpc>
              <a:buFontTx/>
              <a:buChar char="-"/>
            </a:pPr>
            <a:r>
              <a:rPr lang="uk-UA" dirty="0" smtClean="0">
                <a:latin typeface="Verdana" panose="020B0604030504040204" pitchFamily="34" charset="0"/>
                <a:ea typeface="Verdana" panose="020B0604030504040204" pitchFamily="34" charset="0"/>
              </a:rPr>
              <a:t>Неестетична реклама.</a:t>
            </a:r>
            <a:endParaRPr lang="uk-UA" dirty="0">
              <a:latin typeface="Verdana" panose="020B0604030504040204" pitchFamily="34" charset="0"/>
              <a:ea typeface="Verdana" panose="020B0604030504040204" pitchFamily="34" charset="0"/>
            </a:endParaRPr>
          </a:p>
        </p:txBody>
      </p:sp>
      <p:pic>
        <p:nvPicPr>
          <p:cNvPr id="4" name="Picture 14"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671" y="133109"/>
            <a:ext cx="2611006" cy="292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Картинки по запросу реклама парфюмер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700" y="4025265"/>
            <a:ext cx="3365003" cy="218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Картинки по запросу естетична реклам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467" y="2461874"/>
            <a:ext cx="35337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102668" y="4400651"/>
            <a:ext cx="7000775" cy="2308324"/>
          </a:xfrm>
          <a:prstGeom prst="rect">
            <a:avLst/>
          </a:prstGeom>
        </p:spPr>
        <p:txBody>
          <a:bodyPr wrap="square">
            <a:spAutoFit/>
          </a:bodyPr>
          <a:lstStyle/>
          <a:p>
            <a:pPr indent="360000" algn="just">
              <a:buFontTx/>
              <a:buNone/>
            </a:pPr>
            <a:r>
              <a:rPr lang="uk-UA" dirty="0">
                <a:latin typeface="Verdana" panose="020B0604030504040204" pitchFamily="34" charset="0"/>
                <a:ea typeface="Verdana" panose="020B0604030504040204" pitchFamily="34" charset="0"/>
              </a:rPr>
              <a:t>Рекламу варто розглядати також як елемент національної культури, один з основних механізмів її формування. Реклама стала по суті своєрідним видом мистецтва. І як мистецтво є відображенням культури покоління, так і реклама в принципі може дати вичерпну характеристику тих мас, для яких вона створюється. </a:t>
            </a:r>
          </a:p>
          <a:p>
            <a:pPr indent="360000" algn="just">
              <a:buFontTx/>
              <a:buNone/>
            </a:pPr>
            <a:r>
              <a:rPr lang="uk-UA" dirty="0">
                <a:latin typeface="Verdana" panose="020B0604030504040204" pitchFamily="34" charset="0"/>
                <a:ea typeface="Verdana" panose="020B0604030504040204" pitchFamily="34" charset="0"/>
              </a:rPr>
              <a:t>Об’єктами реклами є не лише товари, а й самі люди.</a:t>
            </a:r>
          </a:p>
        </p:txBody>
      </p:sp>
      <p:pic>
        <p:nvPicPr>
          <p:cNvPr id="4098" name="Picture 2" descr="https://zps19.at.ua/_pu/2/5973698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9036" y="133109"/>
            <a:ext cx="3262964" cy="217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55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247849" y="240632"/>
            <a:ext cx="11802979" cy="2433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buNone/>
            </a:pPr>
            <a:r>
              <a:rPr lang="uk-UA" sz="1600" b="1" dirty="0" smtClean="0">
                <a:latin typeface="Verdana" panose="020B0604030504040204" pitchFamily="34" charset="0"/>
                <a:ea typeface="Verdana" panose="020B0604030504040204" pitchFamily="34" charset="0"/>
              </a:rPr>
              <a:t>За характером взаємодії </a:t>
            </a:r>
            <a:r>
              <a:rPr lang="uk-UA" sz="1600" dirty="0" smtClean="0">
                <a:latin typeface="Verdana" panose="020B0604030504040204" pitchFamily="34" charset="0"/>
                <a:ea typeface="Verdana" panose="020B0604030504040204" pitchFamily="34" charset="0"/>
              </a:rPr>
              <a:t>рекламу класифікують таким чином:</a:t>
            </a:r>
            <a:endParaRPr lang="uk-UA" sz="1600" b="1" dirty="0" smtClean="0">
              <a:latin typeface="Verdana" panose="020B0604030504040204" pitchFamily="34" charset="0"/>
              <a:ea typeface="Verdana" panose="020B0604030504040204" pitchFamily="34" charset="0"/>
            </a:endParaRPr>
          </a:p>
          <a:p>
            <a:pPr marL="0" indent="360000" algn="just">
              <a:lnSpc>
                <a:spcPct val="100000"/>
              </a:lnSpc>
              <a:buNone/>
            </a:pPr>
            <a:endParaRPr lang="uk-UA" sz="1600" b="1" dirty="0" smtClean="0">
              <a:latin typeface="Verdana" panose="020B0604030504040204" pitchFamily="34" charset="0"/>
              <a:ea typeface="Verdana" panose="020B0604030504040204" pitchFamily="34" charset="0"/>
            </a:endParaRPr>
          </a:p>
          <a:p>
            <a:pPr marL="0" indent="360000" algn="just">
              <a:lnSpc>
                <a:spcPct val="100000"/>
              </a:lnSpc>
              <a:buNone/>
            </a:pPr>
            <a:r>
              <a:rPr lang="uk-UA" sz="1600" b="1" dirty="0" smtClean="0">
                <a:latin typeface="Verdana" panose="020B0604030504040204" pitchFamily="34" charset="0"/>
                <a:ea typeface="Verdana" panose="020B0604030504040204" pitchFamily="34" charset="0"/>
              </a:rPr>
              <a:t>позиційна реклама</a:t>
            </a:r>
            <a:r>
              <a:rPr lang="uk-UA" sz="1600" dirty="0" smtClean="0">
                <a:latin typeface="Verdana" panose="020B0604030504040204" pitchFamily="34" charset="0"/>
                <a:ea typeface="Verdana" panose="020B0604030504040204" pitchFamily="34" charset="0"/>
              </a:rPr>
              <a:t>, яка презентує свій товар як безальтернативну відповідь на запит потенційного споживача. Ця реклама сприяє просуванню товару на ринок, де сильна конкуренція. Якщо об'єктивні характеристики багатьох товарів однакові, то позиціювання ґрунтується не на утилітарній, а на сугубо психологічній значущості або престижності свого товару на відміну від інших, подібних товарів. Однак тут необхідно бути дуже уважними й обережними, оскільки конкуренти постійно будуть намагатися спростувати рекламні докази щодо переваги товару.</a:t>
            </a:r>
          </a:p>
        </p:txBody>
      </p:sp>
      <p:sp>
        <p:nvSpPr>
          <p:cNvPr id="3" name="Rectangle 3"/>
          <p:cNvSpPr txBox="1">
            <a:spLocks noChangeArrowheads="1"/>
          </p:cNvSpPr>
          <p:nvPr/>
        </p:nvSpPr>
        <p:spPr>
          <a:xfrm>
            <a:off x="122721" y="2674217"/>
            <a:ext cx="11735602" cy="33030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None/>
            </a:pPr>
            <a:r>
              <a:rPr lang="uk-UA" altLang="en-US" sz="1600" b="1" dirty="0" smtClean="0">
                <a:latin typeface="Verdana" panose="020B0604030504040204" pitchFamily="34" charset="0"/>
                <a:ea typeface="Verdana" panose="020B0604030504040204" pitchFamily="34" charset="0"/>
              </a:rPr>
              <a:t>реклама масової дії</a:t>
            </a:r>
            <a:r>
              <a:rPr lang="uk-UA" altLang="en-US" sz="1600" dirty="0" smtClean="0">
                <a:latin typeface="Verdana" panose="020B0604030504040204" pitchFamily="34" charset="0"/>
                <a:ea typeface="Verdana" panose="020B0604030504040204" pitchFamily="34" charset="0"/>
              </a:rPr>
              <a:t>, яка має на меті позбутися від конкурентів, її головні засоби – нав'язливе поширення. </a:t>
            </a:r>
            <a:endParaRPr lang="uk-UA" altLang="en-US" sz="1600" dirty="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dirty="0" smtClean="0">
                <a:latin typeface="Verdana" panose="020B0604030504040204" pitchFamily="34" charset="0"/>
                <a:ea typeface="Verdana" panose="020B0604030504040204" pitchFamily="34" charset="0"/>
              </a:rPr>
              <a:t>Ефективність такої реклами визначається ступенем охоплення цільової споживчої аудиторії, частотою повторів, кількістю первинних і повторних покупок. Реклама такого типу не намагається бути оригінальною, винахідливою; її завдання - утримати частку ринку, яку вже займає рекламодавець. А цього можна домогтися, лише вклавши більші гроші й невпинно повторюючи.</a:t>
            </a:r>
            <a:endParaRPr lang="uk-UA" altLang="en-US" sz="16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endParaRPr lang="uk-UA" altLang="en-US" sz="16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b="1" dirty="0" smtClean="0">
                <a:latin typeface="Verdana" panose="020B0604030504040204" pitchFamily="34" charset="0"/>
                <a:ea typeface="Verdana" panose="020B0604030504040204" pitchFamily="34" charset="0"/>
              </a:rPr>
              <a:t>стимулююча реклама. </a:t>
            </a:r>
            <a:r>
              <a:rPr lang="uk-UA" altLang="en-US" sz="1600" dirty="0" smtClean="0">
                <a:latin typeface="Verdana" panose="020B0604030504040204" pitchFamily="34" charset="0"/>
                <a:ea typeface="Verdana" panose="020B0604030504040204" pitchFamily="34" charset="0"/>
              </a:rPr>
              <a:t>Стимулююча реклама використовується, коли рекламодавець має справу з дуже сильною конкуренцією на ринку.</a:t>
            </a:r>
            <a:endParaRPr lang="en-US" altLang="en-US" sz="1600" dirty="0" smtClean="0">
              <a:latin typeface="Verdana" panose="020B0604030504040204" pitchFamily="34" charset="0"/>
              <a:ea typeface="Verdana" panose="020B0604030504040204" pitchFamily="34" charset="0"/>
            </a:endParaRPr>
          </a:p>
          <a:p>
            <a:pPr marL="0" indent="360000" algn="just">
              <a:lnSpc>
                <a:spcPct val="100000"/>
              </a:lnSpc>
              <a:spcBef>
                <a:spcPts val="0"/>
              </a:spcBef>
            </a:pPr>
            <a:r>
              <a:rPr lang="uk-UA" altLang="en-US" sz="1600" dirty="0" smtClean="0">
                <a:latin typeface="Verdana" panose="020B0604030504040204" pitchFamily="34" charset="0"/>
                <a:ea typeface="Verdana" panose="020B0604030504040204" pitchFamily="34" charset="0"/>
              </a:rPr>
              <a:t> У такому випадку реклама інформує про розпродаж, що відбувається або повинен відбутися, про заходи стимулювання збуту, які покликані щоб зацікавити широке коло споживачів, а паралельно - активізувати діяльність торговельної мережі, особливо в період зниження попиту.</a:t>
            </a:r>
          </a:p>
        </p:txBody>
      </p:sp>
    </p:spTree>
    <p:extLst>
      <p:ext uri="{BB962C8B-B14F-4D97-AF65-F5344CB8AC3E}">
        <p14:creationId xmlns:p14="http://schemas.microsoft.com/office/powerpoint/2010/main" val="905119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6FD57"/>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575110"/>
            <a:ext cx="11916076" cy="3640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None/>
            </a:pPr>
            <a:r>
              <a:rPr lang="uk-UA" sz="1800" b="1" dirty="0" smtClean="0">
                <a:latin typeface="Verdana" panose="020B0604030504040204" pitchFamily="34" charset="0"/>
                <a:ea typeface="Verdana" panose="020B0604030504040204" pitchFamily="34" charset="0"/>
              </a:rPr>
              <a:t>порівняльна реклама. </a:t>
            </a:r>
            <a:r>
              <a:rPr lang="uk-UA" sz="1800" dirty="0" smtClean="0">
                <a:latin typeface="Verdana" panose="020B0604030504040204" pitchFamily="34" charset="0"/>
                <a:ea typeface="Verdana" panose="020B0604030504040204" pitchFamily="34" charset="0"/>
              </a:rPr>
              <a:t>Порівняльна реклама звичайно здійснюється під гаслом "Ми кращі ніж інші або за когось". Нею широко користуються в США, Канаді, Франції, Австралії. Така реклама балансує на границі дозволеного законом, але її прихильники висувають такі докази й аргументи:</a:t>
            </a:r>
          </a:p>
          <a:p>
            <a:pPr marL="0" indent="360000" algn="just">
              <a:lnSpc>
                <a:spcPct val="100000"/>
              </a:lnSpc>
              <a:spcBef>
                <a:spcPts val="0"/>
              </a:spcBef>
              <a:buNone/>
            </a:pPr>
            <a:r>
              <a:rPr lang="uk-UA" sz="1800" dirty="0" smtClean="0">
                <a:latin typeface="Verdana" panose="020B0604030504040204" pitchFamily="34" charset="0"/>
                <a:ea typeface="Verdana" panose="020B0604030504040204" pitchFamily="34" charset="0"/>
              </a:rPr>
              <a:t>- порівняльна реклама сприяє розвитку конкуренції;</a:t>
            </a:r>
          </a:p>
          <a:p>
            <a:pPr marL="0" indent="360000" algn="just">
              <a:lnSpc>
                <a:spcPct val="100000"/>
              </a:lnSpc>
              <a:spcBef>
                <a:spcPts val="0"/>
              </a:spcBef>
              <a:buNone/>
            </a:pPr>
            <a:r>
              <a:rPr lang="uk-UA" sz="1800" dirty="0" smtClean="0">
                <a:latin typeface="Verdana" panose="020B0604030504040204" pitchFamily="34" charset="0"/>
                <a:ea typeface="Verdana" panose="020B0604030504040204" pitchFamily="34" charset="0"/>
              </a:rPr>
              <a:t>- порівняльна реклама дає простір вигадці, винахідливості, гумору, що можуть стати вирішальними для забезпечення успіху в рекламній діяльності.</a:t>
            </a:r>
            <a:endParaRPr lang="uk-UA" sz="18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endParaRPr lang="uk-UA" sz="18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sz="1800" b="1" dirty="0" err="1" smtClean="0">
                <a:latin typeface="Verdana" panose="020B0604030504040204" pitchFamily="34" charset="0"/>
                <a:ea typeface="Verdana" panose="020B0604030504040204" pitchFamily="34" charset="0"/>
              </a:rPr>
              <a:t>імітуюча</a:t>
            </a:r>
            <a:r>
              <a:rPr lang="uk-UA" sz="1800" b="1" dirty="0" smtClean="0">
                <a:latin typeface="Verdana" panose="020B0604030504040204" pitchFamily="34" charset="0"/>
                <a:ea typeface="Verdana" panose="020B0604030504040204" pitchFamily="34" charset="0"/>
              </a:rPr>
              <a:t> реклама</a:t>
            </a:r>
            <a:r>
              <a:rPr lang="uk-UA" sz="1800" dirty="0" smtClean="0">
                <a:latin typeface="Verdana" panose="020B0604030504040204" pitchFamily="34" charset="0"/>
                <a:ea typeface="Verdana" panose="020B0604030504040204" pitchFamily="34" charset="0"/>
              </a:rPr>
              <a:t>. Ця реклама використовується тоді, коли деякі товари дуже ординарні й практично не відрізняються від подібних. Тому рекламодавцю необхідно постійно впливати на споживача, щоб примусити його хоча б один раз придбати товар, що рекламується. Цьому типу реклами властива простота й одноманітність: ті самі засоби реклами, ті ж самі </a:t>
            </a:r>
            <a:r>
              <a:rPr lang="uk-UA" sz="1800" dirty="0" err="1" smtClean="0">
                <a:latin typeface="Verdana" panose="020B0604030504040204" pitchFamily="34" charset="0"/>
                <a:ea typeface="Verdana" panose="020B0604030504040204" pitchFamily="34" charset="0"/>
              </a:rPr>
              <a:t>рекламоносії</a:t>
            </a:r>
            <a:r>
              <a:rPr lang="uk-UA" sz="1800" dirty="0" smtClean="0">
                <a:latin typeface="Verdana" panose="020B0604030504040204" pitchFamily="34" charset="0"/>
                <a:ea typeface="Verdana" panose="020B0604030504040204" pitchFamily="34" charset="0"/>
              </a:rPr>
              <a:t> й той самий рекламний текст.</a:t>
            </a:r>
          </a:p>
        </p:txBody>
      </p:sp>
    </p:spTree>
    <p:extLst>
      <p:ext uri="{BB962C8B-B14F-4D97-AF65-F5344CB8AC3E}">
        <p14:creationId xmlns:p14="http://schemas.microsoft.com/office/powerpoint/2010/main" val="228504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6FD57"/>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304800"/>
            <a:ext cx="11534274" cy="25827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0000" algn="just">
              <a:lnSpc>
                <a:spcPct val="100000"/>
              </a:lnSpc>
              <a:spcBef>
                <a:spcPts val="0"/>
              </a:spcBef>
              <a:buFontTx/>
              <a:buNone/>
            </a:pPr>
            <a:r>
              <a:rPr lang="uk-UA" altLang="en-US" sz="1600" b="1" dirty="0" smtClean="0">
                <a:latin typeface="Verdana" panose="020B0604030504040204" pitchFamily="34" charset="0"/>
                <a:ea typeface="Verdana" panose="020B0604030504040204" pitchFamily="34" charset="0"/>
              </a:rPr>
              <a:t>За інтенсивністю реклами розрізняють:</a:t>
            </a:r>
          </a:p>
          <a:p>
            <a:pPr marL="0" indent="360000" algn="just">
              <a:lnSpc>
                <a:spcPct val="100000"/>
              </a:lnSpc>
              <a:spcBef>
                <a:spcPts val="0"/>
              </a:spcBef>
              <a:buNone/>
            </a:pPr>
            <a:endParaRPr lang="uk-UA" altLang="en-US" sz="16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b="1" dirty="0" smtClean="0">
                <a:latin typeface="Verdana" panose="020B0604030504040204" pitchFamily="34" charset="0"/>
                <a:ea typeface="Verdana" panose="020B0604030504040204" pitchFamily="34" charset="0"/>
              </a:rPr>
              <a:t>рекламу низької інтенсивності</a:t>
            </a:r>
            <a:r>
              <a:rPr lang="uk-UA" altLang="en-US" sz="1600" dirty="0" smtClean="0">
                <a:latin typeface="Verdana" panose="020B0604030504040204" pitchFamily="34" charset="0"/>
                <a:ea typeface="Verdana" panose="020B0604030504040204" pitchFamily="34" charset="0"/>
              </a:rPr>
              <a:t> – це реклама, якою користуються час від часу одним каналом інформації;</a:t>
            </a:r>
            <a:endParaRPr lang="uk-UA" altLang="en-US" sz="16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endParaRPr lang="uk-UA" altLang="en-US" sz="16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b="1" dirty="0" smtClean="0">
                <a:latin typeface="Verdana" panose="020B0604030504040204" pitchFamily="34" charset="0"/>
                <a:ea typeface="Verdana" panose="020B0604030504040204" pitchFamily="34" charset="0"/>
              </a:rPr>
              <a:t>рекламу середньої інтенсивності</a:t>
            </a:r>
            <a:r>
              <a:rPr lang="uk-UA" altLang="en-US" sz="1600" dirty="0" smtClean="0">
                <a:latin typeface="Verdana" panose="020B0604030504040204" pitchFamily="34" charset="0"/>
                <a:ea typeface="Verdana" panose="020B0604030504040204" pitchFamily="34" charset="0"/>
              </a:rPr>
              <a:t> – це реклама, що з’являється час від часу, але вже декількома каналами.</a:t>
            </a:r>
            <a:endParaRPr lang="uk-UA" altLang="en-US" sz="16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endParaRPr lang="uk-UA" altLang="en-US" sz="1600" b="1"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b="1" dirty="0" err="1" smtClean="0">
                <a:latin typeface="Verdana" panose="020B0604030504040204" pitchFamily="34" charset="0"/>
                <a:ea typeface="Verdana" panose="020B0604030504040204" pitchFamily="34" charset="0"/>
              </a:rPr>
              <a:t>високоінтенсивну</a:t>
            </a:r>
            <a:r>
              <a:rPr lang="uk-UA" altLang="en-US" sz="1600" b="1" dirty="0" smtClean="0">
                <a:latin typeface="Verdana" panose="020B0604030504040204" pitchFamily="34" charset="0"/>
                <a:ea typeface="Verdana" panose="020B0604030504040204" pitchFamily="34" charset="0"/>
              </a:rPr>
              <a:t> рекламу</a:t>
            </a:r>
            <a:r>
              <a:rPr lang="uk-UA" altLang="en-US" sz="1600" dirty="0" smtClean="0">
                <a:latin typeface="Verdana" panose="020B0604030504040204" pitchFamily="34" charset="0"/>
                <a:ea typeface="Verdana" panose="020B0604030504040204" pitchFamily="34" charset="0"/>
              </a:rPr>
              <a:t> – реклама, що використовується багато й постійно декількома каналами передачі інформації.</a:t>
            </a:r>
          </a:p>
        </p:txBody>
      </p:sp>
    </p:spTree>
    <p:extLst>
      <p:ext uri="{BB962C8B-B14F-4D97-AF65-F5344CB8AC3E}">
        <p14:creationId xmlns:p14="http://schemas.microsoft.com/office/powerpoint/2010/main" val="2468471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4" name="Прямоугольник 3"/>
          <p:cNvSpPr/>
          <p:nvPr/>
        </p:nvSpPr>
        <p:spPr>
          <a:xfrm>
            <a:off x="387179" y="844953"/>
            <a:ext cx="6615079" cy="1077218"/>
          </a:xfrm>
          <a:prstGeom prst="rect">
            <a:avLst/>
          </a:prstGeom>
        </p:spPr>
        <p:txBody>
          <a:bodyPr wrap="square">
            <a:spAutoFit/>
          </a:bodyPr>
          <a:lstStyle/>
          <a:p>
            <a:pPr indent="360000" algn="just"/>
            <a:r>
              <a:rPr lang="uk-UA" sz="1600" b="1" dirty="0" smtClean="0">
                <a:solidFill>
                  <a:srgbClr val="333333"/>
                </a:solidFill>
                <a:latin typeface="Roboto"/>
              </a:rPr>
              <a:t>«</a:t>
            </a:r>
            <a:r>
              <a:rPr lang="uk-UA" sz="1600" b="1" dirty="0" err="1" smtClean="0">
                <a:solidFill>
                  <a:srgbClr val="333333"/>
                </a:solidFill>
                <a:latin typeface="Roboto"/>
              </a:rPr>
              <a:t>Альбумси</a:t>
            </a:r>
            <a:r>
              <a:rPr lang="uk-UA" sz="1600" b="1" dirty="0" smtClean="0">
                <a:solidFill>
                  <a:srgbClr val="333333"/>
                </a:solidFill>
                <a:latin typeface="Roboto"/>
              </a:rPr>
              <a:t>» </a:t>
            </a:r>
            <a:r>
              <a:rPr lang="uk-UA" sz="1600" dirty="0" smtClean="0">
                <a:solidFill>
                  <a:srgbClr val="333333"/>
                </a:solidFill>
                <a:latin typeface="Roboto"/>
              </a:rPr>
              <a:t>- </a:t>
            </a:r>
            <a:r>
              <a:rPr lang="uk-UA" sz="1600" dirty="0">
                <a:solidFill>
                  <a:srgbClr val="333333"/>
                </a:solidFill>
                <a:latin typeface="Roboto"/>
              </a:rPr>
              <a:t>у Древньому Римі існували спеціальні інформаційні стіни, їх білили </a:t>
            </a:r>
            <a:r>
              <a:rPr lang="uk-UA" sz="1600" dirty="0" smtClean="0">
                <a:solidFill>
                  <a:srgbClr val="333333"/>
                </a:solidFill>
                <a:latin typeface="Roboto"/>
              </a:rPr>
              <a:t>вапном і </a:t>
            </a:r>
            <a:r>
              <a:rPr lang="uk-UA" sz="1600" dirty="0">
                <a:solidFill>
                  <a:srgbClr val="333333"/>
                </a:solidFill>
                <a:latin typeface="Roboto"/>
              </a:rPr>
              <a:t>ділили на рівні прямокутники. "</a:t>
            </a:r>
            <a:r>
              <a:rPr lang="uk-UA" sz="1600" dirty="0" err="1">
                <a:solidFill>
                  <a:srgbClr val="333333"/>
                </a:solidFill>
                <a:latin typeface="Roboto"/>
              </a:rPr>
              <a:t>Альбумси</a:t>
            </a:r>
            <a:r>
              <a:rPr lang="uk-UA" sz="1600" dirty="0">
                <a:solidFill>
                  <a:srgbClr val="333333"/>
                </a:solidFill>
                <a:latin typeface="Roboto"/>
              </a:rPr>
              <a:t>" заповнювали написаними вугіллям або пурпурною фарбою оголошеннями й новинами.</a:t>
            </a:r>
            <a:endParaRPr lang="uk-UA" sz="1600" dirty="0"/>
          </a:p>
        </p:txBody>
      </p:sp>
      <p:pic>
        <p:nvPicPr>
          <p:cNvPr id="5" name="Рисунок 4"/>
          <p:cNvPicPr/>
          <p:nvPr/>
        </p:nvPicPr>
        <p:blipFill rotWithShape="1">
          <a:blip r:embed="rId2"/>
          <a:srcRect l="40574" t="47771" r="34186" b="28423"/>
          <a:stretch/>
        </p:blipFill>
        <p:spPr bwMode="auto">
          <a:xfrm>
            <a:off x="7290486" y="120023"/>
            <a:ext cx="4463179" cy="2557274"/>
          </a:xfrm>
          <a:prstGeom prst="rect">
            <a:avLst/>
          </a:prstGeom>
          <a:ln>
            <a:noFill/>
          </a:ln>
          <a:extLst>
            <a:ext uri="{53640926-AAD7-44D8-BBD7-CCE9431645EC}">
              <a14:shadowObscured xmlns:a14="http://schemas.microsoft.com/office/drawing/2010/main"/>
            </a:ext>
          </a:extLst>
        </p:spPr>
      </p:pic>
      <p:pic>
        <p:nvPicPr>
          <p:cNvPr id="8" name="Рисунок 7"/>
          <p:cNvPicPr/>
          <p:nvPr/>
        </p:nvPicPr>
        <p:blipFill rotWithShape="1">
          <a:blip r:embed="rId3"/>
          <a:srcRect l="51053" t="41563" r="33707" b="25148"/>
          <a:stretch/>
        </p:blipFill>
        <p:spPr bwMode="auto">
          <a:xfrm>
            <a:off x="82282" y="3237450"/>
            <a:ext cx="2601081" cy="2759695"/>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4"/>
          <a:srcRect l="50668" t="37941" r="34286" b="25834"/>
          <a:stretch/>
        </p:blipFill>
        <p:spPr bwMode="auto">
          <a:xfrm>
            <a:off x="9266093" y="3150163"/>
            <a:ext cx="2487571" cy="2764605"/>
          </a:xfrm>
          <a:prstGeom prst="rect">
            <a:avLst/>
          </a:prstGeom>
          <a:ln>
            <a:noFill/>
          </a:ln>
          <a:extLst>
            <a:ext uri="{53640926-AAD7-44D8-BBD7-CCE9431645EC}">
              <a14:shadowObscured xmlns:a14="http://schemas.microsoft.com/office/drawing/2010/main"/>
            </a:ext>
          </a:extLst>
        </p:spPr>
      </p:pic>
      <p:sp>
        <p:nvSpPr>
          <p:cNvPr id="10" name="Прямоугольник 9"/>
          <p:cNvSpPr/>
          <p:nvPr/>
        </p:nvSpPr>
        <p:spPr>
          <a:xfrm>
            <a:off x="2753005" y="3237451"/>
            <a:ext cx="6513089" cy="2554545"/>
          </a:xfrm>
          <a:prstGeom prst="rect">
            <a:avLst/>
          </a:prstGeom>
        </p:spPr>
        <p:txBody>
          <a:bodyPr wrap="square">
            <a:spAutoFit/>
          </a:bodyPr>
          <a:lstStyle/>
          <a:p>
            <a:pPr indent="360000" algn="just"/>
            <a:r>
              <a:rPr lang="uk-UA" sz="1600" dirty="0">
                <a:latin typeface="Roboto"/>
              </a:rPr>
              <a:t>З часом потреба у вербальному впливі на споживачів збільшується що породжує інститут оповісників. </a:t>
            </a:r>
            <a:r>
              <a:rPr lang="uk-UA" sz="1600" dirty="0" smtClean="0">
                <a:latin typeface="Roboto"/>
              </a:rPr>
              <a:t>Оповісник  або глашатай</a:t>
            </a:r>
            <a:r>
              <a:rPr lang="uk-UA" sz="1600" dirty="0">
                <a:latin typeface="Roboto"/>
              </a:rPr>
              <a:t> </a:t>
            </a:r>
            <a:r>
              <a:rPr lang="uk-UA" sz="1600" dirty="0" smtClean="0">
                <a:latin typeface="Roboto"/>
              </a:rPr>
              <a:t>- </a:t>
            </a:r>
            <a:r>
              <a:rPr lang="uk-UA" sz="1600" dirty="0">
                <a:latin typeface="Roboto"/>
              </a:rPr>
              <a:t>спеціально </a:t>
            </a:r>
            <a:r>
              <a:rPr lang="uk-UA" sz="1600" dirty="0" smtClean="0">
                <a:latin typeface="Roboto"/>
              </a:rPr>
              <a:t>найнята</a:t>
            </a:r>
            <a:r>
              <a:rPr lang="uk-UA" sz="1600" dirty="0">
                <a:latin typeface="Roboto"/>
              </a:rPr>
              <a:t> торговцем людина, в завдання котрої входило зазивання покупців і розхвалювання товару наймача. Використання оповісників надавало важливу перевагу що полягала у віддаленості носія усної </a:t>
            </a:r>
            <a:r>
              <a:rPr lang="uk-UA" sz="1600" dirty="0" err="1">
                <a:latin typeface="Roboto"/>
              </a:rPr>
              <a:t>протореклами</a:t>
            </a:r>
            <a:r>
              <a:rPr lang="uk-UA" sz="1600" dirty="0">
                <a:latin typeface="Roboto"/>
              </a:rPr>
              <a:t> від місця продажу. Оповісники спочатку з'явились у стародавніх єгиптян, а від них послідовно у стародавніх євреїв, греків і римлян. Професія була добре поширена та мала високий статус, зокрема функціями оповісника наділений </a:t>
            </a:r>
            <a:r>
              <a:rPr lang="uk-UA" sz="1600" dirty="0" err="1">
                <a:latin typeface="Roboto"/>
              </a:rPr>
              <a:t>староримський</a:t>
            </a:r>
            <a:r>
              <a:rPr lang="uk-UA" sz="1600" dirty="0">
                <a:latin typeface="Roboto"/>
              </a:rPr>
              <a:t> бог торгівлі Меркурій.</a:t>
            </a:r>
            <a:endParaRPr lang="uk-UA" sz="1600" dirty="0"/>
          </a:p>
        </p:txBody>
      </p:sp>
    </p:spTree>
    <p:extLst>
      <p:ext uri="{BB962C8B-B14F-4D97-AF65-F5344CB8AC3E}">
        <p14:creationId xmlns:p14="http://schemas.microsoft.com/office/powerpoint/2010/main" val="3425170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146430" y="210152"/>
            <a:ext cx="7087403" cy="4689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FontTx/>
              <a:buNone/>
            </a:pPr>
            <a:r>
              <a:rPr lang="uk-UA" altLang="en-US" sz="1600" b="1" dirty="0" smtClean="0">
                <a:latin typeface="Verdana" panose="020B0604030504040204" pitchFamily="34" charset="0"/>
                <a:ea typeface="Verdana" panose="020B0604030504040204" pitchFamily="34" charset="0"/>
              </a:rPr>
              <a:t>За формами використання носіїв </a:t>
            </a:r>
            <a:r>
              <a:rPr lang="uk-UA" altLang="en-US" sz="1600" dirty="0" smtClean="0">
                <a:latin typeface="Verdana" panose="020B0604030504040204" pitchFamily="34" charset="0"/>
                <a:ea typeface="Verdana" panose="020B0604030504040204" pitchFamily="34" charset="0"/>
              </a:rPr>
              <a:t>реклами розрізняють такі види:</a:t>
            </a:r>
          </a:p>
          <a:p>
            <a:pPr marL="0" indent="360000" algn="just">
              <a:lnSpc>
                <a:spcPct val="100000"/>
              </a:lnSpc>
              <a:spcBef>
                <a:spcPts val="0"/>
              </a:spcBef>
              <a:buFontTx/>
              <a:buNone/>
            </a:pPr>
            <a:endParaRPr lang="en-US" altLang="en-US" sz="1600" dirty="0" smtClean="0">
              <a:latin typeface="Verdana" panose="020B0604030504040204" pitchFamily="34" charset="0"/>
              <a:ea typeface="Verdana" panose="020B0604030504040204" pitchFamily="34" charset="0"/>
            </a:endParaRPr>
          </a:p>
          <a:p>
            <a:pPr marL="0" indent="360000" algn="just">
              <a:lnSpc>
                <a:spcPct val="100000"/>
              </a:lnSpc>
              <a:spcBef>
                <a:spcPts val="0"/>
              </a:spcBef>
            </a:pPr>
            <a:r>
              <a:rPr lang="uk-UA" altLang="en-US" sz="1600" dirty="0" smtClean="0">
                <a:latin typeface="Verdana" panose="020B0604030504040204" pitchFamily="34" charset="0"/>
                <a:ea typeface="Verdana" panose="020B0604030504040204" pitchFamily="34" charset="0"/>
              </a:rPr>
              <a:t>рекламні оголошення в друкованих засобах масової інформації (газети, журнали);</a:t>
            </a:r>
          </a:p>
          <a:p>
            <a:pPr marL="0" indent="360000" algn="just">
              <a:lnSpc>
                <a:spcPct val="100000"/>
              </a:lnSpc>
              <a:spcBef>
                <a:spcPts val="0"/>
              </a:spcBef>
            </a:pPr>
            <a:r>
              <a:rPr lang="uk-UA" altLang="en-US" sz="1600" dirty="0" smtClean="0">
                <a:latin typeface="Verdana" panose="020B0604030504040204" pitchFamily="34" charset="0"/>
                <a:ea typeface="Verdana" panose="020B0604030504040204" pitchFamily="34" charset="0"/>
              </a:rPr>
              <a:t>рекламні оголошення (</a:t>
            </a:r>
            <a:r>
              <a:rPr lang="uk-UA" altLang="en-US" sz="1600" dirty="0" err="1" smtClean="0">
                <a:latin typeface="Verdana" panose="020B0604030504040204" pitchFamily="34" charset="0"/>
                <a:ea typeface="Verdana" panose="020B0604030504040204" pitchFamily="34" charset="0"/>
              </a:rPr>
              <a:t>відеосюжети</a:t>
            </a:r>
            <a:r>
              <a:rPr lang="uk-UA" altLang="en-US" sz="1600" dirty="0" smtClean="0">
                <a:latin typeface="Verdana" panose="020B0604030504040204" pitchFamily="34" charset="0"/>
                <a:ea typeface="Verdana" panose="020B0604030504040204" pitchFamily="34" charset="0"/>
              </a:rPr>
              <a:t>) на телебаченні;</a:t>
            </a:r>
          </a:p>
          <a:p>
            <a:pPr marL="0" indent="360000" algn="just">
              <a:lnSpc>
                <a:spcPct val="100000"/>
              </a:lnSpc>
              <a:spcBef>
                <a:spcPts val="0"/>
              </a:spcBef>
            </a:pPr>
            <a:r>
              <a:rPr lang="uk-UA" altLang="en-US" sz="1600" dirty="0" smtClean="0">
                <a:latin typeface="Verdana" panose="020B0604030504040204" pitchFamily="34" charset="0"/>
                <a:ea typeface="Verdana" panose="020B0604030504040204" pitchFamily="34" charset="0"/>
              </a:rPr>
              <a:t>рекламні оголошення (</a:t>
            </a:r>
            <a:r>
              <a:rPr lang="uk-UA" altLang="en-US" sz="1600" dirty="0" err="1" smtClean="0">
                <a:latin typeface="Verdana" panose="020B0604030504040204" pitchFamily="34" charset="0"/>
                <a:ea typeface="Verdana" panose="020B0604030504040204" pitchFamily="34" charset="0"/>
              </a:rPr>
              <a:t>аудіоролики</a:t>
            </a:r>
            <a:r>
              <a:rPr lang="uk-UA" altLang="en-US" sz="1600" dirty="0" smtClean="0">
                <a:latin typeface="Verdana" panose="020B0604030504040204" pitchFamily="34" charset="0"/>
                <a:ea typeface="Verdana" panose="020B0604030504040204" pitchFamily="34" charset="0"/>
              </a:rPr>
              <a:t>) на радіо;</a:t>
            </a:r>
          </a:p>
          <a:p>
            <a:pPr marL="0" indent="360000" algn="just">
              <a:lnSpc>
                <a:spcPct val="100000"/>
              </a:lnSpc>
              <a:spcBef>
                <a:spcPts val="0"/>
              </a:spcBef>
            </a:pPr>
            <a:r>
              <a:rPr lang="uk-UA" altLang="en-US" sz="1600" dirty="0" smtClean="0">
                <a:latin typeface="Verdana" panose="020B0604030504040204" pitchFamily="34" charset="0"/>
                <a:ea typeface="Verdana" panose="020B0604030504040204" pitchFamily="34" charset="0"/>
              </a:rPr>
              <a:t>рекламні оголошення на зовнішніх носіях (рекламні щити, світлові рекламні пристрої тощо);</a:t>
            </a:r>
          </a:p>
          <a:p>
            <a:pPr marL="0" indent="360000" algn="just">
              <a:lnSpc>
                <a:spcPct val="100000"/>
              </a:lnSpc>
              <a:spcBef>
                <a:spcPts val="0"/>
              </a:spcBef>
            </a:pPr>
            <a:r>
              <a:rPr lang="uk-UA" altLang="en-US" sz="1600" dirty="0" smtClean="0">
                <a:latin typeface="Verdana" panose="020B0604030504040204" pitchFamily="34" charset="0"/>
                <a:ea typeface="Verdana" panose="020B0604030504040204" pitchFamily="34" charset="0"/>
              </a:rPr>
              <a:t>рекламні оголошення в спеціалізованих друкованих виданнях (каталоги, рекламні проспекти, буклети, рекламні листки, купони й т. ін.);</a:t>
            </a:r>
          </a:p>
          <a:p>
            <a:pPr marL="0" indent="360000" algn="just">
              <a:lnSpc>
                <a:spcPct val="100000"/>
              </a:lnSpc>
              <a:spcBef>
                <a:spcPts val="0"/>
              </a:spcBef>
            </a:pPr>
            <a:r>
              <a:rPr lang="uk-UA" altLang="en-US" sz="1600" dirty="0" smtClean="0">
                <a:latin typeface="Verdana" panose="020B0604030504040204" pitchFamily="34" charset="0"/>
                <a:ea typeface="Verdana" panose="020B0604030504040204" pitchFamily="34" charset="0"/>
              </a:rPr>
              <a:t>рекламну сувенірну продукцію (ручки, блокноти, годинники, </a:t>
            </a:r>
            <a:r>
              <a:rPr lang="uk-UA" altLang="en-US" sz="1600" dirty="0" err="1" smtClean="0">
                <a:latin typeface="Verdana" panose="020B0604030504040204" pitchFamily="34" charset="0"/>
                <a:ea typeface="Verdana" panose="020B0604030504040204" pitchFamily="34" charset="0"/>
              </a:rPr>
              <a:t>брелоки</a:t>
            </a:r>
            <a:r>
              <a:rPr lang="uk-UA" altLang="en-US" sz="1600" dirty="0" smtClean="0">
                <a:latin typeface="Verdana" panose="020B0604030504040204" pitchFamily="34" charset="0"/>
                <a:ea typeface="Verdana" panose="020B0604030504040204" pitchFamily="34" charset="0"/>
              </a:rPr>
              <a:t>, альбоми, календарі, сувенірна галантерея й т. ін.);</a:t>
            </a:r>
          </a:p>
          <a:p>
            <a:pPr marL="0" indent="360000" algn="just">
              <a:lnSpc>
                <a:spcPct val="100000"/>
              </a:lnSpc>
              <a:spcBef>
                <a:spcPts val="0"/>
              </a:spcBef>
            </a:pPr>
            <a:r>
              <a:rPr lang="uk-UA" altLang="en-US" sz="1600" dirty="0" err="1" smtClean="0">
                <a:latin typeface="Verdana" panose="020B0604030504040204" pitchFamily="34" charset="0"/>
                <a:ea typeface="Verdana" panose="020B0604030504040204" pitchFamily="34" charset="0"/>
              </a:rPr>
              <a:t>реклам</a:t>
            </a:r>
            <a:r>
              <a:rPr lang="en-US" altLang="en-US" sz="1600" dirty="0" smtClean="0">
                <a:latin typeface="Verdana" panose="020B0604030504040204" pitchFamily="34" charset="0"/>
                <a:ea typeface="Verdana" panose="020B0604030504040204" pitchFamily="34" charset="0"/>
              </a:rPr>
              <a:t>а</a:t>
            </a:r>
            <a:r>
              <a:rPr lang="uk-UA" altLang="en-US" sz="1600" dirty="0" smtClean="0">
                <a:latin typeface="Verdana" panose="020B0604030504040204" pitchFamily="34" charset="0"/>
                <a:ea typeface="Verdana" panose="020B0604030504040204" pitchFamily="34" charset="0"/>
              </a:rPr>
              <a:t> на транспорті;</a:t>
            </a:r>
          </a:p>
          <a:p>
            <a:pPr marL="0" indent="360000" algn="just">
              <a:lnSpc>
                <a:spcPct val="100000"/>
              </a:lnSpc>
              <a:spcBef>
                <a:spcPts val="0"/>
              </a:spcBef>
            </a:pPr>
            <a:r>
              <a:rPr lang="uk-UA" altLang="en-US" sz="1600" dirty="0" err="1" smtClean="0">
                <a:latin typeface="Verdana" panose="020B0604030504040204" pitchFamily="34" charset="0"/>
                <a:ea typeface="Verdana" panose="020B0604030504040204" pitchFamily="34" charset="0"/>
              </a:rPr>
              <a:t>поштов</a:t>
            </a:r>
            <a:r>
              <a:rPr lang="en-US" altLang="en-US" sz="1600" dirty="0" smtClean="0">
                <a:latin typeface="Verdana" panose="020B0604030504040204" pitchFamily="34" charset="0"/>
                <a:ea typeface="Verdana" panose="020B0604030504040204" pitchFamily="34" charset="0"/>
              </a:rPr>
              <a:t>а</a:t>
            </a:r>
            <a:r>
              <a:rPr lang="uk-UA" altLang="en-US" sz="1600" dirty="0" smtClean="0">
                <a:latin typeface="Verdana" panose="020B0604030504040204" pitchFamily="34" charset="0"/>
                <a:ea typeface="Verdana" panose="020B0604030504040204" pitchFamily="34" charset="0"/>
              </a:rPr>
              <a:t> рекламу;</a:t>
            </a:r>
          </a:p>
          <a:p>
            <a:pPr marL="0" indent="360000" algn="just">
              <a:lnSpc>
                <a:spcPct val="100000"/>
              </a:lnSpc>
              <a:spcBef>
                <a:spcPts val="0"/>
              </a:spcBef>
            </a:pPr>
            <a:r>
              <a:rPr lang="uk-UA" altLang="en-US" sz="1600" dirty="0" smtClean="0">
                <a:latin typeface="Verdana" panose="020B0604030504040204" pitchFamily="34" charset="0"/>
                <a:ea typeface="Verdana" panose="020B0604030504040204" pitchFamily="34" charset="0"/>
              </a:rPr>
              <a:t>рекламу в засобах телекомунікацій (</a:t>
            </a:r>
            <a:r>
              <a:rPr lang="uk-UA" altLang="en-US" sz="1600" dirty="0" err="1" smtClean="0">
                <a:latin typeface="Verdana" panose="020B0604030504040204" pitchFamily="34" charset="0"/>
                <a:ea typeface="Verdana" panose="020B0604030504040204" pitchFamily="34" charset="0"/>
              </a:rPr>
              <a:t>телемаркетинг</a:t>
            </a:r>
            <a:r>
              <a:rPr lang="uk-UA" altLang="en-US" sz="1600" dirty="0" smtClean="0">
                <a:latin typeface="Verdana" panose="020B0604030504040204" pitchFamily="34" charset="0"/>
                <a:ea typeface="Verdana" panose="020B0604030504040204" pitchFamily="34" charset="0"/>
              </a:rPr>
              <a:t>, банерна реклама, рекламні оголошення й пропозиції в засобах Інтернет). </a:t>
            </a:r>
          </a:p>
        </p:txBody>
      </p:sp>
      <p:pic>
        <p:nvPicPr>
          <p:cNvPr id="5122" name="Picture 2" descr="https://4vlada.com/sites/default/files/styles/watermark/public/2018-08/copenhagen-bus-wrap-snake.jpg?itok=qsrMamz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430" y="5152808"/>
            <a:ext cx="2592726" cy="15463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Зовнішня реклама: види та переваг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6837" y="104107"/>
            <a:ext cx="4053617" cy="22637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Види зовнішньої реклами та її особливості | Про Все | Новини Черкас та  Черкаської області"/>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0401" y="2492141"/>
            <a:ext cx="3242142" cy="183024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p:nvPr/>
        </p:nvPicPr>
        <p:blipFill>
          <a:blip r:embed="rId5"/>
          <a:stretch>
            <a:fillRect/>
          </a:stretch>
        </p:blipFill>
        <p:spPr>
          <a:xfrm>
            <a:off x="7228850" y="4595429"/>
            <a:ext cx="2804795" cy="2103755"/>
          </a:xfrm>
          <a:prstGeom prst="rect">
            <a:avLst/>
          </a:prstGeom>
        </p:spPr>
      </p:pic>
    </p:spTree>
    <p:extLst>
      <p:ext uri="{BB962C8B-B14F-4D97-AF65-F5344CB8AC3E}">
        <p14:creationId xmlns:p14="http://schemas.microsoft.com/office/powerpoint/2010/main" val="3077692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0" y="130742"/>
            <a:ext cx="11773301" cy="18504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FontTx/>
              <a:buNone/>
            </a:pPr>
            <a:r>
              <a:rPr lang="uk-UA" altLang="en-US" sz="1800" b="1" dirty="0" smtClean="0">
                <a:latin typeface="Verdana" panose="020B0604030504040204" pitchFamily="34" charset="0"/>
                <a:ea typeface="Verdana" panose="020B0604030504040204" pitchFamily="34" charset="0"/>
              </a:rPr>
              <a:t>Класифікація реклами на основі етапів життєвого циклу товару</a:t>
            </a:r>
            <a:endParaRPr lang="uk-UA" altLang="en-US" sz="1800" dirty="0" smtClean="0">
              <a:latin typeface="Verdana" panose="020B0604030504040204" pitchFamily="34" charset="0"/>
              <a:ea typeface="Verdana" panose="020B0604030504040204" pitchFamily="34" charset="0"/>
            </a:endParaRPr>
          </a:p>
          <a:p>
            <a:pPr marL="0" indent="360000" algn="just">
              <a:lnSpc>
                <a:spcPct val="100000"/>
              </a:lnSpc>
              <a:spcBef>
                <a:spcPts val="0"/>
              </a:spcBef>
              <a:buFontTx/>
              <a:buNone/>
            </a:pPr>
            <a:r>
              <a:rPr lang="uk-UA" altLang="en-US" sz="1800" dirty="0" smtClean="0">
                <a:latin typeface="Verdana" panose="020B0604030504040204" pitchFamily="34" charset="0"/>
                <a:ea typeface="Verdana" panose="020B0604030504040204" pitchFamily="34" charset="0"/>
              </a:rPr>
              <a:t>Життєвий цикл попиту на товар можна поділити на кілька </a:t>
            </a:r>
            <a:r>
              <a:rPr lang="uk-UA" altLang="en-US" sz="1800" i="1" dirty="0" smtClean="0">
                <a:latin typeface="Verdana" panose="020B0604030504040204" pitchFamily="34" charset="0"/>
                <a:ea typeface="Verdana" panose="020B0604030504040204" pitchFamily="34" charset="0"/>
              </a:rPr>
              <a:t>етапів:</a:t>
            </a:r>
            <a:endParaRPr lang="uk-UA" altLang="en-US" sz="1800" dirty="0" smtClean="0">
              <a:latin typeface="Verdana" panose="020B0604030504040204" pitchFamily="34" charset="0"/>
              <a:ea typeface="Verdana" panose="020B0604030504040204" pitchFamily="34" charset="0"/>
            </a:endParaRPr>
          </a:p>
          <a:p>
            <a:pPr marL="0" indent="360000" algn="just">
              <a:lnSpc>
                <a:spcPct val="100000"/>
              </a:lnSpc>
              <a:spcBef>
                <a:spcPts val="0"/>
              </a:spcBef>
            </a:pPr>
            <a:r>
              <a:rPr lang="uk-UA" altLang="en-US" sz="1800" dirty="0" smtClean="0">
                <a:latin typeface="Verdana" panose="020B0604030504040204" pitchFamily="34" charset="0"/>
                <a:ea typeface="Verdana" panose="020B0604030504040204" pitchFamily="34" charset="0"/>
              </a:rPr>
              <a:t>1) фазу </a:t>
            </a:r>
            <a:r>
              <a:rPr lang="uk-UA" altLang="en-US" sz="1800" b="1" dirty="0" smtClean="0">
                <a:latin typeface="Verdana" panose="020B0604030504040204" pitchFamily="34" charset="0"/>
                <a:ea typeface="Verdana" panose="020B0604030504040204" pitchFamily="34" charset="0"/>
              </a:rPr>
              <a:t>впровадженн</a:t>
            </a:r>
            <a:r>
              <a:rPr lang="uk-UA" altLang="en-US" sz="1800" dirty="0" smtClean="0">
                <a:latin typeface="Verdana" panose="020B0604030504040204" pitchFamily="34" charset="0"/>
                <a:ea typeface="Verdana" panose="020B0604030504040204" pitchFamily="34" charset="0"/>
              </a:rPr>
              <a:t>я товару на ринок;</a:t>
            </a:r>
          </a:p>
          <a:p>
            <a:pPr marL="0" indent="360000" algn="just">
              <a:lnSpc>
                <a:spcPct val="100000"/>
              </a:lnSpc>
              <a:spcBef>
                <a:spcPts val="0"/>
              </a:spcBef>
            </a:pPr>
            <a:r>
              <a:rPr lang="uk-UA" altLang="en-US" sz="1800" dirty="0" smtClean="0">
                <a:latin typeface="Verdana" panose="020B0604030504040204" pitchFamily="34" charset="0"/>
                <a:ea typeface="Verdana" panose="020B0604030504040204" pitchFamily="34" charset="0"/>
              </a:rPr>
              <a:t>2) фазу </a:t>
            </a:r>
            <a:r>
              <a:rPr lang="uk-UA" altLang="en-US" sz="1800" b="1" dirty="0" smtClean="0">
                <a:latin typeface="Verdana" panose="020B0604030504040204" pitchFamily="34" charset="0"/>
                <a:ea typeface="Verdana" panose="020B0604030504040204" pitchFamily="34" charset="0"/>
              </a:rPr>
              <a:t>зростання</a:t>
            </a:r>
            <a:r>
              <a:rPr lang="uk-UA" altLang="en-US" sz="1800" dirty="0" smtClean="0">
                <a:latin typeface="Verdana" panose="020B0604030504040204" pitchFamily="34" charset="0"/>
                <a:ea typeface="Verdana" panose="020B0604030504040204" pitchFamily="34" charset="0"/>
              </a:rPr>
              <a:t>;</a:t>
            </a:r>
          </a:p>
          <a:p>
            <a:pPr marL="0" indent="360000" algn="just">
              <a:lnSpc>
                <a:spcPct val="100000"/>
              </a:lnSpc>
              <a:spcBef>
                <a:spcPts val="0"/>
              </a:spcBef>
            </a:pPr>
            <a:r>
              <a:rPr lang="uk-UA" altLang="en-US" sz="1800" dirty="0" smtClean="0">
                <a:latin typeface="Verdana" panose="020B0604030504040204" pitchFamily="34" charset="0"/>
                <a:ea typeface="Verdana" panose="020B0604030504040204" pitchFamily="34" charset="0"/>
              </a:rPr>
              <a:t>3) фазу </a:t>
            </a:r>
            <a:r>
              <a:rPr lang="uk-UA" altLang="en-US" sz="1800" b="1" dirty="0" smtClean="0">
                <a:latin typeface="Verdana" panose="020B0604030504040204" pitchFamily="34" charset="0"/>
                <a:ea typeface="Verdana" panose="020B0604030504040204" pitchFamily="34" charset="0"/>
              </a:rPr>
              <a:t>зрілості</a:t>
            </a:r>
            <a:r>
              <a:rPr lang="uk-UA" altLang="en-US" sz="1800" dirty="0" smtClean="0">
                <a:latin typeface="Verdana" panose="020B0604030504040204" pitchFamily="34" charset="0"/>
                <a:ea typeface="Verdana" panose="020B0604030504040204" pitchFamily="34" charset="0"/>
              </a:rPr>
              <a:t>;</a:t>
            </a:r>
          </a:p>
          <a:p>
            <a:pPr marL="0" indent="360000" algn="just">
              <a:lnSpc>
                <a:spcPct val="100000"/>
              </a:lnSpc>
              <a:spcBef>
                <a:spcPts val="0"/>
              </a:spcBef>
            </a:pPr>
            <a:r>
              <a:rPr lang="uk-UA" altLang="en-US" sz="1800" dirty="0" smtClean="0">
                <a:latin typeface="Verdana" panose="020B0604030504040204" pitchFamily="34" charset="0"/>
                <a:ea typeface="Verdana" panose="020B0604030504040204" pitchFamily="34" charset="0"/>
              </a:rPr>
              <a:t>4) фазу </a:t>
            </a:r>
            <a:r>
              <a:rPr lang="uk-UA" altLang="en-US" sz="1800" b="1" dirty="0" smtClean="0">
                <a:latin typeface="Verdana" panose="020B0604030504040204" pitchFamily="34" charset="0"/>
                <a:ea typeface="Verdana" panose="020B0604030504040204" pitchFamily="34" charset="0"/>
              </a:rPr>
              <a:t>насичення та занепаду</a:t>
            </a:r>
            <a:r>
              <a:rPr lang="uk-UA" altLang="en-US" sz="1800" dirty="0" smtClean="0">
                <a:latin typeface="Verdana" panose="020B0604030504040204" pitchFamily="34" charset="0"/>
                <a:ea typeface="Verdana" panose="020B0604030504040204" pitchFamily="34" charset="0"/>
              </a:rPr>
              <a:t>.</a:t>
            </a:r>
          </a:p>
        </p:txBody>
      </p:sp>
      <p:sp>
        <p:nvSpPr>
          <p:cNvPr id="3" name="Rectangle 3"/>
          <p:cNvSpPr txBox="1">
            <a:spLocks noChangeArrowheads="1"/>
          </p:cNvSpPr>
          <p:nvPr/>
        </p:nvSpPr>
        <p:spPr>
          <a:xfrm>
            <a:off x="152398" y="1972377"/>
            <a:ext cx="11773301" cy="1174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None/>
            </a:pPr>
            <a:r>
              <a:rPr lang="uk-UA" altLang="en-US" sz="1600" b="1" dirty="0" smtClean="0">
                <a:latin typeface="Verdana" panose="020B0604030504040204" pitchFamily="34" charset="0"/>
                <a:ea typeface="Verdana" panose="020B0604030504040204" pitchFamily="34" charset="0"/>
              </a:rPr>
              <a:t>Фаза впровадження </a:t>
            </a:r>
            <a:r>
              <a:rPr lang="uk-UA" altLang="en-US" sz="1600" dirty="0" smtClean="0">
                <a:latin typeface="Verdana" panose="020B0604030504040204" pitchFamily="34" charset="0"/>
                <a:ea typeface="Verdana" panose="020B0604030504040204" pitchFamily="34" charset="0"/>
              </a:rPr>
              <a:t>товару на ринок – це час виведення та поширення товару на ринку.</a:t>
            </a:r>
            <a:endParaRPr lang="en-US" altLang="en-US" sz="1600"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dirty="0" smtClean="0">
                <a:latin typeface="Verdana" panose="020B0604030504040204" pitchFamily="34" charset="0"/>
                <a:ea typeface="Verdana" panose="020B0604030504040204" pitchFamily="34" charset="0"/>
              </a:rPr>
              <a:t>Фаза характеризується </a:t>
            </a:r>
            <a:r>
              <a:rPr lang="uk-UA" altLang="en-US" sz="1600" b="1" dirty="0" smtClean="0">
                <a:latin typeface="Verdana" panose="020B0604030504040204" pitchFamily="34" charset="0"/>
                <a:ea typeface="Verdana" panose="020B0604030504040204" pitchFamily="34" charset="0"/>
              </a:rPr>
              <a:t>повільним зростанням продаж нового виробу</a:t>
            </a:r>
            <a:r>
              <a:rPr lang="uk-UA" altLang="en-US" sz="1600" dirty="0" smtClean="0">
                <a:latin typeface="Verdana" panose="020B0604030504040204" pitchFamily="34" charset="0"/>
                <a:ea typeface="Verdana" panose="020B0604030504040204" pitchFamily="34" charset="0"/>
              </a:rPr>
              <a:t>. На цій фазі підприємство частіше за все зазнає збитків через невеликі обсяги продажу товарів та </a:t>
            </a:r>
            <a:r>
              <a:rPr lang="uk-UA" altLang="en-US" sz="1600" b="1" dirty="0" smtClean="0">
                <a:latin typeface="Verdana" panose="020B0604030504040204" pitchFamily="34" charset="0"/>
                <a:ea typeface="Verdana" panose="020B0604030504040204" pitchFamily="34" charset="0"/>
              </a:rPr>
              <a:t>значні витрати </a:t>
            </a:r>
            <a:r>
              <a:rPr lang="uk-UA" altLang="en-US" sz="1600" dirty="0" smtClean="0">
                <a:latin typeface="Verdana" panose="020B0604030504040204" pitchFamily="34" charset="0"/>
                <a:ea typeface="Verdana" panose="020B0604030504040204" pitchFamily="34" charset="0"/>
              </a:rPr>
              <a:t>на організацію </a:t>
            </a:r>
            <a:r>
              <a:rPr lang="uk-UA" altLang="en-US" sz="1600" b="1" dirty="0" smtClean="0">
                <a:latin typeface="Verdana" panose="020B0604030504040204" pitchFamily="34" charset="0"/>
                <a:ea typeface="Verdana" panose="020B0604030504040204" pitchFamily="34" charset="0"/>
              </a:rPr>
              <a:t>розподілу товарів та стимулювання їх збуту</a:t>
            </a:r>
            <a:r>
              <a:rPr lang="uk-UA" altLang="en-US" sz="1600" dirty="0" smtClean="0">
                <a:latin typeface="Verdana" panose="020B0604030504040204" pitchFamily="34" charset="0"/>
                <a:ea typeface="Verdana" panose="020B0604030504040204" pitchFamily="34" charset="0"/>
              </a:rPr>
              <a:t>. </a:t>
            </a:r>
          </a:p>
        </p:txBody>
      </p:sp>
      <p:sp>
        <p:nvSpPr>
          <p:cNvPr id="4" name="Rectangle 3"/>
          <p:cNvSpPr txBox="1">
            <a:spLocks noChangeArrowheads="1"/>
          </p:cNvSpPr>
          <p:nvPr/>
        </p:nvSpPr>
        <p:spPr>
          <a:xfrm>
            <a:off x="152398" y="3141445"/>
            <a:ext cx="11588815" cy="8558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None/>
            </a:pPr>
            <a:r>
              <a:rPr lang="uk-UA" altLang="en-US" sz="1600" b="1" dirty="0" smtClean="0">
                <a:latin typeface="Verdana" panose="020B0604030504040204" pitchFamily="34" charset="0"/>
                <a:ea typeface="Verdana" panose="020B0604030504040204" pitchFamily="34" charset="0"/>
              </a:rPr>
              <a:t>Фаза зростання</a:t>
            </a:r>
            <a:r>
              <a:rPr lang="uk-UA" altLang="en-US" sz="1600" dirty="0" smtClean="0">
                <a:latin typeface="Verdana" panose="020B0604030504040204" pitchFamily="34" charset="0"/>
                <a:ea typeface="Verdana" panose="020B0604030504040204" pitchFamily="34" charset="0"/>
              </a:rPr>
              <a:t> – це період </a:t>
            </a:r>
            <a:r>
              <a:rPr lang="uk-UA" altLang="en-US" sz="1600" b="1" dirty="0" smtClean="0">
                <a:latin typeface="Verdana" panose="020B0604030504040204" pitchFamily="34" charset="0"/>
                <a:ea typeface="Verdana" panose="020B0604030504040204" pitchFamily="34" charset="0"/>
              </a:rPr>
              <a:t>різкого збільшення обсягу продаж </a:t>
            </a:r>
            <a:r>
              <a:rPr lang="uk-UA" altLang="en-US" sz="1600" dirty="0" smtClean="0">
                <a:latin typeface="Verdana" panose="020B0604030504040204" pitchFamily="34" charset="0"/>
                <a:ea typeface="Verdana" panose="020B0604030504040204" pitchFamily="34" charset="0"/>
              </a:rPr>
              <a:t>нового товару. </a:t>
            </a:r>
            <a:endParaRPr lang="en-US" altLang="en-US" sz="1600"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dirty="0" smtClean="0">
                <a:latin typeface="Verdana" panose="020B0604030504040204" pitchFamily="34" charset="0"/>
                <a:ea typeface="Verdana" panose="020B0604030504040204" pitchFamily="34" charset="0"/>
              </a:rPr>
              <a:t>Збільшення обсягів виробництва даного товару сприяє зниженню собівартості та </a:t>
            </a:r>
            <a:r>
              <a:rPr lang="uk-UA" altLang="en-US" sz="1600" b="1" dirty="0" smtClean="0">
                <a:latin typeface="Verdana" panose="020B0604030504040204" pitchFamily="34" charset="0"/>
                <a:ea typeface="Verdana" panose="020B0604030504040204" pitchFamily="34" charset="0"/>
              </a:rPr>
              <a:t>збільшенню прибутку </a:t>
            </a:r>
            <a:r>
              <a:rPr lang="uk-UA" altLang="en-US" sz="1600" dirty="0" smtClean="0">
                <a:latin typeface="Verdana" panose="020B0604030504040204" pitchFamily="34" charset="0"/>
                <a:ea typeface="Verdana" panose="020B0604030504040204" pitchFamily="34" charset="0"/>
              </a:rPr>
              <a:t>підприємств.</a:t>
            </a:r>
          </a:p>
        </p:txBody>
      </p:sp>
      <p:sp>
        <p:nvSpPr>
          <p:cNvPr id="5" name="Rectangle 3"/>
          <p:cNvSpPr txBox="1">
            <a:spLocks noChangeArrowheads="1"/>
          </p:cNvSpPr>
          <p:nvPr/>
        </p:nvSpPr>
        <p:spPr>
          <a:xfrm>
            <a:off x="152399" y="4096755"/>
            <a:ext cx="11773300" cy="10780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None/>
            </a:pPr>
            <a:r>
              <a:rPr lang="uk-UA" altLang="en-US" sz="1600" b="1" dirty="0" smtClean="0">
                <a:latin typeface="Verdana" panose="020B0604030504040204" pitchFamily="34" charset="0"/>
                <a:ea typeface="Verdana" panose="020B0604030504040204" pitchFamily="34" charset="0"/>
              </a:rPr>
              <a:t>Фаза зрілості – </a:t>
            </a:r>
            <a:r>
              <a:rPr lang="uk-UA" altLang="en-US" sz="1600" dirty="0" smtClean="0">
                <a:latin typeface="Verdana" panose="020B0604030504040204" pitchFamily="34" charset="0"/>
                <a:ea typeface="Verdana" panose="020B0604030504040204" pitchFamily="34" charset="0"/>
              </a:rPr>
              <a:t>це етап, на якому можна спостерігати </a:t>
            </a:r>
            <a:r>
              <a:rPr lang="uk-UA" altLang="en-US" sz="1600" b="1" dirty="0" smtClean="0">
                <a:latin typeface="Verdana" panose="020B0604030504040204" pitchFamily="34" charset="0"/>
                <a:ea typeface="Verdana" panose="020B0604030504040204" pitchFamily="34" charset="0"/>
              </a:rPr>
              <a:t>уповільнення темпів зростання продажу товару</a:t>
            </a:r>
            <a:r>
              <a:rPr lang="uk-UA" altLang="en-US" sz="1600" dirty="0" smtClean="0">
                <a:latin typeface="Verdana" panose="020B0604030504040204" pitchFamily="34" charset="0"/>
                <a:ea typeface="Verdana" panose="020B0604030504040204" pitchFamily="34" charset="0"/>
              </a:rPr>
              <a:t>. </a:t>
            </a:r>
            <a:endParaRPr lang="en-US" altLang="en-US" sz="1600" dirty="0" smtClean="0">
              <a:latin typeface="Verdana" panose="020B0604030504040204" pitchFamily="34" charset="0"/>
              <a:ea typeface="Verdana" panose="020B0604030504040204" pitchFamily="34" charset="0"/>
            </a:endParaRPr>
          </a:p>
          <a:p>
            <a:pPr marL="0" indent="360000" algn="just">
              <a:lnSpc>
                <a:spcPct val="100000"/>
              </a:lnSpc>
              <a:spcBef>
                <a:spcPts val="0"/>
              </a:spcBef>
              <a:buNone/>
            </a:pPr>
            <a:r>
              <a:rPr lang="uk-UA" altLang="en-US" sz="1600" dirty="0" smtClean="0">
                <a:latin typeface="Verdana" panose="020B0604030504040204" pitchFamily="34" charset="0"/>
                <a:ea typeface="Verdana" panose="020B0604030504040204" pitchFamily="34" charset="0"/>
              </a:rPr>
              <a:t>Уповільнення темпів призводить до накопичення запасів нереалізованої продукції та пов’язування оборотних коштів. Це спричиняє </a:t>
            </a:r>
            <a:r>
              <a:rPr lang="uk-UA" altLang="en-US" sz="1600" b="1" dirty="0" smtClean="0">
                <a:latin typeface="Verdana" panose="020B0604030504040204" pitchFamily="34" charset="0"/>
                <a:ea typeface="Verdana" panose="020B0604030504040204" pitchFamily="34" charset="0"/>
              </a:rPr>
              <a:t>зниження цін, збільшення витрат на рекламу</a:t>
            </a:r>
            <a:r>
              <a:rPr lang="uk-UA" altLang="en-US" sz="1600" dirty="0" smtClean="0">
                <a:latin typeface="Verdana" panose="020B0604030504040204" pitchFamily="34" charset="0"/>
                <a:ea typeface="Verdana" panose="020B0604030504040204" pitchFamily="34" charset="0"/>
              </a:rPr>
              <a:t>.</a:t>
            </a:r>
          </a:p>
        </p:txBody>
      </p:sp>
      <p:sp>
        <p:nvSpPr>
          <p:cNvPr id="6" name="Rectangle 3"/>
          <p:cNvSpPr txBox="1">
            <a:spLocks noChangeArrowheads="1"/>
          </p:cNvSpPr>
          <p:nvPr/>
        </p:nvSpPr>
        <p:spPr>
          <a:xfrm>
            <a:off x="69779" y="5380129"/>
            <a:ext cx="11773301" cy="1078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gn="just">
              <a:lnSpc>
                <a:spcPct val="100000"/>
              </a:lnSpc>
              <a:spcBef>
                <a:spcPts val="0"/>
              </a:spcBef>
              <a:buNone/>
            </a:pPr>
            <a:r>
              <a:rPr lang="uk-UA" sz="1600" b="1" dirty="0" smtClean="0">
                <a:latin typeface="Verdana" panose="020B0604030504040204" pitchFamily="34" charset="0"/>
                <a:ea typeface="Verdana" panose="020B0604030504040204" pitchFamily="34" charset="0"/>
              </a:rPr>
              <a:t>Фаза насичення й занепаду </a:t>
            </a:r>
            <a:r>
              <a:rPr lang="uk-UA" sz="1600" dirty="0" smtClean="0">
                <a:latin typeface="Verdana" panose="020B0604030504040204" pitchFamily="34" charset="0"/>
                <a:ea typeface="Verdana" panose="020B0604030504040204" pitchFamily="34" charset="0"/>
              </a:rPr>
              <a:t>– це період, коли окремі групи покупців припиняють придбання даного товару та надають перевагу іншим модифікаціям товару чи новим товарам. Збут різко знижується і товар знімають із виробництва. Падіння попиту відбувається в результаті науково-технологічних змін у даній галузі, зміни потреби в товарі, посилення конкуренції як вітчизняних, так і зарубіжних виробників.</a:t>
            </a:r>
            <a:r>
              <a:rPr lang="ru-RU" sz="1600" dirty="0" smtClean="0">
                <a:latin typeface="Verdana" panose="020B0604030504040204" pitchFamily="34" charset="0"/>
                <a:ea typeface="Verdana" panose="020B0604030504040204" pitchFamily="34" charset="0"/>
              </a:rPr>
              <a:t> </a:t>
            </a:r>
            <a:endParaRPr lang="uk-UA" sz="1600" dirty="0" smtClean="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17705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6FD57"/>
        </a:solidFill>
        <a:effectLst/>
      </p:bgPr>
    </p:bg>
    <p:spTree>
      <p:nvGrpSpPr>
        <p:cNvPr id="1" name=""/>
        <p:cNvGrpSpPr/>
        <p:nvPr/>
      </p:nvGrpSpPr>
      <p:grpSpPr>
        <a:xfrm>
          <a:off x="0" y="0"/>
          <a:ext cx="0" cy="0"/>
          <a:chOff x="0" y="0"/>
          <a:chExt cx="0" cy="0"/>
        </a:xfrm>
      </p:grpSpPr>
      <p:pic>
        <p:nvPicPr>
          <p:cNvPr id="3" name="Picture 2" descr="Антиреклама інформація, яка покликана зменшувати інтерес до того чи того продукту, компанії. Наприклад, інтернет-користувачі поширюють власноруч виготовлені банери, принти, слогани, що розкривають негативну сутність певного бренду, речі, послуг. "/>
          <p:cNvPicPr/>
          <p:nvPr/>
        </p:nvPicPr>
        <p:blipFill rotWithShape="1">
          <a:blip r:embed="rId2">
            <a:extLst>
              <a:ext uri="{28A0092B-C50C-407E-A947-70E740481C1C}">
                <a14:useLocalDpi xmlns:a14="http://schemas.microsoft.com/office/drawing/2010/main" val="0"/>
              </a:ext>
            </a:extLst>
          </a:blip>
          <a:srcRect l="12861" t="3984" r="4245" b="58774"/>
          <a:stretch/>
        </p:blipFill>
        <p:spPr bwMode="auto">
          <a:xfrm>
            <a:off x="210219" y="187542"/>
            <a:ext cx="5072380" cy="1708785"/>
          </a:xfrm>
          <a:prstGeom prst="rect">
            <a:avLst/>
          </a:prstGeom>
          <a:noFill/>
          <a:ln>
            <a:noFill/>
          </a:ln>
          <a:extLst>
            <a:ext uri="{53640926-AAD7-44D8-BBD7-CCE9431645EC}">
              <a14:shadowObscured xmlns:a14="http://schemas.microsoft.com/office/drawing/2010/main"/>
            </a:ext>
          </a:extLst>
        </p:spPr>
      </p:pic>
      <p:pic>
        <p:nvPicPr>
          <p:cNvPr id="4" name="Рисунок 3" descr=" Антиреклама"/>
          <p:cNvPicPr/>
          <p:nvPr/>
        </p:nvPicPr>
        <p:blipFill>
          <a:blip r:embed="rId3">
            <a:extLst>
              <a:ext uri="{28A0092B-C50C-407E-A947-70E740481C1C}">
                <a14:useLocalDpi xmlns:a14="http://schemas.microsoft.com/office/drawing/2010/main" val="0"/>
              </a:ext>
            </a:extLst>
          </a:blip>
          <a:srcRect/>
          <a:stretch>
            <a:fillRect/>
          </a:stretch>
        </p:blipFill>
        <p:spPr bwMode="auto">
          <a:xfrm>
            <a:off x="4960670" y="1646069"/>
            <a:ext cx="6965032" cy="4841357"/>
          </a:xfrm>
          <a:prstGeom prst="rect">
            <a:avLst/>
          </a:prstGeom>
          <a:noFill/>
          <a:ln>
            <a:noFill/>
          </a:ln>
        </p:spPr>
      </p:pic>
    </p:spTree>
    <p:extLst>
      <p:ext uri="{BB962C8B-B14F-4D97-AF65-F5344CB8AC3E}">
        <p14:creationId xmlns:p14="http://schemas.microsoft.com/office/powerpoint/2010/main" val="2756923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pic>
        <p:nvPicPr>
          <p:cNvPr id="2" name="Рисунок 1" descr="Порівняльна реклама і недобросовісна конкуренція - ЗКГ"/>
          <p:cNvPicPr/>
          <p:nvPr/>
        </p:nvPicPr>
        <p:blipFill rotWithShape="1">
          <a:blip r:embed="rId2">
            <a:extLst>
              <a:ext uri="{28A0092B-C50C-407E-A947-70E740481C1C}">
                <a14:useLocalDpi xmlns:a14="http://schemas.microsoft.com/office/drawing/2010/main" val="0"/>
              </a:ext>
            </a:extLst>
          </a:blip>
          <a:srcRect b="36768"/>
          <a:stretch/>
        </p:blipFill>
        <p:spPr bwMode="auto">
          <a:xfrm>
            <a:off x="629620" y="3158122"/>
            <a:ext cx="7080216" cy="2819165"/>
          </a:xfrm>
          <a:prstGeom prst="rect">
            <a:avLst/>
          </a:prstGeom>
          <a:noFill/>
          <a:ln>
            <a:noFill/>
          </a:ln>
          <a:extLst>
            <a:ext uri="{53640926-AAD7-44D8-BBD7-CCE9431645EC}">
              <a14:shadowObscured xmlns:a14="http://schemas.microsoft.com/office/drawing/2010/main"/>
            </a:ext>
          </a:extLst>
        </p:spPr>
      </p:pic>
      <p:pic>
        <p:nvPicPr>
          <p:cNvPr id="11266" name="Picture 2" descr="У рекламі тепер можна порівнювати товари: як це працює – Рубр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036" y="166588"/>
            <a:ext cx="5303028" cy="278836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59606" y="1177240"/>
            <a:ext cx="4075155" cy="452560"/>
          </a:xfrm>
          <a:prstGeom prst="rect">
            <a:avLst/>
          </a:prstGeom>
        </p:spPr>
        <p:txBody>
          <a:bodyPr wrap="none">
            <a:spAutoFit/>
          </a:bodyPr>
          <a:lstStyle/>
          <a:p>
            <a:pPr algn="ctr">
              <a:lnSpc>
                <a:spcPct val="107000"/>
              </a:lnSpc>
              <a:spcAft>
                <a:spcPts val="800"/>
              </a:spcAft>
            </a:pPr>
            <a:r>
              <a:rPr lang="uk-UA" sz="2400" b="1" dirty="0">
                <a:latin typeface="Verdana" panose="020B0604030504040204" pitchFamily="34" charset="0"/>
                <a:ea typeface="Verdana" panose="020B0604030504040204" pitchFamily="34" charset="0"/>
                <a:cs typeface="Times New Roman" panose="02020603050405020304" pitchFamily="18" charset="0"/>
              </a:rPr>
              <a:t>Порівняльна реклама</a:t>
            </a:r>
            <a:endParaRPr lang="uk-UA" sz="2400" b="1"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98987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2" name="Прямоугольник 1"/>
          <p:cNvSpPr/>
          <p:nvPr/>
        </p:nvSpPr>
        <p:spPr>
          <a:xfrm>
            <a:off x="227798" y="163123"/>
            <a:ext cx="11534274" cy="1793055"/>
          </a:xfrm>
          <a:prstGeom prst="rect">
            <a:avLst/>
          </a:prstGeom>
        </p:spPr>
        <p:txBody>
          <a:bodyPr wrap="square">
            <a:spAutoFit/>
          </a:bodyPr>
          <a:lstStyle/>
          <a:p>
            <a:pPr indent="360000" algn="just" fontAlgn="base">
              <a:spcAft>
                <a:spcPts val="0"/>
              </a:spcAft>
            </a:pPr>
            <a:r>
              <a:rPr lang="uk-UA" b="1" dirty="0">
                <a:solidFill>
                  <a:srgbClr val="222222"/>
                </a:solidFill>
                <a:latin typeface="Verdana" panose="020B0604030504040204" pitchFamily="34" charset="0"/>
                <a:ea typeface="Verdana" panose="020B0604030504040204" pitchFamily="34" charset="0"/>
                <a:cs typeface="Arial" panose="020B0604020202020204" pitchFamily="34" charset="0"/>
              </a:rPr>
              <a:t>Перебільшена реклама</a:t>
            </a:r>
            <a:r>
              <a:rPr lang="uk-UA" dirty="0">
                <a:solidFill>
                  <a:srgbClr val="222222"/>
                </a:solidFill>
                <a:latin typeface="Verdana" panose="020B0604030504040204" pitchFamily="34" charset="0"/>
                <a:ea typeface="Verdana" panose="020B0604030504040204" pitchFamily="34" charset="0"/>
                <a:cs typeface="Arial" panose="020B0604020202020204" pitchFamily="34" charset="0"/>
              </a:rPr>
              <a:t> – це реклама, яка може ввести споживача в оману, змусивши його вважати, що товар (послуга) або його ціна кращі, ніж насправді.</a:t>
            </a:r>
            <a:endParaRPr lang="uk-UA" dirty="0">
              <a:latin typeface="Verdana" panose="020B0604030504040204" pitchFamily="34" charset="0"/>
              <a:ea typeface="Verdana" panose="020B0604030504040204" pitchFamily="34" charset="0"/>
              <a:cs typeface="Times New Roman" panose="02020603050405020304" pitchFamily="18" charset="0"/>
            </a:endParaRPr>
          </a:p>
          <a:p>
            <a:pPr indent="360000" algn="just"/>
            <a:r>
              <a:rPr lang="uk-UA" dirty="0">
                <a:solidFill>
                  <a:srgbClr val="222222"/>
                </a:solidFill>
                <a:latin typeface="Verdana" panose="020B0604030504040204" pitchFamily="34" charset="0"/>
                <a:ea typeface="Verdana" panose="020B0604030504040204" pitchFamily="34" charset="0"/>
                <a:cs typeface="Arial" panose="020B0604020202020204" pitchFamily="34" charset="0"/>
              </a:rPr>
              <a:t>Реклама, за своєю природою, має на меті продаж товарів або послуг, тому вона часто містить деяке перебільшення. Однак, якщо це перебільшення стає надмірним, споживачі можуть втратити змогу вибрати відповідний товар або послугу, що може призвести до негативних наслідків.</a:t>
            </a:r>
            <a:endParaRPr lang="uk-UA" dirty="0">
              <a:latin typeface="Verdana" panose="020B0604030504040204" pitchFamily="34" charset="0"/>
              <a:ea typeface="Verdana" panose="020B0604030504040204" pitchFamily="34" charset="0"/>
            </a:endParaRPr>
          </a:p>
        </p:txBody>
      </p:sp>
      <p:sp>
        <p:nvSpPr>
          <p:cNvPr id="3" name="Прямоугольник 2"/>
          <p:cNvSpPr/>
          <p:nvPr/>
        </p:nvSpPr>
        <p:spPr>
          <a:xfrm>
            <a:off x="1878531" y="1956178"/>
            <a:ext cx="8232808" cy="1200329"/>
          </a:xfrm>
          <a:prstGeom prst="rect">
            <a:avLst/>
          </a:prstGeom>
        </p:spPr>
        <p:txBody>
          <a:bodyPr wrap="square">
            <a:spAutoFit/>
          </a:bodyPr>
          <a:lstStyle/>
          <a:p>
            <a:pPr indent="360000" algn="just" fontAlgn="base">
              <a:spcAft>
                <a:spcPts val="0"/>
              </a:spcAft>
            </a:pPr>
            <a:r>
              <a:rPr lang="uk-UA" b="1" dirty="0">
                <a:solidFill>
                  <a:srgbClr val="222222"/>
                </a:solidFill>
                <a:latin typeface="Verdana" panose="020B0604030504040204" pitchFamily="34" charset="0"/>
                <a:ea typeface="Verdana" panose="020B0604030504040204" pitchFamily="34" charset="0"/>
                <a:cs typeface="Arial" panose="020B0604020202020204" pitchFamily="34" charset="0"/>
              </a:rPr>
              <a:t>Три типи </a:t>
            </a:r>
            <a:r>
              <a:rPr lang="uk-UA" b="1" dirty="0" smtClean="0">
                <a:solidFill>
                  <a:srgbClr val="222222"/>
                </a:solidFill>
                <a:latin typeface="Verdana" panose="020B0604030504040204" pitchFamily="34" charset="0"/>
                <a:ea typeface="Verdana" panose="020B0604030504040204" pitchFamily="34" charset="0"/>
                <a:cs typeface="Arial" panose="020B0604020202020204" pitchFamily="34" charset="0"/>
              </a:rPr>
              <a:t>недобросовісної реклами:</a:t>
            </a:r>
            <a:endParaRPr lang="uk-UA" b="1" dirty="0">
              <a:latin typeface="Verdana" panose="020B0604030504040204" pitchFamily="34" charset="0"/>
              <a:ea typeface="Verdana" panose="020B0604030504040204" pitchFamily="34" charset="0"/>
              <a:cs typeface="Times New Roman" panose="02020603050405020304" pitchFamily="18" charset="0"/>
            </a:endParaRPr>
          </a:p>
          <a:p>
            <a:pPr marL="628650" lvl="0" indent="-285750" algn="just" fontAlgn="base">
              <a:spcAft>
                <a:spcPts val="0"/>
              </a:spcAft>
              <a:buFont typeface="Arial" panose="020B0604020202020204" pitchFamily="34" charset="0"/>
              <a:buChar char="•"/>
              <a:tabLst>
                <a:tab pos="457200" algn="l"/>
              </a:tabLst>
            </a:pPr>
            <a:r>
              <a:rPr lang="uk-UA" dirty="0" smtClean="0">
                <a:solidFill>
                  <a:srgbClr val="222222"/>
                </a:solidFill>
                <a:latin typeface="Verdana" panose="020B0604030504040204" pitchFamily="34" charset="0"/>
                <a:ea typeface="Verdana" panose="020B0604030504040204" pitchFamily="34" charset="0"/>
                <a:cs typeface="Arial" panose="020B0604020202020204" pitchFamily="34" charset="0"/>
              </a:rPr>
              <a:t>Реклама, </a:t>
            </a:r>
            <a:r>
              <a:rPr lang="uk-UA" dirty="0">
                <a:solidFill>
                  <a:srgbClr val="222222"/>
                </a:solidFill>
                <a:latin typeface="Verdana" panose="020B0604030504040204" pitchFamily="34" charset="0"/>
                <a:ea typeface="Verdana" panose="020B0604030504040204" pitchFamily="34" charset="0"/>
                <a:cs typeface="Arial" panose="020B0604020202020204" pitchFamily="34" charset="0"/>
              </a:rPr>
              <a:t>що вводить в оману щодо якості</a:t>
            </a:r>
            <a:endParaRPr lang="uk-UA" dirty="0">
              <a:latin typeface="Verdana" panose="020B0604030504040204" pitchFamily="34" charset="0"/>
              <a:ea typeface="Verdana" panose="020B0604030504040204" pitchFamily="34" charset="0"/>
              <a:cs typeface="Times New Roman" panose="02020603050405020304" pitchFamily="18" charset="0"/>
            </a:endParaRPr>
          </a:p>
          <a:p>
            <a:pPr marL="628650" lvl="0" indent="-285750" algn="just" fontAlgn="base">
              <a:spcAft>
                <a:spcPts val="0"/>
              </a:spcAft>
              <a:buFont typeface="Arial" panose="020B0604020202020204" pitchFamily="34" charset="0"/>
              <a:buChar char="•"/>
              <a:tabLst>
                <a:tab pos="457200" algn="l"/>
              </a:tabLst>
            </a:pPr>
            <a:r>
              <a:rPr lang="uk-UA" dirty="0" smtClean="0">
                <a:solidFill>
                  <a:srgbClr val="222222"/>
                </a:solidFill>
                <a:latin typeface="Verdana" panose="020B0604030504040204" pitchFamily="34" charset="0"/>
                <a:ea typeface="Verdana" panose="020B0604030504040204" pitchFamily="34" charset="0"/>
                <a:cs typeface="Arial" panose="020B0604020202020204" pitchFamily="34" charset="0"/>
              </a:rPr>
              <a:t>Реклама, </a:t>
            </a:r>
            <a:r>
              <a:rPr lang="uk-UA" dirty="0">
                <a:solidFill>
                  <a:srgbClr val="222222"/>
                </a:solidFill>
                <a:latin typeface="Verdana" panose="020B0604030504040204" pitchFamily="34" charset="0"/>
                <a:ea typeface="Verdana" panose="020B0604030504040204" pitchFamily="34" charset="0"/>
                <a:cs typeface="Arial" panose="020B0604020202020204" pitchFamily="34" charset="0"/>
              </a:rPr>
              <a:t>що вводить в оману щодо переваг</a:t>
            </a:r>
            <a:endParaRPr lang="uk-UA" dirty="0">
              <a:latin typeface="Verdana" panose="020B0604030504040204" pitchFamily="34" charset="0"/>
              <a:ea typeface="Verdana" panose="020B0604030504040204" pitchFamily="34" charset="0"/>
              <a:cs typeface="Times New Roman" panose="02020603050405020304" pitchFamily="18" charset="0"/>
            </a:endParaRPr>
          </a:p>
          <a:p>
            <a:pPr marL="628650" lvl="0" indent="-285750" algn="just" fontAlgn="base">
              <a:spcAft>
                <a:spcPts val="0"/>
              </a:spcAft>
              <a:buFont typeface="Arial" panose="020B0604020202020204" pitchFamily="34" charset="0"/>
              <a:buChar char="•"/>
              <a:tabLst>
                <a:tab pos="457200" algn="l"/>
              </a:tabLst>
            </a:pPr>
            <a:r>
              <a:rPr lang="uk-UA" dirty="0" smtClean="0">
                <a:solidFill>
                  <a:srgbClr val="222222"/>
                </a:solidFill>
                <a:latin typeface="Verdana" panose="020B0604030504040204" pitchFamily="34" charset="0"/>
                <a:ea typeface="Verdana" panose="020B0604030504040204" pitchFamily="34" charset="0"/>
                <a:cs typeface="Arial" panose="020B0604020202020204" pitchFamily="34" charset="0"/>
              </a:rPr>
              <a:t>Інша реклама, </a:t>
            </a:r>
            <a:r>
              <a:rPr lang="uk-UA" dirty="0">
                <a:solidFill>
                  <a:srgbClr val="222222"/>
                </a:solidFill>
                <a:latin typeface="Verdana" panose="020B0604030504040204" pitchFamily="34" charset="0"/>
                <a:ea typeface="Verdana" panose="020B0604030504040204" pitchFamily="34" charset="0"/>
                <a:cs typeface="Arial" panose="020B0604020202020204" pitchFamily="34" charset="0"/>
              </a:rPr>
              <a:t>що можуть ввести споживача в оману</a:t>
            </a:r>
            <a:endParaRPr lang="uk-UA"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Прямоугольник 3"/>
          <p:cNvSpPr/>
          <p:nvPr/>
        </p:nvSpPr>
        <p:spPr>
          <a:xfrm>
            <a:off x="155608" y="3412523"/>
            <a:ext cx="11678653" cy="2862322"/>
          </a:xfrm>
          <a:prstGeom prst="rect">
            <a:avLst/>
          </a:prstGeom>
        </p:spPr>
        <p:txBody>
          <a:bodyPr wrap="square">
            <a:spAutoFit/>
          </a:bodyPr>
          <a:lstStyle/>
          <a:p>
            <a:pPr indent="360000" algn="just" fontAlgn="base">
              <a:spcAft>
                <a:spcPts val="0"/>
              </a:spcAft>
            </a:pPr>
            <a:r>
              <a:rPr lang="uk-UA" dirty="0" smtClean="0">
                <a:latin typeface="Verdana" panose="020B0604030504040204" pitchFamily="34" charset="0"/>
                <a:ea typeface="Verdana" panose="020B0604030504040204" pitchFamily="34" charset="0"/>
                <a:cs typeface="Arial" panose="020B0604020202020204" pitchFamily="34" charset="0"/>
              </a:rPr>
              <a:t>“</a:t>
            </a:r>
            <a:r>
              <a:rPr lang="uk-UA" b="1" dirty="0" smtClean="0">
                <a:latin typeface="Verdana" panose="020B0604030504040204" pitchFamily="34" charset="0"/>
                <a:ea typeface="Verdana" panose="020B0604030504040204" pitchFamily="34" charset="0"/>
                <a:cs typeface="Arial" panose="020B0604020202020204" pitchFamily="34" charset="0"/>
              </a:rPr>
              <a:t>Реклама, </a:t>
            </a:r>
            <a:r>
              <a:rPr lang="uk-UA" b="1" dirty="0">
                <a:latin typeface="Verdana" panose="020B0604030504040204" pitchFamily="34" charset="0"/>
                <a:ea typeface="Verdana" panose="020B0604030504040204" pitchFamily="34" charset="0"/>
                <a:cs typeface="Arial" panose="020B0604020202020204" pitchFamily="34" charset="0"/>
              </a:rPr>
              <a:t>що вводить в оману щодо якості</a:t>
            </a:r>
            <a:r>
              <a:rPr lang="uk-UA" dirty="0">
                <a:latin typeface="Verdana" panose="020B0604030504040204" pitchFamily="34" charset="0"/>
                <a:ea typeface="Verdana" panose="020B0604030504040204" pitchFamily="34" charset="0"/>
                <a:cs typeface="Arial" panose="020B0604020202020204" pitchFamily="34" charset="0"/>
              </a:rPr>
              <a:t>” – це недобросовісне відображення щодо якості, стандартів або іншого вмісту товару або послуги.</a:t>
            </a:r>
            <a:endParaRPr lang="uk-UA" dirty="0">
              <a:latin typeface="Verdana" panose="020B0604030504040204" pitchFamily="34" charset="0"/>
              <a:ea typeface="Verdana" panose="020B0604030504040204" pitchFamily="34" charset="0"/>
              <a:cs typeface="Times New Roman" panose="02020603050405020304" pitchFamily="18" charset="0"/>
            </a:endParaRPr>
          </a:p>
          <a:p>
            <a:pPr indent="360000" algn="just" fontAlgn="base">
              <a:spcAft>
                <a:spcPts val="0"/>
              </a:spcAft>
            </a:pPr>
            <a:r>
              <a:rPr lang="uk-UA" dirty="0">
                <a:latin typeface="Verdana" panose="020B0604030504040204" pitchFamily="34" charset="0"/>
                <a:ea typeface="Verdana" panose="020B0604030504040204" pitchFamily="34" charset="0"/>
                <a:cs typeface="Arial" panose="020B0604020202020204" pitchFamily="34" charset="0"/>
              </a:rPr>
              <a:t>Якщо ви вказуєте, що якість вашого товару значно краща, ніж насправді, або що він значно кращий за товари конкурентів, незважаючи на фактичні обставини, це вважається відображенням, що вводить в оману щодо якості.</a:t>
            </a:r>
            <a:endParaRPr lang="uk-UA" dirty="0">
              <a:latin typeface="Verdana" panose="020B0604030504040204" pitchFamily="34" charset="0"/>
              <a:ea typeface="Verdana" panose="020B0604030504040204" pitchFamily="34" charset="0"/>
              <a:cs typeface="Times New Roman" panose="02020603050405020304" pitchFamily="18" charset="0"/>
            </a:endParaRPr>
          </a:p>
          <a:p>
            <a:pPr marL="342900" lvl="0" indent="360000" algn="just" fontAlgn="base">
              <a:spcAft>
                <a:spcPts val="0"/>
              </a:spcAft>
              <a:buSzPts val="1000"/>
              <a:buFont typeface="Symbol" panose="05050102010706020507" pitchFamily="18" charset="2"/>
              <a:buChar char=""/>
              <a:tabLst>
                <a:tab pos="457200" algn="l"/>
              </a:tabLst>
            </a:pPr>
            <a:r>
              <a:rPr lang="uk-UA" i="1" dirty="0">
                <a:latin typeface="Verdana" panose="020B0604030504040204" pitchFamily="34" charset="0"/>
                <a:ea typeface="Verdana" panose="020B0604030504040204" pitchFamily="34" charset="0"/>
                <a:cs typeface="Arial" panose="020B0604020202020204" pitchFamily="34" charset="0"/>
              </a:rPr>
              <a:t>Відображення “100% шовк” на піжамі, яка не є повністю шовковою</a:t>
            </a:r>
            <a:endParaRPr lang="uk-UA" i="1" dirty="0">
              <a:latin typeface="Verdana" panose="020B0604030504040204" pitchFamily="34" charset="0"/>
              <a:ea typeface="Verdana" panose="020B0604030504040204" pitchFamily="34" charset="0"/>
              <a:cs typeface="Times New Roman" panose="02020603050405020304" pitchFamily="18" charset="0"/>
            </a:endParaRPr>
          </a:p>
          <a:p>
            <a:pPr marL="342900" lvl="0" indent="360000" algn="just" fontAlgn="base">
              <a:spcAft>
                <a:spcPts val="0"/>
              </a:spcAft>
              <a:buSzPts val="1000"/>
              <a:buFont typeface="Symbol" panose="05050102010706020507" pitchFamily="18" charset="2"/>
              <a:buChar char=""/>
              <a:tabLst>
                <a:tab pos="457200" algn="l"/>
              </a:tabLst>
            </a:pPr>
            <a:r>
              <a:rPr lang="uk-UA" i="1" dirty="0">
                <a:latin typeface="Verdana" panose="020B0604030504040204" pitchFamily="34" charset="0"/>
                <a:ea typeface="Verdana" panose="020B0604030504040204" pitchFamily="34" charset="0"/>
                <a:cs typeface="Arial" panose="020B0604020202020204" pitchFamily="34" charset="0"/>
              </a:rPr>
              <a:t>Відображення “Ювелірні вироби з натурального діаманту”, хоча використовується штучний діамант</a:t>
            </a:r>
            <a:endParaRPr lang="uk-UA" i="1" dirty="0">
              <a:latin typeface="Verdana" panose="020B0604030504040204" pitchFamily="34" charset="0"/>
              <a:ea typeface="Verdana" panose="020B0604030504040204" pitchFamily="34" charset="0"/>
              <a:cs typeface="Times New Roman" panose="02020603050405020304" pitchFamily="18" charset="0"/>
            </a:endParaRPr>
          </a:p>
          <a:p>
            <a:pPr marL="342900" lvl="0" indent="360000" algn="just" fontAlgn="base">
              <a:spcAft>
                <a:spcPts val="0"/>
              </a:spcAft>
              <a:buSzPts val="1000"/>
              <a:buFont typeface="Symbol" panose="05050102010706020507" pitchFamily="18" charset="2"/>
              <a:buChar char=""/>
              <a:tabLst>
                <a:tab pos="457200" algn="l"/>
              </a:tabLst>
            </a:pPr>
            <a:r>
              <a:rPr lang="uk-UA" i="1" dirty="0">
                <a:latin typeface="Verdana" panose="020B0604030504040204" pitchFamily="34" charset="0"/>
                <a:ea typeface="Verdana" panose="020B0604030504040204" pitchFamily="34" charset="0"/>
                <a:cs typeface="Arial" panose="020B0604020202020204" pitchFamily="34" charset="0"/>
              </a:rPr>
              <a:t>Відображення “Використовуємо спеціальні інгредієнти, які не використовують інші компанії!”, хоча насправді використовуються інгредієнти, які використовують і інші компанії</a:t>
            </a:r>
            <a:endParaRPr lang="uk-UA" i="1"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70375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2" name="Прямоугольник 1"/>
          <p:cNvSpPr/>
          <p:nvPr/>
        </p:nvSpPr>
        <p:spPr>
          <a:xfrm>
            <a:off x="269506" y="217066"/>
            <a:ext cx="11531065" cy="2308324"/>
          </a:xfrm>
          <a:prstGeom prst="rect">
            <a:avLst/>
          </a:prstGeom>
        </p:spPr>
        <p:txBody>
          <a:bodyPr wrap="square">
            <a:spAutoFit/>
          </a:bodyPr>
          <a:lstStyle/>
          <a:p>
            <a:pPr indent="360000" algn="just" fontAlgn="base">
              <a:spcAft>
                <a:spcPts val="0"/>
              </a:spcAft>
            </a:pPr>
            <a:r>
              <a:rPr lang="uk-UA" sz="1600" dirty="0" smtClean="0">
                <a:solidFill>
                  <a:srgbClr val="222222"/>
                </a:solidFill>
                <a:latin typeface="Verdana" panose="020B0604030504040204" pitchFamily="34" charset="0"/>
                <a:ea typeface="Verdana" panose="020B0604030504040204" pitchFamily="34" charset="0"/>
                <a:cs typeface="Arial" panose="020B0604020202020204" pitchFamily="34" charset="0"/>
              </a:rPr>
              <a:t>“</a:t>
            </a:r>
            <a:r>
              <a:rPr lang="uk-UA" sz="1600" b="1" dirty="0" smtClean="0">
                <a:solidFill>
                  <a:srgbClr val="222222"/>
                </a:solidFill>
                <a:latin typeface="Verdana" panose="020B0604030504040204" pitchFamily="34" charset="0"/>
                <a:ea typeface="Verdana" panose="020B0604030504040204" pitchFamily="34" charset="0"/>
                <a:cs typeface="Arial" panose="020B0604020202020204" pitchFamily="34" charset="0"/>
              </a:rPr>
              <a:t>Реклама, </a:t>
            </a:r>
            <a:r>
              <a:rPr lang="uk-UA" sz="1600" b="1" dirty="0">
                <a:solidFill>
                  <a:srgbClr val="222222"/>
                </a:solidFill>
                <a:latin typeface="Verdana" panose="020B0604030504040204" pitchFamily="34" charset="0"/>
                <a:ea typeface="Verdana" panose="020B0604030504040204" pitchFamily="34" charset="0"/>
                <a:cs typeface="Arial" panose="020B0604020202020204" pitchFamily="34" charset="0"/>
              </a:rPr>
              <a:t>що вводить в оману щодо переваг</a:t>
            </a:r>
            <a:r>
              <a:rPr lang="uk-UA" sz="1600" dirty="0">
                <a:solidFill>
                  <a:srgbClr val="222222"/>
                </a:solidFill>
                <a:latin typeface="Verdana" panose="020B0604030504040204" pitchFamily="34" charset="0"/>
                <a:ea typeface="Verdana" panose="020B0604030504040204" pitchFamily="34" charset="0"/>
                <a:cs typeface="Arial" panose="020B0604020202020204" pitchFamily="34" charset="0"/>
              </a:rPr>
              <a:t>” – це недобросовісне відображення щодо ціни товару або послуги або інших умов угоди.</a:t>
            </a:r>
            <a:endParaRPr lang="uk-UA" sz="1600" dirty="0">
              <a:latin typeface="Verdana" panose="020B0604030504040204" pitchFamily="34" charset="0"/>
              <a:ea typeface="Verdana" panose="020B0604030504040204" pitchFamily="34" charset="0"/>
              <a:cs typeface="Times New Roman" panose="02020603050405020304" pitchFamily="18" charset="0"/>
            </a:endParaRPr>
          </a:p>
          <a:p>
            <a:pPr indent="360000" algn="just" fontAlgn="base">
              <a:spcAft>
                <a:spcPts val="0"/>
              </a:spcAft>
            </a:pPr>
            <a:r>
              <a:rPr lang="uk-UA" sz="1600" dirty="0">
                <a:solidFill>
                  <a:srgbClr val="222222"/>
                </a:solidFill>
                <a:latin typeface="Verdana" panose="020B0604030504040204" pitchFamily="34" charset="0"/>
                <a:ea typeface="Verdana" panose="020B0604030504040204" pitchFamily="34" charset="0"/>
                <a:cs typeface="Arial" panose="020B0604020202020204" pitchFamily="34" charset="0"/>
              </a:rPr>
              <a:t>Це включає в себе відображення, яке створює враження, що ціна або умови угоди кращі, ніж насправді або в порівнянні з товаром або послугою конкурента.</a:t>
            </a:r>
            <a:endParaRPr lang="uk-UA" sz="1600" dirty="0">
              <a:latin typeface="Verdana" panose="020B0604030504040204" pitchFamily="34" charset="0"/>
              <a:ea typeface="Verdana" panose="020B0604030504040204" pitchFamily="34" charset="0"/>
              <a:cs typeface="Times New Roman" panose="02020603050405020304" pitchFamily="18" charset="0"/>
            </a:endParaRPr>
          </a:p>
          <a:p>
            <a:pPr marL="342900" lvl="0" indent="360000" algn="just" fontAlgn="base">
              <a:spcAft>
                <a:spcPts val="0"/>
              </a:spcAft>
              <a:buSzPts val="1000"/>
              <a:buFont typeface="Symbol" panose="05050102010706020507" pitchFamily="18" charset="2"/>
              <a:buChar char=""/>
              <a:tabLst>
                <a:tab pos="457200" algn="l"/>
              </a:tabLst>
            </a:pPr>
            <a:r>
              <a:rPr lang="uk-UA" sz="1600" i="1" dirty="0">
                <a:solidFill>
                  <a:srgbClr val="222222"/>
                </a:solidFill>
                <a:latin typeface="Verdana" panose="020B0604030504040204" pitchFamily="34" charset="0"/>
                <a:ea typeface="Verdana" panose="020B0604030504040204" pitchFamily="34" charset="0"/>
                <a:cs typeface="Arial" panose="020B0604020202020204" pitchFamily="34" charset="0"/>
              </a:rPr>
              <a:t>Відображення “Тільки зараз за половину ціни!” без вказівки основної ціни (якщо фактична ціна не вважається половиною)</a:t>
            </a:r>
            <a:endParaRPr lang="uk-UA" sz="1600" i="1" dirty="0">
              <a:latin typeface="Verdana" panose="020B0604030504040204" pitchFamily="34" charset="0"/>
              <a:ea typeface="Verdana" panose="020B0604030504040204" pitchFamily="34" charset="0"/>
              <a:cs typeface="Times New Roman" panose="02020603050405020304" pitchFamily="18" charset="0"/>
            </a:endParaRPr>
          </a:p>
          <a:p>
            <a:pPr marL="342900" lvl="0" indent="360000" algn="just" fontAlgn="base">
              <a:spcAft>
                <a:spcPts val="0"/>
              </a:spcAft>
              <a:buSzPts val="1000"/>
              <a:buFont typeface="Symbol" panose="05050102010706020507" pitchFamily="18" charset="2"/>
              <a:buChar char=""/>
              <a:tabLst>
                <a:tab pos="457200" algn="l"/>
              </a:tabLst>
            </a:pPr>
            <a:r>
              <a:rPr lang="uk-UA" sz="1600" i="1" dirty="0">
                <a:solidFill>
                  <a:srgbClr val="222222"/>
                </a:solidFill>
                <a:latin typeface="Verdana" panose="020B0604030504040204" pitchFamily="34" charset="0"/>
                <a:ea typeface="Verdana" panose="020B0604030504040204" pitchFamily="34" charset="0"/>
                <a:cs typeface="Arial" panose="020B0604020202020204" pitchFamily="34" charset="0"/>
              </a:rPr>
              <a:t>Не вказується комісія, через яку фактичний прибуток від фінансового продукту зменшується</a:t>
            </a:r>
            <a:endParaRPr lang="uk-UA" sz="1600" i="1" dirty="0">
              <a:latin typeface="Verdana" panose="020B0604030504040204" pitchFamily="34" charset="0"/>
              <a:ea typeface="Verdana" panose="020B0604030504040204" pitchFamily="34" charset="0"/>
              <a:cs typeface="Times New Roman" panose="02020603050405020304" pitchFamily="18" charset="0"/>
            </a:endParaRPr>
          </a:p>
          <a:p>
            <a:pPr indent="360000" algn="just"/>
            <a:r>
              <a:rPr lang="uk-UA" sz="1600" i="1" dirty="0">
                <a:solidFill>
                  <a:srgbClr val="222222"/>
                </a:solidFill>
                <a:latin typeface="Verdana" panose="020B0604030504040204" pitchFamily="34" charset="0"/>
                <a:ea typeface="Verdana" panose="020B0604030504040204" pitchFamily="34" charset="0"/>
                <a:cs typeface="Arial" panose="020B0604020202020204" pitchFamily="34" charset="0"/>
              </a:rPr>
              <a:t>Відображення “Двічі більше вмісту, ніж у продукті іншої компанії”, хоча фактичний вміст не більший, ніж у продукті іншої компанії</a:t>
            </a:r>
            <a:endParaRPr lang="uk-UA" sz="1600" i="1" dirty="0">
              <a:latin typeface="Verdana" panose="020B0604030504040204" pitchFamily="34" charset="0"/>
              <a:ea typeface="Verdana" panose="020B0604030504040204" pitchFamily="34" charset="0"/>
            </a:endParaRPr>
          </a:p>
        </p:txBody>
      </p:sp>
      <p:sp>
        <p:nvSpPr>
          <p:cNvPr id="4" name="Прямоугольник 3"/>
          <p:cNvSpPr/>
          <p:nvPr/>
        </p:nvSpPr>
        <p:spPr>
          <a:xfrm>
            <a:off x="7360116" y="2592443"/>
            <a:ext cx="4440455" cy="923330"/>
          </a:xfrm>
          <a:prstGeom prst="rect">
            <a:avLst/>
          </a:prstGeom>
        </p:spPr>
        <p:txBody>
          <a:bodyPr wrap="square">
            <a:spAutoFit/>
          </a:bodyPr>
          <a:lstStyle/>
          <a:p>
            <a:pPr algn="r" fontAlgn="base"/>
            <a:r>
              <a:rPr lang="uk-UA" b="1" dirty="0" smtClean="0">
                <a:solidFill>
                  <a:srgbClr val="000000"/>
                </a:solidFill>
                <a:latin typeface="stk"/>
                <a:ea typeface="Times New Roman" panose="02020603050405020304" pitchFamily="18" charset="0"/>
              </a:rPr>
              <a:t>ПРИКЛАД</a:t>
            </a:r>
            <a:endParaRPr lang="uk-UA" b="1" dirty="0">
              <a:latin typeface="Times New Roman" panose="02020603050405020304" pitchFamily="18" charset="0"/>
              <a:ea typeface="Times New Roman" panose="02020603050405020304" pitchFamily="18" charset="0"/>
            </a:endParaRPr>
          </a:p>
          <a:p>
            <a:pPr algn="ctr" fontAlgn="base"/>
            <a:r>
              <a:rPr lang="uk-UA" b="1" dirty="0" err="1">
                <a:solidFill>
                  <a:srgbClr val="000000"/>
                </a:solidFill>
                <a:latin typeface="stk"/>
                <a:ea typeface="Times New Roman" panose="02020603050405020304" pitchFamily="18" charset="0"/>
              </a:rPr>
              <a:t>New</a:t>
            </a:r>
            <a:r>
              <a:rPr lang="uk-UA" b="1" dirty="0">
                <a:solidFill>
                  <a:srgbClr val="000000"/>
                </a:solidFill>
                <a:latin typeface="stk"/>
                <a:ea typeface="Times New Roman" panose="02020603050405020304" pitchFamily="18" charset="0"/>
              </a:rPr>
              <a:t> </a:t>
            </a:r>
            <a:r>
              <a:rPr lang="uk-UA" b="1" dirty="0" err="1">
                <a:solidFill>
                  <a:srgbClr val="000000"/>
                </a:solidFill>
                <a:latin typeface="stk"/>
                <a:ea typeface="Times New Roman" panose="02020603050405020304" pitchFamily="18" charset="0"/>
              </a:rPr>
              <a:t>Balance</a:t>
            </a:r>
            <a:r>
              <a:rPr lang="uk-UA" b="1" dirty="0">
                <a:solidFill>
                  <a:srgbClr val="000000"/>
                </a:solidFill>
                <a:latin typeface="stk"/>
                <a:ea typeface="Times New Roman" panose="02020603050405020304" pitchFamily="18" charset="0"/>
              </a:rPr>
              <a:t> заявив, що їхнє взуття може допомогти у спаленні калорій</a:t>
            </a:r>
            <a:endParaRPr lang="uk-UA" b="1" dirty="0">
              <a:effectLst/>
              <a:latin typeface="Times New Roman" panose="02020603050405020304" pitchFamily="18" charset="0"/>
              <a:ea typeface="Times New Roman" panose="02020603050405020304" pitchFamily="18" charset="0"/>
            </a:endParaRPr>
          </a:p>
        </p:txBody>
      </p:sp>
      <p:sp>
        <p:nvSpPr>
          <p:cNvPr id="5" name="Прямоугольник 4"/>
          <p:cNvSpPr/>
          <p:nvPr/>
        </p:nvSpPr>
        <p:spPr>
          <a:xfrm>
            <a:off x="144377" y="2741860"/>
            <a:ext cx="6096000" cy="2246769"/>
          </a:xfrm>
          <a:prstGeom prst="rect">
            <a:avLst/>
          </a:prstGeom>
        </p:spPr>
        <p:txBody>
          <a:bodyPr>
            <a:spAutoFit/>
          </a:bodyPr>
          <a:lstStyle/>
          <a:p>
            <a:pPr indent="360000" algn="just" fontAlgn="base"/>
            <a:r>
              <a:rPr lang="uk-UA" sz="1400" dirty="0">
                <a:solidFill>
                  <a:srgbClr val="000000"/>
                </a:solidFill>
                <a:latin typeface="Verdana" panose="020B0604030504040204" pitchFamily="34" charset="0"/>
                <a:ea typeface="Verdana" panose="020B0604030504040204" pitchFamily="34" charset="0"/>
              </a:rPr>
              <a:t>В одній з </a:t>
            </a:r>
            <a:r>
              <a:rPr lang="uk-UA" sz="1400" dirty="0" err="1">
                <a:solidFill>
                  <a:srgbClr val="000000"/>
                </a:solidFill>
                <a:latin typeface="Verdana" panose="020B0604030504040204" pitchFamily="34" charset="0"/>
                <a:ea typeface="Verdana" panose="020B0604030504040204" pitchFamily="34" charset="0"/>
              </a:rPr>
              <a:t>реклам</a:t>
            </a:r>
            <a:r>
              <a:rPr lang="uk-UA" sz="1400" dirty="0">
                <a:solidFill>
                  <a:srgbClr val="000000"/>
                </a:solidFill>
                <a:latin typeface="Verdana" panose="020B0604030504040204" pitchFamily="34" charset="0"/>
                <a:ea typeface="Verdana" panose="020B0604030504040204" pitchFamily="34" charset="0"/>
              </a:rPr>
              <a:t> 2010 року </a:t>
            </a:r>
            <a:r>
              <a:rPr lang="uk-UA" sz="1400" dirty="0" err="1">
                <a:solidFill>
                  <a:srgbClr val="000000"/>
                </a:solidFill>
                <a:latin typeface="Verdana" panose="020B0604030504040204" pitchFamily="34" charset="0"/>
                <a:ea typeface="Verdana" panose="020B0604030504040204" pitchFamily="34" charset="0"/>
              </a:rPr>
              <a:t>New</a:t>
            </a:r>
            <a:r>
              <a:rPr lang="uk-UA" sz="1400" dirty="0">
                <a:solidFill>
                  <a:srgbClr val="000000"/>
                </a:solidFill>
                <a:latin typeface="Verdana" panose="020B0604030504040204" pitchFamily="34" charset="0"/>
                <a:ea typeface="Verdana" panose="020B0604030504040204" pitchFamily="34" charset="0"/>
              </a:rPr>
              <a:t> </a:t>
            </a:r>
            <a:r>
              <a:rPr lang="uk-UA" sz="1400" dirty="0" err="1">
                <a:solidFill>
                  <a:srgbClr val="000000"/>
                </a:solidFill>
                <a:latin typeface="Verdana" panose="020B0604030504040204" pitchFamily="34" charset="0"/>
                <a:ea typeface="Verdana" panose="020B0604030504040204" pitchFamily="34" charset="0"/>
              </a:rPr>
              <a:t>Balance</a:t>
            </a:r>
            <a:r>
              <a:rPr lang="uk-UA" sz="1400" dirty="0">
                <a:solidFill>
                  <a:srgbClr val="000000"/>
                </a:solidFill>
                <a:latin typeface="Verdana" panose="020B0604030504040204" pitchFamily="34" charset="0"/>
                <a:ea typeface="Verdana" panose="020B0604030504040204" pitchFamily="34" charset="0"/>
              </a:rPr>
              <a:t> </a:t>
            </a:r>
            <a:r>
              <a:rPr lang="uk-UA" sz="1400" u="sng" dirty="0">
                <a:solidFill>
                  <a:srgbClr val="000000"/>
                </a:solidFill>
                <a:latin typeface="Verdana" panose="020B0604030504040204" pitchFamily="34" charset="0"/>
                <a:ea typeface="Verdana" panose="020B0604030504040204" pitchFamily="34" charset="0"/>
                <a:hlinkClick r:id="rId2"/>
              </a:rPr>
              <a:t>заявила</a:t>
            </a:r>
            <a:r>
              <a:rPr lang="uk-UA" sz="1400" dirty="0">
                <a:solidFill>
                  <a:srgbClr val="000000"/>
                </a:solidFill>
                <a:latin typeface="Verdana" panose="020B0604030504040204" pitchFamily="34" charset="0"/>
                <a:ea typeface="Verdana" panose="020B0604030504040204" pitchFamily="34" charset="0"/>
              </a:rPr>
              <a:t>, що лінійка кросівок </a:t>
            </a:r>
            <a:r>
              <a:rPr lang="uk-UA" sz="1400" dirty="0" err="1">
                <a:solidFill>
                  <a:srgbClr val="000000"/>
                </a:solidFill>
                <a:latin typeface="Verdana" panose="020B0604030504040204" pitchFamily="34" charset="0"/>
                <a:ea typeface="Verdana" panose="020B0604030504040204" pitchFamily="34" charset="0"/>
              </a:rPr>
              <a:t>TrueBalance</a:t>
            </a:r>
            <a:r>
              <a:rPr lang="uk-UA" sz="1400" dirty="0">
                <a:solidFill>
                  <a:srgbClr val="000000"/>
                </a:solidFill>
                <a:latin typeface="Verdana" panose="020B0604030504040204" pitchFamily="34" charset="0"/>
                <a:ea typeface="Verdana" panose="020B0604030504040204" pitchFamily="34" charset="0"/>
              </a:rPr>
              <a:t> та </a:t>
            </a:r>
            <a:r>
              <a:rPr lang="uk-UA" sz="1400" dirty="0" err="1">
                <a:solidFill>
                  <a:srgbClr val="000000"/>
                </a:solidFill>
                <a:latin typeface="Verdana" panose="020B0604030504040204" pitchFamily="34" charset="0"/>
                <a:ea typeface="Verdana" panose="020B0604030504040204" pitchFamily="34" charset="0"/>
              </a:rPr>
              <a:t>Rock&amp;Tone</a:t>
            </a:r>
            <a:r>
              <a:rPr lang="uk-UA" sz="1400" dirty="0">
                <a:solidFill>
                  <a:srgbClr val="000000"/>
                </a:solidFill>
                <a:latin typeface="Verdana" panose="020B0604030504040204" pitchFamily="34" charset="0"/>
                <a:ea typeface="Verdana" panose="020B0604030504040204" pitchFamily="34" charset="0"/>
              </a:rPr>
              <a:t> може допомогти у схудненні. На сайті компанії зазначалося, що для кросівок використали приховану технологію для балансу, яка активізує сідничні м’язи, підколінні сухожилля і литки, які своєю чергою допомагають спалювати калорії.</a:t>
            </a:r>
            <a:endParaRPr lang="uk-UA" sz="1400" dirty="0">
              <a:latin typeface="Verdana" panose="020B0604030504040204" pitchFamily="34" charset="0"/>
              <a:ea typeface="Verdana" panose="020B0604030504040204" pitchFamily="34" charset="0"/>
            </a:endParaRPr>
          </a:p>
          <a:p>
            <a:pPr indent="360000" algn="just" fontAlgn="base"/>
            <a:r>
              <a:rPr lang="uk-UA" sz="1400" dirty="0">
                <a:solidFill>
                  <a:srgbClr val="000000"/>
                </a:solidFill>
                <a:latin typeface="Verdana" panose="020B0604030504040204" pitchFamily="34" charset="0"/>
                <a:ea typeface="Verdana" panose="020B0604030504040204" pitchFamily="34" charset="0"/>
              </a:rPr>
              <a:t>Взуття продавалося приблизно за 100 доларів, а в рекламі </a:t>
            </a:r>
            <a:r>
              <a:rPr lang="uk-UA" sz="1400" dirty="0" err="1">
                <a:solidFill>
                  <a:srgbClr val="000000"/>
                </a:solidFill>
                <a:latin typeface="Verdana" panose="020B0604030504040204" pitchFamily="34" charset="0"/>
                <a:ea typeface="Verdana" panose="020B0604030504040204" pitchFamily="34" charset="0"/>
              </a:rPr>
              <a:t>New</a:t>
            </a:r>
            <a:r>
              <a:rPr lang="uk-UA" sz="1400" dirty="0">
                <a:solidFill>
                  <a:srgbClr val="000000"/>
                </a:solidFill>
                <a:latin typeface="Verdana" panose="020B0604030504040204" pitchFamily="34" charset="0"/>
                <a:ea typeface="Verdana" panose="020B0604030504040204" pitchFamily="34" charset="0"/>
              </a:rPr>
              <a:t> </a:t>
            </a:r>
            <a:r>
              <a:rPr lang="uk-UA" sz="1400" dirty="0" err="1">
                <a:solidFill>
                  <a:srgbClr val="000000"/>
                </a:solidFill>
                <a:latin typeface="Verdana" panose="020B0604030504040204" pitchFamily="34" charset="0"/>
                <a:ea typeface="Verdana" panose="020B0604030504040204" pitchFamily="34" charset="0"/>
              </a:rPr>
              <a:t>Balance</a:t>
            </a:r>
            <a:r>
              <a:rPr lang="uk-UA" sz="1400" dirty="0">
                <a:solidFill>
                  <a:srgbClr val="000000"/>
                </a:solidFill>
                <a:latin typeface="Verdana" panose="020B0604030504040204" pitchFamily="34" charset="0"/>
                <a:ea typeface="Verdana" panose="020B0604030504040204" pitchFamily="34" charset="0"/>
              </a:rPr>
              <a:t> назвав своє взуття “прихованою таємницею краси”, пообіцявши, що вони допоможуть спалити на 8 відсотків більше калорій, ніж звичайні кросівки.</a:t>
            </a:r>
            <a:endParaRPr lang="uk-UA" sz="1400" dirty="0">
              <a:effectLst/>
              <a:latin typeface="Verdana" panose="020B0604030504040204" pitchFamily="34" charset="0"/>
              <a:ea typeface="Verdana" panose="020B0604030504040204" pitchFamily="34" charset="0"/>
            </a:endParaRPr>
          </a:p>
        </p:txBody>
      </p:sp>
      <p:pic>
        <p:nvPicPr>
          <p:cNvPr id="6" name="Рисунок 5" descr="https://bazilik.media/wp-content/uploads/2021/02/5/5b9c343a2200003000d9266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479" y="4988629"/>
            <a:ext cx="2109470" cy="1757045"/>
          </a:xfrm>
          <a:prstGeom prst="rect">
            <a:avLst/>
          </a:prstGeom>
          <a:noFill/>
          <a:ln>
            <a:noFill/>
          </a:ln>
        </p:spPr>
      </p:pic>
      <p:sp>
        <p:nvSpPr>
          <p:cNvPr id="7" name="Прямоугольник 6"/>
          <p:cNvSpPr/>
          <p:nvPr/>
        </p:nvSpPr>
        <p:spPr>
          <a:xfrm>
            <a:off x="6384756" y="4283461"/>
            <a:ext cx="5630779" cy="2462213"/>
          </a:xfrm>
          <a:prstGeom prst="rect">
            <a:avLst/>
          </a:prstGeom>
        </p:spPr>
        <p:txBody>
          <a:bodyPr wrap="square">
            <a:spAutoFit/>
          </a:bodyPr>
          <a:lstStyle/>
          <a:p>
            <a:pPr indent="360000" algn="just" fontAlgn="base"/>
            <a:r>
              <a:rPr lang="uk-UA" sz="1400" dirty="0">
                <a:solidFill>
                  <a:srgbClr val="000000"/>
                </a:solidFill>
                <a:latin typeface="Verdana" panose="020B0604030504040204" pitchFamily="34" charset="0"/>
                <a:ea typeface="Verdana" panose="020B0604030504040204" pitchFamily="34" charset="0"/>
              </a:rPr>
              <a:t>У 2011 році мешканка штату </a:t>
            </a:r>
            <a:r>
              <a:rPr lang="uk-UA" sz="1400" dirty="0" err="1">
                <a:solidFill>
                  <a:srgbClr val="000000"/>
                </a:solidFill>
                <a:latin typeface="Verdana" panose="020B0604030504040204" pitchFamily="34" charset="0"/>
                <a:ea typeface="Verdana" panose="020B0604030504040204" pitchFamily="34" charset="0"/>
              </a:rPr>
              <a:t>Массачусетс</a:t>
            </a:r>
            <a:r>
              <a:rPr lang="uk-UA" sz="1400" dirty="0">
                <a:solidFill>
                  <a:srgbClr val="000000"/>
                </a:solidFill>
                <a:latin typeface="Verdana" panose="020B0604030504040204" pitchFamily="34" charset="0"/>
                <a:ea typeface="Verdana" panose="020B0604030504040204" pitchFamily="34" charset="0"/>
              </a:rPr>
              <a:t> </a:t>
            </a:r>
            <a:r>
              <a:rPr lang="uk-UA" sz="1400" dirty="0" err="1">
                <a:solidFill>
                  <a:srgbClr val="000000"/>
                </a:solidFill>
                <a:latin typeface="Verdana" panose="020B0604030504040204" pitchFamily="34" charset="0"/>
                <a:ea typeface="Verdana" panose="020B0604030504040204" pitchFamily="34" charset="0"/>
              </a:rPr>
              <a:t>Бістра</a:t>
            </a:r>
            <a:r>
              <a:rPr lang="uk-UA" sz="1400" dirty="0">
                <a:solidFill>
                  <a:srgbClr val="000000"/>
                </a:solidFill>
                <a:latin typeface="Verdana" panose="020B0604030504040204" pitchFamily="34" charset="0"/>
                <a:ea typeface="Verdana" panose="020B0604030504040204" pitchFamily="34" charset="0"/>
              </a:rPr>
              <a:t> </a:t>
            </a:r>
            <a:r>
              <a:rPr lang="uk-UA" sz="1400" dirty="0" err="1">
                <a:solidFill>
                  <a:srgbClr val="000000"/>
                </a:solidFill>
                <a:latin typeface="Verdana" panose="020B0604030504040204" pitchFamily="34" charset="0"/>
                <a:ea typeface="Verdana" panose="020B0604030504040204" pitchFamily="34" charset="0"/>
              </a:rPr>
              <a:t>Пашамова</a:t>
            </a:r>
            <a:r>
              <a:rPr lang="uk-UA" sz="1400" dirty="0">
                <a:solidFill>
                  <a:srgbClr val="000000"/>
                </a:solidFill>
                <a:latin typeface="Verdana" panose="020B0604030504040204" pitchFamily="34" charset="0"/>
                <a:ea typeface="Verdana" panose="020B0604030504040204" pitchFamily="34" charset="0"/>
              </a:rPr>
              <a:t> </a:t>
            </a:r>
            <a:r>
              <a:rPr lang="uk-UA" sz="1400" dirty="0">
                <a:solidFill>
                  <a:srgbClr val="000000"/>
                </a:solidFill>
                <a:latin typeface="Verdana" panose="020B0604030504040204" pitchFamily="34" charset="0"/>
                <a:ea typeface="Verdana" panose="020B0604030504040204" pitchFamily="34" charset="0"/>
                <a:hlinkClick r:id="rId4"/>
              </a:rPr>
              <a:t>подала</a:t>
            </a:r>
            <a:r>
              <a:rPr lang="uk-UA" sz="1400" dirty="0">
                <a:solidFill>
                  <a:srgbClr val="000000"/>
                </a:solidFill>
                <a:latin typeface="Verdana" panose="020B0604030504040204" pitchFamily="34" charset="0"/>
                <a:ea typeface="Verdana" panose="020B0604030504040204" pitchFamily="34" charset="0"/>
              </a:rPr>
              <a:t> позов проти </a:t>
            </a:r>
            <a:r>
              <a:rPr lang="uk-UA" sz="1400" dirty="0" err="1">
                <a:solidFill>
                  <a:srgbClr val="000000"/>
                </a:solidFill>
                <a:latin typeface="Verdana" panose="020B0604030504040204" pitchFamily="34" charset="0"/>
                <a:ea typeface="Verdana" panose="020B0604030504040204" pitchFamily="34" charset="0"/>
              </a:rPr>
              <a:t>New</a:t>
            </a:r>
            <a:r>
              <a:rPr lang="uk-UA" sz="1400" dirty="0">
                <a:solidFill>
                  <a:srgbClr val="000000"/>
                </a:solidFill>
                <a:latin typeface="Verdana" panose="020B0604030504040204" pitchFamily="34" charset="0"/>
                <a:ea typeface="Verdana" panose="020B0604030504040204" pitchFamily="34" charset="0"/>
              </a:rPr>
              <a:t> </a:t>
            </a:r>
            <a:r>
              <a:rPr lang="uk-UA" sz="1400" dirty="0" err="1">
                <a:solidFill>
                  <a:srgbClr val="000000"/>
                </a:solidFill>
                <a:latin typeface="Verdana" panose="020B0604030504040204" pitchFamily="34" charset="0"/>
                <a:ea typeface="Verdana" panose="020B0604030504040204" pitchFamily="34" charset="0"/>
              </a:rPr>
              <a:t>Balance</a:t>
            </a:r>
            <a:r>
              <a:rPr lang="uk-UA" sz="1400" dirty="0">
                <a:solidFill>
                  <a:srgbClr val="000000"/>
                </a:solidFill>
                <a:latin typeface="Verdana" panose="020B0604030504040204" pitchFamily="34" charset="0"/>
                <a:ea typeface="Verdana" panose="020B0604030504040204" pitchFamily="34" charset="0"/>
              </a:rPr>
              <a:t>, заявивши, що національна рекламна кампанія містить помилкові твердження. За її словами, у рекламі запевняли, що вплив кросівок на здоров’я підтверджений науковими дослідженнями. Насправді ж традиційних наукових випробувань не проводилось, а дослідження замовляла сама компанія </a:t>
            </a:r>
            <a:r>
              <a:rPr lang="uk-UA" sz="1400" dirty="0" err="1">
                <a:solidFill>
                  <a:srgbClr val="000000"/>
                </a:solidFill>
                <a:latin typeface="Verdana" panose="020B0604030504040204" pitchFamily="34" charset="0"/>
                <a:ea typeface="Verdana" panose="020B0604030504040204" pitchFamily="34" charset="0"/>
              </a:rPr>
              <a:t>New</a:t>
            </a:r>
            <a:r>
              <a:rPr lang="uk-UA" sz="1400" dirty="0">
                <a:solidFill>
                  <a:srgbClr val="000000"/>
                </a:solidFill>
                <a:latin typeface="Verdana" panose="020B0604030504040204" pitchFamily="34" charset="0"/>
                <a:ea typeface="Verdana" panose="020B0604030504040204" pitchFamily="34" charset="0"/>
              </a:rPr>
              <a:t> </a:t>
            </a:r>
            <a:r>
              <a:rPr lang="uk-UA" sz="1400" dirty="0" err="1">
                <a:solidFill>
                  <a:srgbClr val="000000"/>
                </a:solidFill>
                <a:latin typeface="Verdana" panose="020B0604030504040204" pitchFamily="34" charset="0"/>
                <a:ea typeface="Verdana" panose="020B0604030504040204" pitchFamily="34" charset="0"/>
              </a:rPr>
              <a:t>Balance</a:t>
            </a:r>
            <a:r>
              <a:rPr lang="uk-UA" sz="1400" dirty="0">
                <a:solidFill>
                  <a:srgbClr val="000000"/>
                </a:solidFill>
                <a:latin typeface="Verdana" panose="020B0604030504040204" pitchFamily="34" charset="0"/>
                <a:ea typeface="Verdana" panose="020B0604030504040204" pitchFamily="34" charset="0"/>
              </a:rPr>
              <a:t>.</a:t>
            </a:r>
            <a:endParaRPr lang="uk-UA" sz="1400" dirty="0">
              <a:latin typeface="Verdana" panose="020B0604030504040204" pitchFamily="34" charset="0"/>
              <a:ea typeface="Verdana" panose="020B0604030504040204" pitchFamily="34" charset="0"/>
            </a:endParaRPr>
          </a:p>
          <a:p>
            <a:pPr indent="360000" algn="just" fontAlgn="base"/>
            <a:r>
              <a:rPr lang="uk-UA" sz="1400" dirty="0">
                <a:solidFill>
                  <a:srgbClr val="000000"/>
                </a:solidFill>
                <a:latin typeface="Verdana" panose="020B0604030504040204" pitchFamily="34" charset="0"/>
                <a:ea typeface="Verdana" panose="020B0604030504040204" pitchFamily="34" charset="0"/>
              </a:rPr>
              <a:t>За рік компанія </a:t>
            </a:r>
            <a:r>
              <a:rPr lang="uk-UA" sz="1400" dirty="0" err="1">
                <a:solidFill>
                  <a:srgbClr val="000000"/>
                </a:solidFill>
                <a:latin typeface="Verdana" panose="020B0604030504040204" pitchFamily="34" charset="0"/>
                <a:ea typeface="Verdana" panose="020B0604030504040204" pitchFamily="34" charset="0"/>
              </a:rPr>
              <a:t>New</a:t>
            </a:r>
            <a:r>
              <a:rPr lang="uk-UA" sz="1400" dirty="0">
                <a:solidFill>
                  <a:srgbClr val="000000"/>
                </a:solidFill>
                <a:latin typeface="Verdana" panose="020B0604030504040204" pitchFamily="34" charset="0"/>
                <a:ea typeface="Verdana" panose="020B0604030504040204" pitchFamily="34" charset="0"/>
              </a:rPr>
              <a:t> </a:t>
            </a:r>
            <a:r>
              <a:rPr lang="uk-UA" sz="1400" dirty="0" err="1">
                <a:solidFill>
                  <a:srgbClr val="000000"/>
                </a:solidFill>
                <a:latin typeface="Verdana" panose="020B0604030504040204" pitchFamily="34" charset="0"/>
                <a:ea typeface="Verdana" panose="020B0604030504040204" pitchFamily="34" charset="0"/>
              </a:rPr>
              <a:t>Balance</a:t>
            </a:r>
            <a:r>
              <a:rPr lang="uk-UA" sz="1400" dirty="0">
                <a:solidFill>
                  <a:srgbClr val="000000"/>
                </a:solidFill>
                <a:latin typeface="Verdana" panose="020B0604030504040204" pitchFamily="34" charset="0"/>
                <a:ea typeface="Verdana" panose="020B0604030504040204" pitchFamily="34" charset="0"/>
              </a:rPr>
              <a:t> погодилася виплатити штраф у розмірі 2,3 мільйона доларів для врегулювання неправдивих рекламних вимог.</a:t>
            </a:r>
            <a:endParaRPr lang="uk-UA" sz="1400" dirty="0">
              <a:effectLst/>
              <a:latin typeface="Verdana" panose="020B0604030504040204" pitchFamily="34" charset="0"/>
              <a:ea typeface="Verdana" panose="020B0604030504040204" pitchFamily="34" charset="0"/>
            </a:endParaRPr>
          </a:p>
        </p:txBody>
      </p:sp>
      <p:cxnSp>
        <p:nvCxnSpPr>
          <p:cNvPr id="9" name="Прямая соединительная линия 8"/>
          <p:cNvCxnSpPr/>
          <p:nvPr/>
        </p:nvCxnSpPr>
        <p:spPr>
          <a:xfrm>
            <a:off x="1039528" y="2525390"/>
            <a:ext cx="989477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94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4" name="Прямоугольник 3"/>
          <p:cNvSpPr/>
          <p:nvPr/>
        </p:nvSpPr>
        <p:spPr>
          <a:xfrm>
            <a:off x="4701831" y="2407335"/>
            <a:ext cx="7333649" cy="1815882"/>
          </a:xfrm>
          <a:prstGeom prst="rect">
            <a:avLst/>
          </a:prstGeom>
        </p:spPr>
        <p:txBody>
          <a:bodyPr wrap="square">
            <a:spAutoFit/>
          </a:bodyPr>
          <a:lstStyle/>
          <a:p>
            <a:pPr indent="360000" algn="just"/>
            <a:r>
              <a:rPr lang="uk-UA" sz="1600" dirty="0">
                <a:solidFill>
                  <a:srgbClr val="000000"/>
                </a:solidFill>
                <a:latin typeface="verdana" panose="020B0604030504040204" pitchFamily="34" charset="0"/>
              </a:rPr>
              <a:t>Середньовічний етап розвитку реклами  Крім міських глашатаїв, в Х </a:t>
            </a:r>
            <a:r>
              <a:rPr lang="en-US" sz="1600" dirty="0">
                <a:solidFill>
                  <a:srgbClr val="000000"/>
                </a:solidFill>
                <a:latin typeface="verdana" panose="020B0604030504040204" pitchFamily="34" charset="0"/>
              </a:rPr>
              <a:t>I - XII </a:t>
            </a:r>
            <a:r>
              <a:rPr lang="uk-UA" sz="1600" dirty="0">
                <a:solidFill>
                  <a:srgbClr val="000000"/>
                </a:solidFill>
                <a:latin typeface="verdana" panose="020B0604030504040204" pitchFamily="34" charset="0"/>
              </a:rPr>
              <a:t>століттях в європейських країнах з'являються так звані «</a:t>
            </a:r>
            <a:r>
              <a:rPr lang="uk-UA" sz="1600" b="1" dirty="0">
                <a:solidFill>
                  <a:srgbClr val="000000"/>
                </a:solidFill>
                <a:latin typeface="verdana" panose="020B0604030504040204" pitchFamily="34" charset="0"/>
              </a:rPr>
              <a:t>герольди</a:t>
            </a:r>
            <a:r>
              <a:rPr lang="uk-UA" sz="1600" dirty="0">
                <a:solidFill>
                  <a:srgbClr val="000000"/>
                </a:solidFill>
                <a:latin typeface="verdana" panose="020B0604030504040204" pitchFamily="34" charset="0"/>
              </a:rPr>
              <a:t>» (від нім. «</a:t>
            </a:r>
            <a:r>
              <a:rPr lang="en-US" sz="1600" dirty="0" err="1">
                <a:solidFill>
                  <a:srgbClr val="000000"/>
                </a:solidFill>
                <a:latin typeface="verdana" panose="020B0604030504040204" pitchFamily="34" charset="0"/>
              </a:rPr>
              <a:t>Herold</a:t>
            </a:r>
            <a:r>
              <a:rPr lang="en-US" sz="1600" dirty="0">
                <a:solidFill>
                  <a:srgbClr val="000000"/>
                </a:solidFill>
                <a:latin typeface="verdana" panose="020B0604030504040204" pitchFamily="34" charset="0"/>
              </a:rPr>
              <a:t>»-</a:t>
            </a:r>
            <a:r>
              <a:rPr lang="uk-UA" sz="1600" dirty="0">
                <a:solidFill>
                  <a:srgbClr val="000000"/>
                </a:solidFill>
                <a:latin typeface="verdana" panose="020B0604030504040204" pitchFamily="34" charset="0"/>
              </a:rPr>
              <a:t>вісник, глашатай), які при дворах королів і великих феодалів виконували функції доведення до підданих їх указів, роль розпорядників на торжествах і лицарських турнірах, а також займалися складанням родоводів, літописних матеріалів та ін.</a:t>
            </a:r>
            <a:endParaRPr lang="uk-UA" sz="1600" dirty="0"/>
          </a:p>
        </p:txBody>
      </p:sp>
      <p:sp>
        <p:nvSpPr>
          <p:cNvPr id="5" name="Прямоугольник 4"/>
          <p:cNvSpPr/>
          <p:nvPr/>
        </p:nvSpPr>
        <p:spPr>
          <a:xfrm>
            <a:off x="164757" y="99011"/>
            <a:ext cx="11467070" cy="2308324"/>
          </a:xfrm>
          <a:prstGeom prst="rect">
            <a:avLst/>
          </a:prstGeom>
        </p:spPr>
        <p:txBody>
          <a:bodyPr wrap="square">
            <a:spAutoFit/>
          </a:bodyPr>
          <a:lstStyle/>
          <a:p>
            <a:pPr indent="360000" algn="just"/>
            <a:r>
              <a:rPr lang="uk-UA" sz="1600" dirty="0">
                <a:solidFill>
                  <a:srgbClr val="000000"/>
                </a:solidFill>
                <a:latin typeface="verdana" panose="020B0604030504040204" pitchFamily="34" charset="0"/>
              </a:rPr>
              <a:t>Стародавні форми рекламної діяльності </a:t>
            </a:r>
            <a:endParaRPr lang="uk-UA" sz="1600" dirty="0" smtClean="0">
              <a:solidFill>
                <a:srgbClr val="000000"/>
              </a:solidFill>
              <a:latin typeface="verdana" panose="020B0604030504040204" pitchFamily="34" charset="0"/>
            </a:endParaRPr>
          </a:p>
          <a:p>
            <a:pPr indent="360000" algn="just"/>
            <a:r>
              <a:rPr lang="uk-UA" sz="1600" dirty="0" smtClean="0">
                <a:solidFill>
                  <a:srgbClr val="000000"/>
                </a:solidFill>
                <a:latin typeface="verdana" panose="020B0604030504040204" pitchFamily="34" charset="0"/>
              </a:rPr>
              <a:t>Першою </a:t>
            </a:r>
            <a:r>
              <a:rPr lang="uk-UA" sz="1600" dirty="0">
                <a:solidFill>
                  <a:srgbClr val="000000"/>
                </a:solidFill>
                <a:latin typeface="verdana" panose="020B0604030504040204" pitchFamily="34" charset="0"/>
              </a:rPr>
              <a:t>формою </a:t>
            </a:r>
            <a:r>
              <a:rPr lang="uk-UA" sz="1600" dirty="0" err="1">
                <a:solidFill>
                  <a:srgbClr val="000000"/>
                </a:solidFill>
                <a:latin typeface="verdana" panose="020B0604030504040204" pitchFamily="34" charset="0"/>
              </a:rPr>
              <a:t>протореклами</a:t>
            </a:r>
            <a:r>
              <a:rPr lang="uk-UA" sz="1600" dirty="0">
                <a:solidFill>
                  <a:srgbClr val="000000"/>
                </a:solidFill>
                <a:latin typeface="verdana" panose="020B0604030504040204" pitchFamily="34" charset="0"/>
              </a:rPr>
              <a:t>, природно, була усна реклама, що зародилася ще до поширення писемності. У ході спілкування люди передавали певні відомості, які могли виконувати і рекламні функції. Пізніше, в античні часи професійними розповсюджувачами таких відомостей стали міські глашатаї, які крім оголошення адміністративної, політичної та ділової інформації виконували і роль розповсюджувачів відомостей комерційного та рекламного характеру. </a:t>
            </a:r>
            <a:endParaRPr lang="uk-UA" sz="1600" dirty="0" smtClean="0">
              <a:solidFill>
                <a:srgbClr val="000000"/>
              </a:solidFill>
              <a:latin typeface="verdana" panose="020B0604030504040204" pitchFamily="34" charset="0"/>
            </a:endParaRPr>
          </a:p>
          <a:p>
            <a:pPr indent="360000" algn="just"/>
            <a:r>
              <a:rPr lang="uk-UA" sz="1600" dirty="0" smtClean="0">
                <a:solidFill>
                  <a:srgbClr val="000000"/>
                </a:solidFill>
                <a:latin typeface="verdana" panose="020B0604030504040204" pitchFamily="34" charset="0"/>
              </a:rPr>
              <a:t>Специфічним </a:t>
            </a:r>
            <a:r>
              <a:rPr lang="uk-UA" sz="1600" dirty="0">
                <a:solidFill>
                  <a:srgbClr val="000000"/>
                </a:solidFill>
                <a:latin typeface="verdana" panose="020B0604030504040204" pitchFamily="34" charset="0"/>
              </a:rPr>
              <a:t>жанром усної реклами можна вважати рекламні пісні, зміст однієї з яких, призначеної для древніх жителів Афін, призводить Ф. </a:t>
            </a:r>
            <a:r>
              <a:rPr lang="uk-UA" sz="1600" dirty="0" err="1">
                <a:solidFill>
                  <a:srgbClr val="000000"/>
                </a:solidFill>
                <a:latin typeface="verdana" panose="020B0604030504040204" pitchFamily="34" charset="0"/>
              </a:rPr>
              <a:t>Котлер</a:t>
            </a:r>
            <a:r>
              <a:rPr lang="uk-UA" sz="1600" dirty="0">
                <a:solidFill>
                  <a:srgbClr val="000000"/>
                </a:solidFill>
                <a:latin typeface="verdana" panose="020B0604030504040204" pitchFamily="34" charset="0"/>
              </a:rPr>
              <a:t>: «Щоб очі сяяли, щоб червоніли щоки і, щоб не в'яла дівоча краса, розумна жінка купуватиме косметику за розумними цінами у </a:t>
            </a:r>
            <a:r>
              <a:rPr lang="uk-UA" sz="1600" dirty="0" err="1">
                <a:solidFill>
                  <a:srgbClr val="000000"/>
                </a:solidFill>
                <a:latin typeface="verdana" panose="020B0604030504040204" pitchFamily="34" charset="0"/>
              </a:rPr>
              <a:t>Ексліптоса</a:t>
            </a:r>
            <a:r>
              <a:rPr lang="uk-UA" sz="1600" dirty="0">
                <a:solidFill>
                  <a:srgbClr val="000000"/>
                </a:solidFill>
                <a:latin typeface="verdana" panose="020B0604030504040204" pitchFamily="34" charset="0"/>
              </a:rPr>
              <a:t> ».</a:t>
            </a:r>
            <a:endParaRPr lang="uk-UA" sz="1600" dirty="0"/>
          </a:p>
        </p:txBody>
      </p:sp>
      <p:pic>
        <p:nvPicPr>
          <p:cNvPr id="6" name="Picture 5" descr="513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54" y="3172640"/>
            <a:ext cx="4537075" cy="2968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201" y="4223217"/>
            <a:ext cx="3161999" cy="254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82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pic>
        <p:nvPicPr>
          <p:cNvPr id="4" name="Рисунок 3"/>
          <p:cNvPicPr/>
          <p:nvPr/>
        </p:nvPicPr>
        <p:blipFill rotWithShape="1">
          <a:blip r:embed="rId2"/>
          <a:srcRect l="30573" t="35526" r="35162" b="17382"/>
          <a:stretch/>
        </p:blipFill>
        <p:spPr bwMode="auto">
          <a:xfrm>
            <a:off x="221074" y="155995"/>
            <a:ext cx="3552029" cy="2789336"/>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rotWithShape="1">
          <a:blip r:embed="rId3"/>
          <a:srcRect l="30767" t="38287" r="36800" b="17552"/>
          <a:stretch/>
        </p:blipFill>
        <p:spPr bwMode="auto">
          <a:xfrm>
            <a:off x="2835153" y="2202249"/>
            <a:ext cx="3296139" cy="2697010"/>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5135425" y="230136"/>
            <a:ext cx="6426304" cy="1815882"/>
          </a:xfrm>
          <a:prstGeom prst="rect">
            <a:avLst/>
          </a:prstGeom>
        </p:spPr>
        <p:txBody>
          <a:bodyPr wrap="square">
            <a:spAutoFit/>
          </a:bodyPr>
          <a:lstStyle/>
          <a:p>
            <a:pPr indent="360000" algn="just"/>
            <a:r>
              <a:rPr lang="uk-UA" sz="1600" dirty="0" smtClean="0">
                <a:solidFill>
                  <a:srgbClr val="333333"/>
                </a:solidFill>
                <a:latin typeface="Verdana" panose="020B0604030504040204" pitchFamily="34" charset="0"/>
                <a:ea typeface="Verdana" panose="020B0604030504040204" pitchFamily="34" charset="0"/>
              </a:rPr>
              <a:t>Потреба </a:t>
            </a:r>
            <a:r>
              <a:rPr lang="uk-UA" sz="1600" dirty="0">
                <a:solidFill>
                  <a:srgbClr val="333333"/>
                </a:solidFill>
                <a:latin typeface="Verdana" panose="020B0604030504040204" pitchFamily="34" charset="0"/>
                <a:ea typeface="Verdana" panose="020B0604030504040204" pitchFamily="34" charset="0"/>
              </a:rPr>
              <a:t>передачі інформації в </a:t>
            </a:r>
            <a:r>
              <a:rPr lang="uk-UA" sz="1600" dirty="0" err="1">
                <a:solidFill>
                  <a:srgbClr val="333333"/>
                </a:solidFill>
                <a:latin typeface="Verdana" panose="020B0604030504040204" pitchFamily="34" charset="0"/>
                <a:ea typeface="Verdana" panose="020B0604030504040204" pitchFamily="34" charset="0"/>
              </a:rPr>
              <a:t>Стародавньму</a:t>
            </a:r>
            <a:r>
              <a:rPr lang="uk-UA" sz="1600" dirty="0">
                <a:solidFill>
                  <a:srgbClr val="333333"/>
                </a:solidFill>
                <a:latin typeface="Verdana" panose="020B0604030504040204" pitchFamily="34" charset="0"/>
                <a:ea typeface="Verdana" panose="020B0604030504040204" pitchFamily="34" charset="0"/>
              </a:rPr>
              <a:t> світі конкретним групам людей була запорукою створення </a:t>
            </a:r>
            <a:r>
              <a:rPr lang="uk-UA" sz="1600" dirty="0" err="1">
                <a:solidFill>
                  <a:srgbClr val="333333"/>
                </a:solidFill>
                <a:latin typeface="Verdana" panose="020B0604030504040204" pitchFamily="34" charset="0"/>
                <a:ea typeface="Verdana" panose="020B0604030504040204" pitchFamily="34" charset="0"/>
              </a:rPr>
              <a:t>протореклами</a:t>
            </a:r>
            <a:r>
              <a:rPr lang="uk-UA" sz="1600" dirty="0">
                <a:solidFill>
                  <a:srgbClr val="333333"/>
                </a:solidFill>
                <a:latin typeface="Verdana" panose="020B0604030504040204" pitchFamily="34" charset="0"/>
                <a:ea typeface="Verdana" panose="020B0604030504040204" pitchFamily="34" charset="0"/>
              </a:rPr>
              <a:t>. </a:t>
            </a:r>
            <a:endParaRPr lang="uk-UA" sz="1600" dirty="0" smtClean="0">
              <a:solidFill>
                <a:srgbClr val="333333"/>
              </a:solidFill>
              <a:latin typeface="Verdana" panose="020B0604030504040204" pitchFamily="34" charset="0"/>
              <a:ea typeface="Verdana" panose="020B0604030504040204" pitchFamily="34" charset="0"/>
            </a:endParaRPr>
          </a:p>
          <a:p>
            <a:pPr indent="360000" algn="just"/>
            <a:r>
              <a:rPr lang="uk-UA" sz="1600" dirty="0" err="1" smtClean="0">
                <a:solidFill>
                  <a:srgbClr val="333333"/>
                </a:solidFill>
                <a:latin typeface="Verdana" panose="020B0604030504040204" pitchFamily="34" charset="0"/>
                <a:ea typeface="Verdana" panose="020B0604030504040204" pitchFamily="34" charset="0"/>
              </a:rPr>
              <a:t>Протореклама</a:t>
            </a:r>
            <a:r>
              <a:rPr lang="uk-UA" sz="1600" dirty="0" smtClean="0">
                <a:solidFill>
                  <a:srgbClr val="333333"/>
                </a:solidFill>
                <a:latin typeface="Verdana" panose="020B0604030504040204" pitchFamily="34" charset="0"/>
                <a:ea typeface="Verdana" panose="020B0604030504040204" pitchFamily="34" charset="0"/>
              </a:rPr>
              <a:t> </a:t>
            </a:r>
            <a:r>
              <a:rPr lang="uk-UA" sz="1600" dirty="0">
                <a:solidFill>
                  <a:srgbClr val="333333"/>
                </a:solidFill>
                <a:latin typeface="Verdana" panose="020B0604030504040204" pitchFamily="34" charset="0"/>
                <a:ea typeface="Verdana" panose="020B0604030504040204" pitchFamily="34" charset="0"/>
              </a:rPr>
              <a:t>містила в собі елементи стимулювання збуту, була первісною інтегрованою формою комерції, об'єднувала елементарні комунікаційні засоби, що отримали з часом самостійний розвиток.</a:t>
            </a:r>
            <a:endParaRPr lang="uk-UA" sz="1600" dirty="0">
              <a:latin typeface="Verdana" panose="020B0604030504040204" pitchFamily="34" charset="0"/>
              <a:ea typeface="Verdana" panose="020B0604030504040204" pitchFamily="34" charset="0"/>
            </a:endParaRPr>
          </a:p>
        </p:txBody>
      </p:sp>
      <p:sp>
        <p:nvSpPr>
          <p:cNvPr id="7" name="Прямоугольник 6"/>
          <p:cNvSpPr/>
          <p:nvPr/>
        </p:nvSpPr>
        <p:spPr>
          <a:xfrm>
            <a:off x="6314171" y="2125247"/>
            <a:ext cx="5707783" cy="2308324"/>
          </a:xfrm>
          <a:prstGeom prst="rect">
            <a:avLst/>
          </a:prstGeom>
        </p:spPr>
        <p:txBody>
          <a:bodyPr wrap="square">
            <a:spAutoFit/>
          </a:bodyPr>
          <a:lstStyle/>
          <a:p>
            <a:pPr algn="just"/>
            <a:r>
              <a:rPr lang="uk-UA" sz="1600" dirty="0" smtClean="0">
                <a:latin typeface="Roboto"/>
              </a:rPr>
              <a:t>Важливим фактором формування комерційних комунікацій в Стародавньому світі стало зародження ярмарків в Стародавньому Римі з V - початок III ст. до н. е. Ярмарки вигідно відрізнялись від звичайних торговищ прив'язкою до загально визнаних, особливо шанованих святилищ та храмів. З метою виокремитись від конкурентів, стародавні ремісники та торговці достатньо часто встановлюють на товар власні фірмові знаки (клейма).</a:t>
            </a:r>
            <a:endParaRPr lang="uk-UA" sz="1600" dirty="0"/>
          </a:p>
        </p:txBody>
      </p:sp>
      <p:pic>
        <p:nvPicPr>
          <p:cNvPr id="8" name="Рисунок 7"/>
          <p:cNvPicPr/>
          <p:nvPr/>
        </p:nvPicPr>
        <p:blipFill rotWithShape="1">
          <a:blip r:embed="rId4"/>
          <a:srcRect l="51155" t="45184" r="34769" b="40329"/>
          <a:stretch/>
        </p:blipFill>
        <p:spPr bwMode="auto">
          <a:xfrm>
            <a:off x="7421078" y="4433571"/>
            <a:ext cx="3936733" cy="21693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661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8" name="Прямоугольник 7"/>
          <p:cNvSpPr/>
          <p:nvPr/>
        </p:nvSpPr>
        <p:spPr>
          <a:xfrm>
            <a:off x="2196949" y="334281"/>
            <a:ext cx="7087404" cy="1815882"/>
          </a:xfrm>
          <a:prstGeom prst="rect">
            <a:avLst/>
          </a:prstGeom>
        </p:spPr>
        <p:txBody>
          <a:bodyPr wrap="square">
            <a:spAutoFit/>
          </a:bodyPr>
          <a:lstStyle/>
          <a:p>
            <a:pPr indent="360000" algn="just">
              <a:buFont typeface="Wingdings" panose="05000000000000000000" pitchFamily="2" charset="2"/>
              <a:buNone/>
            </a:pPr>
            <a:r>
              <a:rPr lang="uk-UA" sz="1600" dirty="0">
                <a:latin typeface="Verdana" panose="020B0604030504040204" pitchFamily="34" charset="0"/>
                <a:ea typeface="Verdana" panose="020B0604030504040204" pitchFamily="34" charset="0"/>
              </a:rPr>
              <a:t>Народження першої друкованої реклами датується 1473 роком, коли в Англії (Лондон) </a:t>
            </a:r>
            <a:r>
              <a:rPr lang="uk-UA" sz="1600" b="1" dirty="0">
                <a:latin typeface="Verdana" panose="020B0604030504040204" pitchFamily="34" charset="0"/>
                <a:ea typeface="Verdana" panose="020B0604030504040204" pitchFamily="34" charset="0"/>
              </a:rPr>
              <a:t>Вільям </a:t>
            </a:r>
            <a:r>
              <a:rPr lang="uk-UA" sz="1600" b="1" dirty="0" err="1">
                <a:latin typeface="Verdana" panose="020B0604030504040204" pitchFamily="34" charset="0"/>
                <a:ea typeface="Verdana" panose="020B0604030504040204" pitchFamily="34" charset="0"/>
              </a:rPr>
              <a:t>Кокстон</a:t>
            </a:r>
            <a:r>
              <a:rPr lang="uk-UA" sz="1600" b="1" dirty="0">
                <a:latin typeface="Verdana" panose="020B0604030504040204" pitchFamily="34" charset="0"/>
                <a:ea typeface="Verdana" panose="020B0604030504040204" pitchFamily="34" charset="0"/>
              </a:rPr>
              <a:t> </a:t>
            </a:r>
            <a:r>
              <a:rPr lang="uk-UA" sz="1600" dirty="0">
                <a:latin typeface="Verdana" panose="020B0604030504040204" pitchFamily="34" charset="0"/>
                <a:ea typeface="Verdana" panose="020B0604030504040204" pitchFamily="34" charset="0"/>
              </a:rPr>
              <a:t>віддрукував і поширив листівку про продаж книги релігійного змісту. </a:t>
            </a:r>
            <a:endParaRPr lang="uk-UA" sz="1600" dirty="0" smtClean="0">
              <a:latin typeface="Verdana" panose="020B0604030504040204" pitchFamily="34" charset="0"/>
              <a:ea typeface="Verdana" panose="020B0604030504040204" pitchFamily="34" charset="0"/>
            </a:endParaRPr>
          </a:p>
          <a:p>
            <a:pPr indent="360000" algn="just">
              <a:buFont typeface="Wingdings" panose="05000000000000000000" pitchFamily="2" charset="2"/>
              <a:buNone/>
            </a:pPr>
            <a:r>
              <a:rPr lang="uk-UA" sz="1600" dirty="0" smtClean="0">
                <a:latin typeface="Verdana" panose="020B0604030504040204" pitchFamily="34" charset="0"/>
                <a:ea typeface="Verdana" panose="020B0604030504040204" pitchFamily="34" charset="0"/>
              </a:rPr>
              <a:t>До </a:t>
            </a:r>
            <a:r>
              <a:rPr lang="uk-UA" sz="1600" dirty="0">
                <a:latin typeface="Verdana" panose="020B0604030504040204" pitchFamily="34" charset="0"/>
                <a:ea typeface="Verdana" panose="020B0604030504040204" pitchFamily="34" charset="0"/>
              </a:rPr>
              <a:t>кінця </a:t>
            </a:r>
            <a:r>
              <a:rPr lang="uk-UA" sz="1600" dirty="0" smtClean="0">
                <a:latin typeface="Verdana" panose="020B0604030504040204" pitchFamily="34" charset="0"/>
                <a:ea typeface="Verdana" panose="020B0604030504040204" pitchFamily="34" charset="0"/>
              </a:rPr>
              <a:t>ХV </a:t>
            </a:r>
            <a:r>
              <a:rPr lang="uk-UA" sz="1600" dirty="0">
                <a:latin typeface="Verdana" panose="020B0604030504040204" pitchFamily="34" charset="0"/>
                <a:ea typeface="Verdana" panose="020B0604030504040204" pitchFamily="34" charset="0"/>
              </a:rPr>
              <a:t>століття в Європі працювало близько 200 друкарень у 69 містах.  У цей же період з'являються такі нові види рекламної продукції, як друковане оголошення, каталог, проспект, прейскурант, «летючий листок» і афіша. </a:t>
            </a:r>
          </a:p>
        </p:txBody>
      </p:sp>
      <p:pic>
        <p:nvPicPr>
          <p:cNvPr id="9" name="Picture 5" descr="poster feria medieval onda 2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491" y="2537910"/>
            <a:ext cx="4098921" cy="3573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0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651" y="2537910"/>
            <a:ext cx="3884612" cy="357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3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4" name="Прямоугольник 3"/>
          <p:cNvSpPr/>
          <p:nvPr/>
        </p:nvSpPr>
        <p:spPr>
          <a:xfrm>
            <a:off x="256016" y="222001"/>
            <a:ext cx="7042312" cy="369332"/>
          </a:xfrm>
          <a:prstGeom prst="rect">
            <a:avLst/>
          </a:prstGeom>
        </p:spPr>
        <p:txBody>
          <a:bodyPr wrap="none">
            <a:spAutoFit/>
          </a:bodyPr>
          <a:lstStyle/>
          <a:p>
            <a:r>
              <a:rPr lang="uk-UA" b="1" dirty="0" smtClean="0">
                <a:latin typeface="Verdana" panose="020B0604030504040204" pitchFamily="34" charset="0"/>
                <a:ea typeface="Verdana" panose="020B0604030504040204" pitchFamily="34" charset="0"/>
              </a:rPr>
              <a:t>ВИНИКНЕННЯ І РОЗВИТОК РЕКЛАМНОЇ ІНДУСТРІЇ </a:t>
            </a:r>
            <a:endParaRPr lang="uk-UA" b="1" dirty="0">
              <a:latin typeface="Verdana" panose="020B0604030504040204" pitchFamily="34" charset="0"/>
              <a:ea typeface="Verdana" panose="020B0604030504040204" pitchFamily="34" charset="0"/>
            </a:endParaRPr>
          </a:p>
        </p:txBody>
      </p:sp>
      <p:sp>
        <p:nvSpPr>
          <p:cNvPr id="5" name="Прямоугольник 4"/>
          <p:cNvSpPr/>
          <p:nvPr/>
        </p:nvSpPr>
        <p:spPr>
          <a:xfrm>
            <a:off x="115502" y="886907"/>
            <a:ext cx="11954577" cy="2800767"/>
          </a:xfrm>
          <a:prstGeom prst="rect">
            <a:avLst/>
          </a:prstGeom>
        </p:spPr>
        <p:txBody>
          <a:bodyPr wrap="square">
            <a:spAutoFit/>
          </a:bodyPr>
          <a:lstStyle/>
          <a:p>
            <a:pPr indent="360000" algn="just">
              <a:buFont typeface="Wingdings" panose="05000000000000000000" pitchFamily="2" charset="2"/>
              <a:buNone/>
            </a:pPr>
            <a:r>
              <a:rPr lang="uk-UA" sz="1600" dirty="0">
                <a:latin typeface="Verdana" panose="020B0604030504040204" pitchFamily="34" charset="0"/>
                <a:ea typeface="Verdana" panose="020B0604030504040204" pitchFamily="34" charset="0"/>
              </a:rPr>
              <a:t>Появі перших газет передувала поява нових специфічних професій - англійських "</a:t>
            </a:r>
            <a:r>
              <a:rPr lang="uk-UA" sz="1600" dirty="0" err="1">
                <a:latin typeface="Verdana" panose="020B0604030504040204" pitchFamily="34" charset="0"/>
                <a:ea typeface="Verdana" panose="020B0604030504040204" pitchFamily="34" charset="0"/>
              </a:rPr>
              <a:t>newsmens</a:t>
            </a:r>
            <a:r>
              <a:rPr lang="uk-UA" sz="1600" dirty="0">
                <a:latin typeface="Verdana" panose="020B0604030504040204" pitchFamily="34" charset="0"/>
                <a:ea typeface="Verdana" panose="020B0604030504040204" pitchFamily="34" charset="0"/>
              </a:rPr>
              <a:t>", французьких "</a:t>
            </a:r>
            <a:r>
              <a:rPr lang="uk-UA" sz="1600" dirty="0" err="1">
                <a:latin typeface="Verdana" panose="020B0604030504040204" pitchFamily="34" charset="0"/>
                <a:ea typeface="Verdana" panose="020B0604030504040204" pitchFamily="34" charset="0"/>
              </a:rPr>
              <a:t>Нувелліст</a:t>
            </a:r>
            <a:r>
              <a:rPr lang="uk-UA" sz="1600" dirty="0">
                <a:latin typeface="Verdana" panose="020B0604030504040204" pitchFamily="34" charset="0"/>
                <a:ea typeface="Verdana" panose="020B0604030504040204" pitchFamily="34" charset="0"/>
              </a:rPr>
              <a:t>", італійських "</a:t>
            </a:r>
            <a:r>
              <a:rPr lang="uk-UA" sz="1600" dirty="0" err="1">
                <a:latin typeface="Verdana" panose="020B0604030504040204" pitchFamily="34" charset="0"/>
                <a:ea typeface="Verdana" panose="020B0604030504040204" pitchFamily="34" charset="0"/>
              </a:rPr>
              <a:t>новелланті</a:t>
            </a:r>
            <a:r>
              <a:rPr lang="uk-UA" sz="1600" dirty="0">
                <a:latin typeface="Verdana" panose="020B0604030504040204" pitchFamily="34" charset="0"/>
                <a:ea typeface="Verdana" panose="020B0604030504040204" pitchFamily="34" charset="0"/>
              </a:rPr>
              <a:t>" і «</a:t>
            </a:r>
            <a:r>
              <a:rPr lang="uk-UA" sz="1600" dirty="0" err="1">
                <a:latin typeface="Verdana" panose="020B0604030504040204" pitchFamily="34" charset="0"/>
                <a:ea typeface="Verdana" panose="020B0604030504040204" pitchFamily="34" charset="0"/>
              </a:rPr>
              <a:t>газеттанті</a:t>
            </a:r>
            <a:r>
              <a:rPr lang="uk-UA" sz="1600" dirty="0">
                <a:latin typeface="Verdana" panose="020B0604030504040204" pitchFamily="34" charset="0"/>
                <a:ea typeface="Verdana" panose="020B0604030504040204" pitchFamily="34" charset="0"/>
              </a:rPr>
              <a:t>», тобто збирачів, переписувачів і рознощиків новин. </a:t>
            </a:r>
            <a:endParaRPr lang="uk-UA" sz="1600" dirty="0" smtClean="0">
              <a:latin typeface="Verdana" panose="020B0604030504040204" pitchFamily="34" charset="0"/>
              <a:ea typeface="Verdana" panose="020B0604030504040204" pitchFamily="34" charset="0"/>
            </a:endParaRPr>
          </a:p>
          <a:p>
            <a:pPr indent="360000" algn="just">
              <a:buFont typeface="Wingdings" panose="05000000000000000000" pitchFamily="2" charset="2"/>
              <a:buNone/>
            </a:pPr>
            <a:endParaRPr lang="uk-UA" sz="1600" dirty="0" smtClean="0">
              <a:latin typeface="Verdana" panose="020B0604030504040204" pitchFamily="34" charset="0"/>
              <a:ea typeface="Verdana" panose="020B0604030504040204" pitchFamily="34" charset="0"/>
            </a:endParaRPr>
          </a:p>
          <a:p>
            <a:pPr indent="360000" algn="just">
              <a:buFont typeface="Wingdings" panose="05000000000000000000" pitchFamily="2" charset="2"/>
              <a:buNone/>
            </a:pPr>
            <a:r>
              <a:rPr lang="uk-UA" sz="1600" dirty="0" smtClean="0">
                <a:latin typeface="Verdana" panose="020B0604030504040204" pitchFamily="34" charset="0"/>
                <a:ea typeface="Verdana" panose="020B0604030504040204" pitchFamily="34" charset="0"/>
              </a:rPr>
              <a:t>У ХVI </a:t>
            </a:r>
            <a:r>
              <a:rPr lang="uk-UA" sz="1600" dirty="0">
                <a:latin typeface="Verdana" panose="020B0604030504040204" pitchFamily="34" charset="0"/>
                <a:ea typeface="Verdana" panose="020B0604030504040204" pitchFamily="34" charset="0"/>
              </a:rPr>
              <a:t>столітті у Венеції вартість послуг професійного переписувача новин у вигляді «листків повідомлень» оцінювалося в одну дрібну срібну монету - «</a:t>
            </a:r>
            <a:r>
              <a:rPr lang="uk-UA" sz="1600" dirty="0" err="1">
                <a:latin typeface="Verdana" panose="020B0604030504040204" pitchFamily="34" charset="0"/>
                <a:ea typeface="Verdana" panose="020B0604030504040204" pitchFamily="34" charset="0"/>
              </a:rPr>
              <a:t>gazzetta</a:t>
            </a:r>
            <a:r>
              <a:rPr lang="uk-UA" sz="1600" dirty="0">
                <a:latin typeface="Verdana" panose="020B0604030504040204" pitchFamily="34" charset="0"/>
                <a:ea typeface="Verdana" panose="020B0604030504040204" pitchFamily="34" charset="0"/>
              </a:rPr>
              <a:t>». </a:t>
            </a:r>
            <a:endParaRPr lang="uk-UA" sz="1600" dirty="0" smtClean="0">
              <a:latin typeface="Verdana" panose="020B0604030504040204" pitchFamily="34" charset="0"/>
              <a:ea typeface="Verdana" panose="020B0604030504040204" pitchFamily="34" charset="0"/>
            </a:endParaRPr>
          </a:p>
          <a:p>
            <a:pPr indent="360000" algn="just">
              <a:buFont typeface="Wingdings" panose="05000000000000000000" pitchFamily="2" charset="2"/>
              <a:buNone/>
            </a:pPr>
            <a:endParaRPr lang="uk-UA" sz="1600" dirty="0" smtClean="0">
              <a:latin typeface="Verdana" panose="020B0604030504040204" pitchFamily="34" charset="0"/>
              <a:ea typeface="Verdana" panose="020B0604030504040204" pitchFamily="34" charset="0"/>
            </a:endParaRPr>
          </a:p>
          <a:p>
            <a:pPr indent="360000" algn="just">
              <a:buFont typeface="Wingdings" panose="05000000000000000000" pitchFamily="2" charset="2"/>
              <a:buNone/>
            </a:pPr>
            <a:r>
              <a:rPr lang="uk-UA" sz="1600" dirty="0" smtClean="0">
                <a:latin typeface="Verdana" panose="020B0604030504040204" pitchFamily="34" charset="0"/>
                <a:ea typeface="Verdana" panose="020B0604030504040204" pitchFamily="34" charset="0"/>
              </a:rPr>
              <a:t>У </a:t>
            </a:r>
            <a:r>
              <a:rPr lang="uk-UA" sz="1600" dirty="0">
                <a:latin typeface="Verdana" panose="020B0604030504040204" pitchFamily="34" charset="0"/>
                <a:ea typeface="Verdana" panose="020B0604030504040204" pitchFamily="34" charset="0"/>
              </a:rPr>
              <a:t>повсякденній мову слово «газета» увійшло з 1631 року, коли </a:t>
            </a:r>
            <a:r>
              <a:rPr lang="uk-UA" sz="1600" dirty="0" err="1">
                <a:latin typeface="Verdana" panose="020B0604030504040204" pitchFamily="34" charset="0"/>
                <a:ea typeface="Verdana" panose="020B0604030504040204" pitchFamily="34" charset="0"/>
              </a:rPr>
              <a:t>Теофраст</a:t>
            </a:r>
            <a:r>
              <a:rPr lang="uk-UA" sz="1600" dirty="0">
                <a:latin typeface="Verdana" panose="020B0604030504040204" pitchFamily="34" charset="0"/>
                <a:ea typeface="Verdana" panose="020B0604030504040204" pitchFamily="34" charset="0"/>
              </a:rPr>
              <a:t> </a:t>
            </a:r>
            <a:r>
              <a:rPr lang="uk-UA" sz="1600" dirty="0" err="1">
                <a:latin typeface="Verdana" panose="020B0604030504040204" pitchFamily="34" charset="0"/>
                <a:ea typeface="Verdana" panose="020B0604030504040204" pitchFamily="34" charset="0"/>
              </a:rPr>
              <a:t>Ренодо</a:t>
            </a:r>
            <a:r>
              <a:rPr lang="uk-UA" sz="1600" dirty="0">
                <a:latin typeface="Verdana" panose="020B0604030504040204" pitchFamily="34" charset="0"/>
                <a:ea typeface="Verdana" panose="020B0604030504040204" pitchFamily="34" charset="0"/>
              </a:rPr>
              <a:t> (1586-1653) створив французьку «</a:t>
            </a:r>
            <a:r>
              <a:rPr lang="uk-UA" sz="1600" dirty="0" err="1">
                <a:latin typeface="Verdana" panose="020B0604030504040204" pitchFamily="34" charset="0"/>
                <a:ea typeface="Verdana" panose="020B0604030504040204" pitchFamily="34" charset="0"/>
              </a:rPr>
              <a:t>La</a:t>
            </a:r>
            <a:r>
              <a:rPr lang="uk-UA" sz="1600" dirty="0">
                <a:latin typeface="Verdana" panose="020B0604030504040204" pitchFamily="34" charset="0"/>
                <a:ea typeface="Verdana" panose="020B0604030504040204" pitchFamily="34" charset="0"/>
              </a:rPr>
              <a:t> </a:t>
            </a:r>
            <a:r>
              <a:rPr lang="uk-UA" sz="1600" dirty="0" err="1">
                <a:latin typeface="Verdana" panose="020B0604030504040204" pitchFamily="34" charset="0"/>
                <a:ea typeface="Verdana" panose="020B0604030504040204" pitchFamily="34" charset="0"/>
              </a:rPr>
              <a:t>Gazette</a:t>
            </a:r>
            <a:r>
              <a:rPr lang="uk-UA" sz="1600" dirty="0">
                <a:latin typeface="Verdana" panose="020B0604030504040204" pitchFamily="34" charset="0"/>
                <a:ea typeface="Verdana" panose="020B0604030504040204" pitchFamily="34" charset="0"/>
              </a:rPr>
              <a:t>», перейменовану у 1762 році в «</a:t>
            </a:r>
            <a:r>
              <a:rPr lang="uk-UA" sz="1600" dirty="0" err="1">
                <a:latin typeface="Verdana" panose="020B0604030504040204" pitchFamily="34" charset="0"/>
                <a:ea typeface="Verdana" panose="020B0604030504040204" pitchFamily="34" charset="0"/>
              </a:rPr>
              <a:t>Gazette</a:t>
            </a:r>
            <a:r>
              <a:rPr lang="uk-UA" sz="1600" dirty="0">
                <a:latin typeface="Verdana" panose="020B0604030504040204" pitchFamily="34" charset="0"/>
                <a:ea typeface="Verdana" panose="020B0604030504040204" pitchFamily="34" charset="0"/>
              </a:rPr>
              <a:t> </a:t>
            </a:r>
            <a:r>
              <a:rPr lang="uk-UA" sz="1600" dirty="0" err="1">
                <a:latin typeface="Verdana" panose="020B0604030504040204" pitchFamily="34" charset="0"/>
                <a:ea typeface="Verdana" panose="020B0604030504040204" pitchFamily="34" charset="0"/>
              </a:rPr>
              <a:t>de</a:t>
            </a:r>
            <a:r>
              <a:rPr lang="uk-UA" sz="1600" dirty="0">
                <a:latin typeface="Verdana" panose="020B0604030504040204" pitchFamily="34" charset="0"/>
                <a:ea typeface="Verdana" panose="020B0604030504040204" pitchFamily="34" charset="0"/>
              </a:rPr>
              <a:t> </a:t>
            </a:r>
            <a:r>
              <a:rPr lang="uk-UA" sz="1600" dirty="0" err="1">
                <a:latin typeface="Verdana" panose="020B0604030504040204" pitchFamily="34" charset="0"/>
                <a:ea typeface="Verdana" panose="020B0604030504040204" pitchFamily="34" charset="0"/>
              </a:rPr>
              <a:t>France</a:t>
            </a:r>
            <a:r>
              <a:rPr lang="uk-UA" sz="1600" dirty="0">
                <a:latin typeface="Verdana" panose="020B0604030504040204" pitchFamily="34" charset="0"/>
                <a:ea typeface="Verdana" panose="020B0604030504040204" pitchFamily="34" charset="0"/>
              </a:rPr>
              <a:t>», яка проіснувала до 1914 року. </a:t>
            </a:r>
            <a:endParaRPr lang="uk-UA" sz="1600" dirty="0" smtClean="0">
              <a:latin typeface="Verdana" panose="020B0604030504040204" pitchFamily="34" charset="0"/>
              <a:ea typeface="Verdana" panose="020B0604030504040204" pitchFamily="34" charset="0"/>
            </a:endParaRPr>
          </a:p>
          <a:p>
            <a:pPr indent="360000" algn="just">
              <a:buFont typeface="Wingdings" panose="05000000000000000000" pitchFamily="2" charset="2"/>
              <a:buNone/>
            </a:pPr>
            <a:r>
              <a:rPr lang="uk-UA" sz="1600" dirty="0" smtClean="0">
                <a:latin typeface="Verdana" panose="020B0604030504040204" pitchFamily="34" charset="0"/>
                <a:ea typeface="Verdana" panose="020B0604030504040204" pitchFamily="34" charset="0"/>
              </a:rPr>
              <a:t>Таким </a:t>
            </a:r>
            <a:r>
              <a:rPr lang="uk-UA" sz="1600" dirty="0">
                <a:latin typeface="Verdana" panose="020B0604030504040204" pitchFamily="34" charset="0"/>
                <a:ea typeface="Verdana" panose="020B0604030504040204" pitchFamily="34" charset="0"/>
              </a:rPr>
              <a:t>чином, вже в Х</a:t>
            </a:r>
            <a:r>
              <a:rPr lang="en-US" sz="1600" dirty="0">
                <a:latin typeface="Verdana" panose="020B0604030504040204" pitchFamily="34" charset="0"/>
                <a:ea typeface="Verdana" panose="020B0604030504040204" pitchFamily="34" charset="0"/>
              </a:rPr>
              <a:t>VI</a:t>
            </a:r>
            <a:r>
              <a:rPr lang="uk-UA" sz="1600" dirty="0">
                <a:latin typeface="Verdana" panose="020B0604030504040204" pitchFamily="34" charset="0"/>
                <a:ea typeface="Verdana" panose="020B0604030504040204" pitchFamily="34" charset="0"/>
              </a:rPr>
              <a:t> столітті були створені серйозні передумови для швидкого розвитку пресової реклами, що має досить істотне значення і в наші дні. </a:t>
            </a:r>
          </a:p>
        </p:txBody>
      </p:sp>
      <p:sp>
        <p:nvSpPr>
          <p:cNvPr id="6" name="Прямоугольник 5"/>
          <p:cNvSpPr/>
          <p:nvPr/>
        </p:nvSpPr>
        <p:spPr>
          <a:xfrm>
            <a:off x="115502" y="3983249"/>
            <a:ext cx="11954577" cy="2062103"/>
          </a:xfrm>
          <a:prstGeom prst="rect">
            <a:avLst/>
          </a:prstGeom>
        </p:spPr>
        <p:txBody>
          <a:bodyPr wrap="square">
            <a:spAutoFit/>
          </a:bodyPr>
          <a:lstStyle/>
          <a:p>
            <a:pPr indent="360000" algn="just"/>
            <a:r>
              <a:rPr lang="uk-UA" sz="1600" dirty="0">
                <a:latin typeface="Verdana" panose="020B0604030504040204" pitchFamily="34" charset="0"/>
                <a:ea typeface="Verdana" panose="020B0604030504040204" pitchFamily="34" charset="0"/>
              </a:rPr>
              <a:t>У 1568 р. з'являється перший прототип сучасної газети - баварська </a:t>
            </a:r>
            <a:r>
              <a:rPr lang="uk-UA" sz="1600" dirty="0" err="1">
                <a:latin typeface="Verdana" panose="020B0604030504040204" pitchFamily="34" charset="0"/>
                <a:ea typeface="Verdana" panose="020B0604030504040204" pitchFamily="34" charset="0"/>
              </a:rPr>
              <a:t>протогазета</a:t>
            </a:r>
            <a:r>
              <a:rPr lang="uk-UA" sz="1600" dirty="0">
                <a:latin typeface="Verdana" panose="020B0604030504040204" pitchFamily="34" charset="0"/>
                <a:ea typeface="Verdana" panose="020B0604030504040204" pitchFamily="34" charset="0"/>
              </a:rPr>
              <a:t> торгово-лихварського будинку </a:t>
            </a:r>
            <a:r>
              <a:rPr lang="uk-UA" sz="1600" dirty="0" err="1">
                <a:latin typeface="Verdana" panose="020B0604030504040204" pitchFamily="34" charset="0"/>
                <a:ea typeface="Verdana" panose="020B0604030504040204" pitchFamily="34" charset="0"/>
              </a:rPr>
              <a:t>Фуггерів</a:t>
            </a:r>
            <a:r>
              <a:rPr lang="uk-UA" sz="1600" dirty="0">
                <a:latin typeface="Verdana" panose="020B0604030504040204" pitchFamily="34" charset="0"/>
                <a:ea typeface="Verdana" panose="020B0604030504040204" pitchFamily="34" charset="0"/>
              </a:rPr>
              <a:t>, а в 20-х роках Х VII століття - перші англійські газети. </a:t>
            </a:r>
            <a:endParaRPr lang="uk-UA" sz="1600" dirty="0" smtClean="0">
              <a:latin typeface="Verdana" panose="020B0604030504040204" pitchFamily="34" charset="0"/>
              <a:ea typeface="Verdana" panose="020B0604030504040204" pitchFamily="34" charset="0"/>
            </a:endParaRPr>
          </a:p>
          <a:p>
            <a:pPr indent="360000" algn="just"/>
            <a:endParaRPr lang="uk-UA" sz="1600" dirty="0" smtClean="0">
              <a:latin typeface="Verdana" panose="020B0604030504040204" pitchFamily="34" charset="0"/>
              <a:ea typeface="Verdana" panose="020B0604030504040204" pitchFamily="34" charset="0"/>
            </a:endParaRPr>
          </a:p>
          <a:p>
            <a:pPr indent="360000" algn="just"/>
            <a:r>
              <a:rPr lang="uk-UA" sz="1600" dirty="0" smtClean="0">
                <a:latin typeface="Verdana" panose="020B0604030504040204" pitchFamily="34" charset="0"/>
                <a:ea typeface="Verdana" panose="020B0604030504040204" pitchFamily="34" charset="0"/>
              </a:rPr>
              <a:t>З </a:t>
            </a:r>
            <a:r>
              <a:rPr lang="uk-UA" sz="1600" dirty="0">
                <a:latin typeface="Verdana" panose="020B0604030504040204" pitchFamily="34" charset="0"/>
                <a:ea typeface="Verdana" panose="020B0604030504040204" pitchFamily="34" charset="0"/>
              </a:rPr>
              <a:t>часом вони стають засобом поширення рекламної інформації і, крім того, виникають газетні видання з чисто рекламної та комерційної спрямованістю - в 1625 р. з'являється перша реклама в англійській газеті, в 1704 р. - перша рекламна газета «Бостон </a:t>
            </a:r>
            <a:r>
              <a:rPr lang="uk-UA" sz="1600" dirty="0" err="1">
                <a:latin typeface="Verdana" panose="020B0604030504040204" pitchFamily="34" charset="0"/>
                <a:ea typeface="Verdana" panose="020B0604030504040204" pitchFamily="34" charset="0"/>
              </a:rPr>
              <a:t>Ньюслеттер</a:t>
            </a:r>
            <a:r>
              <a:rPr lang="uk-UA" sz="1600" dirty="0">
                <a:latin typeface="Verdana" panose="020B0604030504040204" pitchFamily="34" charset="0"/>
                <a:ea typeface="Verdana" panose="020B0604030504040204" pitchFamily="34" charset="0"/>
              </a:rPr>
              <a:t>», в 1783 р . - перша американська щоденна рекламна газета і в 1887 р. перша журнальна </a:t>
            </a:r>
            <a:r>
              <a:rPr lang="uk-UA" sz="1600" dirty="0">
                <a:latin typeface="Verdana" panose="020B0604030504040204" pitchFamily="34" charset="0"/>
                <a:ea typeface="Verdana" panose="020B0604030504040204" pitchFamily="34" charset="0"/>
                <a:hlinkClick r:id="rId2" tooltip="Реклама"/>
              </a:rPr>
              <a:t>реклама </a:t>
            </a:r>
            <a:r>
              <a:rPr lang="uk-UA" sz="1600" dirty="0">
                <a:latin typeface="Verdana" panose="020B0604030504040204" pitchFamily="34" charset="0"/>
                <a:ea typeface="Verdana" panose="020B0604030504040204" pitchFamily="34" charset="0"/>
              </a:rPr>
              <a:t>(США). З </a:t>
            </a:r>
            <a:r>
              <a:rPr lang="uk-UA" sz="1600" dirty="0" smtClean="0">
                <a:latin typeface="Verdana" panose="020B0604030504040204" pitchFamily="34" charset="0"/>
                <a:ea typeface="Verdana" panose="020B0604030504040204" pitchFamily="34" charset="0"/>
              </a:rPr>
              <a:t>ХIХ </a:t>
            </a:r>
            <a:r>
              <a:rPr lang="uk-UA" sz="1600" dirty="0">
                <a:latin typeface="Verdana" panose="020B0604030504040204" pitchFamily="34" charset="0"/>
                <a:ea typeface="Verdana" panose="020B0604030504040204" pitchFamily="34" charset="0"/>
              </a:rPr>
              <a:t>століття по теперішній час преса стає головним джерелом рекламної інформації практично у всіх країнах світу. </a:t>
            </a:r>
          </a:p>
        </p:txBody>
      </p:sp>
    </p:spTree>
    <p:extLst>
      <p:ext uri="{BB962C8B-B14F-4D97-AF65-F5344CB8AC3E}">
        <p14:creationId xmlns:p14="http://schemas.microsoft.com/office/powerpoint/2010/main" val="3030914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5" name="Прямоугольник 4"/>
          <p:cNvSpPr/>
          <p:nvPr/>
        </p:nvSpPr>
        <p:spPr>
          <a:xfrm>
            <a:off x="818147" y="1124596"/>
            <a:ext cx="10472287" cy="3293209"/>
          </a:xfrm>
          <a:prstGeom prst="rect">
            <a:avLst/>
          </a:prstGeom>
        </p:spPr>
        <p:txBody>
          <a:bodyPr wrap="square">
            <a:spAutoFit/>
          </a:bodyPr>
          <a:lstStyle/>
          <a:p>
            <a:pPr indent="360000" algn="just"/>
            <a:r>
              <a:rPr lang="uk-UA" sz="1600" dirty="0">
                <a:latin typeface="Verdana" panose="020B0604030504040204" pitchFamily="34" charset="0"/>
                <a:ea typeface="Verdana" panose="020B0604030504040204" pitchFamily="34" charset="0"/>
              </a:rPr>
              <a:t>В </a:t>
            </a:r>
            <a:r>
              <a:rPr lang="uk-UA" sz="1600" dirty="0" smtClean="0">
                <a:latin typeface="Verdana" panose="020B0604030504040204" pitchFamily="34" charset="0"/>
                <a:ea typeface="Verdana" panose="020B0604030504040204" pitchFamily="34" charset="0"/>
              </a:rPr>
              <a:t>кінці ХIХ </a:t>
            </a:r>
            <a:r>
              <a:rPr lang="uk-UA" sz="1600" dirty="0">
                <a:latin typeface="Verdana" panose="020B0604030504040204" pitchFamily="34" charset="0"/>
                <a:ea typeface="Verdana" panose="020B0604030504040204" pitchFamily="34" charset="0"/>
              </a:rPr>
              <a:t>століття, у 1895р. винаходяться кіноапарати братів </a:t>
            </a:r>
            <a:r>
              <a:rPr lang="uk-UA" sz="1600" dirty="0" err="1">
                <a:latin typeface="Verdana" panose="020B0604030504040204" pitchFamily="34" charset="0"/>
                <a:ea typeface="Verdana" panose="020B0604030504040204" pitchFamily="34" charset="0"/>
              </a:rPr>
              <a:t>Люм'єр</a:t>
            </a:r>
            <a:r>
              <a:rPr lang="uk-UA" sz="1600" dirty="0">
                <a:latin typeface="Verdana" panose="020B0604030504040204" pitchFamily="34" charset="0"/>
                <a:ea typeface="Verdana" panose="020B0604030504040204" pitchFamily="34" charset="0"/>
              </a:rPr>
              <a:t> (Франція), М. </a:t>
            </a:r>
            <a:r>
              <a:rPr lang="uk-UA" sz="1600" dirty="0" err="1">
                <a:latin typeface="Verdana" panose="020B0604030504040204" pitchFamily="34" charset="0"/>
                <a:ea typeface="Verdana" panose="020B0604030504040204" pitchFamily="34" charset="0"/>
              </a:rPr>
              <a:t>Складановський</a:t>
            </a:r>
            <a:r>
              <a:rPr lang="uk-UA" sz="1600" dirty="0">
                <a:latin typeface="Verdana" panose="020B0604030504040204" pitchFamily="34" charset="0"/>
                <a:ea typeface="Verdana" panose="020B0604030504040204" pitchFamily="34" charset="0"/>
              </a:rPr>
              <a:t> (Німеччина), в 1886р. - Р. </a:t>
            </a:r>
            <a:r>
              <a:rPr lang="uk-UA" sz="1600" dirty="0" err="1">
                <a:latin typeface="Verdana" panose="020B0604030504040204" pitchFamily="34" charset="0"/>
                <a:ea typeface="Verdana" panose="020B0604030504040204" pitchFamily="34" charset="0"/>
              </a:rPr>
              <a:t>Поула</a:t>
            </a:r>
            <a:r>
              <a:rPr lang="uk-UA" sz="1600" dirty="0">
                <a:latin typeface="Verdana" panose="020B0604030504040204" pitchFamily="34" charset="0"/>
                <a:ea typeface="Verdana" panose="020B0604030504040204" pitchFamily="34" charset="0"/>
              </a:rPr>
              <a:t> (Англія), </a:t>
            </a:r>
            <a:r>
              <a:rPr lang="uk-UA" sz="1600" dirty="0" smtClean="0">
                <a:latin typeface="Verdana" panose="020B0604030504040204" pitchFamily="34" charset="0"/>
                <a:ea typeface="Verdana" panose="020B0604030504040204" pitchFamily="34" charset="0"/>
              </a:rPr>
              <a:t>1987р</a:t>
            </a:r>
            <a:r>
              <a:rPr lang="uk-UA" sz="1600" dirty="0">
                <a:latin typeface="Verdana" panose="020B0604030504040204" pitchFamily="34" charset="0"/>
                <a:ea typeface="Verdana" panose="020B0604030504040204" pitchFamily="34" charset="0"/>
              </a:rPr>
              <a:t>. - Ф. </a:t>
            </a:r>
            <a:r>
              <a:rPr lang="uk-UA" sz="1600" dirty="0" err="1">
                <a:latin typeface="Verdana" panose="020B0604030504040204" pitchFamily="34" charset="0"/>
                <a:ea typeface="Verdana" panose="020B0604030504040204" pitchFamily="34" charset="0"/>
              </a:rPr>
              <a:t>Дженкінса</a:t>
            </a:r>
            <a:r>
              <a:rPr lang="uk-UA" sz="1600" dirty="0">
                <a:latin typeface="Verdana" panose="020B0604030504040204" pitchFamily="34" charset="0"/>
                <a:ea typeface="Verdana" panose="020B0604030504040204" pitchFamily="34" charset="0"/>
              </a:rPr>
              <a:t> (США), з'являється спочатку німе, а в 20-х роках ХХ століття звукове кіно. </a:t>
            </a:r>
            <a:endParaRPr lang="uk-UA" sz="1600" dirty="0" smtClean="0">
              <a:latin typeface="Verdana" panose="020B0604030504040204" pitchFamily="34" charset="0"/>
              <a:ea typeface="Verdana" panose="020B0604030504040204" pitchFamily="34" charset="0"/>
            </a:endParaRPr>
          </a:p>
          <a:p>
            <a:pPr indent="360000" algn="just"/>
            <a:endParaRPr lang="uk-UA" sz="1600" dirty="0">
              <a:latin typeface="Verdana" panose="020B0604030504040204" pitchFamily="34" charset="0"/>
              <a:ea typeface="Verdana" panose="020B0604030504040204" pitchFamily="34" charset="0"/>
            </a:endParaRPr>
          </a:p>
          <a:p>
            <a:pPr indent="360000" algn="just"/>
            <a:r>
              <a:rPr lang="uk-UA" sz="1600" dirty="0" smtClean="0">
                <a:latin typeface="Verdana" panose="020B0604030504040204" pitchFamily="34" charset="0"/>
                <a:ea typeface="Verdana" panose="020B0604030504040204" pitchFamily="34" charset="0"/>
              </a:rPr>
              <a:t>Досить </a:t>
            </a:r>
            <a:r>
              <a:rPr lang="uk-UA" sz="1600" dirty="0">
                <a:latin typeface="Verdana" panose="020B0604030504040204" pitchFamily="34" charset="0"/>
                <a:ea typeface="Verdana" panose="020B0604030504040204" pitchFamily="34" charset="0"/>
              </a:rPr>
              <a:t>швидко розвивалася </a:t>
            </a:r>
            <a:r>
              <a:rPr lang="uk-UA" sz="1600" dirty="0" err="1">
                <a:latin typeface="Verdana" panose="020B0604030504040204" pitchFamily="34" charset="0"/>
                <a:ea typeface="Verdana" panose="020B0604030504040204" pitchFamily="34" charset="0"/>
              </a:rPr>
              <a:t>радіореклама</a:t>
            </a:r>
            <a:r>
              <a:rPr lang="uk-UA" sz="1600" dirty="0">
                <a:latin typeface="Verdana" panose="020B0604030504040204" pitchFamily="34" charset="0"/>
                <a:ea typeface="Verdana" panose="020B0604030504040204" pitchFamily="34" charset="0"/>
              </a:rPr>
              <a:t>, з другої половини 20-х років починає розвиватися практичне телебачення і до середини 40-х років воно набуває масового характеру. </a:t>
            </a:r>
            <a:endParaRPr lang="uk-UA" sz="1600" dirty="0" smtClean="0">
              <a:latin typeface="Verdana" panose="020B0604030504040204" pitchFamily="34" charset="0"/>
              <a:ea typeface="Verdana" panose="020B0604030504040204" pitchFamily="34" charset="0"/>
            </a:endParaRPr>
          </a:p>
          <a:p>
            <a:pPr indent="360000" algn="just"/>
            <a:endParaRPr lang="uk-UA" sz="1600" dirty="0">
              <a:latin typeface="Verdana" panose="020B0604030504040204" pitchFamily="34" charset="0"/>
              <a:ea typeface="Verdana" panose="020B0604030504040204" pitchFamily="34" charset="0"/>
            </a:endParaRPr>
          </a:p>
          <a:p>
            <a:pPr indent="360000" algn="just"/>
            <a:r>
              <a:rPr lang="uk-UA" sz="1600" dirty="0" smtClean="0">
                <a:latin typeface="Verdana" panose="020B0604030504040204" pitchFamily="34" charset="0"/>
                <a:ea typeface="Verdana" panose="020B0604030504040204" pitchFamily="34" charset="0"/>
              </a:rPr>
              <a:t>У </a:t>
            </a:r>
            <a:r>
              <a:rPr lang="uk-UA" sz="1600" dirty="0">
                <a:latin typeface="Verdana" panose="020B0604030504040204" pitchFamily="34" charset="0"/>
                <a:ea typeface="Verdana" panose="020B0604030504040204" pitchFamily="34" charset="0"/>
              </a:rPr>
              <a:t>1947 році в США створюється перше комерційне телебачення. Реклама «завойовує» канал ЗМІ, який до цього часу виступає як найбільш масовий і, одночасно, самий дорогий. </a:t>
            </a:r>
            <a:endParaRPr lang="uk-UA" sz="1600" dirty="0" smtClean="0">
              <a:latin typeface="Verdana" panose="020B0604030504040204" pitchFamily="34" charset="0"/>
              <a:ea typeface="Verdana" panose="020B0604030504040204" pitchFamily="34" charset="0"/>
            </a:endParaRPr>
          </a:p>
          <a:p>
            <a:pPr indent="360000" algn="just"/>
            <a:r>
              <a:rPr lang="uk-UA" sz="1600" dirty="0" smtClean="0">
                <a:latin typeface="Verdana" panose="020B0604030504040204" pitchFamily="34" charset="0"/>
                <a:ea typeface="Verdana" panose="020B0604030504040204" pitchFamily="34" charset="0"/>
              </a:rPr>
              <a:t>Подальші </a:t>
            </a:r>
            <a:r>
              <a:rPr lang="uk-UA" sz="1600" dirty="0">
                <a:latin typeface="Verdana" panose="020B0604030504040204" pitchFamily="34" charset="0"/>
                <a:ea typeface="Verdana" panose="020B0604030504040204" pitchFamily="34" charset="0"/>
              </a:rPr>
              <a:t>роки характеризуються швидким розвитком професійної і побутової аудіо-і відеотехніки. На початку </a:t>
            </a:r>
            <a:r>
              <a:rPr lang="uk-UA" sz="1600" dirty="0" smtClean="0">
                <a:latin typeface="Verdana" panose="020B0604030504040204" pitchFamily="34" charset="0"/>
                <a:ea typeface="Verdana" panose="020B0604030504040204" pitchFamily="34" charset="0"/>
              </a:rPr>
              <a:t>90-х </a:t>
            </a:r>
            <a:r>
              <a:rPr lang="uk-UA" sz="1600" dirty="0">
                <a:latin typeface="Verdana" panose="020B0604030504040204" pitchFamily="34" charset="0"/>
                <a:ea typeface="Verdana" panose="020B0604030504040204" pitchFamily="34" charset="0"/>
              </a:rPr>
              <a:t>років з</a:t>
            </a:r>
            <a:r>
              <a:rPr lang="en-US" sz="1600" dirty="0">
                <a:latin typeface="Verdana" panose="020B0604030504040204" pitchFamily="34" charset="0"/>
                <a:ea typeface="Verdana" panose="020B0604030504040204" pitchFamily="34" charset="0"/>
              </a:rPr>
              <a:t>’</a:t>
            </a:r>
            <a:r>
              <a:rPr lang="uk-UA" sz="1600" dirty="0">
                <a:latin typeface="Verdana" panose="020B0604030504040204" pitchFamily="34" charset="0"/>
                <a:ea typeface="Verdana" panose="020B0604030504040204" pitchFamily="34" charset="0"/>
              </a:rPr>
              <a:t>явилася </a:t>
            </a:r>
            <a:r>
              <a:rPr lang="uk-UA" sz="1600" dirty="0" smtClean="0">
                <a:latin typeface="Verdana" panose="020B0604030504040204" pitchFamily="34" charset="0"/>
                <a:ea typeface="Verdana" panose="020B0604030504040204" pitchFamily="34" charset="0"/>
              </a:rPr>
              <a:t>мережа  «Інтернет», </a:t>
            </a:r>
            <a:r>
              <a:rPr lang="uk-UA" sz="1600" dirty="0">
                <a:latin typeface="Verdana" panose="020B0604030504040204" pitchFamily="34" charset="0"/>
                <a:ea typeface="Verdana" panose="020B0604030504040204" pitchFamily="34" charset="0"/>
              </a:rPr>
              <a:t>яка стала найкращим середовищем для розвитку комерційних, маркетингових та рекламних комунікацій. </a:t>
            </a:r>
          </a:p>
        </p:txBody>
      </p:sp>
    </p:spTree>
    <p:extLst>
      <p:ext uri="{BB962C8B-B14F-4D97-AF65-F5344CB8AC3E}">
        <p14:creationId xmlns:p14="http://schemas.microsoft.com/office/powerpoint/2010/main" val="3748982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Содержимое 2">
            <a:extLst>
              <a:ext uri="{FF2B5EF4-FFF2-40B4-BE49-F238E27FC236}">
                <a16:creationId xmlns="" xmlns:a16="http://schemas.microsoft.com/office/drawing/2014/main" id="{A3DF26FD-7868-4139-A35C-414A4CEA5A24}"/>
              </a:ext>
            </a:extLst>
          </p:cNvPr>
          <p:cNvSpPr txBox="1">
            <a:spLocks/>
          </p:cNvSpPr>
          <p:nvPr/>
        </p:nvSpPr>
        <p:spPr>
          <a:xfrm>
            <a:off x="1731395" y="1964148"/>
            <a:ext cx="8668041" cy="4676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uk-UA" altLang="ru-RU" sz="2400" b="1" dirty="0" smtClean="0"/>
          </a:p>
        </p:txBody>
      </p:sp>
      <p:sp>
        <p:nvSpPr>
          <p:cNvPr id="2" name="Прямоугольник 1"/>
          <p:cNvSpPr/>
          <p:nvPr/>
        </p:nvSpPr>
        <p:spPr>
          <a:xfrm>
            <a:off x="1333191" y="318197"/>
            <a:ext cx="9464450" cy="362472"/>
          </a:xfrm>
          <a:prstGeom prst="rect">
            <a:avLst/>
          </a:prstGeom>
        </p:spPr>
        <p:txBody>
          <a:bodyPr wrap="none">
            <a:spAutoFit/>
          </a:bodyPr>
          <a:lstStyle/>
          <a:p>
            <a:pPr algn="ctr">
              <a:lnSpc>
                <a:spcPct val="107000"/>
              </a:lnSpc>
              <a:spcAft>
                <a:spcPts val="800"/>
              </a:spcAft>
            </a:pPr>
            <a:r>
              <a:rPr lang="uk-UA" b="1" dirty="0" smtClean="0">
                <a:latin typeface="Verdana" panose="020B0604030504040204" pitchFamily="34" charset="0"/>
                <a:ea typeface="Verdana" panose="020B0604030504040204" pitchFamily="34" charset="0"/>
                <a:cs typeface="Times New Roman" panose="02020603050405020304" pitchFamily="18" charset="0"/>
              </a:rPr>
              <a:t>ПОНЯТТЯ ТА ОСНОВНІ КОМУНІКАТИВНІ ХАРАКТЕРИСТИКИ РЕКЛАМИ</a:t>
            </a:r>
            <a:endParaRPr lang="uk-UA" b="1"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Прямоугольник 3"/>
          <p:cNvSpPr/>
          <p:nvPr/>
        </p:nvSpPr>
        <p:spPr>
          <a:xfrm>
            <a:off x="449178" y="809986"/>
            <a:ext cx="11072261" cy="1323439"/>
          </a:xfrm>
          <a:prstGeom prst="rect">
            <a:avLst/>
          </a:prstGeom>
        </p:spPr>
        <p:txBody>
          <a:bodyPr wrap="square">
            <a:spAutoFit/>
          </a:bodyPr>
          <a:lstStyle/>
          <a:p>
            <a:pPr indent="360000" algn="just"/>
            <a:r>
              <a:rPr lang="ru-RU" sz="1600" dirty="0">
                <a:latin typeface="Verdana" panose="020B0604030504040204" pitchFamily="34" charset="0"/>
                <a:ea typeface="Verdana" panose="020B0604030504040204" pitchFamily="34" charset="0"/>
              </a:rPr>
              <a:t>Слово «</a:t>
            </a:r>
            <a:r>
              <a:rPr lang="ru-RU" sz="1600" b="1" dirty="0">
                <a:latin typeface="Verdana" panose="020B0604030504040204" pitchFamily="34" charset="0"/>
                <a:ea typeface="Verdana" panose="020B0604030504040204" pitchFamily="34" charset="0"/>
              </a:rPr>
              <a:t>реклама</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латинського</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походження</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від</a:t>
            </a:r>
            <a:r>
              <a:rPr lang="ru-RU" sz="1600" dirty="0">
                <a:latin typeface="Verdana" panose="020B0604030504040204" pitchFamily="34" charset="0"/>
                <a:ea typeface="Verdana" panose="020B0604030504040204" pitchFamily="34" charset="0"/>
              </a:rPr>
              <a:t> лат. </a:t>
            </a:r>
            <a:r>
              <a:rPr lang="ru-RU" sz="1600" i="1" dirty="0" err="1" smtClean="0">
                <a:latin typeface="Verdana" panose="020B0604030504040204" pitchFamily="34" charset="0"/>
                <a:ea typeface="Verdana" panose="020B0604030504040204" pitchFamily="34" charset="0"/>
              </a:rPr>
              <a:t>Reclamar</a:t>
            </a:r>
            <a:r>
              <a:rPr lang="ru-RU" sz="1600" dirty="0" smtClean="0">
                <a:latin typeface="Verdana" panose="020B0604030504040204" pitchFamily="34" charset="0"/>
                <a:ea typeface="Verdana" panose="020B0604030504040204" pitchFamily="34" charset="0"/>
              </a:rPr>
              <a:t>) і </a:t>
            </a:r>
            <a:r>
              <a:rPr lang="ru-RU" sz="1600" dirty="0" err="1">
                <a:latin typeface="Verdana" panose="020B0604030504040204" pitchFamily="34" charset="0"/>
                <a:ea typeface="Verdana" panose="020B0604030504040204" pitchFamily="34" charset="0"/>
              </a:rPr>
              <a:t>спочатку</a:t>
            </a:r>
            <a:r>
              <a:rPr lang="ru-RU" sz="1600" dirty="0">
                <a:latin typeface="Verdana" panose="020B0604030504040204" pitchFamily="34" charset="0"/>
                <a:ea typeface="Verdana" panose="020B0604030504040204" pitchFamily="34" charset="0"/>
              </a:rPr>
              <a:t> означало «</a:t>
            </a:r>
            <a:r>
              <a:rPr lang="ru-RU" sz="1600" dirty="0" err="1">
                <a:latin typeface="Verdana" panose="020B0604030504040204" pitchFamily="34" charset="0"/>
                <a:ea typeface="Verdana" panose="020B0604030504040204" pitchFamily="34" charset="0"/>
              </a:rPr>
              <a:t>кричати</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вигукувати</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Потім</a:t>
            </a:r>
            <a:r>
              <a:rPr lang="ru-RU" sz="1600" dirty="0">
                <a:latin typeface="Verdana" panose="020B0604030504040204" pitchFamily="34" charset="0"/>
                <a:ea typeface="Verdana" panose="020B0604030504040204" pitchFamily="34" charset="0"/>
              </a:rPr>
              <a:t> до </a:t>
            </a:r>
            <a:r>
              <a:rPr lang="ru-RU" sz="1600" dirty="0" err="1" smtClean="0">
                <a:latin typeface="Verdana" panose="020B0604030504040204" pitchFamily="34" charset="0"/>
                <a:ea typeface="Verdana" panose="020B0604030504040204" pitchFamily="34" charset="0"/>
              </a:rPr>
              <a:t>нього</a:t>
            </a:r>
            <a:r>
              <a:rPr lang="ru-RU" sz="1600" dirty="0" smtClean="0">
                <a:latin typeface="Verdana" panose="020B0604030504040204" pitchFamily="34" charset="0"/>
                <a:ea typeface="Verdana" panose="020B0604030504040204" pitchFamily="34" charset="0"/>
              </a:rPr>
              <a:t> </a:t>
            </a:r>
            <a:r>
              <a:rPr lang="ru-RU" sz="1600" dirty="0" err="1" smtClean="0">
                <a:latin typeface="Verdana" panose="020B0604030504040204" pitchFamily="34" charset="0"/>
                <a:ea typeface="Verdana" panose="020B0604030504040204" pitchFamily="34" charset="0"/>
              </a:rPr>
              <a:t>приєдналися</a:t>
            </a:r>
            <a:r>
              <a:rPr lang="ru-RU" sz="1600" dirty="0" smtClean="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такі</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значення</a:t>
            </a:r>
            <a:r>
              <a:rPr lang="ru-RU" sz="1600" dirty="0">
                <a:latin typeface="Verdana" panose="020B0604030504040204" pitchFamily="34" charset="0"/>
                <a:ea typeface="Verdana" panose="020B0604030504040204" pitchFamily="34" charset="0"/>
              </a:rPr>
              <a:t>, як «</a:t>
            </a:r>
            <a:r>
              <a:rPr lang="ru-RU" sz="1600" dirty="0" err="1">
                <a:latin typeface="Verdana" panose="020B0604030504040204" pitchFamily="34" charset="0"/>
                <a:ea typeface="Verdana" panose="020B0604030504040204" pitchFamily="34" charset="0"/>
              </a:rPr>
              <a:t>відгукуватися</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вимагати</a:t>
            </a:r>
            <a:r>
              <a:rPr lang="ru-RU" sz="1600" dirty="0">
                <a:latin typeface="Verdana" panose="020B0604030504040204" pitchFamily="34" charset="0"/>
                <a:ea typeface="Verdana" panose="020B0604030504040204" pitchFamily="34" charset="0"/>
              </a:rPr>
              <a:t>».</a:t>
            </a:r>
          </a:p>
          <a:p>
            <a:pPr indent="360000" algn="just"/>
            <a:r>
              <a:rPr lang="ru-RU" sz="1600" dirty="0">
                <a:latin typeface="Verdana" panose="020B0604030504040204" pitchFamily="34" charset="0"/>
                <a:ea typeface="Verdana" panose="020B0604030504040204" pitchFamily="34" charset="0"/>
              </a:rPr>
              <a:t>Таким чином, </a:t>
            </a:r>
            <a:r>
              <a:rPr lang="ru-RU" sz="1600" dirty="0" err="1">
                <a:latin typeface="Verdana" panose="020B0604030504040204" pitchFamily="34" charset="0"/>
                <a:ea typeface="Verdana" panose="020B0604030504040204" pitchFamily="34" charset="0"/>
              </a:rPr>
              <a:t>вже</a:t>
            </a:r>
            <a:r>
              <a:rPr lang="ru-RU" sz="1600" dirty="0">
                <a:latin typeface="Verdana" panose="020B0604030504040204" pitchFamily="34" charset="0"/>
                <a:ea typeface="Verdana" panose="020B0604030504040204" pitchFamily="34" charset="0"/>
              </a:rPr>
              <a:t> в самому </a:t>
            </a:r>
            <a:r>
              <a:rPr lang="ru-RU" sz="1600" dirty="0" err="1">
                <a:latin typeface="Verdana" panose="020B0604030504040204" pitchFamily="34" charset="0"/>
                <a:ea typeface="Verdana" panose="020B0604030504040204" pitchFamily="34" charset="0"/>
              </a:rPr>
              <a:t>тлумаченні</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цього</a:t>
            </a:r>
            <a:r>
              <a:rPr lang="ru-RU" sz="1600" dirty="0">
                <a:latin typeface="Verdana" panose="020B0604030504040204" pitchFamily="34" charset="0"/>
                <a:ea typeface="Verdana" panose="020B0604030504040204" pitchFamily="34" charset="0"/>
              </a:rPr>
              <a:t> слова </a:t>
            </a:r>
            <a:r>
              <a:rPr lang="ru-RU" sz="1600" dirty="0" err="1" smtClean="0">
                <a:latin typeface="Verdana" panose="020B0604030504040204" pitchFamily="34" charset="0"/>
                <a:ea typeface="Verdana" panose="020B0604030504040204" pitchFamily="34" charset="0"/>
              </a:rPr>
              <a:t>закладена</a:t>
            </a:r>
            <a:r>
              <a:rPr lang="ru-RU" sz="1600" dirty="0" smtClean="0">
                <a:latin typeface="Verdana" panose="020B0604030504040204" pitchFamily="34" charset="0"/>
                <a:ea typeface="Verdana" panose="020B0604030504040204" pitchFamily="34" charset="0"/>
              </a:rPr>
              <a:t> </a:t>
            </a:r>
            <a:r>
              <a:rPr lang="ru-RU" sz="1600" dirty="0" err="1" smtClean="0">
                <a:latin typeface="Verdana" panose="020B0604030504040204" pitchFamily="34" charset="0"/>
                <a:ea typeface="Verdana" panose="020B0604030504040204" pitchFamily="34" charset="0"/>
              </a:rPr>
              <a:t>головна</a:t>
            </a:r>
            <a:r>
              <a:rPr lang="ru-RU" sz="1600" dirty="0" smtClean="0">
                <a:latin typeface="Verdana" panose="020B0604030504040204" pitchFamily="34" charset="0"/>
                <a:ea typeface="Verdana" panose="020B0604030504040204" pitchFamily="34" charset="0"/>
              </a:rPr>
              <a:t> </a:t>
            </a:r>
            <a:r>
              <a:rPr lang="ru-RU" sz="1600" dirty="0">
                <a:latin typeface="Verdana" panose="020B0604030504040204" pitchFamily="34" charset="0"/>
                <a:ea typeface="Verdana" panose="020B0604030504040204" pitchFamily="34" charset="0"/>
              </a:rPr>
              <a:t>характеристика </a:t>
            </a:r>
            <a:r>
              <a:rPr lang="ru-RU" sz="1600" dirty="0" err="1">
                <a:latin typeface="Verdana" panose="020B0604030504040204" pitchFamily="34" charset="0"/>
                <a:ea typeface="Verdana" panose="020B0604030504040204" pitchFamily="34" charset="0"/>
              </a:rPr>
              <a:t>сучасної</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реклами</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повідомляти</a:t>
            </a:r>
            <a:r>
              <a:rPr lang="ru-RU" sz="1600" dirty="0" smtClean="0">
                <a:latin typeface="Verdana" panose="020B0604030504040204" pitchFamily="34" charset="0"/>
                <a:ea typeface="Verdana" panose="020B0604030504040204" pitchFamily="34" charset="0"/>
              </a:rPr>
              <a:t>, </a:t>
            </a:r>
            <a:r>
              <a:rPr lang="ru-RU" sz="1600" dirty="0" err="1" smtClean="0">
                <a:latin typeface="Verdana" panose="020B0604030504040204" pitchFamily="34" charset="0"/>
                <a:ea typeface="Verdana" panose="020B0604030504040204" pitchFamily="34" charset="0"/>
              </a:rPr>
              <a:t>поширювати</a:t>
            </a:r>
            <a:r>
              <a:rPr lang="ru-RU" sz="1600" dirty="0" smtClean="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відомості</a:t>
            </a:r>
            <a:r>
              <a:rPr lang="ru-RU" sz="1600" dirty="0">
                <a:latin typeface="Verdana" panose="020B0604030504040204" pitchFamily="34" charset="0"/>
                <a:ea typeface="Verdana" panose="020B0604030504040204" pitchFamily="34" charset="0"/>
              </a:rPr>
              <a:t> про </a:t>
            </a:r>
            <a:r>
              <a:rPr lang="ru-RU" sz="1600" dirty="0" err="1">
                <a:latin typeface="Verdana" panose="020B0604030504040204" pitchFamily="34" charset="0"/>
                <a:ea typeface="Verdana" panose="020B0604030504040204" pitchFamily="34" charset="0"/>
              </a:rPr>
              <a:t>щось</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когось</a:t>
            </a:r>
            <a:r>
              <a:rPr lang="ru-RU" sz="1600" dirty="0">
                <a:latin typeface="Verdana" panose="020B0604030504040204" pitchFamily="34" charset="0"/>
                <a:ea typeface="Verdana" panose="020B0604030504040204" pitchFamily="34" charset="0"/>
              </a:rPr>
              <a:t>) для </a:t>
            </a:r>
            <a:r>
              <a:rPr lang="ru-RU" sz="1600" dirty="0" err="1" smtClean="0">
                <a:latin typeface="Verdana" panose="020B0604030504040204" pitchFamily="34" charset="0"/>
                <a:ea typeface="Verdana" panose="020B0604030504040204" pitchFamily="34" charset="0"/>
              </a:rPr>
              <a:t>залучення</a:t>
            </a:r>
            <a:r>
              <a:rPr lang="ru-RU" sz="1600" dirty="0" smtClean="0">
                <a:latin typeface="Verdana" panose="020B0604030504040204" pitchFamily="34" charset="0"/>
                <a:ea typeface="Verdana" panose="020B0604030504040204" pitchFamily="34" charset="0"/>
              </a:rPr>
              <a:t> </a:t>
            </a:r>
            <a:r>
              <a:rPr lang="ru-RU" sz="1600" dirty="0" err="1" smtClean="0">
                <a:latin typeface="Verdana" panose="020B0604030504040204" pitchFamily="34" charset="0"/>
                <a:ea typeface="Verdana" panose="020B0604030504040204" pitchFamily="34" charset="0"/>
              </a:rPr>
              <a:t>споживачів</a:t>
            </a:r>
            <a:r>
              <a:rPr lang="ru-RU" sz="1600" dirty="0" smtClean="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або</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створення</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популярності</a:t>
            </a:r>
            <a:r>
              <a:rPr lang="ru-RU" sz="1600" dirty="0">
                <a:latin typeface="Verdana" panose="020B0604030504040204" pitchFamily="34" charset="0"/>
                <a:ea typeface="Verdana" panose="020B0604030504040204" pitchFamily="34" charset="0"/>
              </a:rPr>
              <a:t> товару, бренду </a:t>
            </a:r>
            <a:r>
              <a:rPr lang="ru-RU" sz="1600" dirty="0" err="1" smtClean="0">
                <a:latin typeface="Verdana" panose="020B0604030504040204" pitchFamily="34" charset="0"/>
                <a:ea typeface="Verdana" panose="020B0604030504040204" pitchFamily="34" charset="0"/>
              </a:rPr>
              <a:t>або</a:t>
            </a:r>
            <a:r>
              <a:rPr lang="ru-RU" sz="1600" dirty="0" smtClean="0">
                <a:latin typeface="Verdana" panose="020B0604030504040204" pitchFamily="34" charset="0"/>
                <a:ea typeface="Verdana" panose="020B0604030504040204" pitchFamily="34" charset="0"/>
              </a:rPr>
              <a:t> </a:t>
            </a:r>
            <a:r>
              <a:rPr lang="uk-UA" sz="1600" dirty="0" smtClean="0">
                <a:latin typeface="Verdana" panose="020B0604030504040204" pitchFamily="34" charset="0"/>
                <a:ea typeface="Verdana" panose="020B0604030504040204" pitchFamily="34" charset="0"/>
              </a:rPr>
              <a:t>підприємства</a:t>
            </a:r>
            <a:r>
              <a:rPr lang="uk-UA" sz="1600" dirty="0">
                <a:latin typeface="Verdana" panose="020B0604030504040204" pitchFamily="34" charset="0"/>
                <a:ea typeface="Verdana" panose="020B0604030504040204" pitchFamily="34" charset="0"/>
              </a:rPr>
              <a:t>.</a:t>
            </a:r>
          </a:p>
        </p:txBody>
      </p:sp>
      <p:sp>
        <p:nvSpPr>
          <p:cNvPr id="5" name="Прямоугольник 4"/>
          <p:cNvSpPr/>
          <p:nvPr/>
        </p:nvSpPr>
        <p:spPr>
          <a:xfrm>
            <a:off x="121920" y="3463844"/>
            <a:ext cx="3179544"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uk-UA" sz="1600" b="1" dirty="0" smtClean="0">
                <a:latin typeface="Verdana" panose="020B0604030504040204" pitchFamily="34" charset="0"/>
                <a:ea typeface="Verdana" panose="020B0604030504040204" pitchFamily="34" charset="0"/>
              </a:rPr>
              <a:t>Американська Асоціація </a:t>
            </a:r>
            <a:r>
              <a:rPr lang="uk-UA" sz="1600" b="1" dirty="0">
                <a:latin typeface="Verdana" panose="020B0604030504040204" pitchFamily="34" charset="0"/>
                <a:ea typeface="Verdana" panose="020B0604030504040204" pitchFamily="34" charset="0"/>
              </a:rPr>
              <a:t>маркетингу</a:t>
            </a:r>
            <a:r>
              <a:rPr lang="uk-UA" sz="1600" b="1" dirty="0" smtClean="0">
                <a:latin typeface="Verdana" panose="020B0604030504040204" pitchFamily="34" charset="0"/>
                <a:ea typeface="Verdana" panose="020B0604030504040204" pitchFamily="34" charset="0"/>
              </a:rPr>
              <a:t>,</a:t>
            </a:r>
            <a:endParaRPr lang="uk-UA" sz="1600" b="1" dirty="0">
              <a:latin typeface="Verdana" panose="020B0604030504040204" pitchFamily="34" charset="0"/>
              <a:ea typeface="Verdana" panose="020B0604030504040204" pitchFamily="34" charset="0"/>
            </a:endParaRPr>
          </a:p>
        </p:txBody>
      </p:sp>
      <p:sp>
        <p:nvSpPr>
          <p:cNvPr id="6" name="Прямоугольник 5"/>
          <p:cNvSpPr/>
          <p:nvPr/>
        </p:nvSpPr>
        <p:spPr>
          <a:xfrm>
            <a:off x="3672141" y="3365304"/>
            <a:ext cx="8139557" cy="830997"/>
          </a:xfrm>
          <a:prstGeom prst="rect">
            <a:avLst/>
          </a:prstGeom>
        </p:spPr>
        <p:txBody>
          <a:bodyPr wrap="square">
            <a:spAutoFit/>
          </a:bodyPr>
          <a:lstStyle/>
          <a:p>
            <a:pPr algn="just"/>
            <a:r>
              <a:rPr lang="uk-UA" sz="1600" b="1" dirty="0" smtClean="0">
                <a:latin typeface="Verdana" panose="020B0604030504040204" pitchFamily="34" charset="0"/>
                <a:ea typeface="Verdana" panose="020B0604030504040204" pitchFamily="34" charset="0"/>
              </a:rPr>
              <a:t>Реклама</a:t>
            </a:r>
            <a:r>
              <a:rPr lang="uk-UA" sz="1600" dirty="0" smtClean="0">
                <a:latin typeface="Verdana" panose="020B0604030504040204" pitchFamily="34" charset="0"/>
                <a:ea typeface="Verdana" panose="020B0604030504040204" pitchFamily="34" charset="0"/>
              </a:rPr>
              <a:t> </a:t>
            </a:r>
            <a:r>
              <a:rPr lang="uk-UA" sz="1600" dirty="0">
                <a:latin typeface="Verdana" panose="020B0604030504040204" pitchFamily="34" charset="0"/>
                <a:ea typeface="Verdana" panose="020B0604030504040204" pitchFamily="34" charset="0"/>
              </a:rPr>
              <a:t>(</a:t>
            </a:r>
            <a:r>
              <a:rPr lang="en-US" sz="1600" dirty="0">
                <a:latin typeface="Verdana" panose="020B0604030504040204" pitchFamily="34" charset="0"/>
                <a:ea typeface="Verdana" panose="020B0604030504040204" pitchFamily="34" charset="0"/>
              </a:rPr>
              <a:t>advertising</a:t>
            </a:r>
            <a:r>
              <a:rPr lang="en-US" sz="1600" dirty="0" smtClean="0">
                <a:latin typeface="Verdana" panose="020B0604030504040204" pitchFamily="34" charset="0"/>
                <a:ea typeface="Verdana" panose="020B0604030504040204" pitchFamily="34" charset="0"/>
              </a:rPr>
              <a:t>)</a:t>
            </a:r>
            <a:r>
              <a:rPr lang="uk-UA" sz="1600" dirty="0" smtClean="0">
                <a:latin typeface="Verdana" panose="020B0604030504040204" pitchFamily="34" charset="0"/>
                <a:ea typeface="Verdana" panose="020B0604030504040204" pitchFamily="34" charset="0"/>
              </a:rPr>
              <a:t> - будь-яку форма неособистого </a:t>
            </a:r>
            <a:r>
              <a:rPr lang="ru-RU" sz="1600" dirty="0" err="1" smtClean="0">
                <a:latin typeface="Verdana" panose="020B0604030504040204" pitchFamily="34" charset="0"/>
                <a:ea typeface="Verdana" panose="020B0604030504040204" pitchFamily="34" charset="0"/>
              </a:rPr>
              <a:t>представлення</a:t>
            </a:r>
            <a:r>
              <a:rPr lang="ru-RU" sz="1600" dirty="0" smtClean="0">
                <a:latin typeface="Verdana" panose="020B0604030504040204" pitchFamily="34" charset="0"/>
                <a:ea typeface="Verdana" panose="020B0604030504040204" pitchFamily="34" charset="0"/>
              </a:rPr>
              <a:t> </a:t>
            </a:r>
            <a:r>
              <a:rPr lang="ru-RU" sz="1600" dirty="0">
                <a:latin typeface="Verdana" panose="020B0604030504040204" pitchFamily="34" charset="0"/>
                <a:ea typeface="Verdana" panose="020B0604030504040204" pitchFamily="34" charset="0"/>
              </a:rPr>
              <a:t>і </a:t>
            </a:r>
            <a:r>
              <a:rPr lang="ru-RU" sz="1600" dirty="0" err="1">
                <a:latin typeface="Verdana" panose="020B0604030504040204" pitchFamily="34" charset="0"/>
                <a:ea typeface="Verdana" panose="020B0604030504040204" pitchFamily="34" charset="0"/>
              </a:rPr>
              <a:t>просування</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ідей</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товарів</a:t>
            </a:r>
            <a:r>
              <a:rPr lang="ru-RU" sz="1600" dirty="0">
                <a:latin typeface="Verdana" panose="020B0604030504040204" pitchFamily="34" charset="0"/>
                <a:ea typeface="Verdana" panose="020B0604030504040204" pitchFamily="34" charset="0"/>
              </a:rPr>
              <a:t> і </a:t>
            </a:r>
            <a:r>
              <a:rPr lang="ru-RU" sz="1600" dirty="0" err="1">
                <a:latin typeface="Verdana" panose="020B0604030504040204" pitchFamily="34" charset="0"/>
                <a:ea typeface="Verdana" panose="020B0604030504040204" pitchFamily="34" charset="0"/>
              </a:rPr>
              <a:t>послуг</a:t>
            </a:r>
            <a:r>
              <a:rPr lang="ru-RU" sz="1600" dirty="0">
                <a:latin typeface="Verdana" panose="020B0604030504040204" pitchFamily="34" charset="0"/>
                <a:ea typeface="Verdana" panose="020B0604030504040204" pitchFamily="34" charset="0"/>
              </a:rPr>
              <a:t>, </a:t>
            </a:r>
            <a:r>
              <a:rPr lang="ru-RU" sz="1600" dirty="0" err="1" smtClean="0">
                <a:latin typeface="Verdana" panose="020B0604030504040204" pitchFamily="34" charset="0"/>
                <a:ea typeface="Verdana" panose="020B0604030504040204" pitchFamily="34" charset="0"/>
              </a:rPr>
              <a:t>оплачувану</a:t>
            </a:r>
            <a:r>
              <a:rPr lang="ru-RU" sz="1600" dirty="0" smtClean="0">
                <a:latin typeface="Verdana" panose="020B0604030504040204" pitchFamily="34" charset="0"/>
                <a:ea typeface="Verdana" panose="020B0604030504040204" pitchFamily="34" charset="0"/>
              </a:rPr>
              <a:t> </a:t>
            </a:r>
            <a:r>
              <a:rPr lang="uk-UA" sz="1600" dirty="0" smtClean="0">
                <a:latin typeface="Verdana" panose="020B0604030504040204" pitchFamily="34" charset="0"/>
                <a:ea typeface="Verdana" panose="020B0604030504040204" pitchFamily="34" charset="0"/>
              </a:rPr>
              <a:t>точно </a:t>
            </a:r>
            <a:r>
              <a:rPr lang="uk-UA" sz="1600" dirty="0">
                <a:latin typeface="Verdana" panose="020B0604030504040204" pitchFamily="34" charset="0"/>
                <a:ea typeface="Verdana" panose="020B0604030504040204" pitchFamily="34" charset="0"/>
              </a:rPr>
              <a:t>встановленим замовником</a:t>
            </a:r>
          </a:p>
        </p:txBody>
      </p:sp>
      <p:sp>
        <p:nvSpPr>
          <p:cNvPr id="7" name="Прямоугольник 6"/>
          <p:cNvSpPr/>
          <p:nvPr/>
        </p:nvSpPr>
        <p:spPr>
          <a:xfrm>
            <a:off x="121919" y="2288086"/>
            <a:ext cx="3179545"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uk-UA" altLang="ru-RU" sz="1600" b="1" dirty="0">
                <a:latin typeface="Verdana" panose="020B0604030504040204" pitchFamily="34" charset="0"/>
                <a:ea typeface="Verdana" panose="020B0604030504040204" pitchFamily="34" charset="0"/>
              </a:rPr>
              <a:t>Закон України “Про рекламу” </a:t>
            </a:r>
            <a:endParaRPr lang="uk-UA" altLang="ru-RU" sz="1600" b="1" dirty="0" smtClean="0">
              <a:latin typeface="Verdana" panose="020B0604030504040204" pitchFamily="34" charset="0"/>
              <a:ea typeface="Verdana" panose="020B0604030504040204" pitchFamily="34" charset="0"/>
            </a:endParaRPr>
          </a:p>
          <a:p>
            <a:pPr algn="ctr"/>
            <a:r>
              <a:rPr lang="uk-UA" altLang="ru-RU" sz="1600" dirty="0" smtClean="0">
                <a:latin typeface="Verdana" panose="020B0604030504040204" pitchFamily="34" charset="0"/>
                <a:ea typeface="Verdana" panose="020B0604030504040204" pitchFamily="34" charset="0"/>
              </a:rPr>
              <a:t>зі </a:t>
            </a:r>
            <a:r>
              <a:rPr lang="uk-UA" altLang="ru-RU" sz="1600" dirty="0">
                <a:latin typeface="Verdana" panose="020B0604030504040204" pitchFamily="34" charset="0"/>
                <a:ea typeface="Verdana" panose="020B0604030504040204" pitchFamily="34" charset="0"/>
              </a:rPr>
              <a:t>змінами та доповненнями,  № 176</a:t>
            </a:r>
            <a:endParaRPr lang="uk-UA" sz="1600" dirty="0">
              <a:latin typeface="Verdana" panose="020B0604030504040204" pitchFamily="34" charset="0"/>
              <a:ea typeface="Verdana" panose="020B0604030504040204" pitchFamily="34" charset="0"/>
            </a:endParaRPr>
          </a:p>
        </p:txBody>
      </p:sp>
      <p:sp>
        <p:nvSpPr>
          <p:cNvPr id="8" name="Прямоугольник 7"/>
          <p:cNvSpPr/>
          <p:nvPr/>
        </p:nvSpPr>
        <p:spPr>
          <a:xfrm>
            <a:off x="3672140" y="2333866"/>
            <a:ext cx="8139557" cy="830997"/>
          </a:xfrm>
          <a:prstGeom prst="rect">
            <a:avLst/>
          </a:prstGeom>
        </p:spPr>
        <p:txBody>
          <a:bodyPr wrap="square">
            <a:spAutoFit/>
          </a:bodyPr>
          <a:lstStyle/>
          <a:p>
            <a:pPr algn="just"/>
            <a:r>
              <a:rPr lang="uk-UA" altLang="ru-RU" sz="1600" b="1" dirty="0">
                <a:latin typeface="Verdana" panose="020B0604030504040204" pitchFamily="34" charset="0"/>
                <a:ea typeface="Verdana" panose="020B0604030504040204" pitchFamily="34" charset="0"/>
              </a:rPr>
              <a:t>Реклама</a:t>
            </a:r>
            <a:r>
              <a:rPr lang="uk-UA" altLang="ru-RU" sz="1600" dirty="0">
                <a:latin typeface="Verdana" panose="020B0604030504040204" pitchFamily="34" charset="0"/>
                <a:ea typeface="Verdana" panose="020B0604030504040204" pitchFamily="34" charset="0"/>
              </a:rPr>
              <a:t> – інформація про особу чи товар, розповсюджена в будь-якій формі та в будь-який спосіб і призначена сформувати або підтримати обізнаність споживачів реклами та їх інтерес щодо таких осіб чи товару.</a:t>
            </a:r>
          </a:p>
        </p:txBody>
      </p:sp>
      <p:sp>
        <p:nvSpPr>
          <p:cNvPr id="9" name="Прямоугольник 8"/>
          <p:cNvSpPr/>
          <p:nvPr/>
        </p:nvSpPr>
        <p:spPr>
          <a:xfrm>
            <a:off x="121919" y="4639997"/>
            <a:ext cx="3179545" cy="33855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buFont typeface="Wingdings 2" panose="05020102010507070707" pitchFamily="18" charset="2"/>
              <a:buNone/>
            </a:pPr>
            <a:r>
              <a:rPr lang="uk-UA" altLang="ru-RU" sz="1600" b="1" dirty="0">
                <a:latin typeface="Verdana" panose="020B0604030504040204" pitchFamily="34" charset="0"/>
                <a:ea typeface="Verdana" panose="020B0604030504040204" pitchFamily="34" charset="0"/>
              </a:rPr>
              <a:t>Ж.-Ж. </a:t>
            </a:r>
            <a:r>
              <a:rPr lang="uk-UA" altLang="ru-RU" sz="1600" b="1" dirty="0" err="1">
                <a:latin typeface="Verdana" panose="020B0604030504040204" pitchFamily="34" charset="0"/>
                <a:ea typeface="Verdana" panose="020B0604030504040204" pitchFamily="34" charset="0"/>
              </a:rPr>
              <a:t>Ламбен</a:t>
            </a:r>
            <a:endParaRPr lang="ru-RU" altLang="ru-RU" sz="1600" b="1" dirty="0">
              <a:latin typeface="Verdana" panose="020B0604030504040204" pitchFamily="34" charset="0"/>
              <a:ea typeface="Verdana" panose="020B0604030504040204" pitchFamily="34" charset="0"/>
            </a:endParaRPr>
          </a:p>
        </p:txBody>
      </p:sp>
      <p:sp>
        <p:nvSpPr>
          <p:cNvPr id="12" name="Прямоугольник 11"/>
          <p:cNvSpPr/>
          <p:nvPr/>
        </p:nvSpPr>
        <p:spPr>
          <a:xfrm>
            <a:off x="3672139" y="4396742"/>
            <a:ext cx="8139557" cy="830997"/>
          </a:xfrm>
          <a:prstGeom prst="rect">
            <a:avLst/>
          </a:prstGeom>
        </p:spPr>
        <p:txBody>
          <a:bodyPr wrap="square">
            <a:spAutoFit/>
          </a:bodyPr>
          <a:lstStyle/>
          <a:p>
            <a:pPr algn="just"/>
            <a:r>
              <a:rPr lang="uk-UA" altLang="ru-RU" sz="1600" b="1" dirty="0">
                <a:latin typeface="Verdana" panose="020B0604030504040204" pitchFamily="34" charset="0"/>
                <a:ea typeface="Verdana" panose="020B0604030504040204" pitchFamily="34" charset="0"/>
              </a:rPr>
              <a:t>Реклама</a:t>
            </a:r>
            <a:r>
              <a:rPr lang="uk-UA" altLang="ru-RU" sz="1600" dirty="0">
                <a:latin typeface="Verdana" panose="020B0604030504040204" pitchFamily="34" charset="0"/>
                <a:ea typeface="Verdana" panose="020B0604030504040204" pitchFamily="34" charset="0"/>
              </a:rPr>
              <a:t> – одностороння, платна форма неособистої масової комунікації, що покликана створювати сприятливе враження про рекламований об</a:t>
            </a:r>
            <a:r>
              <a:rPr lang="en-US" altLang="ru-RU" sz="1600" dirty="0">
                <a:latin typeface="Verdana" panose="020B0604030504040204" pitchFamily="34" charset="0"/>
                <a:ea typeface="Verdana" panose="020B0604030504040204" pitchFamily="34" charset="0"/>
              </a:rPr>
              <a:t>’</a:t>
            </a:r>
            <a:r>
              <a:rPr lang="uk-UA" altLang="ru-RU" sz="1600" dirty="0" err="1">
                <a:latin typeface="Verdana" panose="020B0604030504040204" pitchFamily="34" charset="0"/>
                <a:ea typeface="Verdana" panose="020B0604030504040204" pitchFamily="34" charset="0"/>
              </a:rPr>
              <a:t>єкт</a:t>
            </a:r>
            <a:r>
              <a:rPr lang="uk-UA" altLang="ru-RU" sz="1600" dirty="0">
                <a:latin typeface="Verdana" panose="020B0604030504040204" pitchFamily="34" charset="0"/>
                <a:ea typeface="Verdana" panose="020B0604030504040204" pitchFamily="34" charset="0"/>
              </a:rPr>
              <a:t>  і має чітко визначеного спонсора</a:t>
            </a:r>
            <a:endParaRPr lang="uk-UA" sz="1600" dirty="0">
              <a:latin typeface="Verdana" panose="020B0604030504040204" pitchFamily="34" charset="0"/>
              <a:ea typeface="Verdana" panose="020B0604030504040204" pitchFamily="34" charset="0"/>
            </a:endParaRPr>
          </a:p>
        </p:txBody>
      </p:sp>
      <p:sp>
        <p:nvSpPr>
          <p:cNvPr id="13" name="Прямоугольник 12"/>
          <p:cNvSpPr/>
          <p:nvPr/>
        </p:nvSpPr>
        <p:spPr>
          <a:xfrm>
            <a:off x="3672139" y="5494648"/>
            <a:ext cx="8139557" cy="830997"/>
          </a:xfrm>
          <a:prstGeom prst="rect">
            <a:avLst/>
          </a:prstGeom>
        </p:spPr>
        <p:txBody>
          <a:bodyPr wrap="square">
            <a:spAutoFit/>
          </a:bodyPr>
          <a:lstStyle/>
          <a:p>
            <a:pPr algn="just"/>
            <a:r>
              <a:rPr lang="ru-RU" sz="1600" b="1" dirty="0" smtClean="0">
                <a:latin typeface="Verdana" panose="020B0604030504040204" pitchFamily="34" charset="0"/>
                <a:ea typeface="Verdana" panose="020B0604030504040204" pitchFamily="34" charset="0"/>
              </a:rPr>
              <a:t>Реклама</a:t>
            </a:r>
            <a:r>
              <a:rPr lang="ru-RU" sz="1600" dirty="0" smtClean="0">
                <a:latin typeface="Verdana" panose="020B0604030504040204" pitchFamily="34" charset="0"/>
                <a:ea typeface="Verdana" panose="020B0604030504040204" pitchFamily="34" charset="0"/>
              </a:rPr>
              <a:t> </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це</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неособиста</a:t>
            </a:r>
            <a:r>
              <a:rPr lang="ru-RU" sz="1600" dirty="0">
                <a:latin typeface="Verdana" panose="020B0604030504040204" pitchFamily="34" charset="0"/>
                <a:ea typeface="Verdana" panose="020B0604030504040204" pitchFamily="34" charset="0"/>
              </a:rPr>
              <a:t> </a:t>
            </a:r>
            <a:r>
              <a:rPr lang="ru-RU" sz="1600" dirty="0" smtClean="0">
                <a:latin typeface="Verdana" panose="020B0604030504040204" pitchFamily="34" charset="0"/>
                <a:ea typeface="Verdana" panose="020B0604030504040204" pitchFamily="34" charset="0"/>
              </a:rPr>
              <a:t>форма </a:t>
            </a:r>
            <a:r>
              <a:rPr lang="ru-RU" sz="1600" dirty="0" err="1" smtClean="0">
                <a:latin typeface="Verdana" panose="020B0604030504040204" pitchFamily="34" charset="0"/>
                <a:ea typeface="Verdana" panose="020B0604030504040204" pitchFamily="34" charset="0"/>
              </a:rPr>
              <a:t>комунікації</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що</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здійснюється</a:t>
            </a:r>
            <a:r>
              <a:rPr lang="ru-RU" sz="1600" dirty="0">
                <a:latin typeface="Verdana" panose="020B0604030504040204" pitchFamily="34" charset="0"/>
                <a:ea typeface="Verdana" panose="020B0604030504040204" pitchFamily="34" charset="0"/>
              </a:rPr>
              <a:t> через </a:t>
            </a:r>
            <a:r>
              <a:rPr lang="ru-RU" sz="1600" dirty="0" err="1">
                <a:latin typeface="Verdana" panose="020B0604030504040204" pitchFamily="34" charset="0"/>
                <a:ea typeface="Verdana" panose="020B0604030504040204" pitchFamily="34" charset="0"/>
              </a:rPr>
              <a:t>посередництво</a:t>
            </a:r>
            <a:r>
              <a:rPr lang="ru-RU" sz="1600" dirty="0">
                <a:latin typeface="Verdana" panose="020B0604030504040204" pitchFamily="34" charset="0"/>
                <a:ea typeface="Verdana" panose="020B0604030504040204" pitchFamily="34" charset="0"/>
              </a:rPr>
              <a:t> </a:t>
            </a:r>
            <a:r>
              <a:rPr lang="ru-RU" sz="1600" dirty="0" err="1" smtClean="0">
                <a:latin typeface="Verdana" panose="020B0604030504040204" pitchFamily="34" charset="0"/>
                <a:ea typeface="Verdana" panose="020B0604030504040204" pitchFamily="34" charset="0"/>
              </a:rPr>
              <a:t>платних</a:t>
            </a:r>
            <a:r>
              <a:rPr lang="ru-RU" sz="1600" dirty="0" smtClean="0">
                <a:latin typeface="Verdana" panose="020B0604030504040204" pitchFamily="34" charset="0"/>
                <a:ea typeface="Verdana" panose="020B0604030504040204" pitchFamily="34" charset="0"/>
              </a:rPr>
              <a:t> </a:t>
            </a:r>
            <a:r>
              <a:rPr lang="ru-RU" sz="1600" dirty="0" err="1" smtClean="0">
                <a:latin typeface="Verdana" panose="020B0604030504040204" pitchFamily="34" charset="0"/>
                <a:ea typeface="Verdana" panose="020B0604030504040204" pitchFamily="34" charset="0"/>
              </a:rPr>
              <a:t>засобів</a:t>
            </a:r>
            <a:r>
              <a:rPr lang="ru-RU" sz="1600" dirty="0" smtClean="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поширення</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інформації</a:t>
            </a:r>
            <a:r>
              <a:rPr lang="ru-RU" sz="1600" dirty="0">
                <a:latin typeface="Verdana" panose="020B0604030504040204" pitchFamily="34" charset="0"/>
                <a:ea typeface="Verdana" panose="020B0604030504040204" pitchFamily="34" charset="0"/>
              </a:rPr>
              <a:t> з </a:t>
            </a:r>
            <a:r>
              <a:rPr lang="ru-RU" sz="1600" dirty="0" err="1">
                <a:latin typeface="Verdana" panose="020B0604030504040204" pitchFamily="34" charset="0"/>
                <a:ea typeface="Verdana" panose="020B0604030504040204" pitchFamily="34" charset="0"/>
              </a:rPr>
              <a:t>чітким</a:t>
            </a:r>
            <a:r>
              <a:rPr lang="ru-RU" sz="1600" dirty="0">
                <a:latin typeface="Verdana" panose="020B0604030504040204" pitchFamily="34" charset="0"/>
                <a:ea typeface="Verdana" panose="020B0604030504040204" pitchFamily="34" charset="0"/>
              </a:rPr>
              <a:t> </a:t>
            </a:r>
            <a:r>
              <a:rPr lang="ru-RU" sz="1600" dirty="0" err="1">
                <a:latin typeface="Verdana" panose="020B0604030504040204" pitchFamily="34" charset="0"/>
                <a:ea typeface="Verdana" panose="020B0604030504040204" pitchFamily="34" charset="0"/>
              </a:rPr>
              <a:t>зазначенням</a:t>
            </a:r>
            <a:r>
              <a:rPr lang="ru-RU" sz="1600" dirty="0">
                <a:latin typeface="Verdana" panose="020B0604030504040204" pitchFamily="34" charset="0"/>
                <a:ea typeface="Verdana" panose="020B0604030504040204" pitchFamily="34" charset="0"/>
              </a:rPr>
              <a:t> </a:t>
            </a:r>
            <a:r>
              <a:rPr lang="ru-RU" sz="1600" dirty="0" err="1" smtClean="0">
                <a:latin typeface="Verdana" panose="020B0604030504040204" pitchFamily="34" charset="0"/>
                <a:ea typeface="Verdana" panose="020B0604030504040204" pitchFamily="34" charset="0"/>
              </a:rPr>
              <a:t>джерела</a:t>
            </a:r>
            <a:r>
              <a:rPr lang="ru-RU" sz="1600" dirty="0" smtClean="0">
                <a:latin typeface="Verdana" panose="020B0604030504040204" pitchFamily="34" charset="0"/>
                <a:ea typeface="Verdana" panose="020B0604030504040204" pitchFamily="34" charset="0"/>
              </a:rPr>
              <a:t> </a:t>
            </a:r>
            <a:r>
              <a:rPr lang="uk-UA" sz="1600" dirty="0" smtClean="0">
                <a:latin typeface="Verdana" panose="020B0604030504040204" pitchFamily="34" charset="0"/>
                <a:ea typeface="Verdana" panose="020B0604030504040204" pitchFamily="34" charset="0"/>
              </a:rPr>
              <a:t>фінансування</a:t>
            </a:r>
            <a:r>
              <a:rPr lang="uk-UA" sz="1600" dirty="0">
                <a:latin typeface="Verdana" panose="020B0604030504040204" pitchFamily="34" charset="0"/>
                <a:ea typeface="Verdana" panose="020B0604030504040204" pitchFamily="34" charset="0"/>
              </a:rPr>
              <a:t>.</a:t>
            </a:r>
          </a:p>
        </p:txBody>
      </p:sp>
      <p:sp>
        <p:nvSpPr>
          <p:cNvPr id="14" name="Прямоугольник 13"/>
          <p:cNvSpPr/>
          <p:nvPr/>
        </p:nvSpPr>
        <p:spPr>
          <a:xfrm>
            <a:off x="121918" y="5766348"/>
            <a:ext cx="3179545" cy="33855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1600" b="1" dirty="0">
                <a:solidFill>
                  <a:schemeClr val="tx1"/>
                </a:solidFill>
                <a:latin typeface="Verdana" panose="020B0604030504040204" pitchFamily="34" charset="0"/>
                <a:ea typeface="Verdana" panose="020B0604030504040204" pitchFamily="34" charset="0"/>
              </a:rPr>
              <a:t>Ф. </a:t>
            </a:r>
            <a:r>
              <a:rPr lang="ru-RU" sz="1600" b="1" dirty="0" err="1">
                <a:solidFill>
                  <a:schemeClr val="tx1"/>
                </a:solidFill>
                <a:latin typeface="Verdana" panose="020B0604030504040204" pitchFamily="34" charset="0"/>
                <a:ea typeface="Verdana" panose="020B0604030504040204" pitchFamily="34" charset="0"/>
              </a:rPr>
              <a:t>Котлера</a:t>
            </a:r>
            <a:endParaRPr lang="uk-UA" sz="1600" b="1" dirty="0">
              <a:solidFill>
                <a:schemeClr val="tx1"/>
              </a:solidFill>
              <a:latin typeface="Verdana" panose="020B0604030504040204" pitchFamily="34" charset="0"/>
              <a:ea typeface="Verdana" panose="020B0604030504040204" pitchFamily="34"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5206</TotalTime>
  <Words>3821</Words>
  <Application>Microsoft Office PowerPoint</Application>
  <PresentationFormat>Широкоэкранный</PresentationFormat>
  <Paragraphs>260</Paragraphs>
  <Slides>35</Slides>
  <Notes>0</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35</vt:i4>
      </vt:variant>
    </vt:vector>
  </HeadingPairs>
  <TitlesOfParts>
    <vt:vector size="52" baseType="lpstr">
      <vt:lpstr>Arial</vt:lpstr>
      <vt:lpstr>Bookman Old Style</vt:lpstr>
      <vt:lpstr>Calibri</vt:lpstr>
      <vt:lpstr>Calibri Light</vt:lpstr>
      <vt:lpstr>Comic Sans MS</vt:lpstr>
      <vt:lpstr>inherit</vt:lpstr>
      <vt:lpstr>Open Sans</vt:lpstr>
      <vt:lpstr>Roboto</vt:lpstr>
      <vt:lpstr>RobotoBold</vt:lpstr>
      <vt:lpstr>stk</vt:lpstr>
      <vt:lpstr>Symbol</vt:lpstr>
      <vt:lpstr>Times New Roman</vt:lpstr>
      <vt:lpstr>Verdana</vt:lpstr>
      <vt:lpstr>Verdana</vt:lpstr>
      <vt:lpstr>Wingdings</vt:lpstr>
      <vt:lpstr>Wingdings 2</vt:lpstr>
      <vt:lpstr>Тема Office</vt:lpstr>
      <vt:lpstr>Тема 3. Реклама в системі маркетингових комунікацій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КОМУНІКАЦІЙНІ ХАРАКТЕРИСТИКИ РЕКЛАМИ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Роль реклами в комунікаційній політиці підприємства</dc:title>
  <dc:creator>Komp</dc:creator>
  <cp:lastModifiedBy>Царук Ірина Михайлівна</cp:lastModifiedBy>
  <cp:revision>205</cp:revision>
  <dcterms:created xsi:type="dcterms:W3CDTF">2020-09-07T12:57:37Z</dcterms:created>
  <dcterms:modified xsi:type="dcterms:W3CDTF">2025-03-03T13:36:07Z</dcterms:modified>
</cp:coreProperties>
</file>