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14630400" cy="8229600"/>
  <p:notesSz cx="8229600" cy="14630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6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8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9.xml"/><Relationship Id="rId6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939403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b="1" spc="-134" kern="0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Вибір способу підрахунку запасів залежно від методу видобутку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3405902"/>
            <a:ext cx="7556421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Підрахунок запасів корисних копалин є критичним елементом гірничодобувної галузі, що суттєво відрізняється залежно від обраного способу розробки родовища. Точність цього процесу безпосередньо впливає на економічну ефективність проекту та безпеку робіт.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793790" y="5475565"/>
            <a:ext cx="7556421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У цій презентації ми розглянемо особливості підрахунку запасів для двох основних методів видобутку: відкритого та підземного. Кожен з них має свої унікальні вимоги, фактори впливу та оптимальні методики, які необхідно враховувати для досягнення максимальної точності оцінки.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78537" y="773073"/>
            <a:ext cx="7786926" cy="1211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4750"/>
              </a:lnSpc>
              <a:buNone/>
            </a:pPr>
            <a:r>
              <a:rPr lang="en-US" sz="3800" b="1" spc="-114" kern="0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Особливості відкритого способу розробки</a:t>
            </a:r>
            <a:endParaRPr lang="en-US" sz="3800" dirty="0"/>
          </a:p>
        </p:txBody>
      </p:sp>
      <p:sp>
        <p:nvSpPr>
          <p:cNvPr id="4" name="Shape 1"/>
          <p:cNvSpPr/>
          <p:nvPr/>
        </p:nvSpPr>
        <p:spPr>
          <a:xfrm>
            <a:off x="678537" y="2493407"/>
            <a:ext cx="436126" cy="436126"/>
          </a:xfrm>
          <a:prstGeom prst="roundRect">
            <a:avLst>
              <a:gd name="adj" fmla="val 18670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751165" y="2529661"/>
            <a:ext cx="290751" cy="3634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250"/>
              </a:lnSpc>
              <a:buNone/>
            </a:pPr>
            <a:r>
              <a:rPr lang="en-US" sz="2250" b="1" spc="-69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1</a:t>
            </a:r>
            <a:endParaRPr lang="en-US" sz="2250" dirty="0"/>
          </a:p>
        </p:txBody>
      </p:sp>
      <p:sp>
        <p:nvSpPr>
          <p:cNvPr id="6" name="Text 3"/>
          <p:cNvSpPr/>
          <p:nvPr/>
        </p:nvSpPr>
        <p:spPr>
          <a:xfrm>
            <a:off x="1308497" y="2493407"/>
            <a:ext cx="3166586" cy="6055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350"/>
              </a:lnSpc>
              <a:buNone/>
            </a:pPr>
            <a:r>
              <a:rPr lang="en-US" sz="1900" b="1" spc="-57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Врахування розкривних порід</a:t>
            </a:r>
            <a:endParaRPr lang="en-US" sz="1900" dirty="0"/>
          </a:p>
        </p:txBody>
      </p:sp>
      <p:sp>
        <p:nvSpPr>
          <p:cNvPr id="7" name="Text 4"/>
          <p:cNvSpPr/>
          <p:nvPr/>
        </p:nvSpPr>
        <p:spPr>
          <a:xfrm>
            <a:off x="1308497" y="3215164"/>
            <a:ext cx="3166586" cy="24803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400"/>
              </a:lnSpc>
              <a:buNone/>
            </a:pPr>
            <a:r>
              <a:rPr lang="en-US" sz="1500" spc="-31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Відкритий спосіб вимагає точного визначення об'єму розкривних порід, які необхідно видалити для доступу до корисної копалини. Ці породи можуть мати різну товщину і склад, що потребує детального геологічного та інженерного аналізу.</a:t>
            </a:r>
            <a:endParaRPr lang="en-US" sz="1500" dirty="0"/>
          </a:p>
        </p:txBody>
      </p:sp>
      <p:sp>
        <p:nvSpPr>
          <p:cNvPr id="8" name="Shape 5"/>
          <p:cNvSpPr/>
          <p:nvPr/>
        </p:nvSpPr>
        <p:spPr>
          <a:xfrm>
            <a:off x="4668917" y="2493407"/>
            <a:ext cx="436126" cy="436126"/>
          </a:xfrm>
          <a:prstGeom prst="roundRect">
            <a:avLst>
              <a:gd name="adj" fmla="val 18670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4741545" y="2529661"/>
            <a:ext cx="290751" cy="3634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250"/>
              </a:lnSpc>
              <a:buNone/>
            </a:pPr>
            <a:r>
              <a:rPr lang="en-US" sz="2250" b="1" spc="-69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2</a:t>
            </a:r>
            <a:endParaRPr lang="en-US" sz="2250" dirty="0"/>
          </a:p>
        </p:txBody>
      </p:sp>
      <p:sp>
        <p:nvSpPr>
          <p:cNvPr id="10" name="Text 7"/>
          <p:cNvSpPr/>
          <p:nvPr/>
        </p:nvSpPr>
        <p:spPr>
          <a:xfrm>
            <a:off x="5298877" y="2493407"/>
            <a:ext cx="2807256" cy="3027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350"/>
              </a:lnSpc>
              <a:buNone/>
            </a:pPr>
            <a:r>
              <a:rPr lang="en-US" sz="1900" b="1" spc="-57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Співвідношення об'ємів</a:t>
            </a:r>
            <a:endParaRPr lang="en-US" sz="1900" dirty="0"/>
          </a:p>
        </p:txBody>
      </p:sp>
      <p:sp>
        <p:nvSpPr>
          <p:cNvPr id="11" name="Text 8"/>
          <p:cNvSpPr/>
          <p:nvPr/>
        </p:nvSpPr>
        <p:spPr>
          <a:xfrm>
            <a:off x="5298877" y="2912388"/>
            <a:ext cx="3166586" cy="18602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400"/>
              </a:lnSpc>
              <a:buNone/>
            </a:pPr>
            <a:r>
              <a:rPr lang="en-US" sz="1500" spc="-31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Точність підрахунку залежить від співвідношення об'ємів корисних копалин та розкривних порід, складності їхнього розподілу й необхідності детального проектування кар'єрних робіт.</a:t>
            </a:r>
            <a:endParaRPr lang="en-US" sz="1500" dirty="0"/>
          </a:p>
        </p:txBody>
      </p:sp>
      <p:sp>
        <p:nvSpPr>
          <p:cNvPr id="12" name="Shape 9"/>
          <p:cNvSpPr/>
          <p:nvPr/>
        </p:nvSpPr>
        <p:spPr>
          <a:xfrm>
            <a:off x="678537" y="6107311"/>
            <a:ext cx="436126" cy="436126"/>
          </a:xfrm>
          <a:prstGeom prst="roundRect">
            <a:avLst>
              <a:gd name="adj" fmla="val 18670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751165" y="6143565"/>
            <a:ext cx="290751" cy="3634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250"/>
              </a:lnSpc>
              <a:buNone/>
            </a:pPr>
            <a:r>
              <a:rPr lang="en-US" sz="2250" b="1" spc="-69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3</a:t>
            </a:r>
            <a:endParaRPr lang="en-US" sz="2250" dirty="0"/>
          </a:p>
        </p:txBody>
      </p:sp>
      <p:sp>
        <p:nvSpPr>
          <p:cNvPr id="14" name="Text 11"/>
          <p:cNvSpPr/>
          <p:nvPr/>
        </p:nvSpPr>
        <p:spPr>
          <a:xfrm>
            <a:off x="1308497" y="6107311"/>
            <a:ext cx="2911435" cy="3027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350"/>
              </a:lnSpc>
              <a:buNone/>
            </a:pPr>
            <a:r>
              <a:rPr lang="en-US" sz="1900" b="1" spc="-57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Масштаби моделювання</a:t>
            </a:r>
            <a:endParaRPr lang="en-US" sz="1900" dirty="0"/>
          </a:p>
        </p:txBody>
      </p:sp>
      <p:sp>
        <p:nvSpPr>
          <p:cNvPr id="15" name="Text 12"/>
          <p:cNvSpPr/>
          <p:nvPr/>
        </p:nvSpPr>
        <p:spPr>
          <a:xfrm>
            <a:off x="1308497" y="6526292"/>
            <a:ext cx="7156966" cy="930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400"/>
              </a:lnSpc>
              <a:buNone/>
            </a:pPr>
            <a:r>
              <a:rPr lang="en-US" sz="1500" spc="-31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Вибір масштабів і деталізації моделі безпосередньо залежить від обсягів запланованих гірничих робіт. Для великих кар'єрів і родовищ складної форми необхідно використовувати більш детальні й точні моделі.</a:t>
            </a:r>
            <a:endParaRPr lang="en-US" sz="1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62119" y="771287"/>
            <a:ext cx="7619762" cy="13608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350"/>
              </a:lnSpc>
              <a:buNone/>
            </a:pPr>
            <a:r>
              <a:rPr lang="en-US" sz="4250" b="1" spc="-129" kern="0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Методи підрахунку для відкритих розробок</a:t>
            </a:r>
            <a:endParaRPr lang="en-US" sz="4250" dirty="0"/>
          </a:p>
        </p:txBody>
      </p:sp>
      <p:sp>
        <p:nvSpPr>
          <p:cNvPr id="4" name="Text 1"/>
          <p:cNvSpPr/>
          <p:nvPr/>
        </p:nvSpPr>
        <p:spPr>
          <a:xfrm>
            <a:off x="762119" y="2676406"/>
            <a:ext cx="2721888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650"/>
              </a:lnSpc>
              <a:buNone/>
            </a:pPr>
            <a:r>
              <a:rPr lang="en-US" sz="2100" b="1" spc="-64" kern="0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Геометричні методи</a:t>
            </a:r>
            <a:endParaRPr lang="en-US" sz="2100" dirty="0"/>
          </a:p>
        </p:txBody>
      </p:sp>
      <p:sp>
        <p:nvSpPr>
          <p:cNvPr id="5" name="Text 2"/>
          <p:cNvSpPr/>
          <p:nvPr/>
        </p:nvSpPr>
        <p:spPr>
          <a:xfrm>
            <a:off x="762119" y="3234214"/>
            <a:ext cx="3544253" cy="20902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700"/>
              </a:lnSpc>
              <a:buNone/>
            </a:pPr>
            <a:r>
              <a:rPr lang="en-US" sz="1700" spc="-34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Метод геологічних блоків дозволяє розділити родовище на окремі блоки з однорідними характеристиками, що спрощує підрахунок запасів та планування видобутку.</a:t>
            </a:r>
            <a:endParaRPr lang="en-US" sz="1700" dirty="0"/>
          </a:p>
        </p:txBody>
      </p:sp>
      <p:sp>
        <p:nvSpPr>
          <p:cNvPr id="6" name="Text 3"/>
          <p:cNvSpPr/>
          <p:nvPr/>
        </p:nvSpPr>
        <p:spPr>
          <a:xfrm>
            <a:off x="762119" y="5520452"/>
            <a:ext cx="3544253" cy="17418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700"/>
              </a:lnSpc>
              <a:buNone/>
            </a:pPr>
            <a:r>
              <a:rPr lang="en-US" sz="1700" spc="-34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Метод розрізів базується на створенні серії вертикальних перерізів родовища, що дозволяє візуалізувати його структуру та розподіл корисних копалин.</a:t>
            </a:r>
            <a:endParaRPr lang="en-US" sz="1700" dirty="0"/>
          </a:p>
        </p:txBody>
      </p:sp>
      <p:sp>
        <p:nvSpPr>
          <p:cNvPr id="7" name="Text 4"/>
          <p:cNvSpPr/>
          <p:nvPr/>
        </p:nvSpPr>
        <p:spPr>
          <a:xfrm>
            <a:off x="4845248" y="2676406"/>
            <a:ext cx="2721888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650"/>
              </a:lnSpc>
              <a:buNone/>
            </a:pPr>
            <a:r>
              <a:rPr lang="en-US" sz="2100" b="1" spc="-64" kern="0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Аналітичні методи</a:t>
            </a:r>
            <a:endParaRPr lang="en-US" sz="2100" dirty="0"/>
          </a:p>
        </p:txBody>
      </p:sp>
      <p:sp>
        <p:nvSpPr>
          <p:cNvPr id="8" name="Text 5"/>
          <p:cNvSpPr/>
          <p:nvPr/>
        </p:nvSpPr>
        <p:spPr>
          <a:xfrm>
            <a:off x="4845248" y="3234214"/>
            <a:ext cx="3544253" cy="17418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700"/>
              </a:lnSpc>
              <a:buNone/>
            </a:pPr>
            <a:r>
              <a:rPr lang="en-US" sz="1700" spc="-34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Метод полігонів передбачає розділення площі родовища на полігони навколо розвідувальних свердловин, що дозволяє більш точно оцінити запаси.</a:t>
            </a:r>
            <a:endParaRPr lang="en-US" sz="1700" dirty="0"/>
          </a:p>
        </p:txBody>
      </p:sp>
      <p:sp>
        <p:nvSpPr>
          <p:cNvPr id="9" name="Text 6"/>
          <p:cNvSpPr/>
          <p:nvPr/>
        </p:nvSpPr>
        <p:spPr>
          <a:xfrm>
            <a:off x="4845248" y="5172075"/>
            <a:ext cx="3544253" cy="17418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700"/>
              </a:lnSpc>
              <a:buNone/>
            </a:pPr>
            <a:r>
              <a:rPr lang="en-US" sz="1700" spc="-34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Метод ізоліній використовує лінії однакових значень параметрів (вміст корисного компонента, потужність пласта) для створення тривимірної моделі родовища.</a:t>
            </a:r>
            <a:endParaRPr lang="en-US" sz="1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62556" y="750570"/>
            <a:ext cx="7791688" cy="12072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4750"/>
              </a:lnSpc>
              <a:buNone/>
            </a:pPr>
            <a:r>
              <a:rPr lang="en-US" sz="3800" b="1" spc="-114" kern="0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Виклики підземного способу розробки</a:t>
            </a:r>
            <a:endParaRPr lang="en-US" sz="3800" dirty="0"/>
          </a:p>
        </p:txBody>
      </p:sp>
      <p:sp>
        <p:nvSpPr>
          <p:cNvPr id="4" name="Shape 1"/>
          <p:cNvSpPr/>
          <p:nvPr/>
        </p:nvSpPr>
        <p:spPr>
          <a:xfrm>
            <a:off x="6162556" y="2247543"/>
            <a:ext cx="3799284" cy="3291840"/>
          </a:xfrm>
          <a:prstGeom prst="roundRect">
            <a:avLst>
              <a:gd name="adj" fmla="val 2465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363295" y="2448282"/>
            <a:ext cx="2988826" cy="3018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350"/>
              </a:lnSpc>
              <a:buNone/>
            </a:pPr>
            <a:r>
              <a:rPr lang="en-US" sz="1900" b="1" spc="-57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Втрати корисних копалин</a:t>
            </a:r>
            <a:endParaRPr lang="en-US" sz="1900" dirty="0"/>
          </a:p>
        </p:txBody>
      </p:sp>
      <p:sp>
        <p:nvSpPr>
          <p:cNvPr id="6" name="Text 3"/>
          <p:cNvSpPr/>
          <p:nvPr/>
        </p:nvSpPr>
        <p:spPr>
          <a:xfrm>
            <a:off x="6363295" y="2865953"/>
            <a:ext cx="3397806" cy="24726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400"/>
              </a:lnSpc>
              <a:buNone/>
            </a:pPr>
            <a:r>
              <a:rPr lang="en-US" sz="1500" spc="-30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При підземному видобутку неминучі втрати через технологічні причини, такі як залишення ціликів або недостатнє очищення камер. Ці фактори необхідно враховувати при підрахунку запасів для забезпечення економічної ефективності проекту.</a:t>
            </a:r>
            <a:endParaRPr lang="en-US" sz="1500" dirty="0"/>
          </a:p>
        </p:txBody>
      </p:sp>
      <p:sp>
        <p:nvSpPr>
          <p:cNvPr id="7" name="Shape 4"/>
          <p:cNvSpPr/>
          <p:nvPr/>
        </p:nvSpPr>
        <p:spPr>
          <a:xfrm>
            <a:off x="10154960" y="2247543"/>
            <a:ext cx="3799284" cy="3291840"/>
          </a:xfrm>
          <a:prstGeom prst="roundRect">
            <a:avLst>
              <a:gd name="adj" fmla="val 2465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0355699" y="2448282"/>
            <a:ext cx="2642473" cy="3018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350"/>
              </a:lnSpc>
              <a:buNone/>
            </a:pPr>
            <a:r>
              <a:rPr lang="en-US" sz="1900" b="1" spc="-57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Геологічні особливості</a:t>
            </a:r>
            <a:endParaRPr lang="en-US" sz="1900" dirty="0"/>
          </a:p>
        </p:txBody>
      </p:sp>
      <p:sp>
        <p:nvSpPr>
          <p:cNvPr id="9" name="Text 6"/>
          <p:cNvSpPr/>
          <p:nvPr/>
        </p:nvSpPr>
        <p:spPr>
          <a:xfrm>
            <a:off x="10355699" y="2865953"/>
            <a:ext cx="3397806" cy="21636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400"/>
              </a:lnSpc>
              <a:buNone/>
            </a:pPr>
            <a:r>
              <a:rPr lang="en-US" sz="1500" spc="-30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Обвалення гірських порід, розшарування пластів або вилуговування компонентів можуть суттєво впливати на доступність запасів та їх якість. Ці фактори вимагають особливої уваги при моделюванні родовища.</a:t>
            </a:r>
            <a:endParaRPr lang="en-US" sz="1500" dirty="0"/>
          </a:p>
        </p:txBody>
      </p:sp>
      <p:sp>
        <p:nvSpPr>
          <p:cNvPr id="10" name="Shape 7"/>
          <p:cNvSpPr/>
          <p:nvPr/>
        </p:nvSpPr>
        <p:spPr>
          <a:xfrm>
            <a:off x="6162556" y="5732502"/>
            <a:ext cx="7791688" cy="1746409"/>
          </a:xfrm>
          <a:prstGeom prst="roundRect">
            <a:avLst>
              <a:gd name="adj" fmla="val 4646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363295" y="5933242"/>
            <a:ext cx="2414826" cy="3018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350"/>
              </a:lnSpc>
              <a:buNone/>
            </a:pPr>
            <a:r>
              <a:rPr lang="en-US" sz="1900" b="1" spc="-57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Розубожування</a:t>
            </a:r>
            <a:endParaRPr lang="en-US" sz="1900" dirty="0"/>
          </a:p>
        </p:txBody>
      </p:sp>
      <p:sp>
        <p:nvSpPr>
          <p:cNvPr id="12" name="Text 9"/>
          <p:cNvSpPr/>
          <p:nvPr/>
        </p:nvSpPr>
        <p:spPr>
          <a:xfrm>
            <a:off x="6363295" y="6350913"/>
            <a:ext cx="7390209" cy="9272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400"/>
              </a:lnSpc>
              <a:buNone/>
            </a:pPr>
            <a:r>
              <a:rPr lang="en-US" sz="1500" spc="-30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Змішування корисної копалини з пустою породою під час видобутку знижує якість сировини. Точне прогнозування ступеня розубожування є важливим для правильної оцінки економічної цінності запасів.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2250" y="2933700"/>
            <a:ext cx="3009900" cy="23622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668298" y="1004888"/>
            <a:ext cx="7807404" cy="11932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4650"/>
              </a:lnSpc>
              <a:buNone/>
            </a:pPr>
            <a:r>
              <a:rPr lang="en-US" sz="3750" b="1" spc="-113" kern="0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Методи підрахунку для камерної системи розробки</a:t>
            </a:r>
            <a:endParaRPr lang="en-US" sz="3750" dirty="0"/>
          </a:p>
        </p:txBody>
      </p:sp>
      <p:pic>
        <p:nvPicPr>
          <p:cNvPr id="5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298" y="2484477"/>
            <a:ext cx="477322" cy="477322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668298" y="3152656"/>
            <a:ext cx="2411492" cy="5967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850" b="1" spc="-56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Метод геологічних блоків</a:t>
            </a:r>
            <a:endParaRPr lang="en-US" sz="1850" dirty="0"/>
          </a:p>
        </p:txBody>
      </p:sp>
      <p:sp>
        <p:nvSpPr>
          <p:cNvPr id="7" name="Text 2"/>
          <p:cNvSpPr/>
          <p:nvPr/>
        </p:nvSpPr>
        <p:spPr>
          <a:xfrm>
            <a:off x="668298" y="3863935"/>
            <a:ext cx="2411492" cy="33606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500" spc="-30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При камерній системі розробки цей метод дозволяє точно визначити межі запасів у конкретних камерах. Родовище розділяється на блоки з однорідними характеристиками, що спрощує планування видобутку та оцінку запасів.</a:t>
            </a:r>
            <a:endParaRPr lang="en-US" sz="1500" dirty="0"/>
          </a:p>
        </p:txBody>
      </p:sp>
      <p:pic>
        <p:nvPicPr>
          <p:cNvPr id="8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6135" y="2484477"/>
            <a:ext cx="477322" cy="477322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3366135" y="3152656"/>
            <a:ext cx="2386727" cy="2983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850" b="1" spc="-56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Метод ізоліній</a:t>
            </a:r>
            <a:endParaRPr lang="en-US" sz="1850" dirty="0"/>
          </a:p>
        </p:txBody>
      </p:sp>
      <p:sp>
        <p:nvSpPr>
          <p:cNvPr id="10" name="Text 4"/>
          <p:cNvSpPr/>
          <p:nvPr/>
        </p:nvSpPr>
        <p:spPr>
          <a:xfrm>
            <a:off x="3366135" y="3565565"/>
            <a:ext cx="2411611" cy="27496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500" spc="-30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Використання ізоліній дозволяє створити детальну тривимірну модель розподілу корисних компонентів у межах камери. Це особливо важливо для родовищ зі складною внутрішньою структурою.</a:t>
            </a:r>
            <a:endParaRPr lang="en-US" sz="1500" dirty="0"/>
          </a:p>
        </p:txBody>
      </p:sp>
      <p:pic>
        <p:nvPicPr>
          <p:cNvPr id="11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4091" y="2484477"/>
            <a:ext cx="477322" cy="477322"/>
          </a:xfrm>
          <a:prstGeom prst="rect">
            <a:avLst/>
          </a:prstGeom>
        </p:spPr>
      </p:pic>
      <p:sp>
        <p:nvSpPr>
          <p:cNvPr id="12" name="Text 5"/>
          <p:cNvSpPr/>
          <p:nvPr/>
        </p:nvSpPr>
        <p:spPr>
          <a:xfrm>
            <a:off x="6064091" y="3152656"/>
            <a:ext cx="2386727" cy="2983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850" b="1" spc="-56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Переваги методів</a:t>
            </a:r>
            <a:endParaRPr lang="en-US" sz="1850" dirty="0"/>
          </a:p>
        </p:txBody>
      </p:sp>
      <p:sp>
        <p:nvSpPr>
          <p:cNvPr id="13" name="Text 6"/>
          <p:cNvSpPr/>
          <p:nvPr/>
        </p:nvSpPr>
        <p:spPr>
          <a:xfrm>
            <a:off x="6064091" y="3565565"/>
            <a:ext cx="2411492" cy="24441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500" spc="-30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Обидва методи забезпечують високу точність визначення запасів у межах камер, що дозволяє оптимізувати процес видобутку та мінімізувати втрати корисних копалин.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070878" y="491728"/>
            <a:ext cx="7975044" cy="10437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4100"/>
              </a:lnSpc>
              <a:buNone/>
            </a:pPr>
            <a:r>
              <a:rPr lang="en-US" sz="3250" b="1" spc="-99" kern="0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Методи підрахунку для поверхово-камерної системи</a:t>
            </a:r>
            <a:endParaRPr lang="en-US" sz="3250" dirty="0"/>
          </a:p>
        </p:txBody>
      </p:sp>
      <p:sp>
        <p:nvSpPr>
          <p:cNvPr id="4" name="Shape 1"/>
          <p:cNvSpPr/>
          <p:nvPr/>
        </p:nvSpPr>
        <p:spPr>
          <a:xfrm>
            <a:off x="6258639" y="1785818"/>
            <a:ext cx="22860" cy="5951934"/>
          </a:xfrm>
          <a:prstGeom prst="roundRect">
            <a:avLst>
              <a:gd name="adj" fmla="val 306825"/>
            </a:avLst>
          </a:prstGeom>
          <a:solidFill>
            <a:srgbClr val="C0C1D7"/>
          </a:solidFill>
          <a:ln/>
        </p:spPr>
      </p:sp>
      <p:sp>
        <p:nvSpPr>
          <p:cNvPr id="5" name="Shape 2"/>
          <p:cNvSpPr/>
          <p:nvPr/>
        </p:nvSpPr>
        <p:spPr>
          <a:xfrm>
            <a:off x="6423600" y="2149912"/>
            <a:ext cx="500896" cy="22860"/>
          </a:xfrm>
          <a:prstGeom prst="roundRect">
            <a:avLst>
              <a:gd name="adj" fmla="val 306825"/>
            </a:avLst>
          </a:prstGeom>
          <a:solidFill>
            <a:srgbClr val="C0C1D7"/>
          </a:solidFill>
          <a:ln/>
        </p:spPr>
      </p:sp>
      <p:sp>
        <p:nvSpPr>
          <p:cNvPr id="6" name="Shape 3"/>
          <p:cNvSpPr/>
          <p:nvPr/>
        </p:nvSpPr>
        <p:spPr>
          <a:xfrm>
            <a:off x="6070818" y="1973580"/>
            <a:ext cx="375642" cy="375642"/>
          </a:xfrm>
          <a:prstGeom prst="roundRect">
            <a:avLst>
              <a:gd name="adj" fmla="val 18672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6133386" y="2004834"/>
            <a:ext cx="250388" cy="3130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1950"/>
              </a:lnSpc>
              <a:buNone/>
            </a:pPr>
            <a:r>
              <a:rPr lang="en-US" sz="1950" b="1" spc="-59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1</a:t>
            </a:r>
            <a:endParaRPr lang="en-US" sz="1950" dirty="0"/>
          </a:p>
        </p:txBody>
      </p:sp>
      <p:sp>
        <p:nvSpPr>
          <p:cNvPr id="8" name="Text 5"/>
          <p:cNvSpPr/>
          <p:nvPr/>
        </p:nvSpPr>
        <p:spPr>
          <a:xfrm>
            <a:off x="7093744" y="1952744"/>
            <a:ext cx="2087404" cy="2608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50"/>
              </a:lnSpc>
              <a:buNone/>
            </a:pPr>
            <a:r>
              <a:rPr lang="en-US" sz="1600" b="1" spc="-49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Визначення меж</a:t>
            </a:r>
            <a:endParaRPr lang="en-US" sz="1600" dirty="0"/>
          </a:p>
        </p:txBody>
      </p:sp>
      <p:sp>
        <p:nvSpPr>
          <p:cNvPr id="9" name="Text 6"/>
          <p:cNvSpPr/>
          <p:nvPr/>
        </p:nvSpPr>
        <p:spPr>
          <a:xfrm>
            <a:off x="7093744" y="2313742"/>
            <a:ext cx="6952178" cy="801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300" spc="-2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Поверхово-камерна система характеризується чітко визначеними горизонтальними і вертикальними межами, що спрощує процес підрахунку запасів та підвищує його точність.</a:t>
            </a:r>
            <a:endParaRPr lang="en-US" sz="1300" dirty="0"/>
          </a:p>
        </p:txBody>
      </p:sp>
      <p:sp>
        <p:nvSpPr>
          <p:cNvPr id="10" name="Shape 7"/>
          <p:cNvSpPr/>
          <p:nvPr/>
        </p:nvSpPr>
        <p:spPr>
          <a:xfrm>
            <a:off x="6423600" y="3813215"/>
            <a:ext cx="500896" cy="22860"/>
          </a:xfrm>
          <a:prstGeom prst="roundRect">
            <a:avLst>
              <a:gd name="adj" fmla="val 306825"/>
            </a:avLst>
          </a:prstGeom>
          <a:solidFill>
            <a:srgbClr val="C0C1D7"/>
          </a:solidFill>
          <a:ln/>
        </p:spPr>
      </p:sp>
      <p:sp>
        <p:nvSpPr>
          <p:cNvPr id="11" name="Shape 8"/>
          <p:cNvSpPr/>
          <p:nvPr/>
        </p:nvSpPr>
        <p:spPr>
          <a:xfrm>
            <a:off x="6070818" y="3636883"/>
            <a:ext cx="375642" cy="375642"/>
          </a:xfrm>
          <a:prstGeom prst="roundRect">
            <a:avLst>
              <a:gd name="adj" fmla="val 18672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6133386" y="3668137"/>
            <a:ext cx="250388" cy="3130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1950"/>
              </a:lnSpc>
              <a:buNone/>
            </a:pPr>
            <a:r>
              <a:rPr lang="en-US" sz="1950" b="1" spc="-59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2</a:t>
            </a:r>
            <a:endParaRPr lang="en-US" sz="1950" dirty="0"/>
          </a:p>
        </p:txBody>
      </p:sp>
      <p:sp>
        <p:nvSpPr>
          <p:cNvPr id="13" name="Text 10"/>
          <p:cNvSpPr/>
          <p:nvPr/>
        </p:nvSpPr>
        <p:spPr>
          <a:xfrm>
            <a:off x="7093744" y="3616047"/>
            <a:ext cx="2979896" cy="2608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50"/>
              </a:lnSpc>
              <a:buNone/>
            </a:pPr>
            <a:r>
              <a:rPr lang="en-US" sz="1600" b="1" spc="-49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Метод паралельних перерізів</a:t>
            </a:r>
            <a:endParaRPr lang="en-US" sz="1600" dirty="0"/>
          </a:p>
        </p:txBody>
      </p:sp>
      <p:sp>
        <p:nvSpPr>
          <p:cNvPr id="14" name="Text 11"/>
          <p:cNvSpPr/>
          <p:nvPr/>
        </p:nvSpPr>
        <p:spPr>
          <a:xfrm>
            <a:off x="7093744" y="3977045"/>
            <a:ext cx="6952178" cy="801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300" spc="-2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Цей метод є оптимальним для поверхово-камерної системи, оскільки дозволяє враховувати структуру родовища по горизонтальних рівнях (поверхах) та вертикальних перерізах.</a:t>
            </a:r>
            <a:endParaRPr lang="en-US" sz="1300" dirty="0"/>
          </a:p>
        </p:txBody>
      </p:sp>
      <p:sp>
        <p:nvSpPr>
          <p:cNvPr id="15" name="Shape 12"/>
          <p:cNvSpPr/>
          <p:nvPr/>
        </p:nvSpPr>
        <p:spPr>
          <a:xfrm>
            <a:off x="6423600" y="5476518"/>
            <a:ext cx="500896" cy="22860"/>
          </a:xfrm>
          <a:prstGeom prst="roundRect">
            <a:avLst>
              <a:gd name="adj" fmla="val 306825"/>
            </a:avLst>
          </a:prstGeom>
          <a:solidFill>
            <a:srgbClr val="C0C1D7"/>
          </a:solidFill>
          <a:ln/>
        </p:spPr>
      </p:sp>
      <p:sp>
        <p:nvSpPr>
          <p:cNvPr id="16" name="Shape 13"/>
          <p:cNvSpPr/>
          <p:nvPr/>
        </p:nvSpPr>
        <p:spPr>
          <a:xfrm>
            <a:off x="6070818" y="5300186"/>
            <a:ext cx="375642" cy="375642"/>
          </a:xfrm>
          <a:prstGeom prst="roundRect">
            <a:avLst>
              <a:gd name="adj" fmla="val 18672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6133386" y="5331440"/>
            <a:ext cx="250388" cy="3130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1950"/>
              </a:lnSpc>
              <a:buNone/>
            </a:pPr>
            <a:r>
              <a:rPr lang="en-US" sz="1950" b="1" spc="-59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3</a:t>
            </a:r>
            <a:endParaRPr lang="en-US" sz="1950" dirty="0"/>
          </a:p>
        </p:txBody>
      </p:sp>
      <p:sp>
        <p:nvSpPr>
          <p:cNvPr id="18" name="Text 15"/>
          <p:cNvSpPr/>
          <p:nvPr/>
        </p:nvSpPr>
        <p:spPr>
          <a:xfrm>
            <a:off x="7093744" y="5279350"/>
            <a:ext cx="2087404" cy="2608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50"/>
              </a:lnSpc>
              <a:buNone/>
            </a:pPr>
            <a:r>
              <a:rPr lang="en-US" sz="1600" b="1" spc="-49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Створення моделі</a:t>
            </a:r>
            <a:endParaRPr lang="en-US" sz="1600" dirty="0"/>
          </a:p>
        </p:txBody>
      </p:sp>
      <p:sp>
        <p:nvSpPr>
          <p:cNvPr id="19" name="Text 16"/>
          <p:cNvSpPr/>
          <p:nvPr/>
        </p:nvSpPr>
        <p:spPr>
          <a:xfrm>
            <a:off x="7093744" y="5640348"/>
            <a:ext cx="6952178" cy="5343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300" spc="-2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На основі паралельних перерізів створюється тривимірна модель родовища, яка дозволяє точно визначити об'єм та якість запасів у межах кожного поверху та камери.</a:t>
            </a:r>
            <a:endParaRPr lang="en-US" sz="1300" dirty="0"/>
          </a:p>
        </p:txBody>
      </p:sp>
      <p:sp>
        <p:nvSpPr>
          <p:cNvPr id="20" name="Shape 17"/>
          <p:cNvSpPr/>
          <p:nvPr/>
        </p:nvSpPr>
        <p:spPr>
          <a:xfrm>
            <a:off x="6423600" y="6872645"/>
            <a:ext cx="500896" cy="22860"/>
          </a:xfrm>
          <a:prstGeom prst="roundRect">
            <a:avLst>
              <a:gd name="adj" fmla="val 306825"/>
            </a:avLst>
          </a:prstGeom>
          <a:solidFill>
            <a:srgbClr val="C0C1D7"/>
          </a:solidFill>
          <a:ln/>
        </p:spPr>
      </p:sp>
      <p:sp>
        <p:nvSpPr>
          <p:cNvPr id="21" name="Shape 18"/>
          <p:cNvSpPr/>
          <p:nvPr/>
        </p:nvSpPr>
        <p:spPr>
          <a:xfrm>
            <a:off x="6070818" y="6696313"/>
            <a:ext cx="375642" cy="375642"/>
          </a:xfrm>
          <a:prstGeom prst="roundRect">
            <a:avLst>
              <a:gd name="adj" fmla="val 18672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22" name="Text 19"/>
          <p:cNvSpPr/>
          <p:nvPr/>
        </p:nvSpPr>
        <p:spPr>
          <a:xfrm>
            <a:off x="6133386" y="6727567"/>
            <a:ext cx="250388" cy="3130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1950"/>
              </a:lnSpc>
              <a:buNone/>
            </a:pPr>
            <a:r>
              <a:rPr lang="en-US" sz="1950" b="1" spc="-59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4</a:t>
            </a:r>
            <a:endParaRPr lang="en-US" sz="1950" dirty="0"/>
          </a:p>
        </p:txBody>
      </p:sp>
      <p:sp>
        <p:nvSpPr>
          <p:cNvPr id="23" name="Text 20"/>
          <p:cNvSpPr/>
          <p:nvPr/>
        </p:nvSpPr>
        <p:spPr>
          <a:xfrm>
            <a:off x="7093744" y="6675477"/>
            <a:ext cx="2087404" cy="2608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50"/>
              </a:lnSpc>
              <a:buNone/>
            </a:pPr>
            <a:r>
              <a:rPr lang="en-US" sz="1600" b="1" spc="-49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Оцінка запасів</a:t>
            </a:r>
            <a:endParaRPr lang="en-US" sz="1600" dirty="0"/>
          </a:p>
        </p:txBody>
      </p:sp>
      <p:sp>
        <p:nvSpPr>
          <p:cNvPr id="24" name="Text 21"/>
          <p:cNvSpPr/>
          <p:nvPr/>
        </p:nvSpPr>
        <p:spPr>
          <a:xfrm>
            <a:off x="7093744" y="7036475"/>
            <a:ext cx="6952178" cy="5343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300" spc="-2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Фінальний етап включає розрахунок об'єму корисних копалин, врахування можливих втрат та розубожування, а також економічну оцінку доцільності видобутку.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89848" y="543520"/>
            <a:ext cx="7764304" cy="12318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4850"/>
              </a:lnSpc>
              <a:buNone/>
            </a:pPr>
            <a:r>
              <a:rPr lang="en-US" sz="3850" b="1" spc="-116" kern="0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Методи підрахунку для поверхових систем</a:t>
            </a:r>
            <a:endParaRPr lang="en-US" sz="385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848" y="2070973"/>
            <a:ext cx="985599" cy="176653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971080" y="2268022"/>
            <a:ext cx="2463998" cy="3080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00" b="1" spc="-58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Аналітичні методи</a:t>
            </a:r>
            <a:endParaRPr lang="en-US" sz="1900" dirty="0"/>
          </a:p>
        </p:txBody>
      </p:sp>
      <p:sp>
        <p:nvSpPr>
          <p:cNvPr id="6" name="Text 2"/>
          <p:cNvSpPr/>
          <p:nvPr/>
        </p:nvSpPr>
        <p:spPr>
          <a:xfrm>
            <a:off x="1971080" y="2694265"/>
            <a:ext cx="6483072" cy="946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550" spc="-31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При поверхових або підповерхових системах розробки ефективними є аналітичні методи, які дозволяють математично моделювати розподіл корисних компонентів у просторі родовища.</a:t>
            </a:r>
            <a:endParaRPr lang="en-US" sz="155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848" y="3837503"/>
            <a:ext cx="985599" cy="2081927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971080" y="4034552"/>
            <a:ext cx="2743676" cy="3080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00" b="1" spc="-58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Геостатистичні методи</a:t>
            </a:r>
            <a:endParaRPr lang="en-US" sz="1900" dirty="0"/>
          </a:p>
        </p:txBody>
      </p:sp>
      <p:sp>
        <p:nvSpPr>
          <p:cNvPr id="9" name="Text 4"/>
          <p:cNvSpPr/>
          <p:nvPr/>
        </p:nvSpPr>
        <p:spPr>
          <a:xfrm>
            <a:off x="1971080" y="4460796"/>
            <a:ext cx="6483072" cy="12615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550" spc="-31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Ці методи надають можливість врахувати складну просторову неоднорідність родовища, використовуючи статистичні моделі для прогнозування розподілу корисних компонентів між точками спостереження.</a:t>
            </a:r>
            <a:endParaRPr lang="en-US" sz="155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848" y="5919430"/>
            <a:ext cx="985599" cy="176653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971080" y="6116479"/>
            <a:ext cx="3322796" cy="3080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00" b="1" spc="-58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Комп'ютерне моделювання</a:t>
            </a:r>
            <a:endParaRPr lang="en-US" sz="1900" dirty="0"/>
          </a:p>
        </p:txBody>
      </p:sp>
      <p:sp>
        <p:nvSpPr>
          <p:cNvPr id="12" name="Text 6"/>
          <p:cNvSpPr/>
          <p:nvPr/>
        </p:nvSpPr>
        <p:spPr>
          <a:xfrm>
            <a:off x="1971080" y="6542723"/>
            <a:ext cx="6483072" cy="946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550" spc="-31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Сучасні програмні комплекси дозволяють створювати детальні тривимірні моделі родовищ, що значно підвищує точність підрахунку запасів та ефективність планування гірничих робіт.</a:t>
            </a:r>
            <a:endParaRPr lang="en-US" sz="15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4843" y="507206"/>
            <a:ext cx="7737277" cy="5757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4500"/>
              </a:lnSpc>
              <a:buNone/>
            </a:pPr>
            <a:r>
              <a:rPr lang="en-US" sz="3600" b="1" spc="-109" kern="0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Ключові висновки та рекомендації</a:t>
            </a:r>
            <a:endParaRPr lang="en-US" sz="36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54561" y="1451372"/>
            <a:ext cx="1650802" cy="1061323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850362" y="1951673"/>
            <a:ext cx="259080" cy="3238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250"/>
              </a:lnSpc>
              <a:buNone/>
            </a:pPr>
            <a:r>
              <a:rPr lang="en-US" sz="2000" b="1" spc="-54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1</a:t>
            </a:r>
            <a:endParaRPr lang="en-US" sz="2000" dirty="0"/>
          </a:p>
        </p:txBody>
      </p:sp>
      <p:sp>
        <p:nvSpPr>
          <p:cNvPr id="5" name="Text 2"/>
          <p:cNvSpPr/>
          <p:nvPr/>
        </p:nvSpPr>
        <p:spPr>
          <a:xfrm>
            <a:off x="4989552" y="1635562"/>
            <a:ext cx="2431494" cy="2877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800" b="1" spc="-54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Індивідуальний підхід</a:t>
            </a:r>
            <a:endParaRPr lang="en-US" sz="1800" dirty="0"/>
          </a:p>
        </p:txBody>
      </p:sp>
      <p:sp>
        <p:nvSpPr>
          <p:cNvPr id="6" name="Text 3"/>
          <p:cNvSpPr/>
          <p:nvPr/>
        </p:nvSpPr>
        <p:spPr>
          <a:xfrm>
            <a:off x="4989552" y="2033826"/>
            <a:ext cx="3448526" cy="294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450" spc="-29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Вибір оптимального методу підрахунку</a:t>
            </a:r>
            <a:endParaRPr lang="en-US" sz="1450" dirty="0"/>
          </a:p>
        </p:txBody>
      </p:sp>
      <p:sp>
        <p:nvSpPr>
          <p:cNvPr id="7" name="Shape 4"/>
          <p:cNvSpPr/>
          <p:nvPr/>
        </p:nvSpPr>
        <p:spPr>
          <a:xfrm>
            <a:off x="4851321" y="2526149"/>
            <a:ext cx="9088279" cy="11430"/>
          </a:xfrm>
          <a:prstGeom prst="roundRect">
            <a:avLst>
              <a:gd name="adj" fmla="val 677011"/>
            </a:avLst>
          </a:prstGeom>
          <a:solidFill>
            <a:srgbClr val="C0C1D7"/>
          </a:solidFill>
          <a:ln/>
        </p:spPr>
      </p:sp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9101" y="2558653"/>
            <a:ext cx="3301722" cy="1061323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850362" y="2927390"/>
            <a:ext cx="259080" cy="3238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250"/>
              </a:lnSpc>
              <a:buNone/>
            </a:pPr>
            <a:r>
              <a:rPr lang="en-US" sz="2000" b="1" spc="-54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2</a:t>
            </a:r>
            <a:endParaRPr lang="en-US" sz="2000" dirty="0"/>
          </a:p>
        </p:txBody>
      </p:sp>
      <p:sp>
        <p:nvSpPr>
          <p:cNvPr id="10" name="Text 6"/>
          <p:cNvSpPr/>
          <p:nvPr/>
        </p:nvSpPr>
        <p:spPr>
          <a:xfrm>
            <a:off x="5815013" y="2742843"/>
            <a:ext cx="2797731" cy="2877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800" b="1" spc="-54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Технологічні особливості</a:t>
            </a:r>
            <a:endParaRPr lang="en-US" sz="1800" dirty="0"/>
          </a:p>
        </p:txBody>
      </p:sp>
      <p:sp>
        <p:nvSpPr>
          <p:cNvPr id="11" name="Text 7"/>
          <p:cNvSpPr/>
          <p:nvPr/>
        </p:nvSpPr>
        <p:spPr>
          <a:xfrm>
            <a:off x="5815013" y="3141107"/>
            <a:ext cx="2920960" cy="294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450" spc="-29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Врахування специфіки видобутку</a:t>
            </a:r>
            <a:endParaRPr lang="en-US" sz="1450" dirty="0"/>
          </a:p>
        </p:txBody>
      </p:sp>
      <p:sp>
        <p:nvSpPr>
          <p:cNvPr id="12" name="Shape 8"/>
          <p:cNvSpPr/>
          <p:nvPr/>
        </p:nvSpPr>
        <p:spPr>
          <a:xfrm>
            <a:off x="5676781" y="3633430"/>
            <a:ext cx="8262818" cy="11430"/>
          </a:xfrm>
          <a:prstGeom prst="roundRect">
            <a:avLst>
              <a:gd name="adj" fmla="val 677011"/>
            </a:avLst>
          </a:prstGeom>
          <a:solidFill>
            <a:srgbClr val="C0C1D7"/>
          </a:solidFill>
          <a:ln/>
        </p:spPr>
      </p:sp>
      <p:pic>
        <p:nvPicPr>
          <p:cNvPr id="13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640" y="3665934"/>
            <a:ext cx="4952643" cy="1061323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850362" y="4034671"/>
            <a:ext cx="259080" cy="3238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250"/>
              </a:lnSpc>
              <a:buNone/>
            </a:pPr>
            <a:r>
              <a:rPr lang="en-US" sz="2000" b="1" spc="-54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3</a:t>
            </a:r>
            <a:endParaRPr lang="en-US" sz="2000" dirty="0"/>
          </a:p>
        </p:txBody>
      </p:sp>
      <p:sp>
        <p:nvSpPr>
          <p:cNvPr id="15" name="Text 10"/>
          <p:cNvSpPr/>
          <p:nvPr/>
        </p:nvSpPr>
        <p:spPr>
          <a:xfrm>
            <a:off x="6640473" y="3850124"/>
            <a:ext cx="2303026" cy="2877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800" b="1" spc="-54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Геологічні фактори</a:t>
            </a:r>
            <a:endParaRPr lang="en-US" sz="1800" dirty="0"/>
          </a:p>
        </p:txBody>
      </p:sp>
      <p:sp>
        <p:nvSpPr>
          <p:cNvPr id="16" name="Text 11"/>
          <p:cNvSpPr/>
          <p:nvPr/>
        </p:nvSpPr>
        <p:spPr>
          <a:xfrm>
            <a:off x="6640473" y="4248388"/>
            <a:ext cx="2425184" cy="294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450" spc="-29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Аналіз структури родовища</a:t>
            </a:r>
            <a:endParaRPr lang="en-US" sz="1450" dirty="0"/>
          </a:p>
        </p:txBody>
      </p:sp>
      <p:sp>
        <p:nvSpPr>
          <p:cNvPr id="17" name="Shape 12"/>
          <p:cNvSpPr/>
          <p:nvPr/>
        </p:nvSpPr>
        <p:spPr>
          <a:xfrm>
            <a:off x="6502241" y="4740712"/>
            <a:ext cx="7437358" cy="11430"/>
          </a:xfrm>
          <a:prstGeom prst="roundRect">
            <a:avLst>
              <a:gd name="adj" fmla="val 677011"/>
            </a:avLst>
          </a:prstGeom>
          <a:solidFill>
            <a:srgbClr val="C0C1D7"/>
          </a:solidFill>
          <a:ln/>
        </p:spPr>
      </p:sp>
      <p:pic>
        <p:nvPicPr>
          <p:cNvPr id="18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" y="4773216"/>
            <a:ext cx="6603563" cy="1061323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3850362" y="5141952"/>
            <a:ext cx="259080" cy="3238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250"/>
              </a:lnSpc>
              <a:buNone/>
            </a:pPr>
            <a:r>
              <a:rPr lang="en-US" sz="2000" b="1" spc="-54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4</a:t>
            </a:r>
            <a:endParaRPr lang="en-US" sz="2000" dirty="0"/>
          </a:p>
        </p:txBody>
      </p:sp>
      <p:sp>
        <p:nvSpPr>
          <p:cNvPr id="20" name="Text 14"/>
          <p:cNvSpPr/>
          <p:nvPr/>
        </p:nvSpPr>
        <p:spPr>
          <a:xfrm>
            <a:off x="7465933" y="4957405"/>
            <a:ext cx="2833211" cy="2877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800" b="1" spc="-54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Економічна ефективність</a:t>
            </a:r>
            <a:endParaRPr lang="en-US" sz="1800" dirty="0"/>
          </a:p>
        </p:txBody>
      </p:sp>
      <p:sp>
        <p:nvSpPr>
          <p:cNvPr id="21" name="Text 15"/>
          <p:cNvSpPr/>
          <p:nvPr/>
        </p:nvSpPr>
        <p:spPr>
          <a:xfrm>
            <a:off x="7465933" y="5355669"/>
            <a:ext cx="2833211" cy="294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450" spc="-29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Основа для прийняття рішень</a:t>
            </a:r>
            <a:endParaRPr lang="en-US" sz="1450" dirty="0"/>
          </a:p>
        </p:txBody>
      </p:sp>
      <p:sp>
        <p:nvSpPr>
          <p:cNvPr id="22" name="Text 16"/>
          <p:cNvSpPr/>
          <p:nvPr/>
        </p:nvSpPr>
        <p:spPr>
          <a:xfrm>
            <a:off x="644843" y="6041707"/>
            <a:ext cx="13340715" cy="884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300"/>
              </a:lnSpc>
              <a:buNone/>
            </a:pPr>
            <a:r>
              <a:rPr lang="en-US" sz="1450" spc="-29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Підрахунок запасів корисних копалин вимагає комплексного підходу з урахуванням особливостей обраного способу розробки. Для відкритого способу критичними є фактори розкривних порід та масштабу моделювання, тоді як для підземного – втрати, розубожування та технологічні особливості.</a:t>
            </a:r>
            <a:endParaRPr lang="en-US" sz="1450" dirty="0"/>
          </a:p>
        </p:txBody>
      </p:sp>
      <p:sp>
        <p:nvSpPr>
          <p:cNvPr id="23" name="Text 17"/>
          <p:cNvSpPr/>
          <p:nvPr/>
        </p:nvSpPr>
        <p:spPr>
          <a:xfrm>
            <a:off x="644843" y="7132915"/>
            <a:ext cx="13340715" cy="5893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300"/>
              </a:lnSpc>
              <a:buNone/>
            </a:pPr>
            <a:r>
              <a:rPr lang="en-US" sz="1450" spc="-29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Оптимальний вибір методу підрахунку забезпечує не лише точність оцінки запасів, але й створює надійну основу для економічно ефективного планування гірничих робіт та раціонального використання природних ресурсів.</a:t>
            </a:r>
            <a:endParaRPr lang="en-US" sz="14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2025-03-14T12:09:29Z</dcterms:created>
  <dcterms:modified xsi:type="dcterms:W3CDTF">2025-03-14T12:09:29Z</dcterms:modified>
</cp:coreProperties>
</file>