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notesMasterIdLst>
    <p:notesMasterId r:id="rId10"/>
  </p:notesMasterIdLst>
  <p:sldSz cx="14630400" cy="8229600"/>
  <p:notesSz cx="8229600" cy="14630400"/>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3.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4.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5.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6.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7.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8.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9.xml"/><Relationship Id="rId3"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939403"/>
            <a:ext cx="7556421" cy="2126337"/>
          </a:xfrm>
          <a:prstGeom prst="rect">
            <a:avLst/>
          </a:prstGeom>
          <a:noFill/>
          <a:ln/>
        </p:spPr>
        <p:txBody>
          <a:bodyPr wrap="square" lIns="0" tIns="0" rIns="0" bIns="0" rtlCol="0" anchor="t"/>
          <a:lstStyle/>
          <a:p>
            <a:pPr indent="0" marL="0">
              <a:lnSpc>
                <a:spcPts val="5550"/>
              </a:lnSpc>
              <a:buNone/>
            </a:pPr>
            <a:r>
              <a:rPr lang="en-US" sz="4450" b="1" spc="-134" kern="0" dirty="0">
                <a:solidFill>
                  <a:srgbClr val="000000"/>
                </a:solidFill>
                <a:latin typeface="Inter Bold" pitchFamily="34" charset="0"/>
                <a:ea typeface="Inter Bold" pitchFamily="34" charset="-122"/>
                <a:cs typeface="Inter Bold" pitchFamily="34" charset="-120"/>
              </a:rPr>
              <a:t>Вибір способу підрахунку запасів залежно від геологічних умов</a:t>
            </a:r>
            <a:endParaRPr lang="en-US" sz="4450" dirty="0"/>
          </a:p>
        </p:txBody>
      </p:sp>
      <p:sp>
        <p:nvSpPr>
          <p:cNvPr id="4" name="Text 1"/>
          <p:cNvSpPr/>
          <p:nvPr/>
        </p:nvSpPr>
        <p:spPr>
          <a:xfrm>
            <a:off x="6280190" y="3405902"/>
            <a:ext cx="7556421" cy="1814513"/>
          </a:xfrm>
          <a:prstGeom prst="rect">
            <a:avLst/>
          </a:prstGeom>
          <a:noFill/>
          <a:ln/>
        </p:spPr>
        <p:txBody>
          <a:bodyPr wrap="square" lIns="0" tIns="0" rIns="0" bIns="0" rtlCol="0" anchor="t"/>
          <a:lstStyle/>
          <a:p>
            <a:pPr indent="0" marL="0">
              <a:lnSpc>
                <a:spcPts val="2850"/>
              </a:lnSpc>
              <a:buNone/>
            </a:pPr>
            <a:r>
              <a:rPr lang="en-US" sz="1750" spc="-36" kern="0" dirty="0">
                <a:solidFill>
                  <a:srgbClr val="272525"/>
                </a:solidFill>
                <a:latin typeface="Inter" pitchFamily="34" charset="0"/>
                <a:ea typeface="Inter" pitchFamily="34" charset="-122"/>
                <a:cs typeface="Inter" pitchFamily="34" charset="-120"/>
              </a:rPr>
              <a:t>Підрахунок запасів корисних копалин є одним із найважливіших етапів геологорозвідувальних робіт. Від правильності вибору методу підрахунку значною мірою залежить достовірність оцінки ресурсного потенціалу родовища, що безпосередньо впливає на економічну ефективність його розробки.</a:t>
            </a:r>
            <a:endParaRPr lang="en-US" sz="1750" dirty="0"/>
          </a:p>
        </p:txBody>
      </p:sp>
      <p:sp>
        <p:nvSpPr>
          <p:cNvPr id="5" name="Text 2"/>
          <p:cNvSpPr/>
          <p:nvPr/>
        </p:nvSpPr>
        <p:spPr>
          <a:xfrm>
            <a:off x="6280190" y="5475565"/>
            <a:ext cx="7556421" cy="1814513"/>
          </a:xfrm>
          <a:prstGeom prst="rect">
            <a:avLst/>
          </a:prstGeom>
          <a:noFill/>
          <a:ln/>
        </p:spPr>
        <p:txBody>
          <a:bodyPr wrap="square" lIns="0" tIns="0" rIns="0" bIns="0" rtlCol="0" anchor="t"/>
          <a:lstStyle/>
          <a:p>
            <a:pPr indent="0" marL="0">
              <a:lnSpc>
                <a:spcPts val="2850"/>
              </a:lnSpc>
              <a:buNone/>
            </a:pPr>
            <a:r>
              <a:rPr lang="en-US" sz="1750" spc="-36" kern="0" dirty="0">
                <a:solidFill>
                  <a:srgbClr val="272525"/>
                </a:solidFill>
                <a:latin typeface="Inter" pitchFamily="34" charset="0"/>
                <a:ea typeface="Inter" pitchFamily="34" charset="-122"/>
                <a:cs typeface="Inter" pitchFamily="34" charset="-120"/>
              </a:rPr>
              <a:t>Вибір конкретного методу підрахунку запасів визначається складністю та особливостями геологічної будови родовища. Різноманітність геологічних умов вимагає індивідуального підходу до кожного родовища та обґрунтованого вибору оптимального методу для забезпечення найвищої точності результатів.</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08422" y="937141"/>
            <a:ext cx="5792748" cy="632460"/>
          </a:xfrm>
          <a:prstGeom prst="rect">
            <a:avLst/>
          </a:prstGeom>
          <a:noFill/>
          <a:ln/>
        </p:spPr>
        <p:txBody>
          <a:bodyPr wrap="none" lIns="0" tIns="0" rIns="0" bIns="0" rtlCol="0" anchor="t"/>
          <a:lstStyle/>
          <a:p>
            <a:pPr indent="0" marL="0">
              <a:lnSpc>
                <a:spcPts val="4950"/>
              </a:lnSpc>
              <a:buNone/>
            </a:pPr>
            <a:r>
              <a:rPr lang="en-US" sz="3950" b="1" spc="-120" kern="0" dirty="0">
                <a:solidFill>
                  <a:srgbClr val="000000"/>
                </a:solidFill>
                <a:latin typeface="Inter Bold" pitchFamily="34" charset="0"/>
                <a:ea typeface="Inter Bold" pitchFamily="34" charset="-122"/>
                <a:cs typeface="Inter Bold" pitchFamily="34" charset="-120"/>
              </a:rPr>
              <a:t>Прості геологічні умови</a:t>
            </a:r>
            <a:endParaRPr lang="en-US" sz="3950" dirty="0"/>
          </a:p>
        </p:txBody>
      </p:sp>
      <p:sp>
        <p:nvSpPr>
          <p:cNvPr id="4" name="Shape 1"/>
          <p:cNvSpPr/>
          <p:nvPr/>
        </p:nvSpPr>
        <p:spPr>
          <a:xfrm>
            <a:off x="708422" y="2100858"/>
            <a:ext cx="455414" cy="455414"/>
          </a:xfrm>
          <a:prstGeom prst="roundRect">
            <a:avLst>
              <a:gd name="adj" fmla="val 18667"/>
            </a:avLst>
          </a:prstGeom>
          <a:solidFill>
            <a:srgbClr val="DADBF1"/>
          </a:solidFill>
          <a:ln w="7620">
            <a:solidFill>
              <a:srgbClr val="C0C1D7"/>
            </a:solidFill>
            <a:prstDash val="solid"/>
          </a:ln>
        </p:spPr>
      </p:sp>
      <p:sp>
        <p:nvSpPr>
          <p:cNvPr id="5" name="Text 2"/>
          <p:cNvSpPr/>
          <p:nvPr/>
        </p:nvSpPr>
        <p:spPr>
          <a:xfrm>
            <a:off x="784265" y="2138779"/>
            <a:ext cx="303609" cy="379452"/>
          </a:xfrm>
          <a:prstGeom prst="rect">
            <a:avLst/>
          </a:prstGeom>
          <a:noFill/>
          <a:ln/>
        </p:spPr>
        <p:txBody>
          <a:bodyPr wrap="none" lIns="0" tIns="0" rIns="0" bIns="0" rtlCol="0" anchor="t"/>
          <a:lstStyle/>
          <a:p>
            <a:pPr algn="ctr" indent="0" marL="0">
              <a:lnSpc>
                <a:spcPts val="2350"/>
              </a:lnSpc>
              <a:buNone/>
            </a:pPr>
            <a:r>
              <a:rPr lang="en-US" sz="2350" b="1" spc="-72" kern="0" dirty="0">
                <a:solidFill>
                  <a:srgbClr val="272525"/>
                </a:solidFill>
                <a:latin typeface="Inter Bold" pitchFamily="34" charset="0"/>
                <a:ea typeface="Inter Bold" pitchFamily="34" charset="-122"/>
                <a:cs typeface="Inter Bold" pitchFamily="34" charset="-120"/>
              </a:rPr>
              <a:t>1</a:t>
            </a:r>
            <a:endParaRPr lang="en-US" sz="2350" dirty="0"/>
          </a:p>
        </p:txBody>
      </p:sp>
      <p:sp>
        <p:nvSpPr>
          <p:cNvPr id="6" name="Text 3"/>
          <p:cNvSpPr/>
          <p:nvPr/>
        </p:nvSpPr>
        <p:spPr>
          <a:xfrm>
            <a:off x="1366242" y="2100858"/>
            <a:ext cx="2986802" cy="316230"/>
          </a:xfrm>
          <a:prstGeom prst="rect">
            <a:avLst/>
          </a:prstGeom>
          <a:noFill/>
          <a:ln/>
        </p:spPr>
        <p:txBody>
          <a:bodyPr wrap="none" lIns="0" tIns="0" rIns="0" bIns="0" rtlCol="0" anchor="t"/>
          <a:lstStyle/>
          <a:p>
            <a:pPr indent="0" marL="0">
              <a:lnSpc>
                <a:spcPts val="2450"/>
              </a:lnSpc>
              <a:buNone/>
            </a:pPr>
            <a:r>
              <a:rPr lang="en-US" sz="1950" b="1" spc="-60" kern="0" dirty="0">
                <a:solidFill>
                  <a:srgbClr val="272525"/>
                </a:solidFill>
                <a:latin typeface="Inter Bold" pitchFamily="34" charset="0"/>
                <a:ea typeface="Inter Bold" pitchFamily="34" charset="-122"/>
                <a:cs typeface="Inter Bold" pitchFamily="34" charset="-120"/>
              </a:rPr>
              <a:t>Стабільність поширення</a:t>
            </a:r>
            <a:endParaRPr lang="en-US" sz="1950" dirty="0"/>
          </a:p>
        </p:txBody>
      </p:sp>
      <p:sp>
        <p:nvSpPr>
          <p:cNvPr id="7" name="Text 4"/>
          <p:cNvSpPr/>
          <p:nvPr/>
        </p:nvSpPr>
        <p:spPr>
          <a:xfrm>
            <a:off x="1366242" y="2538532"/>
            <a:ext cx="3104555" cy="2914650"/>
          </a:xfrm>
          <a:prstGeom prst="rect">
            <a:avLst/>
          </a:prstGeom>
          <a:noFill/>
          <a:ln/>
        </p:spPr>
        <p:txBody>
          <a:bodyPr wrap="square" lIns="0" tIns="0" rIns="0" bIns="0" rtlCol="0" anchor="t"/>
          <a:lstStyle/>
          <a:p>
            <a:pPr indent="0" marL="0">
              <a:lnSpc>
                <a:spcPts val="2550"/>
              </a:lnSpc>
              <a:buNone/>
            </a:pPr>
            <a:r>
              <a:rPr lang="en-US" sz="1550" spc="-32" kern="0" dirty="0">
                <a:solidFill>
                  <a:srgbClr val="272525"/>
                </a:solidFill>
                <a:latin typeface="Inter" pitchFamily="34" charset="0"/>
                <a:ea typeface="Inter" pitchFamily="34" charset="-122"/>
                <a:cs typeface="Inter" pitchFamily="34" charset="-120"/>
              </a:rPr>
              <a:t>Прості геологічні умови характеризуються відносно рівномірним розподілом корисних компонентів у межах родовища. Це дозволяє застосовувати менш складні методи, які не потребують великої кількості додаткових досліджень.</a:t>
            </a:r>
            <a:endParaRPr lang="en-US" sz="1550" dirty="0"/>
          </a:p>
        </p:txBody>
      </p:sp>
      <p:sp>
        <p:nvSpPr>
          <p:cNvPr id="8" name="Shape 5"/>
          <p:cNvSpPr/>
          <p:nvPr/>
        </p:nvSpPr>
        <p:spPr>
          <a:xfrm>
            <a:off x="4673203" y="2100858"/>
            <a:ext cx="455414" cy="455414"/>
          </a:xfrm>
          <a:prstGeom prst="roundRect">
            <a:avLst>
              <a:gd name="adj" fmla="val 18667"/>
            </a:avLst>
          </a:prstGeom>
          <a:solidFill>
            <a:srgbClr val="DADBF1"/>
          </a:solidFill>
          <a:ln w="7620">
            <a:solidFill>
              <a:srgbClr val="C0C1D7"/>
            </a:solidFill>
            <a:prstDash val="solid"/>
          </a:ln>
        </p:spPr>
      </p:sp>
      <p:sp>
        <p:nvSpPr>
          <p:cNvPr id="9" name="Text 6"/>
          <p:cNvSpPr/>
          <p:nvPr/>
        </p:nvSpPr>
        <p:spPr>
          <a:xfrm>
            <a:off x="4749046" y="2138779"/>
            <a:ext cx="303609" cy="379452"/>
          </a:xfrm>
          <a:prstGeom prst="rect">
            <a:avLst/>
          </a:prstGeom>
          <a:noFill/>
          <a:ln/>
        </p:spPr>
        <p:txBody>
          <a:bodyPr wrap="none" lIns="0" tIns="0" rIns="0" bIns="0" rtlCol="0" anchor="t"/>
          <a:lstStyle/>
          <a:p>
            <a:pPr algn="ctr" indent="0" marL="0">
              <a:lnSpc>
                <a:spcPts val="2350"/>
              </a:lnSpc>
              <a:buNone/>
            </a:pPr>
            <a:r>
              <a:rPr lang="en-US" sz="2350" b="1" spc="-72" kern="0" dirty="0">
                <a:solidFill>
                  <a:srgbClr val="272525"/>
                </a:solidFill>
                <a:latin typeface="Inter Bold" pitchFamily="34" charset="0"/>
                <a:ea typeface="Inter Bold" pitchFamily="34" charset="-122"/>
                <a:cs typeface="Inter Bold" pitchFamily="34" charset="-120"/>
              </a:rPr>
              <a:t>2</a:t>
            </a:r>
            <a:endParaRPr lang="en-US" sz="2350" dirty="0"/>
          </a:p>
        </p:txBody>
      </p:sp>
      <p:sp>
        <p:nvSpPr>
          <p:cNvPr id="10" name="Text 7"/>
          <p:cNvSpPr/>
          <p:nvPr/>
        </p:nvSpPr>
        <p:spPr>
          <a:xfrm>
            <a:off x="5331023" y="2100858"/>
            <a:ext cx="2762726" cy="316230"/>
          </a:xfrm>
          <a:prstGeom prst="rect">
            <a:avLst/>
          </a:prstGeom>
          <a:noFill/>
          <a:ln/>
        </p:spPr>
        <p:txBody>
          <a:bodyPr wrap="none" lIns="0" tIns="0" rIns="0" bIns="0" rtlCol="0" anchor="t"/>
          <a:lstStyle/>
          <a:p>
            <a:pPr indent="0" marL="0">
              <a:lnSpc>
                <a:spcPts val="2450"/>
              </a:lnSpc>
              <a:buNone/>
            </a:pPr>
            <a:r>
              <a:rPr lang="en-US" sz="1950" b="1" spc="-60" kern="0" dirty="0">
                <a:solidFill>
                  <a:srgbClr val="272525"/>
                </a:solidFill>
                <a:latin typeface="Inter Bold" pitchFamily="34" charset="0"/>
                <a:ea typeface="Inter Bold" pitchFamily="34" charset="-122"/>
                <a:cs typeface="Inter Bold" pitchFamily="34" charset="-120"/>
              </a:rPr>
              <a:t>Однорідність покладів</a:t>
            </a:r>
            <a:endParaRPr lang="en-US" sz="1950" dirty="0"/>
          </a:p>
        </p:txBody>
      </p:sp>
      <p:sp>
        <p:nvSpPr>
          <p:cNvPr id="11" name="Text 8"/>
          <p:cNvSpPr/>
          <p:nvPr/>
        </p:nvSpPr>
        <p:spPr>
          <a:xfrm>
            <a:off x="5331023" y="2538532"/>
            <a:ext cx="3104555" cy="2266950"/>
          </a:xfrm>
          <a:prstGeom prst="rect">
            <a:avLst/>
          </a:prstGeom>
          <a:noFill/>
          <a:ln/>
        </p:spPr>
        <p:txBody>
          <a:bodyPr wrap="square" lIns="0" tIns="0" rIns="0" bIns="0" rtlCol="0" anchor="t"/>
          <a:lstStyle/>
          <a:p>
            <a:pPr indent="0" marL="0">
              <a:lnSpc>
                <a:spcPts val="2550"/>
              </a:lnSpc>
              <a:buNone/>
            </a:pPr>
            <a:r>
              <a:rPr lang="en-US" sz="1550" spc="-32" kern="0" dirty="0">
                <a:solidFill>
                  <a:srgbClr val="272525"/>
                </a:solidFill>
                <a:latin typeface="Inter" pitchFamily="34" charset="0"/>
                <a:ea typeface="Inter" pitchFamily="34" charset="-122"/>
                <a:cs typeface="Inter" pitchFamily="34" charset="-120"/>
              </a:rPr>
              <a:t>Однорідність літологічного складу та фізико-механічних властивостей порід спрощує процес моделювання родовища та підрахунку запасів, забезпечуючи високу достовірність результатів.</a:t>
            </a:r>
            <a:endParaRPr lang="en-US" sz="1550" dirty="0"/>
          </a:p>
        </p:txBody>
      </p:sp>
      <p:sp>
        <p:nvSpPr>
          <p:cNvPr id="12" name="Shape 9"/>
          <p:cNvSpPr/>
          <p:nvPr/>
        </p:nvSpPr>
        <p:spPr>
          <a:xfrm>
            <a:off x="708422" y="5883235"/>
            <a:ext cx="455414" cy="455414"/>
          </a:xfrm>
          <a:prstGeom prst="roundRect">
            <a:avLst>
              <a:gd name="adj" fmla="val 18667"/>
            </a:avLst>
          </a:prstGeom>
          <a:solidFill>
            <a:srgbClr val="DADBF1"/>
          </a:solidFill>
          <a:ln w="7620">
            <a:solidFill>
              <a:srgbClr val="C0C1D7"/>
            </a:solidFill>
            <a:prstDash val="solid"/>
          </a:ln>
        </p:spPr>
      </p:sp>
      <p:sp>
        <p:nvSpPr>
          <p:cNvPr id="13" name="Text 10"/>
          <p:cNvSpPr/>
          <p:nvPr/>
        </p:nvSpPr>
        <p:spPr>
          <a:xfrm>
            <a:off x="784265" y="5921157"/>
            <a:ext cx="303609" cy="379452"/>
          </a:xfrm>
          <a:prstGeom prst="rect">
            <a:avLst/>
          </a:prstGeom>
          <a:noFill/>
          <a:ln/>
        </p:spPr>
        <p:txBody>
          <a:bodyPr wrap="none" lIns="0" tIns="0" rIns="0" bIns="0" rtlCol="0" anchor="t"/>
          <a:lstStyle/>
          <a:p>
            <a:pPr algn="ctr" indent="0" marL="0">
              <a:lnSpc>
                <a:spcPts val="2350"/>
              </a:lnSpc>
              <a:buNone/>
            </a:pPr>
            <a:r>
              <a:rPr lang="en-US" sz="2350" b="1" spc="-72" kern="0" dirty="0">
                <a:solidFill>
                  <a:srgbClr val="272525"/>
                </a:solidFill>
                <a:latin typeface="Inter Bold" pitchFamily="34" charset="0"/>
                <a:ea typeface="Inter Bold" pitchFamily="34" charset="-122"/>
                <a:cs typeface="Inter Bold" pitchFamily="34" charset="-120"/>
              </a:rPr>
              <a:t>3</a:t>
            </a:r>
            <a:endParaRPr lang="en-US" sz="2350" dirty="0"/>
          </a:p>
        </p:txBody>
      </p:sp>
      <p:sp>
        <p:nvSpPr>
          <p:cNvPr id="14" name="Text 11"/>
          <p:cNvSpPr/>
          <p:nvPr/>
        </p:nvSpPr>
        <p:spPr>
          <a:xfrm>
            <a:off x="1366242" y="5883235"/>
            <a:ext cx="2530078" cy="316230"/>
          </a:xfrm>
          <a:prstGeom prst="rect">
            <a:avLst/>
          </a:prstGeom>
          <a:noFill/>
          <a:ln/>
        </p:spPr>
        <p:txBody>
          <a:bodyPr wrap="none" lIns="0" tIns="0" rIns="0" bIns="0" rtlCol="0" anchor="t"/>
          <a:lstStyle/>
          <a:p>
            <a:pPr indent="0" marL="0">
              <a:lnSpc>
                <a:spcPts val="2450"/>
              </a:lnSpc>
              <a:buNone/>
            </a:pPr>
            <a:r>
              <a:rPr lang="en-US" sz="1950" b="1" spc="-60" kern="0" dirty="0">
                <a:solidFill>
                  <a:srgbClr val="272525"/>
                </a:solidFill>
                <a:latin typeface="Inter Bold" pitchFamily="34" charset="0"/>
                <a:ea typeface="Inter Bold" pitchFamily="34" charset="-122"/>
                <a:cs typeface="Inter Bold" pitchFamily="34" charset="-120"/>
              </a:rPr>
              <a:t>Простота геометрії</a:t>
            </a:r>
            <a:endParaRPr lang="en-US" sz="1950" dirty="0"/>
          </a:p>
        </p:txBody>
      </p:sp>
      <p:sp>
        <p:nvSpPr>
          <p:cNvPr id="15" name="Text 12"/>
          <p:cNvSpPr/>
          <p:nvPr/>
        </p:nvSpPr>
        <p:spPr>
          <a:xfrm>
            <a:off x="1366242" y="6320909"/>
            <a:ext cx="7069336" cy="971550"/>
          </a:xfrm>
          <a:prstGeom prst="rect">
            <a:avLst/>
          </a:prstGeom>
          <a:noFill/>
          <a:ln/>
        </p:spPr>
        <p:txBody>
          <a:bodyPr wrap="square" lIns="0" tIns="0" rIns="0" bIns="0" rtlCol="0" anchor="t"/>
          <a:lstStyle/>
          <a:p>
            <a:pPr indent="0" marL="0">
              <a:lnSpc>
                <a:spcPts val="2550"/>
              </a:lnSpc>
              <a:buNone/>
            </a:pPr>
            <a:r>
              <a:rPr lang="en-US" sz="1550" spc="-32" kern="0" dirty="0">
                <a:solidFill>
                  <a:srgbClr val="272525"/>
                </a:solidFill>
                <a:latin typeface="Inter" pitchFamily="34" charset="0"/>
                <a:ea typeface="Inter" pitchFamily="34" charset="-122"/>
                <a:cs typeface="Inter" pitchFamily="34" charset="-120"/>
              </a:rPr>
              <a:t>Чіткі геометричні форми тіл корисних копалин дозволяють застосовувати класичні методи підрахунку, як-от метод геологічних блоків або метод середнього арифметичного, з мінімальною похибкою.</a:t>
            </a:r>
            <a:endParaRPr lang="en-US" sz="15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39735" y="594836"/>
            <a:ext cx="6400562" cy="660440"/>
          </a:xfrm>
          <a:prstGeom prst="rect">
            <a:avLst/>
          </a:prstGeom>
          <a:noFill/>
          <a:ln/>
        </p:spPr>
        <p:txBody>
          <a:bodyPr wrap="none" lIns="0" tIns="0" rIns="0" bIns="0" rtlCol="0" anchor="t"/>
          <a:lstStyle/>
          <a:p>
            <a:pPr indent="0" marL="0">
              <a:lnSpc>
                <a:spcPts val="5200"/>
              </a:lnSpc>
              <a:buNone/>
            </a:pPr>
            <a:r>
              <a:rPr lang="en-US" sz="4150" b="1" spc="-125" kern="0" dirty="0">
                <a:solidFill>
                  <a:srgbClr val="000000"/>
                </a:solidFill>
                <a:latin typeface="Inter Bold" pitchFamily="34" charset="0"/>
                <a:ea typeface="Inter Bold" pitchFamily="34" charset="-122"/>
                <a:cs typeface="Inter Bold" pitchFamily="34" charset="-120"/>
              </a:rPr>
              <a:t>Складні геологічні умови</a:t>
            </a:r>
            <a:endParaRPr lang="en-US" sz="4150" dirty="0"/>
          </a:p>
        </p:txBody>
      </p:sp>
      <p:sp>
        <p:nvSpPr>
          <p:cNvPr id="4" name="Shape 1"/>
          <p:cNvSpPr/>
          <p:nvPr/>
        </p:nvSpPr>
        <p:spPr>
          <a:xfrm>
            <a:off x="739735" y="1572220"/>
            <a:ext cx="158472" cy="1809512"/>
          </a:xfrm>
          <a:prstGeom prst="roundRect">
            <a:avLst>
              <a:gd name="adj" fmla="val 56019"/>
            </a:avLst>
          </a:prstGeom>
          <a:solidFill>
            <a:srgbClr val="DADBF1"/>
          </a:solidFill>
          <a:ln w="7620">
            <a:solidFill>
              <a:srgbClr val="C0C1D7"/>
            </a:solidFill>
            <a:prstDash val="solid"/>
          </a:ln>
        </p:spPr>
      </p:sp>
      <p:sp>
        <p:nvSpPr>
          <p:cNvPr id="5" name="Text 2"/>
          <p:cNvSpPr/>
          <p:nvPr/>
        </p:nvSpPr>
        <p:spPr>
          <a:xfrm>
            <a:off x="1215152" y="1572220"/>
            <a:ext cx="3545681" cy="330160"/>
          </a:xfrm>
          <a:prstGeom prst="rect">
            <a:avLst/>
          </a:prstGeom>
          <a:noFill/>
          <a:ln/>
        </p:spPr>
        <p:txBody>
          <a:bodyPr wrap="none" lIns="0" tIns="0" rIns="0" bIns="0" rtlCol="0" anchor="t"/>
          <a:lstStyle/>
          <a:p>
            <a:pPr algn="l" indent="0" marL="0">
              <a:lnSpc>
                <a:spcPts val="2600"/>
              </a:lnSpc>
              <a:buNone/>
            </a:pPr>
            <a:r>
              <a:rPr lang="en-US" sz="2050" b="1" spc="-62" kern="0" dirty="0">
                <a:solidFill>
                  <a:srgbClr val="272525"/>
                </a:solidFill>
                <a:latin typeface="Inter Bold" pitchFamily="34" charset="0"/>
                <a:ea typeface="Inter Bold" pitchFamily="34" charset="-122"/>
                <a:cs typeface="Inter Bold" pitchFamily="34" charset="-120"/>
              </a:rPr>
              <a:t>Нерівномірна мінералізація</a:t>
            </a:r>
            <a:endParaRPr lang="en-US" sz="2050" dirty="0"/>
          </a:p>
        </p:txBody>
      </p:sp>
      <p:sp>
        <p:nvSpPr>
          <p:cNvPr id="6" name="Text 3"/>
          <p:cNvSpPr/>
          <p:nvPr/>
        </p:nvSpPr>
        <p:spPr>
          <a:xfrm>
            <a:off x="1215152" y="2029182"/>
            <a:ext cx="7189113" cy="1352550"/>
          </a:xfrm>
          <a:prstGeom prst="rect">
            <a:avLst/>
          </a:prstGeom>
          <a:noFill/>
          <a:ln/>
        </p:spPr>
        <p:txBody>
          <a:bodyPr wrap="square" lIns="0" tIns="0" rIns="0" bIns="0" rtlCol="0" anchor="t"/>
          <a:lstStyle/>
          <a:p>
            <a:pPr algn="l" indent="0" marL="0">
              <a:lnSpc>
                <a:spcPts val="2650"/>
              </a:lnSpc>
              <a:buNone/>
            </a:pPr>
            <a:r>
              <a:rPr lang="en-US" sz="1650" spc="-33" kern="0" dirty="0">
                <a:solidFill>
                  <a:srgbClr val="272525"/>
                </a:solidFill>
                <a:latin typeface="Inter" pitchFamily="34" charset="0"/>
                <a:ea typeface="Inter" pitchFamily="34" charset="-122"/>
                <a:cs typeface="Inter" pitchFamily="34" charset="-120"/>
              </a:rPr>
              <a:t>Складні геологічні умови характеризуються значною мінливістю вмісту корисних компонентів, що вимагає збільшення кількості проб та застосування методів інтерполяції для більш точного моделювання розподілу мінералізації.</a:t>
            </a:r>
            <a:endParaRPr lang="en-US" sz="1650" dirty="0"/>
          </a:p>
        </p:txBody>
      </p:sp>
      <p:sp>
        <p:nvSpPr>
          <p:cNvPr id="7" name="Shape 4"/>
          <p:cNvSpPr/>
          <p:nvPr/>
        </p:nvSpPr>
        <p:spPr>
          <a:xfrm>
            <a:off x="1056680" y="3593068"/>
            <a:ext cx="158472" cy="1809512"/>
          </a:xfrm>
          <a:prstGeom prst="roundRect">
            <a:avLst>
              <a:gd name="adj" fmla="val 56019"/>
            </a:avLst>
          </a:prstGeom>
          <a:solidFill>
            <a:srgbClr val="DADBF1"/>
          </a:solidFill>
          <a:ln w="7620">
            <a:solidFill>
              <a:srgbClr val="C0C1D7"/>
            </a:solidFill>
            <a:prstDash val="solid"/>
          </a:ln>
        </p:spPr>
      </p:sp>
      <p:sp>
        <p:nvSpPr>
          <p:cNvPr id="8" name="Text 5"/>
          <p:cNvSpPr/>
          <p:nvPr/>
        </p:nvSpPr>
        <p:spPr>
          <a:xfrm>
            <a:off x="1532096" y="3593068"/>
            <a:ext cx="3830360" cy="330160"/>
          </a:xfrm>
          <a:prstGeom prst="rect">
            <a:avLst/>
          </a:prstGeom>
          <a:noFill/>
          <a:ln/>
        </p:spPr>
        <p:txBody>
          <a:bodyPr wrap="none" lIns="0" tIns="0" rIns="0" bIns="0" rtlCol="0" anchor="t"/>
          <a:lstStyle/>
          <a:p>
            <a:pPr algn="l" indent="0" marL="0">
              <a:lnSpc>
                <a:spcPts val="2600"/>
              </a:lnSpc>
              <a:buNone/>
            </a:pPr>
            <a:r>
              <a:rPr lang="en-US" sz="2050" b="1" spc="-62" kern="0" dirty="0">
                <a:solidFill>
                  <a:srgbClr val="272525"/>
                </a:solidFill>
                <a:latin typeface="Inter Bold" pitchFamily="34" charset="0"/>
                <a:ea typeface="Inter Bold" pitchFamily="34" charset="-122"/>
                <a:cs typeface="Inter Bold" pitchFamily="34" charset="-120"/>
              </a:rPr>
              <a:t>Складна морфологія покладів</a:t>
            </a:r>
            <a:endParaRPr lang="en-US" sz="2050" dirty="0"/>
          </a:p>
        </p:txBody>
      </p:sp>
      <p:sp>
        <p:nvSpPr>
          <p:cNvPr id="9" name="Text 6"/>
          <p:cNvSpPr/>
          <p:nvPr/>
        </p:nvSpPr>
        <p:spPr>
          <a:xfrm>
            <a:off x="1532096" y="4050030"/>
            <a:ext cx="6872168" cy="1352550"/>
          </a:xfrm>
          <a:prstGeom prst="rect">
            <a:avLst/>
          </a:prstGeom>
          <a:noFill/>
          <a:ln/>
        </p:spPr>
        <p:txBody>
          <a:bodyPr wrap="square" lIns="0" tIns="0" rIns="0" bIns="0" rtlCol="0" anchor="t"/>
          <a:lstStyle/>
          <a:p>
            <a:pPr algn="l" indent="0" marL="0">
              <a:lnSpc>
                <a:spcPts val="2650"/>
              </a:lnSpc>
              <a:buNone/>
            </a:pPr>
            <a:r>
              <a:rPr lang="en-US" sz="1650" spc="-33" kern="0" dirty="0">
                <a:solidFill>
                  <a:srgbClr val="272525"/>
                </a:solidFill>
                <a:latin typeface="Inter" pitchFamily="34" charset="0"/>
                <a:ea typeface="Inter" pitchFamily="34" charset="-122"/>
                <a:cs typeface="Inter" pitchFamily="34" charset="-120"/>
              </a:rPr>
              <a:t>Тіла корисних копалин мають складну форму з численними розгалуженнями, потоншеннями та роздувами, що ускладнює визначення їхніх контурів та об'ємів. У таких випадках необхідне тривимірне моделювання.</a:t>
            </a:r>
            <a:endParaRPr lang="en-US" sz="1650" dirty="0"/>
          </a:p>
        </p:txBody>
      </p:sp>
      <p:sp>
        <p:nvSpPr>
          <p:cNvPr id="10" name="Shape 7"/>
          <p:cNvSpPr/>
          <p:nvPr/>
        </p:nvSpPr>
        <p:spPr>
          <a:xfrm>
            <a:off x="1373743" y="5613916"/>
            <a:ext cx="158472" cy="1809512"/>
          </a:xfrm>
          <a:prstGeom prst="roundRect">
            <a:avLst>
              <a:gd name="adj" fmla="val 56019"/>
            </a:avLst>
          </a:prstGeom>
          <a:solidFill>
            <a:srgbClr val="DADBF1"/>
          </a:solidFill>
          <a:ln w="7620">
            <a:solidFill>
              <a:srgbClr val="C0C1D7"/>
            </a:solidFill>
            <a:prstDash val="solid"/>
          </a:ln>
        </p:spPr>
      </p:sp>
      <p:sp>
        <p:nvSpPr>
          <p:cNvPr id="11" name="Text 8"/>
          <p:cNvSpPr/>
          <p:nvPr/>
        </p:nvSpPr>
        <p:spPr>
          <a:xfrm>
            <a:off x="1849160" y="5613916"/>
            <a:ext cx="2800707" cy="330160"/>
          </a:xfrm>
          <a:prstGeom prst="rect">
            <a:avLst/>
          </a:prstGeom>
          <a:noFill/>
          <a:ln/>
        </p:spPr>
        <p:txBody>
          <a:bodyPr wrap="none" lIns="0" tIns="0" rIns="0" bIns="0" rtlCol="0" anchor="t"/>
          <a:lstStyle/>
          <a:p>
            <a:pPr algn="l" indent="0" marL="0">
              <a:lnSpc>
                <a:spcPts val="2600"/>
              </a:lnSpc>
              <a:buNone/>
            </a:pPr>
            <a:r>
              <a:rPr lang="en-US" sz="2050" b="1" spc="-62" kern="0" dirty="0">
                <a:solidFill>
                  <a:srgbClr val="272525"/>
                </a:solidFill>
                <a:latin typeface="Inter Bold" pitchFamily="34" charset="0"/>
                <a:ea typeface="Inter Bold" pitchFamily="34" charset="-122"/>
                <a:cs typeface="Inter Bold" pitchFamily="34" charset="-120"/>
              </a:rPr>
              <a:t>Тектонічні порушення</a:t>
            </a:r>
            <a:endParaRPr lang="en-US" sz="2050" dirty="0"/>
          </a:p>
        </p:txBody>
      </p:sp>
      <p:sp>
        <p:nvSpPr>
          <p:cNvPr id="12" name="Text 9"/>
          <p:cNvSpPr/>
          <p:nvPr/>
        </p:nvSpPr>
        <p:spPr>
          <a:xfrm>
            <a:off x="1849160" y="6070878"/>
            <a:ext cx="6555105" cy="1352550"/>
          </a:xfrm>
          <a:prstGeom prst="rect">
            <a:avLst/>
          </a:prstGeom>
          <a:noFill/>
          <a:ln/>
        </p:spPr>
        <p:txBody>
          <a:bodyPr wrap="square" lIns="0" tIns="0" rIns="0" bIns="0" rtlCol="0" anchor="t"/>
          <a:lstStyle/>
          <a:p>
            <a:pPr algn="l" indent="0" marL="0">
              <a:lnSpc>
                <a:spcPts val="2650"/>
              </a:lnSpc>
              <a:buNone/>
            </a:pPr>
            <a:r>
              <a:rPr lang="en-US" sz="1650" spc="-33" kern="0" dirty="0">
                <a:solidFill>
                  <a:srgbClr val="272525"/>
                </a:solidFill>
                <a:latin typeface="Inter" pitchFamily="34" charset="0"/>
                <a:ea typeface="Inter" pitchFamily="34" charset="-122"/>
                <a:cs typeface="Inter" pitchFamily="34" charset="-120"/>
              </a:rPr>
              <a:t>Наявність розломів, складок та інших тектонічних порушень значно ускладнює структуру родовища та вимагає застосування комплексного підходу до підрахунку запасів з урахуванням геофізичних та геохімічних даних.</a:t>
            </a:r>
            <a:endParaRPr lang="en-US" sz="16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684609" y="766524"/>
            <a:ext cx="12199620" cy="611148"/>
          </a:xfrm>
          <a:prstGeom prst="rect">
            <a:avLst/>
          </a:prstGeom>
          <a:noFill/>
          <a:ln/>
        </p:spPr>
        <p:txBody>
          <a:bodyPr wrap="none" lIns="0" tIns="0" rIns="0" bIns="0" rtlCol="0" anchor="t"/>
          <a:lstStyle/>
          <a:p>
            <a:pPr indent="0" marL="0">
              <a:lnSpc>
                <a:spcPts val="4800"/>
              </a:lnSpc>
              <a:buNone/>
            </a:pPr>
            <a:r>
              <a:rPr lang="en-US" sz="3850" b="1" spc="-116" kern="0" dirty="0">
                <a:solidFill>
                  <a:srgbClr val="000000"/>
                </a:solidFill>
                <a:latin typeface="Inter Bold" pitchFamily="34" charset="0"/>
                <a:ea typeface="Inter Bold" pitchFamily="34" charset="-122"/>
                <a:cs typeface="Inter Bold" pitchFamily="34" charset="-120"/>
              </a:rPr>
              <a:t>Приклади вибору методів для різних типів родовищ</a:t>
            </a:r>
            <a:endParaRPr lang="en-US" sz="3850" dirty="0"/>
          </a:p>
        </p:txBody>
      </p:sp>
      <p:sp>
        <p:nvSpPr>
          <p:cNvPr id="3" name="Text 1"/>
          <p:cNvSpPr/>
          <p:nvPr/>
        </p:nvSpPr>
        <p:spPr>
          <a:xfrm>
            <a:off x="2151459" y="2171700"/>
            <a:ext cx="2869049" cy="305633"/>
          </a:xfrm>
          <a:prstGeom prst="rect">
            <a:avLst/>
          </a:prstGeom>
          <a:noFill/>
          <a:ln/>
        </p:spPr>
        <p:txBody>
          <a:bodyPr wrap="none" lIns="0" tIns="0" rIns="0" bIns="0" rtlCol="0" anchor="t"/>
          <a:lstStyle/>
          <a:p>
            <a:pPr algn="r" indent="0" marL="0">
              <a:lnSpc>
                <a:spcPts val="2400"/>
              </a:lnSpc>
              <a:buNone/>
            </a:pPr>
            <a:r>
              <a:rPr lang="en-US" sz="1900" b="1" spc="-58" kern="0" dirty="0">
                <a:solidFill>
                  <a:srgbClr val="272525"/>
                </a:solidFill>
                <a:latin typeface="Inter Bold" pitchFamily="34" charset="0"/>
                <a:ea typeface="Inter Bold" pitchFamily="34" charset="-122"/>
                <a:cs typeface="Inter Bold" pitchFamily="34" charset="-120"/>
              </a:rPr>
              <a:t>Аналіз геологічних умов</a:t>
            </a:r>
            <a:endParaRPr lang="en-US" sz="1900" dirty="0"/>
          </a:p>
        </p:txBody>
      </p:sp>
      <p:sp>
        <p:nvSpPr>
          <p:cNvPr id="4" name="Text 2"/>
          <p:cNvSpPr/>
          <p:nvPr/>
        </p:nvSpPr>
        <p:spPr>
          <a:xfrm>
            <a:off x="684609" y="2594610"/>
            <a:ext cx="4335899" cy="625793"/>
          </a:xfrm>
          <a:prstGeom prst="rect">
            <a:avLst/>
          </a:prstGeom>
          <a:noFill/>
          <a:ln/>
        </p:spPr>
        <p:txBody>
          <a:bodyPr wrap="square" lIns="0" tIns="0" rIns="0" bIns="0" rtlCol="0" anchor="t"/>
          <a:lstStyle/>
          <a:p>
            <a:pPr algn="r" indent="0" marL="0">
              <a:lnSpc>
                <a:spcPts val="2450"/>
              </a:lnSpc>
              <a:buNone/>
            </a:pPr>
            <a:r>
              <a:rPr lang="en-US" sz="1500" spc="-31" kern="0" dirty="0">
                <a:solidFill>
                  <a:srgbClr val="272525"/>
                </a:solidFill>
                <a:latin typeface="Inter" pitchFamily="34" charset="0"/>
                <a:ea typeface="Inter" pitchFamily="34" charset="-122"/>
                <a:cs typeface="Inter" pitchFamily="34" charset="-120"/>
              </a:rPr>
              <a:t>Визначення типу родовища, його морфології та характеру мінералізації</a:t>
            </a:r>
            <a:endParaRPr lang="en-US" sz="1500" dirty="0"/>
          </a:p>
        </p:txBody>
      </p:sp>
      <p:pic>
        <p:nvPicPr>
          <p:cNvPr id="5" name="Image 0" descr="preencoded.png">    </p:cNvPr>
          <p:cNvPicPr>
            <a:picLocks noChangeAspect="1"/>
          </p:cNvPicPr>
          <p:nvPr/>
        </p:nvPicPr>
        <p:blipFill>
          <a:blip r:embed="rId1"/>
          <a:stretch>
            <a:fillRect/>
          </a:stretch>
        </p:blipFill>
        <p:spPr>
          <a:xfrm>
            <a:off x="5313878" y="1768793"/>
            <a:ext cx="4002524" cy="4002524"/>
          </a:xfrm>
          <a:prstGeom prst="rect">
            <a:avLst/>
          </a:prstGeom>
        </p:spPr>
      </p:pic>
      <p:sp>
        <p:nvSpPr>
          <p:cNvPr id="6" name="Text 3"/>
          <p:cNvSpPr/>
          <p:nvPr/>
        </p:nvSpPr>
        <p:spPr>
          <a:xfrm>
            <a:off x="6363236" y="2440960"/>
            <a:ext cx="292656" cy="365760"/>
          </a:xfrm>
          <a:prstGeom prst="rect">
            <a:avLst/>
          </a:prstGeom>
          <a:noFill/>
          <a:ln/>
        </p:spPr>
        <p:txBody>
          <a:bodyPr wrap="none" lIns="0" tIns="0" rIns="0" bIns="0" rtlCol="0" anchor="t"/>
          <a:lstStyle/>
          <a:p>
            <a:pPr indent="0" marL="0">
              <a:lnSpc>
                <a:spcPts val="3650"/>
              </a:lnSpc>
              <a:buNone/>
            </a:pPr>
            <a:r>
              <a:rPr lang="en-US" sz="2300" b="1" spc="-46" kern="0" dirty="0">
                <a:solidFill>
                  <a:srgbClr val="272525"/>
                </a:solidFill>
                <a:latin typeface="Inter Bold" pitchFamily="34" charset="0"/>
                <a:ea typeface="Inter Bold" pitchFamily="34" charset="-122"/>
                <a:cs typeface="Inter Bold" pitchFamily="34" charset="-120"/>
              </a:rPr>
              <a:t>1</a:t>
            </a:r>
            <a:endParaRPr lang="en-US" sz="2300" dirty="0"/>
          </a:p>
        </p:txBody>
      </p:sp>
      <p:sp>
        <p:nvSpPr>
          <p:cNvPr id="7" name="Text 4"/>
          <p:cNvSpPr/>
          <p:nvPr/>
        </p:nvSpPr>
        <p:spPr>
          <a:xfrm>
            <a:off x="9609773" y="2171700"/>
            <a:ext cx="2591038" cy="305633"/>
          </a:xfrm>
          <a:prstGeom prst="rect">
            <a:avLst/>
          </a:prstGeom>
          <a:noFill/>
          <a:ln/>
        </p:spPr>
        <p:txBody>
          <a:bodyPr wrap="none" lIns="0" tIns="0" rIns="0" bIns="0" rtlCol="0" anchor="t"/>
          <a:lstStyle/>
          <a:p>
            <a:pPr algn="l" indent="0" marL="0">
              <a:lnSpc>
                <a:spcPts val="2400"/>
              </a:lnSpc>
              <a:buNone/>
            </a:pPr>
            <a:r>
              <a:rPr lang="en-US" sz="1900" b="1" spc="-58" kern="0" dirty="0">
                <a:solidFill>
                  <a:srgbClr val="272525"/>
                </a:solidFill>
                <a:latin typeface="Inter Bold" pitchFamily="34" charset="0"/>
                <a:ea typeface="Inter Bold" pitchFamily="34" charset="-122"/>
                <a:cs typeface="Inter Bold" pitchFamily="34" charset="-120"/>
              </a:rPr>
              <a:t>Оцінка наявних даних</a:t>
            </a:r>
            <a:endParaRPr lang="en-US" sz="1900" dirty="0"/>
          </a:p>
        </p:txBody>
      </p:sp>
      <p:sp>
        <p:nvSpPr>
          <p:cNvPr id="8" name="Text 5"/>
          <p:cNvSpPr/>
          <p:nvPr/>
        </p:nvSpPr>
        <p:spPr>
          <a:xfrm>
            <a:off x="9609773" y="2594610"/>
            <a:ext cx="4336018" cy="625793"/>
          </a:xfrm>
          <a:prstGeom prst="rect">
            <a:avLst/>
          </a:prstGeom>
          <a:noFill/>
          <a:ln/>
        </p:spPr>
        <p:txBody>
          <a:bodyPr wrap="square" lIns="0" tIns="0" rIns="0" bIns="0" rtlCol="0" anchor="t"/>
          <a:lstStyle/>
          <a:p>
            <a:pPr algn="l" indent="0" marL="0">
              <a:lnSpc>
                <a:spcPts val="2450"/>
              </a:lnSpc>
              <a:buNone/>
            </a:pPr>
            <a:r>
              <a:rPr lang="en-US" sz="1500" spc="-31" kern="0" dirty="0">
                <a:solidFill>
                  <a:srgbClr val="272525"/>
                </a:solidFill>
                <a:latin typeface="Inter" pitchFamily="34" charset="0"/>
                <a:ea typeface="Inter" pitchFamily="34" charset="-122"/>
                <a:cs typeface="Inter" pitchFamily="34" charset="-120"/>
              </a:rPr>
              <a:t>Аналіз кількості та якості геологорозвідувальних даних</a:t>
            </a:r>
            <a:endParaRPr lang="en-US" sz="1500" dirty="0"/>
          </a:p>
        </p:txBody>
      </p:sp>
      <p:pic>
        <p:nvPicPr>
          <p:cNvPr id="9" name="Image 1" descr="preencoded.png">    </p:cNvPr>
          <p:cNvPicPr>
            <a:picLocks noChangeAspect="1"/>
          </p:cNvPicPr>
          <p:nvPr/>
        </p:nvPicPr>
        <p:blipFill>
          <a:blip r:embed="rId2"/>
          <a:stretch>
            <a:fillRect/>
          </a:stretch>
        </p:blipFill>
        <p:spPr>
          <a:xfrm>
            <a:off x="5313878" y="1768793"/>
            <a:ext cx="4002524" cy="4002524"/>
          </a:xfrm>
          <a:prstGeom prst="rect">
            <a:avLst/>
          </a:prstGeom>
        </p:spPr>
      </p:pic>
      <p:sp>
        <p:nvSpPr>
          <p:cNvPr id="10" name="Text 6"/>
          <p:cNvSpPr/>
          <p:nvPr/>
        </p:nvSpPr>
        <p:spPr>
          <a:xfrm>
            <a:off x="8314789" y="2781598"/>
            <a:ext cx="292656" cy="365760"/>
          </a:xfrm>
          <a:prstGeom prst="rect">
            <a:avLst/>
          </a:prstGeom>
          <a:noFill/>
          <a:ln/>
        </p:spPr>
        <p:txBody>
          <a:bodyPr wrap="none" lIns="0" tIns="0" rIns="0" bIns="0" rtlCol="0" anchor="t"/>
          <a:lstStyle/>
          <a:p>
            <a:pPr indent="0" marL="0">
              <a:lnSpc>
                <a:spcPts val="3650"/>
              </a:lnSpc>
              <a:buNone/>
            </a:pPr>
            <a:r>
              <a:rPr lang="en-US" sz="2300" b="1" spc="-46" kern="0" dirty="0">
                <a:solidFill>
                  <a:srgbClr val="272525"/>
                </a:solidFill>
                <a:latin typeface="Inter Bold" pitchFamily="34" charset="0"/>
                <a:ea typeface="Inter Bold" pitchFamily="34" charset="-122"/>
                <a:cs typeface="Inter Bold" pitchFamily="34" charset="-120"/>
              </a:rPr>
              <a:t>2</a:t>
            </a:r>
            <a:endParaRPr lang="en-US" sz="2300" dirty="0"/>
          </a:p>
        </p:txBody>
      </p:sp>
      <p:sp>
        <p:nvSpPr>
          <p:cNvPr id="11" name="Text 7"/>
          <p:cNvSpPr/>
          <p:nvPr/>
        </p:nvSpPr>
        <p:spPr>
          <a:xfrm>
            <a:off x="9609773" y="4319587"/>
            <a:ext cx="2952631" cy="305633"/>
          </a:xfrm>
          <a:prstGeom prst="rect">
            <a:avLst/>
          </a:prstGeom>
          <a:noFill/>
          <a:ln/>
        </p:spPr>
        <p:txBody>
          <a:bodyPr wrap="none" lIns="0" tIns="0" rIns="0" bIns="0" rtlCol="0" anchor="t"/>
          <a:lstStyle/>
          <a:p>
            <a:pPr algn="l" indent="0" marL="0">
              <a:lnSpc>
                <a:spcPts val="2400"/>
              </a:lnSpc>
              <a:buNone/>
            </a:pPr>
            <a:r>
              <a:rPr lang="en-US" sz="1900" b="1" spc="-58" kern="0" dirty="0">
                <a:solidFill>
                  <a:srgbClr val="272525"/>
                </a:solidFill>
                <a:latin typeface="Inter Bold" pitchFamily="34" charset="0"/>
                <a:ea typeface="Inter Bold" pitchFamily="34" charset="-122"/>
                <a:cs typeface="Inter Bold" pitchFamily="34" charset="-120"/>
              </a:rPr>
              <a:t>Вибір методу підрахунку</a:t>
            </a:r>
            <a:endParaRPr lang="en-US" sz="1900" dirty="0"/>
          </a:p>
        </p:txBody>
      </p:sp>
      <p:sp>
        <p:nvSpPr>
          <p:cNvPr id="12" name="Text 8"/>
          <p:cNvSpPr/>
          <p:nvPr/>
        </p:nvSpPr>
        <p:spPr>
          <a:xfrm>
            <a:off x="9609773" y="4742498"/>
            <a:ext cx="4336018" cy="625793"/>
          </a:xfrm>
          <a:prstGeom prst="rect">
            <a:avLst/>
          </a:prstGeom>
          <a:noFill/>
          <a:ln/>
        </p:spPr>
        <p:txBody>
          <a:bodyPr wrap="square" lIns="0" tIns="0" rIns="0" bIns="0" rtlCol="0" anchor="t"/>
          <a:lstStyle/>
          <a:p>
            <a:pPr algn="l" indent="0" marL="0">
              <a:lnSpc>
                <a:spcPts val="2450"/>
              </a:lnSpc>
              <a:buNone/>
            </a:pPr>
            <a:r>
              <a:rPr lang="en-US" sz="1500" spc="-31" kern="0" dirty="0">
                <a:solidFill>
                  <a:srgbClr val="272525"/>
                </a:solidFill>
                <a:latin typeface="Inter" pitchFamily="34" charset="0"/>
                <a:ea typeface="Inter" pitchFamily="34" charset="-122"/>
                <a:cs typeface="Inter" pitchFamily="34" charset="-120"/>
              </a:rPr>
              <a:t>Враховуючи складність родовища та доступні дані</a:t>
            </a:r>
            <a:endParaRPr lang="en-US" sz="1500" dirty="0"/>
          </a:p>
        </p:txBody>
      </p:sp>
      <p:pic>
        <p:nvPicPr>
          <p:cNvPr id="13" name="Image 2" descr="preencoded.png">    </p:cNvPr>
          <p:cNvPicPr>
            <a:picLocks noChangeAspect="1"/>
          </p:cNvPicPr>
          <p:nvPr/>
        </p:nvPicPr>
        <p:blipFill>
          <a:blip r:embed="rId3"/>
          <a:stretch>
            <a:fillRect/>
          </a:stretch>
        </p:blipFill>
        <p:spPr>
          <a:xfrm>
            <a:off x="5313878" y="1768793"/>
            <a:ext cx="4002524" cy="4002524"/>
          </a:xfrm>
          <a:prstGeom prst="rect">
            <a:avLst/>
          </a:prstGeom>
        </p:spPr>
      </p:pic>
      <p:sp>
        <p:nvSpPr>
          <p:cNvPr id="14" name="Text 9"/>
          <p:cNvSpPr/>
          <p:nvPr/>
        </p:nvSpPr>
        <p:spPr>
          <a:xfrm>
            <a:off x="7974151" y="4733151"/>
            <a:ext cx="292656" cy="365760"/>
          </a:xfrm>
          <a:prstGeom prst="rect">
            <a:avLst/>
          </a:prstGeom>
          <a:noFill/>
          <a:ln/>
        </p:spPr>
        <p:txBody>
          <a:bodyPr wrap="none" lIns="0" tIns="0" rIns="0" bIns="0" rtlCol="0" anchor="t"/>
          <a:lstStyle/>
          <a:p>
            <a:pPr indent="0" marL="0">
              <a:lnSpc>
                <a:spcPts val="3650"/>
              </a:lnSpc>
              <a:buNone/>
            </a:pPr>
            <a:r>
              <a:rPr lang="en-US" sz="2300" b="1" spc="-46" kern="0" dirty="0">
                <a:solidFill>
                  <a:srgbClr val="272525"/>
                </a:solidFill>
                <a:latin typeface="Inter Bold" pitchFamily="34" charset="0"/>
                <a:ea typeface="Inter Bold" pitchFamily="34" charset="-122"/>
                <a:cs typeface="Inter Bold" pitchFamily="34" charset="-120"/>
              </a:rPr>
              <a:t>3</a:t>
            </a:r>
            <a:endParaRPr lang="en-US" sz="2300" dirty="0"/>
          </a:p>
        </p:txBody>
      </p:sp>
      <p:sp>
        <p:nvSpPr>
          <p:cNvPr id="15" name="Text 10"/>
          <p:cNvSpPr/>
          <p:nvPr/>
        </p:nvSpPr>
        <p:spPr>
          <a:xfrm>
            <a:off x="2461498" y="4319587"/>
            <a:ext cx="2559010" cy="305633"/>
          </a:xfrm>
          <a:prstGeom prst="rect">
            <a:avLst/>
          </a:prstGeom>
          <a:noFill/>
          <a:ln/>
        </p:spPr>
        <p:txBody>
          <a:bodyPr wrap="none" lIns="0" tIns="0" rIns="0" bIns="0" rtlCol="0" anchor="t"/>
          <a:lstStyle/>
          <a:p>
            <a:pPr algn="r" indent="0" marL="0">
              <a:lnSpc>
                <a:spcPts val="2400"/>
              </a:lnSpc>
              <a:buNone/>
            </a:pPr>
            <a:r>
              <a:rPr lang="en-US" sz="1900" b="1" spc="-58" kern="0" dirty="0">
                <a:solidFill>
                  <a:srgbClr val="272525"/>
                </a:solidFill>
                <a:latin typeface="Inter Bold" pitchFamily="34" charset="0"/>
                <a:ea typeface="Inter Bold" pitchFamily="34" charset="-122"/>
                <a:cs typeface="Inter Bold" pitchFamily="34" charset="-120"/>
              </a:rPr>
              <a:t>Застосування методу</a:t>
            </a:r>
            <a:endParaRPr lang="en-US" sz="1900" dirty="0"/>
          </a:p>
        </p:txBody>
      </p:sp>
      <p:sp>
        <p:nvSpPr>
          <p:cNvPr id="16" name="Text 11"/>
          <p:cNvSpPr/>
          <p:nvPr/>
        </p:nvSpPr>
        <p:spPr>
          <a:xfrm>
            <a:off x="684609" y="4742498"/>
            <a:ext cx="4335899" cy="625793"/>
          </a:xfrm>
          <a:prstGeom prst="rect">
            <a:avLst/>
          </a:prstGeom>
          <a:noFill/>
          <a:ln/>
        </p:spPr>
        <p:txBody>
          <a:bodyPr wrap="square" lIns="0" tIns="0" rIns="0" bIns="0" rtlCol="0" anchor="t"/>
          <a:lstStyle/>
          <a:p>
            <a:pPr algn="r" indent="0" marL="0">
              <a:lnSpc>
                <a:spcPts val="2450"/>
              </a:lnSpc>
              <a:buNone/>
            </a:pPr>
            <a:r>
              <a:rPr lang="en-US" sz="1500" spc="-31" kern="0" dirty="0">
                <a:solidFill>
                  <a:srgbClr val="272525"/>
                </a:solidFill>
                <a:latin typeface="Inter" pitchFamily="34" charset="0"/>
                <a:ea typeface="Inter" pitchFamily="34" charset="-122"/>
                <a:cs typeface="Inter" pitchFamily="34" charset="-120"/>
              </a:rPr>
              <a:t>Виконання розрахунків та оцінка достовірності результатів</a:t>
            </a:r>
            <a:endParaRPr lang="en-US" sz="1500" dirty="0"/>
          </a:p>
        </p:txBody>
      </p:sp>
      <p:pic>
        <p:nvPicPr>
          <p:cNvPr id="17" name="Image 3" descr="preencoded.png">    </p:cNvPr>
          <p:cNvPicPr>
            <a:picLocks noChangeAspect="1"/>
          </p:cNvPicPr>
          <p:nvPr/>
        </p:nvPicPr>
        <p:blipFill>
          <a:blip r:embed="rId4"/>
          <a:stretch>
            <a:fillRect/>
          </a:stretch>
        </p:blipFill>
        <p:spPr>
          <a:xfrm>
            <a:off x="5313878" y="1768793"/>
            <a:ext cx="4002524" cy="4002524"/>
          </a:xfrm>
          <a:prstGeom prst="rect">
            <a:avLst/>
          </a:prstGeom>
        </p:spPr>
      </p:pic>
      <p:sp>
        <p:nvSpPr>
          <p:cNvPr id="18" name="Text 12"/>
          <p:cNvSpPr/>
          <p:nvPr/>
        </p:nvSpPr>
        <p:spPr>
          <a:xfrm>
            <a:off x="6022598" y="4392513"/>
            <a:ext cx="292656" cy="365760"/>
          </a:xfrm>
          <a:prstGeom prst="rect">
            <a:avLst/>
          </a:prstGeom>
          <a:noFill/>
          <a:ln/>
        </p:spPr>
        <p:txBody>
          <a:bodyPr wrap="none" lIns="0" tIns="0" rIns="0" bIns="0" rtlCol="0" anchor="t"/>
          <a:lstStyle/>
          <a:p>
            <a:pPr indent="0" marL="0">
              <a:lnSpc>
                <a:spcPts val="3650"/>
              </a:lnSpc>
              <a:buNone/>
            </a:pPr>
            <a:r>
              <a:rPr lang="en-US" sz="2300" b="1" spc="-46" kern="0" dirty="0">
                <a:solidFill>
                  <a:srgbClr val="272525"/>
                </a:solidFill>
                <a:latin typeface="Inter Bold" pitchFamily="34" charset="0"/>
                <a:ea typeface="Inter Bold" pitchFamily="34" charset="-122"/>
                <a:cs typeface="Inter Bold" pitchFamily="34" charset="-120"/>
              </a:rPr>
              <a:t>4</a:t>
            </a:r>
            <a:endParaRPr lang="en-US" sz="2300" dirty="0"/>
          </a:p>
        </p:txBody>
      </p:sp>
      <p:sp>
        <p:nvSpPr>
          <p:cNvPr id="19" name="Text 13"/>
          <p:cNvSpPr/>
          <p:nvPr/>
        </p:nvSpPr>
        <p:spPr>
          <a:xfrm>
            <a:off x="684609" y="5991344"/>
            <a:ext cx="13261181" cy="625793"/>
          </a:xfrm>
          <a:prstGeom prst="rect">
            <a:avLst/>
          </a:prstGeom>
          <a:noFill/>
          <a:ln/>
        </p:spPr>
        <p:txBody>
          <a:bodyPr wrap="square" lIns="0" tIns="0" rIns="0" bIns="0" rtlCol="0" anchor="t"/>
          <a:lstStyle/>
          <a:p>
            <a:pPr indent="0" marL="0">
              <a:lnSpc>
                <a:spcPts val="2450"/>
              </a:lnSpc>
              <a:buNone/>
            </a:pPr>
            <a:r>
              <a:rPr lang="en-US" sz="1500" spc="-31" kern="0" dirty="0">
                <a:solidFill>
                  <a:srgbClr val="272525"/>
                </a:solidFill>
                <a:latin typeface="Inter" pitchFamily="34" charset="0"/>
                <a:ea typeface="Inter" pitchFamily="34" charset="-122"/>
                <a:cs typeface="Inter" pitchFamily="34" charset="-120"/>
              </a:rPr>
              <a:t>Вибір методу підрахунку запасів є комплексним завданням, що вимагає всебічного аналізу геологічних умов родовища. Необхідно враховувати не лише тип родовища, але й його індивідуальні особливості, а також наявність та якість геологорозвідувальних даних.</a:t>
            </a:r>
            <a:endParaRPr lang="en-US" sz="1500" dirty="0"/>
          </a:p>
        </p:txBody>
      </p:sp>
      <p:sp>
        <p:nvSpPr>
          <p:cNvPr id="20" name="Text 14"/>
          <p:cNvSpPr/>
          <p:nvPr/>
        </p:nvSpPr>
        <p:spPr>
          <a:xfrm>
            <a:off x="684609" y="6837164"/>
            <a:ext cx="13261181" cy="625793"/>
          </a:xfrm>
          <a:prstGeom prst="rect">
            <a:avLst/>
          </a:prstGeom>
          <a:noFill/>
          <a:ln/>
        </p:spPr>
        <p:txBody>
          <a:bodyPr wrap="square" lIns="0" tIns="0" rIns="0" bIns="0" rtlCol="0" anchor="t"/>
          <a:lstStyle/>
          <a:p>
            <a:pPr indent="0" marL="0">
              <a:lnSpc>
                <a:spcPts val="2450"/>
              </a:lnSpc>
              <a:buNone/>
            </a:pPr>
            <a:r>
              <a:rPr lang="en-US" sz="1500" spc="-31" kern="0" dirty="0">
                <a:solidFill>
                  <a:srgbClr val="272525"/>
                </a:solidFill>
                <a:latin typeface="Inter" pitchFamily="34" charset="0"/>
                <a:ea typeface="Inter" pitchFamily="34" charset="-122"/>
                <a:cs typeface="Inter" pitchFamily="34" charset="-120"/>
              </a:rPr>
              <a:t>У складних випадках доцільно застосовувати комбінацію різних методів для перехресної перевірки результатів та підвищення їхньої достовірності. Це дозволяє мінімізувати ризики, пов'язані з неправильною оцінкою запасів корисних копалин.</a:t>
            </a:r>
            <a:endParaRPr lang="en-US" sz="1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447211"/>
          </a:xfrm>
          <a:prstGeom prst="rect">
            <a:avLst/>
          </a:prstGeom>
        </p:spPr>
      </p:pic>
      <p:sp>
        <p:nvSpPr>
          <p:cNvPr id="3" name="Text 0"/>
          <p:cNvSpPr/>
          <p:nvPr/>
        </p:nvSpPr>
        <p:spPr>
          <a:xfrm>
            <a:off x="685205" y="3098483"/>
            <a:ext cx="4894540" cy="611743"/>
          </a:xfrm>
          <a:prstGeom prst="rect">
            <a:avLst/>
          </a:prstGeom>
          <a:noFill/>
          <a:ln/>
        </p:spPr>
        <p:txBody>
          <a:bodyPr wrap="none" lIns="0" tIns="0" rIns="0" bIns="0" rtlCol="0" anchor="t"/>
          <a:lstStyle/>
          <a:p>
            <a:pPr indent="0" marL="0">
              <a:lnSpc>
                <a:spcPts val="4800"/>
              </a:lnSpc>
              <a:buNone/>
            </a:pPr>
            <a:r>
              <a:rPr lang="en-US" sz="3850" b="1" spc="-116" kern="0" dirty="0">
                <a:solidFill>
                  <a:srgbClr val="000000"/>
                </a:solidFill>
                <a:latin typeface="Inter Bold" pitchFamily="34" charset="0"/>
                <a:ea typeface="Inter Bold" pitchFamily="34" charset="-122"/>
                <a:cs typeface="Inter Bold" pitchFamily="34" charset="-120"/>
              </a:rPr>
              <a:t>Пластові родовища</a:t>
            </a:r>
            <a:endParaRPr lang="en-US" sz="3850" dirty="0"/>
          </a:p>
        </p:txBody>
      </p:sp>
      <p:pic>
        <p:nvPicPr>
          <p:cNvPr id="4" name="Image 1" descr="preencoded.png">    </p:cNvPr>
          <p:cNvPicPr>
            <a:picLocks noChangeAspect="1"/>
          </p:cNvPicPr>
          <p:nvPr/>
        </p:nvPicPr>
        <p:blipFill>
          <a:blip r:embed="rId2"/>
          <a:stretch>
            <a:fillRect/>
          </a:stretch>
        </p:blipFill>
        <p:spPr>
          <a:xfrm>
            <a:off x="685205" y="4003834"/>
            <a:ext cx="4419957" cy="783074"/>
          </a:xfrm>
          <a:prstGeom prst="rect">
            <a:avLst/>
          </a:prstGeom>
        </p:spPr>
      </p:pic>
      <p:sp>
        <p:nvSpPr>
          <p:cNvPr id="5" name="Text 1"/>
          <p:cNvSpPr/>
          <p:nvPr/>
        </p:nvSpPr>
        <p:spPr>
          <a:xfrm>
            <a:off x="880943" y="5080516"/>
            <a:ext cx="3181826" cy="305753"/>
          </a:xfrm>
          <a:prstGeom prst="rect">
            <a:avLst/>
          </a:prstGeom>
          <a:noFill/>
          <a:ln/>
        </p:spPr>
        <p:txBody>
          <a:bodyPr wrap="none" lIns="0" tIns="0" rIns="0" bIns="0" rtlCol="0" anchor="t"/>
          <a:lstStyle/>
          <a:p>
            <a:pPr algn="l" indent="0" marL="0">
              <a:lnSpc>
                <a:spcPts val="2400"/>
              </a:lnSpc>
              <a:buNone/>
            </a:pPr>
            <a:r>
              <a:rPr lang="en-US" sz="1900" b="1" spc="-58" kern="0" dirty="0">
                <a:solidFill>
                  <a:srgbClr val="272525"/>
                </a:solidFill>
                <a:latin typeface="Inter Bold" pitchFamily="34" charset="0"/>
                <a:ea typeface="Inter Bold" pitchFamily="34" charset="-122"/>
                <a:cs typeface="Inter Bold" pitchFamily="34" charset="-120"/>
              </a:rPr>
              <a:t>Характеристика родовища</a:t>
            </a:r>
            <a:endParaRPr lang="en-US" sz="1900" dirty="0"/>
          </a:p>
        </p:txBody>
      </p:sp>
      <p:sp>
        <p:nvSpPr>
          <p:cNvPr id="6" name="Text 2"/>
          <p:cNvSpPr/>
          <p:nvPr/>
        </p:nvSpPr>
        <p:spPr>
          <a:xfrm>
            <a:off x="880943" y="5503664"/>
            <a:ext cx="4028480" cy="1878806"/>
          </a:xfrm>
          <a:prstGeom prst="rect">
            <a:avLst/>
          </a:prstGeom>
          <a:noFill/>
          <a:ln/>
        </p:spPr>
        <p:txBody>
          <a:bodyPr wrap="square" lIns="0" tIns="0" rIns="0" bIns="0" rtlCol="0" anchor="t"/>
          <a:lstStyle/>
          <a:p>
            <a:pPr algn="l" indent="0" marL="0">
              <a:lnSpc>
                <a:spcPts val="2450"/>
              </a:lnSpc>
              <a:buNone/>
            </a:pPr>
            <a:r>
              <a:rPr lang="en-US" sz="1500" spc="-31" kern="0" dirty="0">
                <a:solidFill>
                  <a:srgbClr val="272525"/>
                </a:solidFill>
                <a:latin typeface="Inter" pitchFamily="34" charset="0"/>
                <a:ea typeface="Inter" pitchFamily="34" charset="-122"/>
                <a:cs typeface="Inter" pitchFamily="34" charset="-120"/>
              </a:rPr>
              <a:t>Пластові родовища мають відносно постійну потужність і площу поширення, що забезпечує стабільність їхньої геометрії. Вони характеризуються поступовою зміною параметрів у просторі та високою витриманістю за площею.</a:t>
            </a:r>
            <a:endParaRPr lang="en-US" sz="1500" dirty="0"/>
          </a:p>
        </p:txBody>
      </p:sp>
      <p:pic>
        <p:nvPicPr>
          <p:cNvPr id="7" name="Image 2" descr="preencoded.png">    </p:cNvPr>
          <p:cNvPicPr>
            <a:picLocks noChangeAspect="1"/>
          </p:cNvPicPr>
          <p:nvPr/>
        </p:nvPicPr>
        <p:blipFill>
          <a:blip r:embed="rId3"/>
          <a:stretch>
            <a:fillRect/>
          </a:stretch>
        </p:blipFill>
        <p:spPr>
          <a:xfrm>
            <a:off x="5105162" y="4003834"/>
            <a:ext cx="4419957" cy="783074"/>
          </a:xfrm>
          <a:prstGeom prst="rect">
            <a:avLst/>
          </a:prstGeom>
        </p:spPr>
      </p:pic>
      <p:sp>
        <p:nvSpPr>
          <p:cNvPr id="8" name="Text 3"/>
          <p:cNvSpPr/>
          <p:nvPr/>
        </p:nvSpPr>
        <p:spPr>
          <a:xfrm>
            <a:off x="5300901" y="5080516"/>
            <a:ext cx="3495318" cy="305753"/>
          </a:xfrm>
          <a:prstGeom prst="rect">
            <a:avLst/>
          </a:prstGeom>
          <a:noFill/>
          <a:ln/>
        </p:spPr>
        <p:txBody>
          <a:bodyPr wrap="none" lIns="0" tIns="0" rIns="0" bIns="0" rtlCol="0" anchor="t"/>
          <a:lstStyle/>
          <a:p>
            <a:pPr algn="l" indent="0" marL="0">
              <a:lnSpc>
                <a:spcPts val="2400"/>
              </a:lnSpc>
              <a:buNone/>
            </a:pPr>
            <a:r>
              <a:rPr lang="en-US" sz="1900" b="1" spc="-58" kern="0" dirty="0">
                <a:solidFill>
                  <a:srgbClr val="272525"/>
                </a:solidFill>
                <a:latin typeface="Inter Bold" pitchFamily="34" charset="0"/>
                <a:ea typeface="Inter Bold" pitchFamily="34" charset="-122"/>
                <a:cs typeface="Inter Bold" pitchFamily="34" charset="-120"/>
              </a:rPr>
              <a:t>Метод паралельних перерізів</a:t>
            </a:r>
            <a:endParaRPr lang="en-US" sz="1900" dirty="0"/>
          </a:p>
        </p:txBody>
      </p:sp>
      <p:sp>
        <p:nvSpPr>
          <p:cNvPr id="9" name="Text 4"/>
          <p:cNvSpPr/>
          <p:nvPr/>
        </p:nvSpPr>
        <p:spPr>
          <a:xfrm>
            <a:off x="5300901" y="5503664"/>
            <a:ext cx="4028480" cy="1878806"/>
          </a:xfrm>
          <a:prstGeom prst="rect">
            <a:avLst/>
          </a:prstGeom>
          <a:noFill/>
          <a:ln/>
        </p:spPr>
        <p:txBody>
          <a:bodyPr wrap="square" lIns="0" tIns="0" rIns="0" bIns="0" rtlCol="0" anchor="t"/>
          <a:lstStyle/>
          <a:p>
            <a:pPr algn="l" indent="0" marL="0">
              <a:lnSpc>
                <a:spcPts val="2450"/>
              </a:lnSpc>
              <a:buNone/>
            </a:pPr>
            <a:r>
              <a:rPr lang="en-US" sz="1500" spc="-31" kern="0" dirty="0">
                <a:solidFill>
                  <a:srgbClr val="272525"/>
                </a:solidFill>
                <a:latin typeface="Inter" pitchFamily="34" charset="0"/>
                <a:ea typeface="Inter" pitchFamily="34" charset="-122"/>
                <a:cs typeface="Inter" pitchFamily="34" charset="-120"/>
              </a:rPr>
              <a:t>Ефективний для пластових родовищ завдяки можливості точно визначити об'єм покладу між перерізами при відносно постійній потужності пласта. Дозволяє врахувати поступові зміни потужності та якості корисної копалини.</a:t>
            </a:r>
            <a:endParaRPr lang="en-US" sz="1500" dirty="0"/>
          </a:p>
        </p:txBody>
      </p:sp>
      <p:pic>
        <p:nvPicPr>
          <p:cNvPr id="10" name="Image 3" descr="preencoded.png">    </p:cNvPr>
          <p:cNvPicPr>
            <a:picLocks noChangeAspect="1"/>
          </p:cNvPicPr>
          <p:nvPr/>
        </p:nvPicPr>
        <p:blipFill>
          <a:blip r:embed="rId4"/>
          <a:stretch>
            <a:fillRect/>
          </a:stretch>
        </p:blipFill>
        <p:spPr>
          <a:xfrm>
            <a:off x="9525119" y="4003834"/>
            <a:ext cx="4419957" cy="783074"/>
          </a:xfrm>
          <a:prstGeom prst="rect">
            <a:avLst/>
          </a:prstGeom>
        </p:spPr>
      </p:pic>
      <p:sp>
        <p:nvSpPr>
          <p:cNvPr id="11" name="Text 5"/>
          <p:cNvSpPr/>
          <p:nvPr/>
        </p:nvSpPr>
        <p:spPr>
          <a:xfrm>
            <a:off x="9720858" y="5080516"/>
            <a:ext cx="3688913" cy="305753"/>
          </a:xfrm>
          <a:prstGeom prst="rect">
            <a:avLst/>
          </a:prstGeom>
          <a:noFill/>
          <a:ln/>
        </p:spPr>
        <p:txBody>
          <a:bodyPr wrap="none" lIns="0" tIns="0" rIns="0" bIns="0" rtlCol="0" anchor="t"/>
          <a:lstStyle/>
          <a:p>
            <a:pPr algn="l" indent="0" marL="0">
              <a:lnSpc>
                <a:spcPts val="2400"/>
              </a:lnSpc>
              <a:buNone/>
            </a:pPr>
            <a:r>
              <a:rPr lang="en-US" sz="1900" b="1" spc="-58" kern="0" dirty="0">
                <a:solidFill>
                  <a:srgbClr val="272525"/>
                </a:solidFill>
                <a:latin typeface="Inter Bold" pitchFamily="34" charset="0"/>
                <a:ea typeface="Inter Bold" pitchFamily="34" charset="-122"/>
                <a:cs typeface="Inter Bold" pitchFamily="34" charset="-120"/>
              </a:rPr>
              <a:t>Метод середніх арифметичних</a:t>
            </a:r>
            <a:endParaRPr lang="en-US" sz="1900" dirty="0"/>
          </a:p>
        </p:txBody>
      </p:sp>
      <p:sp>
        <p:nvSpPr>
          <p:cNvPr id="12" name="Text 6"/>
          <p:cNvSpPr/>
          <p:nvPr/>
        </p:nvSpPr>
        <p:spPr>
          <a:xfrm>
            <a:off x="9720858" y="5503664"/>
            <a:ext cx="4028480" cy="1878806"/>
          </a:xfrm>
          <a:prstGeom prst="rect">
            <a:avLst/>
          </a:prstGeom>
          <a:noFill/>
          <a:ln/>
        </p:spPr>
        <p:txBody>
          <a:bodyPr wrap="square" lIns="0" tIns="0" rIns="0" bIns="0" rtlCol="0" anchor="t"/>
          <a:lstStyle/>
          <a:p>
            <a:pPr algn="l" indent="0" marL="0">
              <a:lnSpc>
                <a:spcPts val="2450"/>
              </a:lnSpc>
              <a:buNone/>
            </a:pPr>
            <a:r>
              <a:rPr lang="en-US" sz="1500" spc="-31" kern="0" dirty="0">
                <a:solidFill>
                  <a:srgbClr val="272525"/>
                </a:solidFill>
                <a:latin typeface="Inter" pitchFamily="34" charset="0"/>
                <a:ea typeface="Inter" pitchFamily="34" charset="-122"/>
                <a:cs typeface="Inter" pitchFamily="34" charset="-120"/>
              </a:rPr>
              <a:t>Застосовується для однорідних пластів із рівномірним розподілом корисного компонента. Забезпечує високу точність при мінімальних витратах часу на розрахунки, що особливо важливо при оперативній оцінці запасів.</a:t>
            </a:r>
            <a:endParaRPr lang="en-US" sz="1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57357" y="758190"/>
            <a:ext cx="5603796" cy="676275"/>
          </a:xfrm>
          <a:prstGeom prst="rect">
            <a:avLst/>
          </a:prstGeom>
          <a:noFill/>
          <a:ln/>
        </p:spPr>
        <p:txBody>
          <a:bodyPr wrap="none" lIns="0" tIns="0" rIns="0" bIns="0" rtlCol="0" anchor="t"/>
          <a:lstStyle/>
          <a:p>
            <a:pPr indent="0" marL="0">
              <a:lnSpc>
                <a:spcPts val="5300"/>
              </a:lnSpc>
              <a:buNone/>
            </a:pPr>
            <a:r>
              <a:rPr lang="en-US" sz="4250" b="1" spc="-128" kern="0" dirty="0">
                <a:solidFill>
                  <a:srgbClr val="000000"/>
                </a:solidFill>
                <a:latin typeface="Inter Bold" pitchFamily="34" charset="0"/>
                <a:ea typeface="Inter Bold" pitchFamily="34" charset="-122"/>
                <a:cs typeface="Inter Bold" pitchFamily="34" charset="-120"/>
              </a:rPr>
              <a:t>Лінзовидні родовища</a:t>
            </a:r>
            <a:endParaRPr lang="en-US" sz="4250" dirty="0"/>
          </a:p>
        </p:txBody>
      </p:sp>
      <p:pic>
        <p:nvPicPr>
          <p:cNvPr id="3" name="Image 0" descr="preencoded.png">    </p:cNvPr>
          <p:cNvPicPr>
            <a:picLocks noChangeAspect="1"/>
          </p:cNvPicPr>
          <p:nvPr/>
        </p:nvPicPr>
        <p:blipFill>
          <a:blip r:embed="rId1"/>
          <a:stretch>
            <a:fillRect/>
          </a:stretch>
        </p:blipFill>
        <p:spPr>
          <a:xfrm>
            <a:off x="757357" y="1867257"/>
            <a:ext cx="3964543" cy="2450187"/>
          </a:xfrm>
          <a:prstGeom prst="rect">
            <a:avLst/>
          </a:prstGeom>
        </p:spPr>
      </p:pic>
      <p:sp>
        <p:nvSpPr>
          <p:cNvPr id="4" name="Text 1"/>
          <p:cNvSpPr/>
          <p:nvPr/>
        </p:nvSpPr>
        <p:spPr>
          <a:xfrm>
            <a:off x="757357" y="4587954"/>
            <a:ext cx="4155519" cy="676275"/>
          </a:xfrm>
          <a:prstGeom prst="rect">
            <a:avLst/>
          </a:prstGeom>
          <a:noFill/>
          <a:ln/>
        </p:spPr>
        <p:txBody>
          <a:bodyPr wrap="square" lIns="0" tIns="0" rIns="0" bIns="0" rtlCol="0" anchor="t"/>
          <a:lstStyle/>
          <a:p>
            <a:pPr algn="l" indent="0" marL="0">
              <a:lnSpc>
                <a:spcPts val="2650"/>
              </a:lnSpc>
              <a:buNone/>
            </a:pPr>
            <a:r>
              <a:rPr lang="en-US" sz="2100" b="1" spc="-64" kern="0" dirty="0">
                <a:solidFill>
                  <a:srgbClr val="272525"/>
                </a:solidFill>
                <a:latin typeface="Inter Bold" pitchFamily="34" charset="0"/>
                <a:ea typeface="Inter Bold" pitchFamily="34" charset="-122"/>
                <a:cs typeface="Inter Bold" pitchFamily="34" charset="-120"/>
              </a:rPr>
              <a:t>Структура лінзовидного родовища</a:t>
            </a:r>
            <a:endParaRPr lang="en-US" sz="2100" dirty="0"/>
          </a:p>
        </p:txBody>
      </p:sp>
      <p:sp>
        <p:nvSpPr>
          <p:cNvPr id="5" name="Text 2"/>
          <p:cNvSpPr/>
          <p:nvPr/>
        </p:nvSpPr>
        <p:spPr>
          <a:xfrm>
            <a:off x="757357" y="5394008"/>
            <a:ext cx="4155519" cy="2077403"/>
          </a:xfrm>
          <a:prstGeom prst="rect">
            <a:avLst/>
          </a:prstGeom>
          <a:noFill/>
          <a:ln/>
        </p:spPr>
        <p:txBody>
          <a:bodyPr wrap="square" lIns="0" tIns="0" rIns="0" bIns="0" rtlCol="0" anchor="t"/>
          <a:lstStyle/>
          <a:p>
            <a:pPr algn="l" indent="0" marL="0">
              <a:lnSpc>
                <a:spcPts val="2700"/>
              </a:lnSpc>
              <a:buNone/>
            </a:pPr>
            <a:r>
              <a:rPr lang="en-US" sz="1700" spc="-34" kern="0" dirty="0">
                <a:solidFill>
                  <a:srgbClr val="272525"/>
                </a:solidFill>
                <a:latin typeface="Inter" pitchFamily="34" charset="0"/>
                <a:ea typeface="Inter" pitchFamily="34" charset="-122"/>
                <a:cs typeface="Inter" pitchFamily="34" charset="-120"/>
              </a:rPr>
              <a:t>Лінзовидні родовища характеризуються змінною потужністю, що поступово зменшується від центру до периферії. Вони мають обмежене поширення за площею та часто утворюють групи або серії лінз різного розміру.</a:t>
            </a:r>
            <a:endParaRPr lang="en-US" sz="1700" dirty="0"/>
          </a:p>
        </p:txBody>
      </p:sp>
      <p:pic>
        <p:nvPicPr>
          <p:cNvPr id="6" name="Image 1" descr="preencoded.png">    </p:cNvPr>
          <p:cNvPicPr>
            <a:picLocks noChangeAspect="1"/>
          </p:cNvPicPr>
          <p:nvPr/>
        </p:nvPicPr>
        <p:blipFill>
          <a:blip r:embed="rId2"/>
          <a:stretch>
            <a:fillRect/>
          </a:stretch>
        </p:blipFill>
        <p:spPr>
          <a:xfrm>
            <a:off x="5237440" y="1867257"/>
            <a:ext cx="3964543" cy="2450187"/>
          </a:xfrm>
          <a:prstGeom prst="rect">
            <a:avLst/>
          </a:prstGeom>
        </p:spPr>
      </p:pic>
      <p:sp>
        <p:nvSpPr>
          <p:cNvPr id="7" name="Text 3"/>
          <p:cNvSpPr/>
          <p:nvPr/>
        </p:nvSpPr>
        <p:spPr>
          <a:xfrm>
            <a:off x="5237440" y="4587954"/>
            <a:ext cx="2705100" cy="338138"/>
          </a:xfrm>
          <a:prstGeom prst="rect">
            <a:avLst/>
          </a:prstGeom>
          <a:noFill/>
          <a:ln/>
        </p:spPr>
        <p:txBody>
          <a:bodyPr wrap="none" lIns="0" tIns="0" rIns="0" bIns="0" rtlCol="0" anchor="t"/>
          <a:lstStyle/>
          <a:p>
            <a:pPr algn="l" indent="0" marL="0">
              <a:lnSpc>
                <a:spcPts val="2650"/>
              </a:lnSpc>
              <a:buNone/>
            </a:pPr>
            <a:r>
              <a:rPr lang="en-US" sz="2100" b="1" spc="-64" kern="0" dirty="0">
                <a:solidFill>
                  <a:srgbClr val="272525"/>
                </a:solidFill>
                <a:latin typeface="Inter Bold" pitchFamily="34" charset="0"/>
                <a:ea typeface="Inter Bold" pitchFamily="34" charset="-122"/>
                <a:cs typeface="Inter Bold" pitchFamily="34" charset="-120"/>
              </a:rPr>
              <a:t>Метод ізоліній</a:t>
            </a:r>
            <a:endParaRPr lang="en-US" sz="2100" dirty="0"/>
          </a:p>
        </p:txBody>
      </p:sp>
      <p:sp>
        <p:nvSpPr>
          <p:cNvPr id="8" name="Text 4"/>
          <p:cNvSpPr/>
          <p:nvPr/>
        </p:nvSpPr>
        <p:spPr>
          <a:xfrm>
            <a:off x="5237440" y="5055870"/>
            <a:ext cx="4155519" cy="2077403"/>
          </a:xfrm>
          <a:prstGeom prst="rect">
            <a:avLst/>
          </a:prstGeom>
          <a:noFill/>
          <a:ln/>
        </p:spPr>
        <p:txBody>
          <a:bodyPr wrap="square" lIns="0" tIns="0" rIns="0" bIns="0" rtlCol="0" anchor="t"/>
          <a:lstStyle/>
          <a:p>
            <a:pPr algn="l" indent="0" marL="0">
              <a:lnSpc>
                <a:spcPts val="2700"/>
              </a:lnSpc>
              <a:buNone/>
            </a:pPr>
            <a:r>
              <a:rPr lang="en-US" sz="1700" spc="-34" kern="0" dirty="0">
                <a:solidFill>
                  <a:srgbClr val="272525"/>
                </a:solidFill>
                <a:latin typeface="Inter" pitchFamily="34" charset="0"/>
                <a:ea typeface="Inter" pitchFamily="34" charset="-122"/>
                <a:cs typeface="Inter" pitchFamily="34" charset="-120"/>
              </a:rPr>
              <a:t>Цей метод дозволяє найбільш точно відобразити зміну потужності та вмісту корисного компонента в межах лінзовидного тіла. За допомогою ізоліній створюється детальна картина розподілу параметрів родовища.</a:t>
            </a:r>
            <a:endParaRPr lang="en-US" sz="1700" dirty="0"/>
          </a:p>
        </p:txBody>
      </p:sp>
      <p:pic>
        <p:nvPicPr>
          <p:cNvPr id="9" name="Image 2" descr="preencoded.png">    </p:cNvPr>
          <p:cNvPicPr>
            <a:picLocks noChangeAspect="1"/>
          </p:cNvPicPr>
          <p:nvPr/>
        </p:nvPicPr>
        <p:blipFill>
          <a:blip r:embed="rId3"/>
          <a:stretch>
            <a:fillRect/>
          </a:stretch>
        </p:blipFill>
        <p:spPr>
          <a:xfrm>
            <a:off x="9717524" y="1867257"/>
            <a:ext cx="3964543" cy="2450187"/>
          </a:xfrm>
          <a:prstGeom prst="rect">
            <a:avLst/>
          </a:prstGeom>
        </p:spPr>
      </p:pic>
      <p:sp>
        <p:nvSpPr>
          <p:cNvPr id="10" name="Text 5"/>
          <p:cNvSpPr/>
          <p:nvPr/>
        </p:nvSpPr>
        <p:spPr>
          <a:xfrm>
            <a:off x="9717524" y="4587954"/>
            <a:ext cx="3328749" cy="338138"/>
          </a:xfrm>
          <a:prstGeom prst="rect">
            <a:avLst/>
          </a:prstGeom>
          <a:noFill/>
          <a:ln/>
        </p:spPr>
        <p:txBody>
          <a:bodyPr wrap="none" lIns="0" tIns="0" rIns="0" bIns="0" rtlCol="0" anchor="t"/>
          <a:lstStyle/>
          <a:p>
            <a:pPr algn="l" indent="0" marL="0">
              <a:lnSpc>
                <a:spcPts val="2650"/>
              </a:lnSpc>
              <a:buNone/>
            </a:pPr>
            <a:r>
              <a:rPr lang="en-US" sz="2100" b="1" spc="-64" kern="0" dirty="0">
                <a:solidFill>
                  <a:srgbClr val="272525"/>
                </a:solidFill>
                <a:latin typeface="Inter Bold" pitchFamily="34" charset="0"/>
                <a:ea typeface="Inter Bold" pitchFamily="34" charset="-122"/>
                <a:cs typeface="Inter Bold" pitchFamily="34" charset="-120"/>
              </a:rPr>
              <a:t>Метод геологічних блоків</a:t>
            </a:r>
            <a:endParaRPr lang="en-US" sz="2100" dirty="0"/>
          </a:p>
        </p:txBody>
      </p:sp>
      <p:sp>
        <p:nvSpPr>
          <p:cNvPr id="11" name="Text 6"/>
          <p:cNvSpPr/>
          <p:nvPr/>
        </p:nvSpPr>
        <p:spPr>
          <a:xfrm>
            <a:off x="9717524" y="5055870"/>
            <a:ext cx="4155519" cy="2077403"/>
          </a:xfrm>
          <a:prstGeom prst="rect">
            <a:avLst/>
          </a:prstGeom>
          <a:noFill/>
          <a:ln/>
        </p:spPr>
        <p:txBody>
          <a:bodyPr wrap="square" lIns="0" tIns="0" rIns="0" bIns="0" rtlCol="0" anchor="t"/>
          <a:lstStyle/>
          <a:p>
            <a:pPr algn="l" indent="0" marL="0">
              <a:lnSpc>
                <a:spcPts val="2700"/>
              </a:lnSpc>
              <a:buNone/>
            </a:pPr>
            <a:r>
              <a:rPr lang="en-US" sz="1700" spc="-34" kern="0" dirty="0">
                <a:solidFill>
                  <a:srgbClr val="272525"/>
                </a:solidFill>
                <a:latin typeface="Inter" pitchFamily="34" charset="0"/>
                <a:ea typeface="Inter" pitchFamily="34" charset="-122"/>
                <a:cs typeface="Inter" pitchFamily="34" charset="-120"/>
              </a:rPr>
              <a:t>Родовище розбивається на окремі блоки з відносно однорідними параметрами, що дозволяє враховувати локальні особливості та неоднорідності в розподілі корисних компонентів у межах лінзовидного тіла.</a:t>
            </a:r>
            <a:endParaRPr lang="en-US" sz="1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15685" y="562332"/>
            <a:ext cx="5112068" cy="639008"/>
          </a:xfrm>
          <a:prstGeom prst="rect">
            <a:avLst/>
          </a:prstGeom>
          <a:noFill/>
          <a:ln/>
        </p:spPr>
        <p:txBody>
          <a:bodyPr wrap="none" lIns="0" tIns="0" rIns="0" bIns="0" rtlCol="0" anchor="t"/>
          <a:lstStyle/>
          <a:p>
            <a:pPr indent="0" marL="0">
              <a:lnSpc>
                <a:spcPts val="5000"/>
              </a:lnSpc>
              <a:buNone/>
            </a:pPr>
            <a:r>
              <a:rPr lang="en-US" sz="4000" b="1" spc="-121" kern="0" dirty="0">
                <a:solidFill>
                  <a:srgbClr val="000000"/>
                </a:solidFill>
                <a:latin typeface="Inter Bold" pitchFamily="34" charset="0"/>
                <a:ea typeface="Inter Bold" pitchFamily="34" charset="-122"/>
                <a:cs typeface="Inter Bold" pitchFamily="34" charset="-120"/>
              </a:rPr>
              <a:t>Жильні родовища</a:t>
            </a:r>
            <a:endParaRPr lang="en-US" sz="4000" dirty="0"/>
          </a:p>
        </p:txBody>
      </p:sp>
      <p:pic>
        <p:nvPicPr>
          <p:cNvPr id="3" name="Image 0" descr="preencoded.png">    </p:cNvPr>
          <p:cNvPicPr>
            <a:picLocks noChangeAspect="1"/>
          </p:cNvPicPr>
          <p:nvPr/>
        </p:nvPicPr>
        <p:blipFill>
          <a:blip r:embed="rId1"/>
          <a:stretch>
            <a:fillRect/>
          </a:stretch>
        </p:blipFill>
        <p:spPr>
          <a:xfrm>
            <a:off x="2926437" y="1610201"/>
            <a:ext cx="2177772" cy="1178004"/>
          </a:xfrm>
          <a:prstGeom prst="rect">
            <a:avLst/>
          </a:prstGeom>
        </p:spPr>
      </p:pic>
      <p:sp>
        <p:nvSpPr>
          <p:cNvPr id="4" name="Text 1"/>
          <p:cNvSpPr/>
          <p:nvPr/>
        </p:nvSpPr>
        <p:spPr>
          <a:xfrm>
            <a:off x="3871555" y="2165509"/>
            <a:ext cx="287536" cy="359331"/>
          </a:xfrm>
          <a:prstGeom prst="rect">
            <a:avLst/>
          </a:prstGeom>
          <a:noFill/>
          <a:ln/>
        </p:spPr>
        <p:txBody>
          <a:bodyPr wrap="none" lIns="0" tIns="0" rIns="0" bIns="0" rtlCol="0" anchor="t"/>
          <a:lstStyle/>
          <a:p>
            <a:pPr algn="ctr" indent="0" marL="0">
              <a:lnSpc>
                <a:spcPts val="3600"/>
              </a:lnSpc>
              <a:buNone/>
            </a:pPr>
            <a:r>
              <a:rPr lang="en-US" sz="2250" b="1" spc="-60" kern="0" dirty="0">
                <a:solidFill>
                  <a:srgbClr val="272525"/>
                </a:solidFill>
                <a:latin typeface="Inter Bold" pitchFamily="34" charset="0"/>
                <a:ea typeface="Inter Bold" pitchFamily="34" charset="-122"/>
                <a:cs typeface="Inter Bold" pitchFamily="34" charset="-120"/>
              </a:rPr>
              <a:t>1</a:t>
            </a:r>
            <a:endParaRPr lang="en-US" sz="2250" dirty="0"/>
          </a:p>
        </p:txBody>
      </p:sp>
      <p:sp>
        <p:nvSpPr>
          <p:cNvPr id="5" name="Text 2"/>
          <p:cNvSpPr/>
          <p:nvPr/>
        </p:nvSpPr>
        <p:spPr>
          <a:xfrm>
            <a:off x="5308640" y="1814632"/>
            <a:ext cx="2845713" cy="319445"/>
          </a:xfrm>
          <a:prstGeom prst="rect">
            <a:avLst/>
          </a:prstGeom>
          <a:noFill/>
          <a:ln/>
        </p:spPr>
        <p:txBody>
          <a:bodyPr wrap="none" lIns="0" tIns="0" rIns="0" bIns="0" rtlCol="0" anchor="t"/>
          <a:lstStyle/>
          <a:p>
            <a:pPr algn="l" indent="0" marL="0">
              <a:lnSpc>
                <a:spcPts val="2500"/>
              </a:lnSpc>
              <a:buNone/>
            </a:pPr>
            <a:r>
              <a:rPr lang="en-US" sz="2000" b="1" spc="-60" kern="0" dirty="0">
                <a:solidFill>
                  <a:srgbClr val="272525"/>
                </a:solidFill>
                <a:latin typeface="Inter Bold" pitchFamily="34" charset="0"/>
                <a:ea typeface="Inter Bold" pitchFamily="34" charset="-122"/>
                <a:cs typeface="Inter Bold" pitchFamily="34" charset="-120"/>
              </a:rPr>
              <a:t>Геостатистичні методи</a:t>
            </a:r>
            <a:endParaRPr lang="en-US" sz="2000" dirty="0"/>
          </a:p>
        </p:txBody>
      </p:sp>
      <p:sp>
        <p:nvSpPr>
          <p:cNvPr id="6" name="Text 3"/>
          <p:cNvSpPr/>
          <p:nvPr/>
        </p:nvSpPr>
        <p:spPr>
          <a:xfrm>
            <a:off x="5308640" y="2256711"/>
            <a:ext cx="4815602" cy="327065"/>
          </a:xfrm>
          <a:prstGeom prst="rect">
            <a:avLst/>
          </a:prstGeom>
          <a:noFill/>
          <a:ln/>
        </p:spPr>
        <p:txBody>
          <a:bodyPr wrap="none" lIns="0" tIns="0" rIns="0" bIns="0" rtlCol="0" anchor="t"/>
          <a:lstStyle/>
          <a:p>
            <a:pPr algn="l" indent="0" marL="0">
              <a:lnSpc>
                <a:spcPts val="2550"/>
              </a:lnSpc>
              <a:buNone/>
            </a:pPr>
            <a:r>
              <a:rPr lang="en-US" sz="1600" spc="-32" kern="0" dirty="0">
                <a:solidFill>
                  <a:srgbClr val="272525"/>
                </a:solidFill>
                <a:latin typeface="Inter" pitchFamily="34" charset="0"/>
                <a:ea typeface="Inter" pitchFamily="34" charset="-122"/>
                <a:cs typeface="Inter" pitchFamily="34" charset="-120"/>
              </a:rPr>
              <a:t>Найвищий рівень точності для складних родовищ</a:t>
            </a:r>
            <a:endParaRPr lang="en-US" sz="1600" dirty="0"/>
          </a:p>
        </p:txBody>
      </p:sp>
      <p:sp>
        <p:nvSpPr>
          <p:cNvPr id="7" name="Shape 4"/>
          <p:cNvSpPr/>
          <p:nvPr/>
        </p:nvSpPr>
        <p:spPr>
          <a:xfrm>
            <a:off x="5155287" y="2804160"/>
            <a:ext cx="8708350" cy="11430"/>
          </a:xfrm>
          <a:prstGeom prst="roundRect">
            <a:avLst>
              <a:gd name="adj" fmla="val 751392"/>
            </a:avLst>
          </a:prstGeom>
          <a:solidFill>
            <a:srgbClr val="C0C1D7"/>
          </a:solidFill>
          <a:ln/>
        </p:spPr>
      </p:sp>
      <p:pic>
        <p:nvPicPr>
          <p:cNvPr id="8" name="Image 1" descr="preencoded.png">    </p:cNvPr>
          <p:cNvPicPr>
            <a:picLocks noChangeAspect="1"/>
          </p:cNvPicPr>
          <p:nvPr/>
        </p:nvPicPr>
        <p:blipFill>
          <a:blip r:embed="rId2"/>
          <a:stretch>
            <a:fillRect/>
          </a:stretch>
        </p:blipFill>
        <p:spPr>
          <a:xfrm>
            <a:off x="1837492" y="2839283"/>
            <a:ext cx="4355663" cy="1178004"/>
          </a:xfrm>
          <a:prstGeom prst="rect">
            <a:avLst/>
          </a:prstGeom>
        </p:spPr>
      </p:pic>
      <p:sp>
        <p:nvSpPr>
          <p:cNvPr id="9" name="Text 5"/>
          <p:cNvSpPr/>
          <p:nvPr/>
        </p:nvSpPr>
        <p:spPr>
          <a:xfrm>
            <a:off x="3871555" y="3248620"/>
            <a:ext cx="287536" cy="359331"/>
          </a:xfrm>
          <a:prstGeom prst="rect">
            <a:avLst/>
          </a:prstGeom>
          <a:noFill/>
          <a:ln/>
        </p:spPr>
        <p:txBody>
          <a:bodyPr wrap="none" lIns="0" tIns="0" rIns="0" bIns="0" rtlCol="0" anchor="t"/>
          <a:lstStyle/>
          <a:p>
            <a:pPr algn="ctr" indent="0" marL="0">
              <a:lnSpc>
                <a:spcPts val="3600"/>
              </a:lnSpc>
              <a:buNone/>
            </a:pPr>
            <a:r>
              <a:rPr lang="en-US" sz="2250" b="1" spc="-60" kern="0" dirty="0">
                <a:solidFill>
                  <a:srgbClr val="272525"/>
                </a:solidFill>
                <a:latin typeface="Inter Bold" pitchFamily="34" charset="0"/>
                <a:ea typeface="Inter Bold" pitchFamily="34" charset="-122"/>
                <a:cs typeface="Inter Bold" pitchFamily="34" charset="-120"/>
              </a:rPr>
              <a:t>2</a:t>
            </a:r>
            <a:endParaRPr lang="en-US" sz="2250" dirty="0"/>
          </a:p>
        </p:txBody>
      </p:sp>
      <p:sp>
        <p:nvSpPr>
          <p:cNvPr id="10" name="Text 6"/>
          <p:cNvSpPr/>
          <p:nvPr/>
        </p:nvSpPr>
        <p:spPr>
          <a:xfrm>
            <a:off x="6397585" y="3043714"/>
            <a:ext cx="2556034" cy="319445"/>
          </a:xfrm>
          <a:prstGeom prst="rect">
            <a:avLst/>
          </a:prstGeom>
          <a:noFill/>
          <a:ln/>
        </p:spPr>
        <p:txBody>
          <a:bodyPr wrap="none" lIns="0" tIns="0" rIns="0" bIns="0" rtlCol="0" anchor="t"/>
          <a:lstStyle/>
          <a:p>
            <a:pPr algn="l" indent="0" marL="0">
              <a:lnSpc>
                <a:spcPts val="2500"/>
              </a:lnSpc>
              <a:buNone/>
            </a:pPr>
            <a:r>
              <a:rPr lang="en-US" sz="2000" b="1" spc="-60" kern="0" dirty="0">
                <a:solidFill>
                  <a:srgbClr val="272525"/>
                </a:solidFill>
                <a:latin typeface="Inter Bold" pitchFamily="34" charset="0"/>
                <a:ea typeface="Inter Bold" pitchFamily="34" charset="-122"/>
                <a:cs typeface="Inter Bold" pitchFamily="34" charset="-120"/>
              </a:rPr>
              <a:t>Метод розрізів</a:t>
            </a:r>
            <a:endParaRPr lang="en-US" sz="2000" dirty="0"/>
          </a:p>
        </p:txBody>
      </p:sp>
      <p:sp>
        <p:nvSpPr>
          <p:cNvPr id="11" name="Text 7"/>
          <p:cNvSpPr/>
          <p:nvPr/>
        </p:nvSpPr>
        <p:spPr>
          <a:xfrm>
            <a:off x="6397585" y="3485793"/>
            <a:ext cx="4666774" cy="327065"/>
          </a:xfrm>
          <a:prstGeom prst="rect">
            <a:avLst/>
          </a:prstGeom>
          <a:noFill/>
          <a:ln/>
        </p:spPr>
        <p:txBody>
          <a:bodyPr wrap="none" lIns="0" tIns="0" rIns="0" bIns="0" rtlCol="0" anchor="t"/>
          <a:lstStyle/>
          <a:p>
            <a:pPr algn="l" indent="0" marL="0">
              <a:lnSpc>
                <a:spcPts val="2550"/>
              </a:lnSpc>
              <a:buNone/>
            </a:pPr>
            <a:r>
              <a:rPr lang="en-US" sz="1600" spc="-32" kern="0" dirty="0">
                <a:solidFill>
                  <a:srgbClr val="272525"/>
                </a:solidFill>
                <a:latin typeface="Inter" pitchFamily="34" charset="0"/>
                <a:ea typeface="Inter" pitchFamily="34" charset="-122"/>
                <a:cs typeface="Inter" pitchFamily="34" charset="-120"/>
              </a:rPr>
              <a:t>Дозволяє врахувати мінливість параметрів жил</a:t>
            </a:r>
            <a:endParaRPr lang="en-US" sz="1600" dirty="0"/>
          </a:p>
        </p:txBody>
      </p:sp>
      <p:sp>
        <p:nvSpPr>
          <p:cNvPr id="12" name="Shape 8"/>
          <p:cNvSpPr/>
          <p:nvPr/>
        </p:nvSpPr>
        <p:spPr>
          <a:xfrm>
            <a:off x="6244233" y="4033242"/>
            <a:ext cx="7619405" cy="11430"/>
          </a:xfrm>
          <a:prstGeom prst="roundRect">
            <a:avLst>
              <a:gd name="adj" fmla="val 751392"/>
            </a:avLst>
          </a:prstGeom>
          <a:solidFill>
            <a:srgbClr val="C0C1D7"/>
          </a:solidFill>
          <a:ln/>
        </p:spPr>
      </p:sp>
      <p:pic>
        <p:nvPicPr>
          <p:cNvPr id="13" name="Image 2" descr="preencoded.png">    </p:cNvPr>
          <p:cNvPicPr>
            <a:picLocks noChangeAspect="1"/>
          </p:cNvPicPr>
          <p:nvPr/>
        </p:nvPicPr>
        <p:blipFill>
          <a:blip r:embed="rId3"/>
          <a:stretch>
            <a:fillRect/>
          </a:stretch>
        </p:blipFill>
        <p:spPr>
          <a:xfrm>
            <a:off x="748665" y="4068366"/>
            <a:ext cx="6533436" cy="1178004"/>
          </a:xfrm>
          <a:prstGeom prst="rect">
            <a:avLst/>
          </a:prstGeom>
        </p:spPr>
      </p:pic>
      <p:sp>
        <p:nvSpPr>
          <p:cNvPr id="14" name="Text 9"/>
          <p:cNvSpPr/>
          <p:nvPr/>
        </p:nvSpPr>
        <p:spPr>
          <a:xfrm>
            <a:off x="3871555" y="4477703"/>
            <a:ext cx="287536" cy="359331"/>
          </a:xfrm>
          <a:prstGeom prst="rect">
            <a:avLst/>
          </a:prstGeom>
          <a:noFill/>
          <a:ln/>
        </p:spPr>
        <p:txBody>
          <a:bodyPr wrap="none" lIns="0" tIns="0" rIns="0" bIns="0" rtlCol="0" anchor="t"/>
          <a:lstStyle/>
          <a:p>
            <a:pPr algn="ctr" indent="0" marL="0">
              <a:lnSpc>
                <a:spcPts val="3600"/>
              </a:lnSpc>
              <a:buNone/>
            </a:pPr>
            <a:r>
              <a:rPr lang="en-US" sz="2250" b="1" spc="-60" kern="0" dirty="0">
                <a:solidFill>
                  <a:srgbClr val="272525"/>
                </a:solidFill>
                <a:latin typeface="Inter Bold" pitchFamily="34" charset="0"/>
                <a:ea typeface="Inter Bold" pitchFamily="34" charset="-122"/>
                <a:cs typeface="Inter Bold" pitchFamily="34" charset="-120"/>
              </a:rPr>
              <a:t>3</a:t>
            </a:r>
            <a:endParaRPr lang="en-US" sz="2250" dirty="0"/>
          </a:p>
        </p:txBody>
      </p:sp>
      <p:sp>
        <p:nvSpPr>
          <p:cNvPr id="15" name="Text 10"/>
          <p:cNvSpPr/>
          <p:nvPr/>
        </p:nvSpPr>
        <p:spPr>
          <a:xfrm>
            <a:off x="7486531" y="4272796"/>
            <a:ext cx="3144083" cy="319445"/>
          </a:xfrm>
          <a:prstGeom prst="rect">
            <a:avLst/>
          </a:prstGeom>
          <a:noFill/>
          <a:ln/>
        </p:spPr>
        <p:txBody>
          <a:bodyPr wrap="none" lIns="0" tIns="0" rIns="0" bIns="0" rtlCol="0" anchor="t"/>
          <a:lstStyle/>
          <a:p>
            <a:pPr algn="l" indent="0" marL="0">
              <a:lnSpc>
                <a:spcPts val="2500"/>
              </a:lnSpc>
              <a:buNone/>
            </a:pPr>
            <a:r>
              <a:rPr lang="en-US" sz="2000" b="1" spc="-60" kern="0" dirty="0">
                <a:solidFill>
                  <a:srgbClr val="272525"/>
                </a:solidFill>
                <a:latin typeface="Inter Bold" pitchFamily="34" charset="0"/>
                <a:ea typeface="Inter Bold" pitchFamily="34" charset="-122"/>
                <a:cs typeface="Inter Bold" pitchFamily="34" charset="-120"/>
              </a:rPr>
              <a:t>Метод геологічних блоків</a:t>
            </a:r>
            <a:endParaRPr lang="en-US" sz="2000" dirty="0"/>
          </a:p>
        </p:txBody>
      </p:sp>
      <p:sp>
        <p:nvSpPr>
          <p:cNvPr id="16" name="Text 11"/>
          <p:cNvSpPr/>
          <p:nvPr/>
        </p:nvSpPr>
        <p:spPr>
          <a:xfrm>
            <a:off x="7486531" y="4714875"/>
            <a:ext cx="3512106" cy="327065"/>
          </a:xfrm>
          <a:prstGeom prst="rect">
            <a:avLst/>
          </a:prstGeom>
          <a:noFill/>
          <a:ln/>
        </p:spPr>
        <p:txBody>
          <a:bodyPr wrap="none" lIns="0" tIns="0" rIns="0" bIns="0" rtlCol="0" anchor="t"/>
          <a:lstStyle/>
          <a:p>
            <a:pPr algn="l" indent="0" marL="0">
              <a:lnSpc>
                <a:spcPts val="2550"/>
              </a:lnSpc>
              <a:buNone/>
            </a:pPr>
            <a:r>
              <a:rPr lang="en-US" sz="1600" spc="-32" kern="0" dirty="0">
                <a:solidFill>
                  <a:srgbClr val="272525"/>
                </a:solidFill>
                <a:latin typeface="Inter" pitchFamily="34" charset="0"/>
                <a:ea typeface="Inter" pitchFamily="34" charset="-122"/>
                <a:cs typeface="Inter" pitchFamily="34" charset="-120"/>
              </a:rPr>
              <a:t>Базовий підхід для первинної оцінки</a:t>
            </a:r>
            <a:endParaRPr lang="en-US" sz="1600" dirty="0"/>
          </a:p>
        </p:txBody>
      </p:sp>
      <p:sp>
        <p:nvSpPr>
          <p:cNvPr id="17" name="Text 12"/>
          <p:cNvSpPr/>
          <p:nvPr/>
        </p:nvSpPr>
        <p:spPr>
          <a:xfrm>
            <a:off x="715685" y="5476399"/>
            <a:ext cx="13199031" cy="981194"/>
          </a:xfrm>
          <a:prstGeom prst="rect">
            <a:avLst/>
          </a:prstGeom>
          <a:noFill/>
          <a:ln/>
        </p:spPr>
        <p:txBody>
          <a:bodyPr wrap="square" lIns="0" tIns="0" rIns="0" bIns="0" rtlCol="0" anchor="t"/>
          <a:lstStyle/>
          <a:p>
            <a:pPr indent="0" marL="0">
              <a:lnSpc>
                <a:spcPts val="2550"/>
              </a:lnSpc>
              <a:buNone/>
            </a:pPr>
            <a:r>
              <a:rPr lang="en-US" sz="1600" spc="-32" kern="0" dirty="0">
                <a:solidFill>
                  <a:srgbClr val="272525"/>
                </a:solidFill>
                <a:latin typeface="Inter" pitchFamily="34" charset="0"/>
                <a:ea typeface="Inter" pitchFamily="34" charset="-122"/>
                <a:cs typeface="Inter" pitchFamily="34" charset="-120"/>
              </a:rPr>
              <a:t>Жильні родовища належать до найскладніших типів з точки зору підрахунку запасів через їхню виражену мінливість. Вони характеризуються непостійною потужністю, частим розгалуженням, переривчастістю та значними коливаннями вмісту корисних компонентів навіть на невеликих відстанях.</a:t>
            </a:r>
            <a:endParaRPr lang="en-US" sz="1600" dirty="0"/>
          </a:p>
        </p:txBody>
      </p:sp>
      <p:sp>
        <p:nvSpPr>
          <p:cNvPr id="18" name="Text 13"/>
          <p:cNvSpPr/>
          <p:nvPr/>
        </p:nvSpPr>
        <p:spPr>
          <a:xfrm>
            <a:off x="715685" y="6687622"/>
            <a:ext cx="13199031" cy="981194"/>
          </a:xfrm>
          <a:prstGeom prst="rect">
            <a:avLst/>
          </a:prstGeom>
          <a:noFill/>
          <a:ln/>
        </p:spPr>
        <p:txBody>
          <a:bodyPr wrap="square" lIns="0" tIns="0" rIns="0" bIns="0" rtlCol="0" anchor="t"/>
          <a:lstStyle/>
          <a:p>
            <a:pPr indent="0" marL="0">
              <a:lnSpc>
                <a:spcPts val="2550"/>
              </a:lnSpc>
              <a:buNone/>
            </a:pPr>
            <a:r>
              <a:rPr lang="en-US" sz="1600" spc="-32" kern="0" dirty="0">
                <a:solidFill>
                  <a:srgbClr val="272525"/>
                </a:solidFill>
                <a:latin typeface="Inter" pitchFamily="34" charset="0"/>
                <a:ea typeface="Inter" pitchFamily="34" charset="-122"/>
                <a:cs typeface="Inter" pitchFamily="34" charset="-120"/>
              </a:rPr>
              <a:t>Для жильних родовищ особливо важливим є детальне вивчення структурних особливостей та закономірностей розподілу мінералізації. Застосування геостатистичних методів, зокрема крігінгу, дозволяє створити найбільш достовірну модель розподілу корисних компонентів з урахуванням просторової кореляції між точками спостережень.</a:t>
            </a:r>
            <a:endParaRPr 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533638" y="511731"/>
            <a:ext cx="7030522" cy="476488"/>
          </a:xfrm>
          <a:prstGeom prst="rect">
            <a:avLst/>
          </a:prstGeom>
          <a:noFill/>
          <a:ln/>
        </p:spPr>
        <p:txBody>
          <a:bodyPr wrap="none" lIns="0" tIns="0" rIns="0" bIns="0" rtlCol="0" anchor="t"/>
          <a:lstStyle/>
          <a:p>
            <a:pPr indent="0" marL="0">
              <a:lnSpc>
                <a:spcPts val="3750"/>
              </a:lnSpc>
              <a:buNone/>
            </a:pPr>
            <a:r>
              <a:rPr lang="en-US" sz="3000" b="1" spc="-90" kern="0" dirty="0">
                <a:solidFill>
                  <a:srgbClr val="000000"/>
                </a:solidFill>
                <a:latin typeface="Inter Bold" pitchFamily="34" charset="0"/>
                <a:ea typeface="Inter Bold" pitchFamily="34" charset="-122"/>
                <a:cs typeface="Inter Bold" pitchFamily="34" charset="-120"/>
              </a:rPr>
              <a:t>Складні багатокомпонентні родовища</a:t>
            </a:r>
            <a:endParaRPr lang="en-US" sz="3000" dirty="0"/>
          </a:p>
        </p:txBody>
      </p:sp>
      <p:pic>
        <p:nvPicPr>
          <p:cNvPr id="3" name="Image 0" descr="preencoded.png">    </p:cNvPr>
          <p:cNvPicPr>
            <a:picLocks noChangeAspect="1"/>
          </p:cNvPicPr>
          <p:nvPr/>
        </p:nvPicPr>
        <p:blipFill>
          <a:blip r:embed="rId1"/>
          <a:stretch>
            <a:fillRect/>
          </a:stretch>
        </p:blipFill>
        <p:spPr>
          <a:xfrm>
            <a:off x="533638" y="1293138"/>
            <a:ext cx="9117925" cy="4770715"/>
          </a:xfrm>
          <a:prstGeom prst="rect">
            <a:avLst/>
          </a:prstGeom>
        </p:spPr>
      </p:pic>
      <p:sp>
        <p:nvSpPr>
          <p:cNvPr id="4" name="Shape 1"/>
          <p:cNvSpPr/>
          <p:nvPr/>
        </p:nvSpPr>
        <p:spPr>
          <a:xfrm>
            <a:off x="1549598" y="6094333"/>
            <a:ext cx="152400" cy="152400"/>
          </a:xfrm>
          <a:prstGeom prst="roundRect">
            <a:avLst>
              <a:gd name="adj" fmla="val 12000"/>
            </a:avLst>
          </a:prstGeom>
          <a:solidFill>
            <a:srgbClr val="151738"/>
          </a:solidFill>
          <a:ln/>
        </p:spPr>
      </p:sp>
      <p:sp>
        <p:nvSpPr>
          <p:cNvPr id="5" name="Text 2"/>
          <p:cNvSpPr/>
          <p:nvPr/>
        </p:nvSpPr>
        <p:spPr>
          <a:xfrm>
            <a:off x="1762958" y="6094333"/>
            <a:ext cx="472321" cy="152400"/>
          </a:xfrm>
          <a:prstGeom prst="rect">
            <a:avLst/>
          </a:prstGeom>
          <a:noFill/>
          <a:ln/>
        </p:spPr>
        <p:txBody>
          <a:bodyPr wrap="none" lIns="0" tIns="0" rIns="0" bIns="0" rtlCol="0" anchor="t"/>
          <a:lstStyle/>
          <a:p>
            <a:pPr algn="l" indent="0" marL="0">
              <a:lnSpc>
                <a:spcPts val="1200"/>
              </a:lnSpc>
              <a:buNone/>
            </a:pPr>
            <a:r>
              <a:rPr lang="en-US" sz="1200" spc="-24" kern="0" dirty="0">
                <a:solidFill>
                  <a:srgbClr val="272525"/>
                </a:solidFill>
                <a:latin typeface="Inter" pitchFamily="34" charset="0"/>
                <a:ea typeface="Inter" pitchFamily="34" charset="-122"/>
                <a:cs typeface="Inter" pitchFamily="34" charset="-120"/>
              </a:rPr>
              <a:t>Крігінг</a:t>
            </a:r>
            <a:endParaRPr lang="en-US" sz="1200" dirty="0"/>
          </a:p>
        </p:txBody>
      </p:sp>
      <p:sp>
        <p:nvSpPr>
          <p:cNvPr id="6" name="Shape 3"/>
          <p:cNvSpPr/>
          <p:nvPr/>
        </p:nvSpPr>
        <p:spPr>
          <a:xfrm>
            <a:off x="2387679" y="6094333"/>
            <a:ext cx="152400" cy="152400"/>
          </a:xfrm>
          <a:prstGeom prst="roundRect">
            <a:avLst>
              <a:gd name="adj" fmla="val 12000"/>
            </a:avLst>
          </a:prstGeom>
          <a:solidFill>
            <a:srgbClr val="292D6F"/>
          </a:solidFill>
          <a:ln/>
        </p:spPr>
      </p:sp>
      <p:sp>
        <p:nvSpPr>
          <p:cNvPr id="7" name="Text 4"/>
          <p:cNvSpPr/>
          <p:nvPr/>
        </p:nvSpPr>
        <p:spPr>
          <a:xfrm>
            <a:off x="2601039" y="6094333"/>
            <a:ext cx="1488281" cy="304800"/>
          </a:xfrm>
          <a:prstGeom prst="rect">
            <a:avLst/>
          </a:prstGeom>
          <a:noFill/>
          <a:ln/>
        </p:spPr>
        <p:txBody>
          <a:bodyPr wrap="square" lIns="0" tIns="0" rIns="0" bIns="0" rtlCol="0" anchor="t"/>
          <a:lstStyle/>
          <a:p>
            <a:pPr algn="l" indent="0" marL="0">
              <a:lnSpc>
                <a:spcPts val="1200"/>
              </a:lnSpc>
              <a:buNone/>
            </a:pPr>
            <a:r>
              <a:rPr lang="en-US" sz="1200" spc="-24" kern="0" dirty="0">
                <a:solidFill>
                  <a:srgbClr val="272525"/>
                </a:solidFill>
                <a:latin typeface="Inter" pitchFamily="34" charset="0"/>
                <a:ea typeface="Inter" pitchFamily="34" charset="-122"/>
                <a:cs typeface="Inter" pitchFamily="34" charset="-120"/>
              </a:rPr>
              <a:t>Метод обернених відстаней</a:t>
            </a:r>
            <a:endParaRPr lang="en-US" sz="1200" dirty="0"/>
          </a:p>
        </p:txBody>
      </p:sp>
      <p:sp>
        <p:nvSpPr>
          <p:cNvPr id="8" name="Shape 5"/>
          <p:cNvSpPr/>
          <p:nvPr/>
        </p:nvSpPr>
        <p:spPr>
          <a:xfrm>
            <a:off x="4241721" y="6094333"/>
            <a:ext cx="152400" cy="152400"/>
          </a:xfrm>
          <a:prstGeom prst="roundRect">
            <a:avLst>
              <a:gd name="adj" fmla="val 12000"/>
            </a:avLst>
          </a:prstGeom>
          <a:solidFill>
            <a:srgbClr val="3D44A6"/>
          </a:solidFill>
          <a:ln/>
        </p:spPr>
      </p:sp>
      <p:sp>
        <p:nvSpPr>
          <p:cNvPr id="9" name="Text 6"/>
          <p:cNvSpPr/>
          <p:nvPr/>
        </p:nvSpPr>
        <p:spPr>
          <a:xfrm>
            <a:off x="4455081" y="6094333"/>
            <a:ext cx="1488281" cy="304800"/>
          </a:xfrm>
          <a:prstGeom prst="rect">
            <a:avLst/>
          </a:prstGeom>
          <a:noFill/>
          <a:ln/>
        </p:spPr>
        <p:txBody>
          <a:bodyPr wrap="square" lIns="0" tIns="0" rIns="0" bIns="0" rtlCol="0" anchor="t"/>
          <a:lstStyle/>
          <a:p>
            <a:pPr algn="l" indent="0" marL="0">
              <a:lnSpc>
                <a:spcPts val="1200"/>
              </a:lnSpc>
              <a:buNone/>
            </a:pPr>
            <a:r>
              <a:rPr lang="en-US" sz="1200" spc="-24" kern="0" dirty="0">
                <a:solidFill>
                  <a:srgbClr val="272525"/>
                </a:solidFill>
                <a:latin typeface="Inter" pitchFamily="34" charset="0"/>
                <a:ea typeface="Inter" pitchFamily="34" charset="-122"/>
                <a:cs typeface="Inter" pitchFamily="34" charset="-120"/>
              </a:rPr>
              <a:t>Стохастичне моделювання</a:t>
            </a:r>
            <a:endParaRPr lang="en-US" sz="1200" dirty="0"/>
          </a:p>
        </p:txBody>
      </p:sp>
      <p:sp>
        <p:nvSpPr>
          <p:cNvPr id="10" name="Shape 7"/>
          <p:cNvSpPr/>
          <p:nvPr/>
        </p:nvSpPr>
        <p:spPr>
          <a:xfrm>
            <a:off x="6222087" y="6094333"/>
            <a:ext cx="152400" cy="152400"/>
          </a:xfrm>
          <a:prstGeom prst="roundRect">
            <a:avLst>
              <a:gd name="adj" fmla="val 12000"/>
            </a:avLst>
          </a:prstGeom>
          <a:solidFill>
            <a:srgbClr val="686DC7"/>
          </a:solidFill>
          <a:ln/>
        </p:spPr>
      </p:sp>
      <p:sp>
        <p:nvSpPr>
          <p:cNvPr id="11" name="Text 8"/>
          <p:cNvSpPr/>
          <p:nvPr/>
        </p:nvSpPr>
        <p:spPr>
          <a:xfrm>
            <a:off x="6435447" y="6094333"/>
            <a:ext cx="1235631" cy="152400"/>
          </a:xfrm>
          <a:prstGeom prst="rect">
            <a:avLst/>
          </a:prstGeom>
          <a:noFill/>
          <a:ln/>
        </p:spPr>
        <p:txBody>
          <a:bodyPr wrap="none" lIns="0" tIns="0" rIns="0" bIns="0" rtlCol="0" anchor="t"/>
          <a:lstStyle/>
          <a:p>
            <a:pPr algn="l" indent="0" marL="0">
              <a:lnSpc>
                <a:spcPts val="1200"/>
              </a:lnSpc>
              <a:buNone/>
            </a:pPr>
            <a:r>
              <a:rPr lang="en-US" sz="1200" spc="-24" kern="0" dirty="0">
                <a:solidFill>
                  <a:srgbClr val="272525"/>
                </a:solidFill>
                <a:latin typeface="Inter" pitchFamily="34" charset="0"/>
                <a:ea typeface="Inter" pitchFamily="34" charset="-122"/>
                <a:cs typeface="Inter" pitchFamily="34" charset="-120"/>
              </a:rPr>
              <a:t>Нейронні мережі</a:t>
            </a:r>
            <a:endParaRPr lang="en-US" sz="1200" dirty="0"/>
          </a:p>
        </p:txBody>
      </p:sp>
      <p:sp>
        <p:nvSpPr>
          <p:cNvPr id="12" name="Shape 9"/>
          <p:cNvSpPr/>
          <p:nvPr/>
        </p:nvSpPr>
        <p:spPr>
          <a:xfrm>
            <a:off x="7949803" y="6094333"/>
            <a:ext cx="152400" cy="152400"/>
          </a:xfrm>
          <a:prstGeom prst="roundRect">
            <a:avLst>
              <a:gd name="adj" fmla="val 12000"/>
            </a:avLst>
          </a:prstGeom>
          <a:solidFill>
            <a:srgbClr val="9FA3DC"/>
          </a:solidFill>
          <a:ln/>
        </p:spPr>
      </p:sp>
      <p:sp>
        <p:nvSpPr>
          <p:cNvPr id="13" name="Text 10"/>
          <p:cNvSpPr/>
          <p:nvPr/>
        </p:nvSpPr>
        <p:spPr>
          <a:xfrm>
            <a:off x="8163163" y="6094333"/>
            <a:ext cx="851773" cy="152400"/>
          </a:xfrm>
          <a:prstGeom prst="rect">
            <a:avLst/>
          </a:prstGeom>
          <a:noFill/>
          <a:ln/>
        </p:spPr>
        <p:txBody>
          <a:bodyPr wrap="none" lIns="0" tIns="0" rIns="0" bIns="0" rtlCol="0" anchor="t"/>
          <a:lstStyle/>
          <a:p>
            <a:pPr algn="l" indent="0" marL="0">
              <a:lnSpc>
                <a:spcPts val="1200"/>
              </a:lnSpc>
              <a:buNone/>
            </a:pPr>
            <a:r>
              <a:rPr lang="en-US" sz="1200" spc="-24" kern="0" dirty="0">
                <a:solidFill>
                  <a:srgbClr val="272525"/>
                </a:solidFill>
                <a:latin typeface="Inter" pitchFamily="34" charset="0"/>
                <a:ea typeface="Inter" pitchFamily="34" charset="-122"/>
                <a:cs typeface="Inter" pitchFamily="34" charset="-120"/>
              </a:rPr>
              <a:t>Інші методи</a:t>
            </a:r>
            <a:endParaRPr lang="en-US" sz="1200" dirty="0"/>
          </a:p>
        </p:txBody>
      </p:sp>
      <p:sp>
        <p:nvSpPr>
          <p:cNvPr id="14" name="Text 11"/>
          <p:cNvSpPr/>
          <p:nvPr/>
        </p:nvSpPr>
        <p:spPr>
          <a:xfrm>
            <a:off x="533638" y="6570583"/>
            <a:ext cx="13563124" cy="487918"/>
          </a:xfrm>
          <a:prstGeom prst="rect">
            <a:avLst/>
          </a:prstGeom>
          <a:noFill/>
          <a:ln/>
        </p:spPr>
        <p:txBody>
          <a:bodyPr wrap="square" lIns="0" tIns="0" rIns="0" bIns="0" rtlCol="0" anchor="t"/>
          <a:lstStyle/>
          <a:p>
            <a:pPr indent="0" marL="0">
              <a:lnSpc>
                <a:spcPts val="1900"/>
              </a:lnSpc>
              <a:buNone/>
            </a:pPr>
            <a:r>
              <a:rPr lang="en-US" sz="1200" spc="-24" kern="0" dirty="0">
                <a:solidFill>
                  <a:srgbClr val="272525"/>
                </a:solidFill>
                <a:latin typeface="Inter" pitchFamily="34" charset="0"/>
                <a:ea typeface="Inter" pitchFamily="34" charset="-122"/>
                <a:cs typeface="Inter" pitchFamily="34" charset="-120"/>
              </a:rPr>
              <a:t>Багатокомпонентні родовища характеризуються наявністю кількох корисних компонентів, що можуть мати складні просторові взаємозв'язки. Для таких родовищ характерна висока варіабельність вмісту компонентів та складна внутрішня структура.</a:t>
            </a:r>
            <a:endParaRPr lang="en-US" sz="1200" dirty="0"/>
          </a:p>
        </p:txBody>
      </p:sp>
      <p:sp>
        <p:nvSpPr>
          <p:cNvPr id="15" name="Text 12"/>
          <p:cNvSpPr/>
          <p:nvPr/>
        </p:nvSpPr>
        <p:spPr>
          <a:xfrm>
            <a:off x="533638" y="7229951"/>
            <a:ext cx="13563124" cy="487918"/>
          </a:xfrm>
          <a:prstGeom prst="rect">
            <a:avLst/>
          </a:prstGeom>
          <a:noFill/>
          <a:ln/>
        </p:spPr>
        <p:txBody>
          <a:bodyPr wrap="square" lIns="0" tIns="0" rIns="0" bIns="0" rtlCol="0" anchor="t"/>
          <a:lstStyle/>
          <a:p>
            <a:pPr indent="0" marL="0">
              <a:lnSpc>
                <a:spcPts val="1900"/>
              </a:lnSpc>
              <a:buNone/>
            </a:pPr>
            <a:r>
              <a:rPr lang="en-US" sz="1200" spc="-24" kern="0" dirty="0">
                <a:solidFill>
                  <a:srgbClr val="272525"/>
                </a:solidFill>
                <a:latin typeface="Inter" pitchFamily="34" charset="0"/>
                <a:ea typeface="Inter" pitchFamily="34" charset="-122"/>
                <a:cs typeface="Inter" pitchFamily="34" charset="-120"/>
              </a:rPr>
              <a:t>Найефективнішим підходом для підрахунку запасів у таких умовах є застосування геостатистичних методів, особливо крігінгу, який дозволяє враховувати просторову кореляцію між вмістом різних компонентів. Це забезпечує найбільш точне моделювання розподілу корисних копалин та, відповідно, найбільш достовірну оцінку запасів.</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Slide 1</vt:lpstr>
      <vt:lpstr>Slide 2</vt:lpstr>
      <vt:lpstr>Slide 3</vt:lpstr>
      <vt:lpstr>Slide 4</vt:lpstr>
      <vt:lpstr>Slide 5</vt:lpstr>
      <vt:lpstr>Slide 6</vt:lpstr>
      <vt:lpstr>Slide 7</vt:lpstr>
      <vt:lpstr>Slide 8</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2025-03-14T11:50:53Z</dcterms:created>
  <dcterms:modified xsi:type="dcterms:W3CDTF">2025-03-14T11:50:53Z</dcterms:modified>
</cp:coreProperties>
</file>