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DM Sans Medium"/>
      <p:regular r:id="rId15"/>
    </p:embeddedFont>
    <p:embeddedFont>
      <p:font typeface="DM Sans Medium"/>
      <p:regular r:id="rId16"/>
    </p:embeddedFont>
    <p:embeddedFont>
      <p:font typeface="DM Sans Medium"/>
      <p:regular r:id="rId17"/>
    </p:embeddedFont>
    <p:embeddedFont>
      <p:font typeface="DM Sans Medium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  <p:embeddedFont>
      <p:font typeface="Inter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0415" y="1013698"/>
            <a:ext cx="7755969" cy="1239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Визначення площі родовищ корисних копалин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180415" y="2550557"/>
            <a:ext cx="7755969" cy="2221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Визначення площі родовищ корисних копалин є критичним етапом геологічних досліджень, що безпосередньо впливає на оцінку запасів та економічну доцільність розробки. Для плоских (горизонтальних) поверхонь застосовуються планіметричні методи та цифрові технології, такі як ГІС-системи та автоматизоване картографування. При цьому точність визначення площі досягає 98-99% при використанні сучасних GPS-координатних систем та лазерного сканування.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180415" y="4994672"/>
            <a:ext cx="7755969" cy="2221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топографічних поверхонь з вираженим рельєфом необхідне врахування нахилу схилів та інших морфологічних особливостей за допомогою цифрових моделей рельєфу (DEM). При цьому істинна площа родовища може бути на 15-30% більшою за її проекцію, що суттєво впливає на підрахунок запасів. Сучасні технології, включаючи безпілотні літальні апарати та супутникову інтерферометрію, дозволяють оптимізувати цей процес, скорочуючи час визначення площі родовища з декількох тижнів до 2-3 днів.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8660" y="781526"/>
            <a:ext cx="7726680" cy="1265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Площа плоскої поверхні родовищ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8660" y="2578656"/>
            <a:ext cx="455533" cy="45553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886539" y="2654498"/>
            <a:ext cx="9965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1366599" y="2578656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Традиційні методи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366599" y="3016448"/>
            <a:ext cx="3104198" cy="25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Використовують геометричні та математичні методи для поверхонь з незначними коливаннями рельєфу. Ці методи є відносно простими у застосуванні, поки не враховується складний рельєф місцевості.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4673203" y="2578656"/>
            <a:ext cx="455533" cy="45553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9" name="Text 6"/>
          <p:cNvSpPr/>
          <p:nvPr/>
        </p:nvSpPr>
        <p:spPr>
          <a:xfrm>
            <a:off x="4813340" y="2654498"/>
            <a:ext cx="175260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5331143" y="2578656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Графічний метод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5331143" y="3016448"/>
            <a:ext cx="3104198" cy="25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Вимірювання площі на картах за допомогою планіметра, паліток або розбиття на прості геометричні фігури. Цей метод дозволяє швидко отримати приблизні результати безпосередньо з карт родовищ.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708660" y="6038374"/>
            <a:ext cx="455533" cy="45553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3" name="Text 10"/>
          <p:cNvSpPr/>
          <p:nvPr/>
        </p:nvSpPr>
        <p:spPr>
          <a:xfrm>
            <a:off x="846177" y="6114217"/>
            <a:ext cx="180499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1366599" y="6038374"/>
            <a:ext cx="2531269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Аналітичний метод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366599" y="6476167"/>
            <a:ext cx="7068741" cy="9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Розрахунок площі за координатами вершин контуру за допомогою формули Гауса чи методу трикутників. Забезпечує високу точність при наявності точних координат меж родовища.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092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489" y="2940367"/>
            <a:ext cx="9488329" cy="602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Цифрові методи для плоских поверхонь</a:t>
            </a:r>
            <a:endParaRPr lang="en-US" sz="37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89" y="3831669"/>
            <a:ext cx="481846" cy="4818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4489" y="4506158"/>
            <a:ext cx="240923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ГІС-технології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74489" y="4922996"/>
            <a:ext cx="4234339" cy="2466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спеціалізованого програмного забезпечення (ArcGIS 10.8, QGIS 3.22, MapInfo Professional 2021) для визначення площі родовищ з точністю до 0,01 га. Ці інструменти обробляють дані дистанційного зондування зі швидкістю до 5-7 км² за годину та генерують тематичні карти з кодуванням за типами мінералів.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912" y="3831669"/>
            <a:ext cx="481846" cy="4818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197912" y="4506158"/>
            <a:ext cx="3182779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Цифрове картографування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5197912" y="4922996"/>
            <a:ext cx="4234458" cy="2466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Створення цифрових карт родовищ у масштабі 1:1000-1:5000 з прив'язкою до координатної системи UTM/WGS-84. Дозволяє автоматично розраховувати площу з похибкою менше 2%, зберігати дані у форматах SHP, DXF та GeoTIFF, та оновлювати інформацію в режимі реального часу через хмарні технології.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453" y="3831669"/>
            <a:ext cx="481846" cy="48184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21453" y="4506158"/>
            <a:ext cx="3300889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Автоматизовані розрахунки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9721453" y="4922996"/>
            <a:ext cx="4234339" cy="2775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Спеціалізовані алгоритми (метод кінцевих елементів, сплайн-інтерполяція) розраховують площу при змінних параметрах родовища за 3-5 секунд. Зменшують похибку розрахунків з 5-7% при ручних методах до 0,5-1,2% та дозволяють моделювати деформації контуру родовища при різних геологічних процесах.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6860" y="878800"/>
            <a:ext cx="6478548" cy="532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150"/>
              </a:lnSpc>
              <a:buNone/>
            </a:pPr>
            <a:r>
              <a:rPr lang="en-US" sz="3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Площа топографічної поверхні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596860" y="1667470"/>
            <a:ext cx="3889891" cy="3438644"/>
          </a:xfrm>
          <a:prstGeom prst="roundRect">
            <a:avLst>
              <a:gd name="adj" fmla="val 744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767358" y="1837968"/>
            <a:ext cx="2164913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Метод горизонталей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67358" y="2206704"/>
            <a:ext cx="3548896" cy="2728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Визначення площі шляхом інтеграції горизонтальних перерізів родовища через кожні 0,5-1 м із використанням модифікованої формули Сімпсона. Забезпечує точність до 97-98% при роботі з рельєфом крутизною до 35°. Середня похибка становить 2-3% для родовищ площею понад 5 га, та потребує близько 20-30 контрольних точок на кожен гектар.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4657249" y="1667470"/>
            <a:ext cx="3889891" cy="3438644"/>
          </a:xfrm>
          <a:prstGeom prst="roundRect">
            <a:avLst>
              <a:gd name="adj" fmla="val 744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4827746" y="1837968"/>
            <a:ext cx="2335768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Метод трикутників TIN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4827746" y="2206704"/>
            <a:ext cx="3548896" cy="2728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Родовище розбивається на мережу трикутників (TIN-модель) з елементами розміром 2-5 м, площа яких розраховується з урахуванням висоти кожної вершини за алгоритмом Делоне. При щільності зйомки 40-50 точок/га досягається точність до 99,5% навіть для складних геологічних формацій. Оптимальний для родовищ з нерівномірним заляганням мінералів.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96860" y="5276612"/>
            <a:ext cx="7950279" cy="2074188"/>
          </a:xfrm>
          <a:prstGeom prst="roundRect">
            <a:avLst>
              <a:gd name="adj" fmla="val 1233"/>
            </a:avLst>
          </a:prstGeom>
          <a:solidFill>
            <a:srgbClr val="EDEBE3"/>
          </a:solidFill>
          <a:ln/>
        </p:spPr>
      </p:sp>
      <p:sp>
        <p:nvSpPr>
          <p:cNvPr id="11" name="Text 8"/>
          <p:cNvSpPr/>
          <p:nvPr/>
        </p:nvSpPr>
        <p:spPr>
          <a:xfrm>
            <a:off x="767358" y="5447109"/>
            <a:ext cx="3223141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05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Цифрові моделі рельєфу (DEM)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767358" y="5815846"/>
            <a:ext cx="7609284" cy="136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Програмні комплекси Surfer 23 та ArcGIS Pro 3.0 розраховують площу з роздільною здатністю до 0,5 м, створюючи тривимірну модель родовища з точністю обчислення площі до 0,01 га. Інтегрують дані лазерного сканування LIDAR (10-15 точок/м²) та дозволяють експортувати результати у формати SHP та GeoJSON для подальшого використання у гірничих роботах.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4100" y="866775"/>
            <a:ext cx="7241619" cy="578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50"/>
              </a:lnSpc>
              <a:buNone/>
            </a:pPr>
            <a:r>
              <a:rPr lang="en-US" sz="3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Сучасні технології вимірювання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400205" y="1722596"/>
            <a:ext cx="22860" cy="5640229"/>
          </a:xfrm>
          <a:prstGeom prst="roundRect">
            <a:avLst>
              <a:gd name="adj" fmla="val 121437"/>
            </a:avLst>
          </a:prstGeom>
          <a:solidFill>
            <a:srgbClr val="D3D1C9"/>
          </a:solidFill>
          <a:ln/>
        </p:spPr>
      </p:sp>
      <p:sp>
        <p:nvSpPr>
          <p:cNvPr id="5" name="Shape 2"/>
          <p:cNvSpPr/>
          <p:nvPr/>
        </p:nvSpPr>
        <p:spPr>
          <a:xfrm>
            <a:off x="6596955" y="2127409"/>
            <a:ext cx="647700" cy="22860"/>
          </a:xfrm>
          <a:prstGeom prst="roundRect">
            <a:avLst>
              <a:gd name="adj" fmla="val 121437"/>
            </a:avLst>
          </a:prstGeom>
          <a:solidFill>
            <a:srgbClr val="D3D1C9"/>
          </a:solidFill>
          <a:ln/>
        </p:spPr>
      </p:sp>
      <p:sp>
        <p:nvSpPr>
          <p:cNvPr id="6" name="Shape 3"/>
          <p:cNvSpPr/>
          <p:nvPr/>
        </p:nvSpPr>
        <p:spPr>
          <a:xfrm>
            <a:off x="6203454" y="1930718"/>
            <a:ext cx="416362" cy="41636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7" name="Text 4"/>
          <p:cNvSpPr/>
          <p:nvPr/>
        </p:nvSpPr>
        <p:spPr>
          <a:xfrm>
            <a:off x="6366093" y="2000012"/>
            <a:ext cx="91083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7429500" y="1907619"/>
            <a:ext cx="3176826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Лазерне сканування (LiDAR)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429500" y="2307669"/>
            <a:ext cx="6553200" cy="1183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Використовує високоточні лазерні промені для створення детальної 3D-моделі рельєфу. Дозволяє отримати мільйони точок з координатами та висотою для надзвичайно точного розрахунку площі складних топографічних поверхонь.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596955" y="4266486"/>
            <a:ext cx="647700" cy="22860"/>
          </a:xfrm>
          <a:prstGeom prst="roundRect">
            <a:avLst>
              <a:gd name="adj" fmla="val 121437"/>
            </a:avLst>
          </a:prstGeom>
          <a:solidFill>
            <a:srgbClr val="D3D1C9"/>
          </a:solidFill>
          <a:ln/>
        </p:spPr>
      </p:sp>
      <p:sp>
        <p:nvSpPr>
          <p:cNvPr id="11" name="Shape 8"/>
          <p:cNvSpPr/>
          <p:nvPr/>
        </p:nvSpPr>
        <p:spPr>
          <a:xfrm>
            <a:off x="6203454" y="4069794"/>
            <a:ext cx="416362" cy="41636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2" name="Text 9"/>
          <p:cNvSpPr/>
          <p:nvPr/>
        </p:nvSpPr>
        <p:spPr>
          <a:xfrm>
            <a:off x="6331565" y="4139089"/>
            <a:ext cx="160139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7429500" y="4046696"/>
            <a:ext cx="2313265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Фотограмметрія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7429500" y="4446746"/>
            <a:ext cx="6553200" cy="887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серії перекриваючих аерофотознімків для створення цифрової моделі рельєфу. Дозволяє отримати детальну інформацію про поверхню родовища без безпосереднього контакту з нею.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6596955" y="6109573"/>
            <a:ext cx="647700" cy="22860"/>
          </a:xfrm>
          <a:prstGeom prst="roundRect">
            <a:avLst>
              <a:gd name="adj" fmla="val 121437"/>
            </a:avLst>
          </a:prstGeom>
          <a:solidFill>
            <a:srgbClr val="D3D1C9"/>
          </a:solidFill>
          <a:ln/>
        </p:spPr>
      </p:sp>
      <p:sp>
        <p:nvSpPr>
          <p:cNvPr id="16" name="Shape 13"/>
          <p:cNvSpPr/>
          <p:nvPr/>
        </p:nvSpPr>
        <p:spPr>
          <a:xfrm>
            <a:off x="6203454" y="5912882"/>
            <a:ext cx="416362" cy="41636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7" name="Text 14"/>
          <p:cNvSpPr/>
          <p:nvPr/>
        </p:nvSpPr>
        <p:spPr>
          <a:xfrm>
            <a:off x="6329184" y="5982176"/>
            <a:ext cx="164902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5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7429500" y="5889784"/>
            <a:ext cx="2313265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Дрони та БПЛА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7429500" y="6289834"/>
            <a:ext cx="6553200" cy="887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Сучасні безпілотні літальні апарати оснащені камерами високої роздільної здатності та навіть лазерними сканерами, що дозволяє швидко та економічно створювати точні моделі рельєфу родовищ.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0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6498" y="612934"/>
            <a:ext cx="7583805" cy="139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Порівняння методів вимірювання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6498" y="2340293"/>
            <a:ext cx="7583805" cy="5277088"/>
          </a:xfrm>
          <a:prstGeom prst="roundRect">
            <a:avLst>
              <a:gd name="adj" fmla="val 63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74118" y="2347913"/>
            <a:ext cx="7568565" cy="63924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497003" y="2489240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Метод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92954" y="2489240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Точність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5095" y="2489240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Складність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2177236" y="2489240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Вартість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4118" y="2987159"/>
            <a:ext cx="7568565" cy="9958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6497003" y="3128486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Графічний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392954" y="3128486"/>
            <a:ext cx="1438751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Низька-середня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5095" y="3128486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Низька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2177236" y="3128486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Низька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74118" y="3982998"/>
            <a:ext cx="7568565" cy="9958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6497003" y="4124325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Аналітичний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8392954" y="4124325"/>
            <a:ext cx="1438751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Середня-висока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10285095" y="4124325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Середня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2177236" y="4124325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Низька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6274118" y="4978837"/>
            <a:ext cx="7568565" cy="63924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6497003" y="5120164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ГІС-методи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8392954" y="5120164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Висока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10285095" y="5120164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Середня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2177236" y="5120164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Середня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6274118" y="5618083"/>
            <a:ext cx="7568565" cy="99583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6497003" y="5759410"/>
            <a:ext cx="1442561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Лазерне сканування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8392954" y="5759410"/>
            <a:ext cx="1438751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Дуже висока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10285095" y="5759410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Висока</a:t>
            </a:r>
            <a:endParaRPr lang="en-US" sz="1750" dirty="0"/>
          </a:p>
        </p:txBody>
      </p:sp>
      <p:sp>
        <p:nvSpPr>
          <p:cNvPr id="29" name="Text 26"/>
          <p:cNvSpPr/>
          <p:nvPr/>
        </p:nvSpPr>
        <p:spPr>
          <a:xfrm>
            <a:off x="12177236" y="5759410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Висока</a:t>
            </a:r>
            <a:endParaRPr lang="en-US" sz="1750" dirty="0"/>
          </a:p>
        </p:txBody>
      </p:sp>
      <p:sp>
        <p:nvSpPr>
          <p:cNvPr id="30" name="Shape 27"/>
          <p:cNvSpPr/>
          <p:nvPr/>
        </p:nvSpPr>
        <p:spPr>
          <a:xfrm>
            <a:off x="6274118" y="6613922"/>
            <a:ext cx="7568565" cy="99583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6497003" y="6755249"/>
            <a:ext cx="1442561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Фотограмметрія з дронів</a:t>
            </a:r>
            <a:endParaRPr lang="en-US" sz="1750" dirty="0"/>
          </a:p>
        </p:txBody>
      </p:sp>
      <p:sp>
        <p:nvSpPr>
          <p:cNvPr id="32" name="Text 29"/>
          <p:cNvSpPr/>
          <p:nvPr/>
        </p:nvSpPr>
        <p:spPr>
          <a:xfrm>
            <a:off x="8392954" y="6755249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Висока</a:t>
            </a:r>
            <a:endParaRPr lang="en-US" sz="1750" dirty="0"/>
          </a:p>
        </p:txBody>
      </p:sp>
      <p:sp>
        <p:nvSpPr>
          <p:cNvPr id="33" name="Text 30"/>
          <p:cNvSpPr/>
          <p:nvPr/>
        </p:nvSpPr>
        <p:spPr>
          <a:xfrm>
            <a:off x="10285095" y="6755249"/>
            <a:ext cx="143875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Середня</a:t>
            </a:r>
            <a:endParaRPr lang="en-US" sz="1750" dirty="0"/>
          </a:p>
        </p:txBody>
      </p:sp>
      <p:sp>
        <p:nvSpPr>
          <p:cNvPr id="34" name="Text 31"/>
          <p:cNvSpPr/>
          <p:nvPr/>
        </p:nvSpPr>
        <p:spPr>
          <a:xfrm>
            <a:off x="12177236" y="6755249"/>
            <a:ext cx="1442561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Середня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04863"/>
            <a:ext cx="84492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Основні відмінності у підходах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80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Плоска поверхня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661761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плоских поверхонь (з нахилом менше 5°) застосовуються планіметричні та аналітичні методи. Розрахунки проводяться за формулами Гаусса, трапецій або Сімпсона у двовимірній системі координат (X,Y).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80347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Такі методи зменшують реальну площу родовища на 2-7% залежно від рельєфу, але забезпечують швидке отримання результатів (1-2 дні роботи). Економічна ефективність: вартість робіт становить 10-15% від вартості 3D-методів. Оптимальні для родовищ осадових порід та кар'єрів глибиною до 20м.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2080617"/>
            <a:ext cx="33073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Топографічна поверхня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2661761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складних поверхонь (ухил понад 15°) необхідне врахування третього виміру (Z). Сучасні методи використовують тріангуляцію Делоне з щільністю точок 10-15 на гектар та вертикальною точністю ±5-10 см.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680347"/>
            <a:ext cx="624470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3D-моделювання збільшує точність розрахунку площі на 8-12% порівняно з плоскими методами, що критично для родовищ цінних копалин (золото, платина, діаманти). Витрати часу: 4-7 днів для площі 100 га. Незамінні для складчастих структур, родовищ із крутим заляганням пластів та гірських розробок з перепадами висот понад 50м.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5683" y="764977"/>
            <a:ext cx="7732633" cy="1260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Практичні рекомендації та висновки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5683" y="2327553"/>
            <a:ext cx="151209" cy="1725692"/>
          </a:xfrm>
          <a:prstGeom prst="roundRect">
            <a:avLst>
              <a:gd name="adj" fmla="val 20001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1159312" y="2327553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Вибір методу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159312" y="2763560"/>
            <a:ext cx="7279005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Обирайте метод визначення площі відповідно до типу поверхні родовища, необхідної точності та доступних ресурсів. Для попередньої оцінки можуть підійти прості методи, а для детального планування видобутку необхідні високоточні технології.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1008102" y="4254818"/>
            <a:ext cx="151209" cy="1403271"/>
          </a:xfrm>
          <a:prstGeom prst="roundRect">
            <a:avLst>
              <a:gd name="adj" fmla="val 20001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1461730" y="4254818"/>
            <a:ext cx="2548295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Комбінований підхід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461730" y="4690824"/>
            <a:ext cx="6976586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найкращих результатів рекомендується комбінувати різні методи. Наприклад, початкова оцінка за допомогою ГІС з подальшим уточненням за допомогою лазерного сканування чи фотограмметрії.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310521" y="5859661"/>
            <a:ext cx="151209" cy="1403271"/>
          </a:xfrm>
          <a:prstGeom prst="roundRect">
            <a:avLst>
              <a:gd name="adj" fmla="val 20001"/>
            </a:avLst>
          </a:prstGeom>
          <a:solidFill>
            <a:srgbClr val="EDEBE3"/>
          </a:solidFill>
          <a:ln/>
        </p:spPr>
      </p:sp>
      <p:sp>
        <p:nvSpPr>
          <p:cNvPr id="11" name="Text 8"/>
          <p:cNvSpPr/>
          <p:nvPr/>
        </p:nvSpPr>
        <p:spPr>
          <a:xfrm>
            <a:off x="1764149" y="5859661"/>
            <a:ext cx="3237667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Врахування особливостей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1764149" y="6295668"/>
            <a:ext cx="6674168" cy="96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визначенні площі родовищ враховуйте не лише геометричні параметри, але й геологічні особливості, доступність території та економічну доцільність застосування того чи іншого методу.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2025-03-01T10:17:44Z</dcterms:created>
  <dcterms:modified xsi:type="dcterms:W3CDTF">2025-03-01T10:17:44Z</dcterms:modified>
</cp:coreProperties>
</file>