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4630400" cy="8229600"/>
  <p:notesSz cx="8229600" cy="14630400"/>
  <p:embeddedFontLst>
    <p:embeddedFont>
      <p:font typeface="Roboto Slab"/>
      <p:regular r:id="rId16"/>
    </p:embeddedFont>
    <p:embeddedFont>
      <p:font typeface="Roboto Slab"/>
      <p:regular r:id="rId17"/>
    </p:embeddedFont>
    <p:embeddedFont>
      <p:font typeface="Roboto"/>
      <p:regular r:id="rId18"/>
    </p:embeddedFont>
    <p:embeddedFont>
      <p:font typeface="Roboto"/>
      <p:regular r:id="rId19"/>
    </p:embeddedFont>
    <p:embeddedFont>
      <p:font typeface="Roboto"/>
      <p:regular r:id="rId20"/>
    </p:embeddedFont>
    <p:embeddedFont>
      <p:font typeface="Roboto"/>
      <p:regular r:id="rId21"/>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openxmlformats.org/officeDocument/2006/relationships/font" Target="fonts/font1.fntdata"/><Relationship Id="rId17" Type="http://schemas.openxmlformats.org/officeDocument/2006/relationships/font" Target="fonts/font2.fntdata"/><Relationship Id="rId18" Type="http://schemas.openxmlformats.org/officeDocument/2006/relationships/font" Target="fonts/font3.fntdata"/><Relationship Id="rId19" Type="http://schemas.openxmlformats.org/officeDocument/2006/relationships/font" Target="fonts/font4.fntdata"/><Relationship Id="rId20" Type="http://schemas.openxmlformats.org/officeDocument/2006/relationships/font" Target="fonts/font5.fntdata"/><Relationship Id="rId21"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1867" y="756285"/>
            <a:ext cx="7840266" cy="1163955"/>
          </a:xfrm>
          <a:prstGeom prst="rect">
            <a:avLst/>
          </a:prstGeom>
          <a:noFill/>
          <a:ln/>
        </p:spPr>
        <p:txBody>
          <a:bodyPr wrap="square" lIns="0" tIns="0" rIns="0" bIns="0" rtlCol="0" anchor="t"/>
          <a:lstStyle/>
          <a:p>
            <a:pPr indent="0" marL="0">
              <a:lnSpc>
                <a:spcPts val="4550"/>
              </a:lnSpc>
              <a:buNone/>
            </a:pPr>
            <a:r>
              <a:rPr lang="en-US" sz="3650" dirty="0">
                <a:solidFill>
                  <a:srgbClr val="3257B8"/>
                </a:solidFill>
                <a:latin typeface="Roboto Slab" pitchFamily="34" charset="0"/>
                <a:ea typeface="Roboto Slab" pitchFamily="34" charset="-122"/>
                <a:cs typeface="Roboto Slab" pitchFamily="34" charset="-120"/>
              </a:rPr>
              <a:t>Оконтурювання запасів корисних копалин</a:t>
            </a:r>
            <a:endParaRPr lang="en-US" sz="3650" dirty="0"/>
          </a:p>
        </p:txBody>
      </p:sp>
      <p:sp>
        <p:nvSpPr>
          <p:cNvPr id="4" name="Text 1"/>
          <p:cNvSpPr/>
          <p:nvPr/>
        </p:nvSpPr>
        <p:spPr>
          <a:xfrm>
            <a:off x="651867" y="2199561"/>
            <a:ext cx="7840266" cy="2383155"/>
          </a:xfrm>
          <a:prstGeom prst="rect">
            <a:avLst/>
          </a:prstGeom>
          <a:noFill/>
          <a:ln/>
        </p:spPr>
        <p:txBody>
          <a:bodyPr wrap="square" lIns="0" tIns="0" rIns="0" bIns="0" rtlCol="0" anchor="t"/>
          <a:lstStyle/>
          <a:p>
            <a:pPr indent="0" marL="0">
              <a:lnSpc>
                <a:spcPts val="2300"/>
              </a:lnSpc>
              <a:buNone/>
            </a:pPr>
            <a:r>
              <a:rPr lang="en-US" sz="1450" dirty="0">
                <a:solidFill>
                  <a:srgbClr val="15213F"/>
                </a:solidFill>
                <a:latin typeface="Roboto" pitchFamily="34" charset="0"/>
                <a:ea typeface="Roboto" pitchFamily="34" charset="-122"/>
                <a:cs typeface="Roboto" pitchFamily="34" charset="-120"/>
              </a:rPr>
              <a:t>Оконтурювання запасів корисних копалин є критично важливим етапом геологічного вивчення родовищ. Цей процес включає в себе детальне визначення просторових меж рудних тіл, покладів, або інших геологічних утворень, що містять корисні копалини. Точне оконтурювання дозволяє не тільки обчислити об'єми та масу запасів, але й оцінити їх якість, глибину залягання, та інші важливі параметри, що впливають на економічну доцільність видобутку. Крім того, воно є основою для розробки оптимальних методів експлуатації родовища, враховуючи геологічні особливості та мінімізуючи вплив на навколишнє середовище.</a:t>
            </a:r>
            <a:endParaRPr lang="en-US" sz="1450" dirty="0"/>
          </a:p>
        </p:txBody>
      </p:sp>
      <p:sp>
        <p:nvSpPr>
          <p:cNvPr id="5" name="Text 2"/>
          <p:cNvSpPr/>
          <p:nvPr/>
        </p:nvSpPr>
        <p:spPr>
          <a:xfrm>
            <a:off x="651867" y="4792147"/>
            <a:ext cx="7840266" cy="2681049"/>
          </a:xfrm>
          <a:prstGeom prst="rect">
            <a:avLst/>
          </a:prstGeom>
          <a:noFill/>
          <a:ln/>
        </p:spPr>
        <p:txBody>
          <a:bodyPr wrap="square" lIns="0" tIns="0" rIns="0" bIns="0" rtlCol="0" anchor="t"/>
          <a:lstStyle/>
          <a:p>
            <a:pPr indent="0" marL="0">
              <a:lnSpc>
                <a:spcPts val="2300"/>
              </a:lnSpc>
              <a:buNone/>
            </a:pPr>
            <a:r>
              <a:rPr lang="en-US" sz="1450" dirty="0">
                <a:solidFill>
                  <a:srgbClr val="15213F"/>
                </a:solidFill>
                <a:latin typeface="Roboto" pitchFamily="34" charset="0"/>
                <a:ea typeface="Roboto" pitchFamily="34" charset="-122"/>
                <a:cs typeface="Roboto" pitchFamily="34" charset="-120"/>
              </a:rPr>
              <a:t>Значення оконтурювання виходить далеко за межі простого підрахунку запасів. Воно є ключем до прийняття обґрунтованих рішень щодо інвестицій у видобуток, планування гірничих робіт, і вибору технологій переробки. Недостатньо точне оконтурювання може призвести до значних фінансових втрат, неефективного використання ресурсів, та збільшення екологічних ризиків. Тому, застосування сучасних методів і технологій оконтурювання, включаючи геологічне моделювання, геостатистичний аналіз, і дистанційне зондування, є необхідною умовою для успішної розробки родовищ корисних копалин. Окрім економічних аспектів, слід враховувати соціальні та екологічні наслідки видобутку, що вимагає комплексного підходу до оконтурювання запасів.</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71381" y="892612"/>
            <a:ext cx="7408664" cy="510183"/>
          </a:xfrm>
          <a:prstGeom prst="rect">
            <a:avLst/>
          </a:prstGeom>
          <a:noFill/>
          <a:ln/>
        </p:spPr>
        <p:txBody>
          <a:bodyPr wrap="none" lIns="0" tIns="0" rIns="0" bIns="0" rtlCol="0" anchor="t"/>
          <a:lstStyle/>
          <a:p>
            <a:pPr indent="0" marL="0">
              <a:lnSpc>
                <a:spcPts val="4000"/>
              </a:lnSpc>
              <a:buNone/>
            </a:pPr>
            <a:r>
              <a:rPr lang="en-US" sz="3200" dirty="0">
                <a:solidFill>
                  <a:srgbClr val="3257B8"/>
                </a:solidFill>
                <a:latin typeface="Roboto Slab" pitchFamily="34" charset="0"/>
                <a:ea typeface="Roboto Slab" pitchFamily="34" charset="-122"/>
                <a:cs typeface="Roboto Slab" pitchFamily="34" charset="-120"/>
              </a:rPr>
              <a:t>Основні принципи оконтурювання</a:t>
            </a:r>
            <a:endParaRPr lang="en-US" sz="3200" dirty="0"/>
          </a:p>
        </p:txBody>
      </p:sp>
      <p:sp>
        <p:nvSpPr>
          <p:cNvPr id="3" name="Text 1"/>
          <p:cNvSpPr/>
          <p:nvPr/>
        </p:nvSpPr>
        <p:spPr>
          <a:xfrm>
            <a:off x="571381" y="1810822"/>
            <a:ext cx="2300049" cy="255032"/>
          </a:xfrm>
          <a:prstGeom prst="rect">
            <a:avLst/>
          </a:prstGeom>
          <a:noFill/>
          <a:ln/>
        </p:spPr>
        <p:txBody>
          <a:bodyPr wrap="none" lIns="0" tIns="0" rIns="0" bIns="0" rtlCol="0" anchor="t"/>
          <a:lstStyle/>
          <a:p>
            <a:pPr indent="0" marL="0">
              <a:lnSpc>
                <a:spcPts val="2000"/>
              </a:lnSpc>
              <a:buNone/>
            </a:pPr>
            <a:r>
              <a:rPr lang="en-US" sz="1600" dirty="0">
                <a:solidFill>
                  <a:srgbClr val="3257B8"/>
                </a:solidFill>
                <a:latin typeface="Roboto Slab" pitchFamily="34" charset="0"/>
                <a:ea typeface="Roboto Slab" pitchFamily="34" charset="-122"/>
                <a:cs typeface="Roboto Slab" pitchFamily="34" charset="-120"/>
              </a:rPr>
              <a:t>Геологічний принцип</a:t>
            </a:r>
            <a:endParaRPr lang="en-US" sz="1600" dirty="0"/>
          </a:p>
        </p:txBody>
      </p:sp>
      <p:sp>
        <p:nvSpPr>
          <p:cNvPr id="4" name="Text 2"/>
          <p:cNvSpPr/>
          <p:nvPr/>
        </p:nvSpPr>
        <p:spPr>
          <a:xfrm>
            <a:off x="571381" y="2229088"/>
            <a:ext cx="4229814" cy="4177665"/>
          </a:xfrm>
          <a:prstGeom prst="rect">
            <a:avLst/>
          </a:prstGeom>
          <a:noFill/>
          <a:ln/>
        </p:spPr>
        <p:txBody>
          <a:bodyPr wrap="square" lIns="0" tIns="0" rIns="0" bIns="0" rtlCol="0" anchor="t"/>
          <a:lstStyle/>
          <a:p>
            <a:pPr indent="0" marL="0">
              <a:lnSpc>
                <a:spcPts val="2050"/>
              </a:lnSpc>
              <a:buNone/>
            </a:pPr>
            <a:r>
              <a:rPr lang="en-US" sz="1250" dirty="0">
                <a:solidFill>
                  <a:srgbClr val="15213F"/>
                </a:solidFill>
                <a:latin typeface="Roboto" pitchFamily="34" charset="0"/>
                <a:ea typeface="Roboto" pitchFamily="34" charset="-122"/>
                <a:cs typeface="Roboto" pitchFamily="34" charset="-120"/>
              </a:rPr>
              <a:t>Встановлення меж рудного тіла на основі детальних літологічних, стратиграфічних та структурних даних. Особлива увага приділяється аналізу геологічних розрізів, карт поверхонь та результатам буріння, для точного визначення меж рудних тіл та виявлення геологічних структур, що контролюють їх розташування. Враховується також мінеральний склад руд та їх генезис, що дозволяє прогнозувати поширення корисних компонентів. Геологічний принцип є фундаментальним, оскільки саме геологічні дані є основою для будь-яких подальших розрахунків та економічних оцінок. Важливим є врахування можливих геологічних ускладнень, таких як тектонічні порушення, зони гідротермальних змін, та наявність пустих порід у рудному тілі, які можуть вплинути на об'єм та якість запасів.</a:t>
            </a:r>
            <a:endParaRPr lang="en-US" sz="1250" dirty="0"/>
          </a:p>
        </p:txBody>
      </p:sp>
      <p:sp>
        <p:nvSpPr>
          <p:cNvPr id="5" name="Text 3"/>
          <p:cNvSpPr/>
          <p:nvPr/>
        </p:nvSpPr>
        <p:spPr>
          <a:xfrm>
            <a:off x="5207198" y="1810822"/>
            <a:ext cx="2414111" cy="255032"/>
          </a:xfrm>
          <a:prstGeom prst="rect">
            <a:avLst/>
          </a:prstGeom>
          <a:noFill/>
          <a:ln/>
        </p:spPr>
        <p:txBody>
          <a:bodyPr wrap="none" lIns="0" tIns="0" rIns="0" bIns="0" rtlCol="0" anchor="t"/>
          <a:lstStyle/>
          <a:p>
            <a:pPr indent="0" marL="0">
              <a:lnSpc>
                <a:spcPts val="2000"/>
              </a:lnSpc>
              <a:buNone/>
            </a:pPr>
            <a:r>
              <a:rPr lang="en-US" sz="1600" dirty="0">
                <a:solidFill>
                  <a:srgbClr val="3257B8"/>
                </a:solidFill>
                <a:latin typeface="Roboto Slab" pitchFamily="34" charset="0"/>
                <a:ea typeface="Roboto Slab" pitchFamily="34" charset="-122"/>
                <a:cs typeface="Roboto Slab" pitchFamily="34" charset="-120"/>
              </a:rPr>
              <a:t>Економічний принцип</a:t>
            </a:r>
            <a:endParaRPr lang="en-US" sz="1600" dirty="0"/>
          </a:p>
        </p:txBody>
      </p:sp>
      <p:sp>
        <p:nvSpPr>
          <p:cNvPr id="6" name="Text 4"/>
          <p:cNvSpPr/>
          <p:nvPr/>
        </p:nvSpPr>
        <p:spPr>
          <a:xfrm>
            <a:off x="5207198" y="2229088"/>
            <a:ext cx="4229814" cy="4438769"/>
          </a:xfrm>
          <a:prstGeom prst="rect">
            <a:avLst/>
          </a:prstGeom>
          <a:noFill/>
          <a:ln/>
        </p:spPr>
        <p:txBody>
          <a:bodyPr wrap="square" lIns="0" tIns="0" rIns="0" bIns="0" rtlCol="0" anchor="t"/>
          <a:lstStyle/>
          <a:p>
            <a:pPr indent="0" marL="0">
              <a:lnSpc>
                <a:spcPts val="2050"/>
              </a:lnSpc>
              <a:buNone/>
            </a:pPr>
            <a:r>
              <a:rPr lang="en-US" sz="1250" dirty="0">
                <a:solidFill>
                  <a:srgbClr val="15213F"/>
                </a:solidFill>
                <a:latin typeface="Roboto" pitchFamily="34" charset="0"/>
                <a:ea typeface="Roboto" pitchFamily="34" charset="-122"/>
                <a:cs typeface="Roboto" pitchFamily="34" charset="-120"/>
              </a:rPr>
              <a:t>Врахування економічної доцільності видобутку, визначаючи мінімальний вміст корисних компонентів, при якому видобуток є рентабельним. Оцінюються витрати на видобуток, транспортування, переробку руди, а також поточні ринкові ціни на корисні компоненти. Проводиться аналіз чутливості економічних показників до змін цін на сировину та енергоносії, для визначення стійкості проекту до ринкових коливань. Економічний принцип вимагає постійного моніторингу ринкової кон'юнктури та оновлення економічних моделей, щоб враховувати зміни у вартості ресурсів та технологій. Також необхідно враховувати податкові та екологічні платежі, які можуть суттєво вплинути на рентабельність видобутку. Важливим є проведення детального аналізу ризиків, пов'язаних з коливанням цін та змінами у законодавстві.</a:t>
            </a:r>
            <a:endParaRPr lang="en-US" sz="1250" dirty="0"/>
          </a:p>
        </p:txBody>
      </p:sp>
      <p:sp>
        <p:nvSpPr>
          <p:cNvPr id="7" name="Text 5"/>
          <p:cNvSpPr/>
          <p:nvPr/>
        </p:nvSpPr>
        <p:spPr>
          <a:xfrm>
            <a:off x="9843016" y="1810822"/>
            <a:ext cx="2583537" cy="255032"/>
          </a:xfrm>
          <a:prstGeom prst="rect">
            <a:avLst/>
          </a:prstGeom>
          <a:noFill/>
          <a:ln/>
        </p:spPr>
        <p:txBody>
          <a:bodyPr wrap="none" lIns="0" tIns="0" rIns="0" bIns="0" rtlCol="0" anchor="t"/>
          <a:lstStyle/>
          <a:p>
            <a:pPr indent="0" marL="0">
              <a:lnSpc>
                <a:spcPts val="2000"/>
              </a:lnSpc>
              <a:buNone/>
            </a:pPr>
            <a:r>
              <a:rPr lang="en-US" sz="1600" dirty="0">
                <a:solidFill>
                  <a:srgbClr val="3257B8"/>
                </a:solidFill>
                <a:latin typeface="Roboto Slab" pitchFamily="34" charset="0"/>
                <a:ea typeface="Roboto Slab" pitchFamily="34" charset="-122"/>
                <a:cs typeface="Roboto Slab" pitchFamily="34" charset="-120"/>
              </a:rPr>
              <a:t>Технологічний принцип</a:t>
            </a:r>
            <a:endParaRPr lang="en-US" sz="1600" dirty="0"/>
          </a:p>
        </p:txBody>
      </p:sp>
      <p:sp>
        <p:nvSpPr>
          <p:cNvPr id="8" name="Text 6"/>
          <p:cNvSpPr/>
          <p:nvPr/>
        </p:nvSpPr>
        <p:spPr>
          <a:xfrm>
            <a:off x="9843016" y="2229088"/>
            <a:ext cx="4229814" cy="4960977"/>
          </a:xfrm>
          <a:prstGeom prst="rect">
            <a:avLst/>
          </a:prstGeom>
          <a:noFill/>
          <a:ln/>
        </p:spPr>
        <p:txBody>
          <a:bodyPr wrap="square" lIns="0" tIns="0" rIns="0" bIns="0" rtlCol="0" anchor="t"/>
          <a:lstStyle/>
          <a:p>
            <a:pPr indent="0" marL="0">
              <a:lnSpc>
                <a:spcPts val="2050"/>
              </a:lnSpc>
              <a:buNone/>
            </a:pPr>
            <a:r>
              <a:rPr lang="en-US" sz="1250" dirty="0">
                <a:solidFill>
                  <a:srgbClr val="15213F"/>
                </a:solidFill>
                <a:latin typeface="Roboto" pitchFamily="34" charset="0"/>
                <a:ea typeface="Roboto" pitchFamily="34" charset="-122"/>
                <a:cs typeface="Roboto" pitchFamily="34" charset="-120"/>
              </a:rPr>
              <a:t>Визначення меж запасів, враховуючи технологічні можливості вилучення корисних компонентів. Оцінюється придатність руди до різних методів збагачення, зокрема флотації, магнітної сепарації та гідрометалургії. Враховуються гірничо-технічні умови розробки родовища, такі як міцність порід, кут падіння рудного тіла та глибина залягання, для вибору оптимальної технології видобутку, що забезпечує максимальне вилучення корисних компонентів при мінімальних втратах. Технологічний принцип передбачає врахування сучасних досягнень у галузі гірничої справи та збагачення корисних копалин, а також можливості застосування інноваційних технологій, які дозволяють підвищити ефективність видобутку та знизити екологічне навантаження. Важливим є проведення лабораторних та промислових випробувань руди для визначення оптимальних параметрів технологічного процесу та вибору обладнання.</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25924" y="700683"/>
            <a:ext cx="7692152" cy="1296114"/>
          </a:xfrm>
          <a:prstGeom prst="rect">
            <a:avLst/>
          </a:prstGeom>
          <a:noFill/>
          <a:ln/>
        </p:spPr>
        <p:txBody>
          <a:bodyPr wrap="square" lIns="0" tIns="0" rIns="0" bIns="0" rtlCol="0" anchor="t"/>
          <a:lstStyle/>
          <a:p>
            <a:pPr indent="0" marL="0">
              <a:lnSpc>
                <a:spcPts val="5100"/>
              </a:lnSpc>
              <a:buNone/>
            </a:pPr>
            <a:r>
              <a:rPr lang="en-US" sz="4050" dirty="0">
                <a:solidFill>
                  <a:srgbClr val="3257B8"/>
                </a:solidFill>
                <a:latin typeface="Roboto Slab" pitchFamily="34" charset="0"/>
                <a:ea typeface="Roboto Slab" pitchFamily="34" charset="-122"/>
                <a:cs typeface="Roboto Slab" pitchFamily="34" charset="-120"/>
              </a:rPr>
              <a:t>Методи оконтурювання запасів</a:t>
            </a:r>
            <a:endParaRPr lang="en-US" sz="4050" dirty="0"/>
          </a:p>
        </p:txBody>
      </p:sp>
      <p:sp>
        <p:nvSpPr>
          <p:cNvPr id="4" name="Shape 1"/>
          <p:cNvSpPr/>
          <p:nvPr/>
        </p:nvSpPr>
        <p:spPr>
          <a:xfrm>
            <a:off x="725924" y="2541151"/>
            <a:ext cx="466606" cy="466606"/>
          </a:xfrm>
          <a:prstGeom prst="roundRect">
            <a:avLst>
              <a:gd name="adj" fmla="val 6668"/>
            </a:avLst>
          </a:prstGeom>
          <a:solidFill>
            <a:srgbClr val="E9ECF2"/>
          </a:solidFill>
          <a:ln/>
        </p:spPr>
      </p:sp>
      <p:sp>
        <p:nvSpPr>
          <p:cNvPr id="5" name="Text 2"/>
          <p:cNvSpPr/>
          <p:nvPr/>
        </p:nvSpPr>
        <p:spPr>
          <a:xfrm>
            <a:off x="895112" y="2618899"/>
            <a:ext cx="128230" cy="311110"/>
          </a:xfrm>
          <a:prstGeom prst="rect">
            <a:avLst/>
          </a:prstGeom>
          <a:noFill/>
          <a:ln/>
        </p:spPr>
        <p:txBody>
          <a:bodyPr wrap="none" lIns="0" tIns="0" rIns="0" bIns="0" rtlCol="0" anchor="t"/>
          <a:lstStyle/>
          <a:p>
            <a:pPr algn="ctr" indent="0" marL="0">
              <a:lnSpc>
                <a:spcPts val="2400"/>
              </a:lnSpc>
              <a:buNone/>
            </a:pPr>
            <a:r>
              <a:rPr lang="en-US" sz="2400" dirty="0">
                <a:solidFill>
                  <a:srgbClr val="15213F"/>
                </a:solidFill>
                <a:latin typeface="Roboto Slab" pitchFamily="34" charset="0"/>
                <a:ea typeface="Roboto Slab" pitchFamily="34" charset="-122"/>
                <a:cs typeface="Roboto Slab" pitchFamily="34" charset="-120"/>
              </a:rPr>
              <a:t>1</a:t>
            </a:r>
            <a:endParaRPr lang="en-US" sz="2400" dirty="0"/>
          </a:p>
        </p:txBody>
      </p:sp>
      <p:sp>
        <p:nvSpPr>
          <p:cNvPr id="6" name="Text 3"/>
          <p:cNvSpPr/>
          <p:nvPr/>
        </p:nvSpPr>
        <p:spPr>
          <a:xfrm>
            <a:off x="1399937" y="2541151"/>
            <a:ext cx="2592705" cy="324088"/>
          </a:xfrm>
          <a:prstGeom prst="rect">
            <a:avLst/>
          </a:prstGeom>
          <a:noFill/>
          <a:ln/>
        </p:spPr>
        <p:txBody>
          <a:bodyPr wrap="none" lIns="0" tIns="0" rIns="0" bIns="0" rtlCol="0" anchor="t"/>
          <a:lstStyle/>
          <a:p>
            <a:pPr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Геологічні методи</a:t>
            </a:r>
            <a:endParaRPr lang="en-US" sz="2000" dirty="0"/>
          </a:p>
        </p:txBody>
      </p:sp>
      <p:sp>
        <p:nvSpPr>
          <p:cNvPr id="7" name="Text 4"/>
          <p:cNvSpPr/>
          <p:nvPr/>
        </p:nvSpPr>
        <p:spPr>
          <a:xfrm>
            <a:off x="1399937" y="2989659"/>
            <a:ext cx="3068360" cy="2654617"/>
          </a:xfrm>
          <a:prstGeom prst="rect">
            <a:avLst/>
          </a:prstGeom>
          <a:noFill/>
          <a:ln/>
        </p:spPr>
        <p:txBody>
          <a:bodyPr wrap="square" lIns="0" tIns="0" rIns="0" bIns="0" rtlCol="0" anchor="t"/>
          <a:lstStyle/>
          <a:p>
            <a:pPr indent="0" marL="0">
              <a:lnSpc>
                <a:spcPts val="2600"/>
              </a:lnSpc>
              <a:buNone/>
            </a:pPr>
            <a:r>
              <a:rPr lang="en-US" sz="1600" dirty="0">
                <a:solidFill>
                  <a:srgbClr val="15213F"/>
                </a:solidFill>
                <a:latin typeface="Roboto" pitchFamily="34" charset="0"/>
                <a:ea typeface="Roboto" pitchFamily="34" charset="-122"/>
                <a:cs typeface="Roboto" pitchFamily="34" charset="-120"/>
              </a:rPr>
              <a:t>Застосовуються для родовищ, де корисна копалина чітко відокремлюється за складом від навколишніх порід. Літологічна відмінність використовується для проведення бурових та геофізичних досліджень.</a:t>
            </a:r>
            <a:endParaRPr lang="en-US" sz="1600" dirty="0"/>
          </a:p>
        </p:txBody>
      </p:sp>
      <p:sp>
        <p:nvSpPr>
          <p:cNvPr id="8" name="Shape 5"/>
          <p:cNvSpPr/>
          <p:nvPr/>
        </p:nvSpPr>
        <p:spPr>
          <a:xfrm>
            <a:off x="4675703" y="2541151"/>
            <a:ext cx="466606" cy="466606"/>
          </a:xfrm>
          <a:prstGeom prst="roundRect">
            <a:avLst>
              <a:gd name="adj" fmla="val 6668"/>
            </a:avLst>
          </a:prstGeom>
          <a:solidFill>
            <a:srgbClr val="E9ECF2"/>
          </a:solidFill>
          <a:ln/>
        </p:spPr>
      </p:sp>
      <p:sp>
        <p:nvSpPr>
          <p:cNvPr id="9" name="Text 6"/>
          <p:cNvSpPr/>
          <p:nvPr/>
        </p:nvSpPr>
        <p:spPr>
          <a:xfrm>
            <a:off x="4822984" y="2618899"/>
            <a:ext cx="171926" cy="311110"/>
          </a:xfrm>
          <a:prstGeom prst="rect">
            <a:avLst/>
          </a:prstGeom>
          <a:noFill/>
          <a:ln/>
        </p:spPr>
        <p:txBody>
          <a:bodyPr wrap="none" lIns="0" tIns="0" rIns="0" bIns="0" rtlCol="0" anchor="t"/>
          <a:lstStyle/>
          <a:p>
            <a:pPr algn="ctr" indent="0" marL="0">
              <a:lnSpc>
                <a:spcPts val="2400"/>
              </a:lnSpc>
              <a:buNone/>
            </a:pPr>
            <a:r>
              <a:rPr lang="en-US" sz="2400" dirty="0">
                <a:solidFill>
                  <a:srgbClr val="15213F"/>
                </a:solidFill>
                <a:latin typeface="Roboto Slab" pitchFamily="34" charset="0"/>
                <a:ea typeface="Roboto Slab" pitchFamily="34" charset="-122"/>
                <a:cs typeface="Roboto Slab" pitchFamily="34" charset="-120"/>
              </a:rPr>
              <a:t>2</a:t>
            </a:r>
            <a:endParaRPr lang="en-US" sz="2400" dirty="0"/>
          </a:p>
        </p:txBody>
      </p:sp>
      <p:sp>
        <p:nvSpPr>
          <p:cNvPr id="10" name="Text 7"/>
          <p:cNvSpPr/>
          <p:nvPr/>
        </p:nvSpPr>
        <p:spPr>
          <a:xfrm>
            <a:off x="5349716" y="2541151"/>
            <a:ext cx="3068360" cy="648176"/>
          </a:xfrm>
          <a:prstGeom prst="rect">
            <a:avLst/>
          </a:prstGeom>
          <a:noFill/>
          <a:ln/>
        </p:spPr>
        <p:txBody>
          <a:bodyPr wrap="square" lIns="0" tIns="0" rIns="0" bIns="0" rtlCol="0" anchor="t"/>
          <a:lstStyle/>
          <a:p>
            <a:pPr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Геостатистичні методи</a:t>
            </a:r>
            <a:endParaRPr lang="en-US" sz="2000" dirty="0"/>
          </a:p>
        </p:txBody>
      </p:sp>
      <p:sp>
        <p:nvSpPr>
          <p:cNvPr id="11" name="Text 8"/>
          <p:cNvSpPr/>
          <p:nvPr/>
        </p:nvSpPr>
        <p:spPr>
          <a:xfrm>
            <a:off x="5349716" y="3313748"/>
            <a:ext cx="3068360" cy="1990963"/>
          </a:xfrm>
          <a:prstGeom prst="rect">
            <a:avLst/>
          </a:prstGeom>
          <a:noFill/>
          <a:ln/>
        </p:spPr>
        <p:txBody>
          <a:bodyPr wrap="square" lIns="0" tIns="0" rIns="0" bIns="0" rtlCol="0" anchor="t"/>
          <a:lstStyle/>
          <a:p>
            <a:pPr indent="0" marL="0">
              <a:lnSpc>
                <a:spcPts val="2600"/>
              </a:lnSpc>
              <a:buNone/>
            </a:pPr>
            <a:r>
              <a:rPr lang="en-US" sz="1600" dirty="0">
                <a:solidFill>
                  <a:srgbClr val="15213F"/>
                </a:solidFill>
                <a:latin typeface="Roboto" pitchFamily="34" charset="0"/>
                <a:ea typeface="Roboto" pitchFamily="34" charset="-122"/>
                <a:cs typeface="Roboto" pitchFamily="34" charset="-120"/>
              </a:rPr>
              <a:t>Використовують математичну обробку даних буріння та аналізу проб для уточнення контурів покладу. Включає методи варіографії та просторового прогнозування.</a:t>
            </a:r>
            <a:endParaRPr lang="en-US" sz="1600" dirty="0"/>
          </a:p>
        </p:txBody>
      </p:sp>
      <p:sp>
        <p:nvSpPr>
          <p:cNvPr id="12" name="Shape 9"/>
          <p:cNvSpPr/>
          <p:nvPr/>
        </p:nvSpPr>
        <p:spPr>
          <a:xfrm>
            <a:off x="725924" y="6084927"/>
            <a:ext cx="466606" cy="466606"/>
          </a:xfrm>
          <a:prstGeom prst="roundRect">
            <a:avLst>
              <a:gd name="adj" fmla="val 6668"/>
            </a:avLst>
          </a:prstGeom>
          <a:solidFill>
            <a:srgbClr val="E9ECF2"/>
          </a:solidFill>
          <a:ln/>
        </p:spPr>
      </p:sp>
      <p:sp>
        <p:nvSpPr>
          <p:cNvPr id="13" name="Text 10"/>
          <p:cNvSpPr/>
          <p:nvPr/>
        </p:nvSpPr>
        <p:spPr>
          <a:xfrm>
            <a:off x="875109" y="6162675"/>
            <a:ext cx="168116" cy="311110"/>
          </a:xfrm>
          <a:prstGeom prst="rect">
            <a:avLst/>
          </a:prstGeom>
          <a:noFill/>
          <a:ln/>
        </p:spPr>
        <p:txBody>
          <a:bodyPr wrap="none" lIns="0" tIns="0" rIns="0" bIns="0" rtlCol="0" anchor="t"/>
          <a:lstStyle/>
          <a:p>
            <a:pPr algn="ctr" indent="0" marL="0">
              <a:lnSpc>
                <a:spcPts val="2400"/>
              </a:lnSpc>
              <a:buNone/>
            </a:pPr>
            <a:r>
              <a:rPr lang="en-US" sz="2400" dirty="0">
                <a:solidFill>
                  <a:srgbClr val="15213F"/>
                </a:solidFill>
                <a:latin typeface="Roboto Slab" pitchFamily="34" charset="0"/>
                <a:ea typeface="Roboto Slab" pitchFamily="34" charset="-122"/>
                <a:cs typeface="Roboto Slab" pitchFamily="34" charset="-120"/>
              </a:rPr>
              <a:t>3</a:t>
            </a:r>
            <a:endParaRPr lang="en-US" sz="2400" dirty="0"/>
          </a:p>
        </p:txBody>
      </p:sp>
      <p:sp>
        <p:nvSpPr>
          <p:cNvPr id="14" name="Text 11"/>
          <p:cNvSpPr/>
          <p:nvPr/>
        </p:nvSpPr>
        <p:spPr>
          <a:xfrm>
            <a:off x="1399937" y="6084927"/>
            <a:ext cx="3890962" cy="324088"/>
          </a:xfrm>
          <a:prstGeom prst="rect">
            <a:avLst/>
          </a:prstGeom>
          <a:noFill/>
          <a:ln/>
        </p:spPr>
        <p:txBody>
          <a:bodyPr wrap="none" lIns="0" tIns="0" rIns="0" bIns="0" rtlCol="0" anchor="t"/>
          <a:lstStyle/>
          <a:p>
            <a:pPr indent="0" marL="0">
              <a:lnSpc>
                <a:spcPts val="2550"/>
              </a:lnSpc>
              <a:buNone/>
            </a:pPr>
            <a:r>
              <a:rPr lang="en-US" sz="2000" dirty="0">
                <a:solidFill>
                  <a:srgbClr val="15213F"/>
                </a:solidFill>
                <a:latin typeface="Roboto Slab" pitchFamily="34" charset="0"/>
                <a:ea typeface="Roboto Slab" pitchFamily="34" charset="-122"/>
                <a:cs typeface="Roboto Slab" pitchFamily="34" charset="-120"/>
              </a:rPr>
              <a:t>Економіко-геологічні методи</a:t>
            </a:r>
            <a:endParaRPr lang="en-US" sz="2000" dirty="0"/>
          </a:p>
        </p:txBody>
      </p:sp>
      <p:sp>
        <p:nvSpPr>
          <p:cNvPr id="15" name="Text 12"/>
          <p:cNvSpPr/>
          <p:nvPr/>
        </p:nvSpPr>
        <p:spPr>
          <a:xfrm>
            <a:off x="1399937" y="6533436"/>
            <a:ext cx="7018139" cy="995482"/>
          </a:xfrm>
          <a:prstGeom prst="rect">
            <a:avLst/>
          </a:prstGeom>
          <a:noFill/>
          <a:ln/>
        </p:spPr>
        <p:txBody>
          <a:bodyPr wrap="square" lIns="0" tIns="0" rIns="0" bIns="0" rtlCol="0" anchor="t"/>
          <a:lstStyle/>
          <a:p>
            <a:pPr indent="0" marL="0">
              <a:lnSpc>
                <a:spcPts val="2600"/>
              </a:lnSpc>
              <a:buNone/>
            </a:pPr>
            <a:r>
              <a:rPr lang="en-US" sz="1600" dirty="0">
                <a:solidFill>
                  <a:srgbClr val="15213F"/>
                </a:solidFill>
                <a:latin typeface="Roboto" pitchFamily="34" charset="0"/>
                <a:ea typeface="Roboto" pitchFamily="34" charset="-122"/>
                <a:cs typeface="Roboto" pitchFamily="34" charset="-120"/>
              </a:rPr>
              <a:t>Враховують мінімально допустиму концентрацію корисного компонента для рентабельного видобутку. Включає аналіз вартості рудного матеріалу та затрат на його переробку.</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6875" y="728067"/>
            <a:ext cx="7710249" cy="1280160"/>
          </a:xfrm>
          <a:prstGeom prst="rect">
            <a:avLst/>
          </a:prstGeom>
          <a:noFill/>
          <a:ln/>
        </p:spPr>
        <p:txBody>
          <a:bodyPr wrap="square" lIns="0" tIns="0" rIns="0" bIns="0" rtlCol="0" anchor="t"/>
          <a:lstStyle/>
          <a:p>
            <a:pPr indent="0" marL="0">
              <a:lnSpc>
                <a:spcPts val="5000"/>
              </a:lnSpc>
              <a:buNone/>
            </a:pPr>
            <a:r>
              <a:rPr lang="en-US" sz="4000" dirty="0">
                <a:solidFill>
                  <a:srgbClr val="3257B8"/>
                </a:solidFill>
                <a:latin typeface="Roboto Slab" pitchFamily="34" charset="0"/>
                <a:ea typeface="Roboto Slab" pitchFamily="34" charset="-122"/>
                <a:cs typeface="Roboto Slab" pitchFamily="34" charset="-120"/>
              </a:rPr>
              <a:t>Геологічні методи оконтурювання</a:t>
            </a:r>
            <a:endParaRPr lang="en-US" sz="4000" dirty="0"/>
          </a:p>
        </p:txBody>
      </p:sp>
      <p:sp>
        <p:nvSpPr>
          <p:cNvPr id="4" name="Shape 1"/>
          <p:cNvSpPr/>
          <p:nvPr/>
        </p:nvSpPr>
        <p:spPr>
          <a:xfrm>
            <a:off x="716875" y="2315408"/>
            <a:ext cx="3752731" cy="3145988"/>
          </a:xfrm>
          <a:prstGeom prst="roundRect">
            <a:avLst>
              <a:gd name="adj" fmla="val 977"/>
            </a:avLst>
          </a:prstGeom>
          <a:solidFill>
            <a:srgbClr val="E9ECF2"/>
          </a:solidFill>
          <a:ln/>
        </p:spPr>
      </p:sp>
      <p:sp>
        <p:nvSpPr>
          <p:cNvPr id="5" name="Text 2"/>
          <p:cNvSpPr/>
          <p:nvPr/>
        </p:nvSpPr>
        <p:spPr>
          <a:xfrm>
            <a:off x="921663" y="2520196"/>
            <a:ext cx="2627828" cy="319921"/>
          </a:xfrm>
          <a:prstGeom prst="rect">
            <a:avLst/>
          </a:prstGeom>
          <a:noFill/>
          <a:ln/>
        </p:spPr>
        <p:txBody>
          <a:bodyPr wrap="none" lIns="0" tIns="0" rIns="0" bIns="0" rtlCol="0" anchor="t"/>
          <a:lstStyle/>
          <a:p>
            <a:pPr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Літологічний метод</a:t>
            </a:r>
            <a:endParaRPr lang="en-US" sz="2000" dirty="0"/>
          </a:p>
        </p:txBody>
      </p:sp>
      <p:sp>
        <p:nvSpPr>
          <p:cNvPr id="6" name="Text 3"/>
          <p:cNvSpPr/>
          <p:nvPr/>
        </p:nvSpPr>
        <p:spPr>
          <a:xfrm>
            <a:off x="921663" y="2962989"/>
            <a:ext cx="3343156" cy="2293620"/>
          </a:xfrm>
          <a:prstGeom prst="rect">
            <a:avLst/>
          </a:prstGeom>
          <a:noFill/>
          <a:ln/>
        </p:spPr>
        <p:txBody>
          <a:bodyPr wrap="square" lIns="0" tIns="0" rIns="0" bIns="0" rtlCol="0" anchor="t"/>
          <a:lstStyle/>
          <a:p>
            <a:pPr indent="0" marL="0">
              <a:lnSpc>
                <a:spcPts val="2550"/>
              </a:lnSpc>
              <a:buNone/>
            </a:pPr>
            <a:r>
              <a:rPr lang="en-US" sz="1600" dirty="0">
                <a:solidFill>
                  <a:srgbClr val="15213F"/>
                </a:solidFill>
                <a:latin typeface="Roboto" pitchFamily="34" charset="0"/>
                <a:ea typeface="Roboto" pitchFamily="34" charset="-122"/>
                <a:cs typeface="Roboto" pitchFamily="34" charset="-120"/>
              </a:rPr>
              <a:t>Застосовується для родовищ, де корисна копалина чітко відокремлюється за складом від навколишніх порід. Літологічна відмінність використовується для проведення бурових та геофізичних досліджень.</a:t>
            </a:r>
            <a:endParaRPr lang="en-US" sz="1600" dirty="0"/>
          </a:p>
        </p:txBody>
      </p:sp>
      <p:sp>
        <p:nvSpPr>
          <p:cNvPr id="7" name="Shape 4"/>
          <p:cNvSpPr/>
          <p:nvPr/>
        </p:nvSpPr>
        <p:spPr>
          <a:xfrm>
            <a:off x="4674394" y="2315408"/>
            <a:ext cx="3752731" cy="3145988"/>
          </a:xfrm>
          <a:prstGeom prst="roundRect">
            <a:avLst>
              <a:gd name="adj" fmla="val 977"/>
            </a:avLst>
          </a:prstGeom>
          <a:solidFill>
            <a:srgbClr val="E9ECF2"/>
          </a:solidFill>
          <a:ln/>
        </p:spPr>
      </p:sp>
      <p:sp>
        <p:nvSpPr>
          <p:cNvPr id="8" name="Text 5"/>
          <p:cNvSpPr/>
          <p:nvPr/>
        </p:nvSpPr>
        <p:spPr>
          <a:xfrm>
            <a:off x="4879181" y="2520196"/>
            <a:ext cx="2600563" cy="319921"/>
          </a:xfrm>
          <a:prstGeom prst="rect">
            <a:avLst/>
          </a:prstGeom>
          <a:noFill/>
          <a:ln/>
        </p:spPr>
        <p:txBody>
          <a:bodyPr wrap="none" lIns="0" tIns="0" rIns="0" bIns="0" rtlCol="0" anchor="t"/>
          <a:lstStyle/>
          <a:p>
            <a:pPr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Структурний метод</a:t>
            </a:r>
            <a:endParaRPr lang="en-US" sz="2000" dirty="0"/>
          </a:p>
        </p:txBody>
      </p:sp>
      <p:sp>
        <p:nvSpPr>
          <p:cNvPr id="9" name="Text 6"/>
          <p:cNvSpPr/>
          <p:nvPr/>
        </p:nvSpPr>
        <p:spPr>
          <a:xfrm>
            <a:off x="4879181" y="2962989"/>
            <a:ext cx="3343156" cy="1965960"/>
          </a:xfrm>
          <a:prstGeom prst="rect">
            <a:avLst/>
          </a:prstGeom>
          <a:noFill/>
          <a:ln/>
        </p:spPr>
        <p:txBody>
          <a:bodyPr wrap="square" lIns="0" tIns="0" rIns="0" bIns="0" rtlCol="0" anchor="t"/>
          <a:lstStyle/>
          <a:p>
            <a:pPr indent="0" marL="0">
              <a:lnSpc>
                <a:spcPts val="2550"/>
              </a:lnSpc>
              <a:buNone/>
            </a:pPr>
            <a:r>
              <a:rPr lang="en-US" sz="1600" dirty="0">
                <a:solidFill>
                  <a:srgbClr val="15213F"/>
                </a:solidFill>
                <a:latin typeface="Roboto" pitchFamily="34" charset="0"/>
                <a:ea typeface="Roboto" pitchFamily="34" charset="-122"/>
                <a:cs typeface="Roboto" pitchFamily="34" charset="-120"/>
              </a:rPr>
              <a:t>Базується на аналізі тектонічних порушень, які можуть визначати межі родовища. Розломи та зміщення шарів можуть значно впливати на форму і розміри запасів.</a:t>
            </a:r>
            <a:endParaRPr lang="en-US" sz="1600" dirty="0"/>
          </a:p>
        </p:txBody>
      </p:sp>
      <p:sp>
        <p:nvSpPr>
          <p:cNvPr id="10" name="Shape 7"/>
          <p:cNvSpPr/>
          <p:nvPr/>
        </p:nvSpPr>
        <p:spPr>
          <a:xfrm>
            <a:off x="716875" y="5666184"/>
            <a:ext cx="7710249" cy="1835348"/>
          </a:xfrm>
          <a:prstGeom prst="roundRect">
            <a:avLst>
              <a:gd name="adj" fmla="val 1674"/>
            </a:avLst>
          </a:prstGeom>
          <a:solidFill>
            <a:srgbClr val="E9ECF2"/>
          </a:solidFill>
          <a:ln/>
        </p:spPr>
      </p:sp>
      <p:sp>
        <p:nvSpPr>
          <p:cNvPr id="11" name="Text 8"/>
          <p:cNvSpPr/>
          <p:nvPr/>
        </p:nvSpPr>
        <p:spPr>
          <a:xfrm>
            <a:off x="921663" y="5870972"/>
            <a:ext cx="2560320" cy="319921"/>
          </a:xfrm>
          <a:prstGeom prst="rect">
            <a:avLst/>
          </a:prstGeom>
          <a:noFill/>
          <a:ln/>
        </p:spPr>
        <p:txBody>
          <a:bodyPr wrap="none" lIns="0" tIns="0" rIns="0" bIns="0" rtlCol="0" anchor="t"/>
          <a:lstStyle/>
          <a:p>
            <a:pPr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Контактний метод</a:t>
            </a:r>
            <a:endParaRPr lang="en-US" sz="2000" dirty="0"/>
          </a:p>
        </p:txBody>
      </p:sp>
      <p:sp>
        <p:nvSpPr>
          <p:cNvPr id="12" name="Text 9"/>
          <p:cNvSpPr/>
          <p:nvPr/>
        </p:nvSpPr>
        <p:spPr>
          <a:xfrm>
            <a:off x="921663" y="6313765"/>
            <a:ext cx="7300674" cy="982980"/>
          </a:xfrm>
          <a:prstGeom prst="rect">
            <a:avLst/>
          </a:prstGeom>
          <a:noFill/>
          <a:ln/>
        </p:spPr>
        <p:txBody>
          <a:bodyPr wrap="square" lIns="0" tIns="0" rIns="0" bIns="0" rtlCol="0" anchor="t"/>
          <a:lstStyle/>
          <a:p>
            <a:pPr indent="0" marL="0">
              <a:lnSpc>
                <a:spcPts val="2550"/>
              </a:lnSpc>
              <a:buNone/>
            </a:pPr>
            <a:r>
              <a:rPr lang="en-US" sz="1600" dirty="0">
                <a:solidFill>
                  <a:srgbClr val="15213F"/>
                </a:solidFill>
                <a:latin typeface="Roboto" pitchFamily="34" charset="0"/>
                <a:ea typeface="Roboto" pitchFamily="34" charset="-122"/>
                <a:cs typeface="Roboto" pitchFamily="34" charset="-120"/>
              </a:rPr>
              <a:t>Використовується у випадках, коли корисна копалина має різкі межі зі вміщуючими породами. Це характерно для жильних та деяких осадових родовищ.</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75070" y="620673"/>
            <a:ext cx="7566660" cy="1408509"/>
          </a:xfrm>
          <a:prstGeom prst="rect">
            <a:avLst/>
          </a:prstGeom>
          <a:noFill/>
          <a:ln/>
        </p:spPr>
        <p:txBody>
          <a:bodyPr wrap="square" lIns="0" tIns="0" rIns="0" bIns="0" rtlCol="0" anchor="t"/>
          <a:lstStyle/>
          <a:p>
            <a:pPr indent="0" marL="0">
              <a:lnSpc>
                <a:spcPts val="5500"/>
              </a:lnSpc>
              <a:buNone/>
            </a:pPr>
            <a:r>
              <a:rPr lang="en-US" sz="4400" dirty="0">
                <a:solidFill>
                  <a:srgbClr val="3257B8"/>
                </a:solidFill>
                <a:latin typeface="Roboto Slab" pitchFamily="34" charset="0"/>
                <a:ea typeface="Roboto Slab" pitchFamily="34" charset="-122"/>
                <a:cs typeface="Roboto Slab" pitchFamily="34" charset="-120"/>
              </a:rPr>
              <a:t>Геостатистичні методи оконтурювання</a:t>
            </a:r>
            <a:endParaRPr lang="en-US" sz="4400" dirty="0"/>
          </a:p>
        </p:txBody>
      </p:sp>
      <p:pic>
        <p:nvPicPr>
          <p:cNvPr id="4" name="Image 1" descr="preencoded.png">    </p:cNvPr>
          <p:cNvPicPr>
            <a:picLocks noChangeAspect="1"/>
          </p:cNvPicPr>
          <p:nvPr/>
        </p:nvPicPr>
        <p:blipFill>
          <a:blip r:embed="rId2"/>
          <a:stretch>
            <a:fillRect/>
          </a:stretch>
        </p:blipFill>
        <p:spPr>
          <a:xfrm>
            <a:off x="6275070" y="2367201"/>
            <a:ext cx="563404" cy="563404"/>
          </a:xfrm>
          <a:prstGeom prst="rect">
            <a:avLst/>
          </a:prstGeom>
        </p:spPr>
      </p:pic>
      <p:sp>
        <p:nvSpPr>
          <p:cNvPr id="5" name="Text 1"/>
          <p:cNvSpPr/>
          <p:nvPr/>
        </p:nvSpPr>
        <p:spPr>
          <a:xfrm>
            <a:off x="6275070" y="3155871"/>
            <a:ext cx="2296835" cy="352068"/>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Метод ізоліній</a:t>
            </a:r>
            <a:endParaRPr lang="en-US" sz="2200" dirty="0"/>
          </a:p>
        </p:txBody>
      </p:sp>
      <p:sp>
        <p:nvSpPr>
          <p:cNvPr id="6" name="Text 2"/>
          <p:cNvSpPr/>
          <p:nvPr/>
        </p:nvSpPr>
        <p:spPr>
          <a:xfrm>
            <a:off x="6275070" y="3643074"/>
            <a:ext cx="2296835" cy="3965734"/>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Визначення меж запасів за концентрацією корисного компонента на основі побудови ізоліній. Використовується в комплексі з геофізичними методами.</a:t>
            </a:r>
            <a:endParaRPr lang="en-US" sz="1750" dirty="0"/>
          </a:p>
        </p:txBody>
      </p:sp>
      <p:pic>
        <p:nvPicPr>
          <p:cNvPr id="7" name="Image 2" descr="preencoded.png">    </p:cNvPr>
          <p:cNvPicPr>
            <a:picLocks noChangeAspect="1"/>
          </p:cNvPicPr>
          <p:nvPr/>
        </p:nvPicPr>
        <p:blipFill>
          <a:blip r:embed="rId3"/>
          <a:stretch>
            <a:fillRect/>
          </a:stretch>
        </p:blipFill>
        <p:spPr>
          <a:xfrm>
            <a:off x="8909923" y="2367201"/>
            <a:ext cx="563404" cy="563404"/>
          </a:xfrm>
          <a:prstGeom prst="rect">
            <a:avLst/>
          </a:prstGeom>
        </p:spPr>
      </p:pic>
      <p:sp>
        <p:nvSpPr>
          <p:cNvPr id="8" name="Text 3"/>
          <p:cNvSpPr/>
          <p:nvPr/>
        </p:nvSpPr>
        <p:spPr>
          <a:xfrm>
            <a:off x="8909923" y="3155871"/>
            <a:ext cx="2296835" cy="352068"/>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Крігінг</a:t>
            </a:r>
            <a:endParaRPr lang="en-US" sz="2200" dirty="0"/>
          </a:p>
        </p:txBody>
      </p:sp>
      <p:sp>
        <p:nvSpPr>
          <p:cNvPr id="9" name="Text 4"/>
          <p:cNvSpPr/>
          <p:nvPr/>
        </p:nvSpPr>
        <p:spPr>
          <a:xfrm>
            <a:off x="8909923" y="3643074"/>
            <a:ext cx="2296835" cy="3244691"/>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Математична обробка даних буріння та аналізу проб для уточнення контурів покладу. Включає методи варіографії та просторового прогнозування.</a:t>
            </a:r>
            <a:endParaRPr lang="en-US" sz="1750" dirty="0"/>
          </a:p>
        </p:txBody>
      </p:sp>
      <p:pic>
        <p:nvPicPr>
          <p:cNvPr id="10" name="Image 3" descr="preencoded.png">    </p:cNvPr>
          <p:cNvPicPr>
            <a:picLocks noChangeAspect="1"/>
          </p:cNvPicPr>
          <p:nvPr/>
        </p:nvPicPr>
        <p:blipFill>
          <a:blip r:embed="rId4"/>
          <a:stretch>
            <a:fillRect/>
          </a:stretch>
        </p:blipFill>
        <p:spPr>
          <a:xfrm>
            <a:off x="11544776" y="2367201"/>
            <a:ext cx="563404" cy="563404"/>
          </a:xfrm>
          <a:prstGeom prst="rect">
            <a:avLst/>
          </a:prstGeom>
        </p:spPr>
      </p:pic>
      <p:sp>
        <p:nvSpPr>
          <p:cNvPr id="11" name="Text 5"/>
          <p:cNvSpPr/>
          <p:nvPr/>
        </p:nvSpPr>
        <p:spPr>
          <a:xfrm>
            <a:off x="11544776" y="3155871"/>
            <a:ext cx="2296954" cy="1056203"/>
          </a:xfrm>
          <a:prstGeom prst="rect">
            <a:avLst/>
          </a:prstGeom>
          <a:noFill/>
          <a:ln/>
        </p:spPr>
        <p:txBody>
          <a:bodyPr wrap="squar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Метод найближчого сусіда</a:t>
            </a:r>
            <a:endParaRPr lang="en-US" sz="2200" dirty="0"/>
          </a:p>
        </p:txBody>
      </p:sp>
      <p:sp>
        <p:nvSpPr>
          <p:cNvPr id="12" name="Text 6"/>
          <p:cNvSpPr/>
          <p:nvPr/>
        </p:nvSpPr>
        <p:spPr>
          <a:xfrm>
            <a:off x="11544776" y="4347210"/>
            <a:ext cx="2296954" cy="3244691"/>
          </a:xfrm>
          <a:prstGeom prst="rect">
            <a:avLst/>
          </a:prstGeom>
          <a:noFill/>
          <a:ln/>
        </p:spPr>
        <p:txBody>
          <a:bodyPr wrap="square" lIns="0" tIns="0" rIns="0" bIns="0" rtlCol="0" anchor="t"/>
          <a:lstStyle/>
          <a:p>
            <a:pPr algn="l" indent="0" marL="0">
              <a:lnSpc>
                <a:spcPts val="2800"/>
              </a:lnSpc>
              <a:buNone/>
            </a:pPr>
            <a:r>
              <a:rPr lang="en-US" sz="1750" dirty="0">
                <a:solidFill>
                  <a:srgbClr val="15213F"/>
                </a:solidFill>
                <a:latin typeface="Roboto" pitchFamily="34" charset="0"/>
                <a:ea typeface="Roboto" pitchFamily="34" charset="-122"/>
                <a:cs typeface="Roboto" pitchFamily="34" charset="-120"/>
              </a:rPr>
              <a:t>Визначення меж запасів за допомогою просторового аналізу проб. Дозволяє створювати тривимірні цифрові моделі рудних тіл.</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26877"/>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3257B8"/>
                </a:solidFill>
                <a:latin typeface="Roboto Slab" pitchFamily="34" charset="0"/>
                <a:ea typeface="Roboto Slab" pitchFamily="34" charset="-122"/>
                <a:cs typeface="Roboto Slab" pitchFamily="34" charset="-120"/>
              </a:rPr>
              <a:t>Економіко-геологічні методи оконтурювання</a:t>
            </a:r>
            <a:endParaRPr lang="en-US" sz="4450" dirty="0"/>
          </a:p>
        </p:txBody>
      </p:sp>
      <p:sp>
        <p:nvSpPr>
          <p:cNvPr id="4" name="Shape 1"/>
          <p:cNvSpPr/>
          <p:nvPr/>
        </p:nvSpPr>
        <p:spPr>
          <a:xfrm>
            <a:off x="6605111" y="2484596"/>
            <a:ext cx="30480" cy="5018127"/>
          </a:xfrm>
          <a:prstGeom prst="roundRect">
            <a:avLst>
              <a:gd name="adj" fmla="val 111628"/>
            </a:avLst>
          </a:prstGeom>
          <a:solidFill>
            <a:srgbClr val="CFD2D8"/>
          </a:solidFill>
          <a:ln/>
        </p:spPr>
      </p:sp>
      <p:sp>
        <p:nvSpPr>
          <p:cNvPr id="5" name="Shape 2"/>
          <p:cNvSpPr/>
          <p:nvPr/>
        </p:nvSpPr>
        <p:spPr>
          <a:xfrm>
            <a:off x="6845022" y="2979658"/>
            <a:ext cx="793790" cy="30480"/>
          </a:xfrm>
          <a:prstGeom prst="roundRect">
            <a:avLst>
              <a:gd name="adj" fmla="val 111628"/>
            </a:avLst>
          </a:prstGeom>
          <a:solidFill>
            <a:srgbClr val="CFD2D8"/>
          </a:solidFill>
          <a:ln/>
        </p:spPr>
      </p:sp>
      <p:sp>
        <p:nvSpPr>
          <p:cNvPr id="6" name="Shape 3"/>
          <p:cNvSpPr/>
          <p:nvPr/>
        </p:nvSpPr>
        <p:spPr>
          <a:xfrm>
            <a:off x="6365200" y="2739747"/>
            <a:ext cx="510302" cy="510302"/>
          </a:xfrm>
          <a:prstGeom prst="roundRect">
            <a:avLst>
              <a:gd name="adj" fmla="val 6667"/>
            </a:avLst>
          </a:prstGeom>
          <a:solidFill>
            <a:srgbClr val="E9ECF2"/>
          </a:solidFill>
          <a:ln/>
        </p:spPr>
      </p:sp>
      <p:sp>
        <p:nvSpPr>
          <p:cNvPr id="7" name="Text 4"/>
          <p:cNvSpPr/>
          <p:nvPr/>
        </p:nvSpPr>
        <p:spPr>
          <a:xfrm>
            <a:off x="6550223" y="2824758"/>
            <a:ext cx="140256" cy="340281"/>
          </a:xfrm>
          <a:prstGeom prst="rect">
            <a:avLst/>
          </a:prstGeom>
          <a:noFill/>
          <a:ln/>
        </p:spPr>
        <p:txBody>
          <a:bodyPr wrap="none" lIns="0" tIns="0" rIns="0" bIns="0" rtlCol="0" anchor="t"/>
          <a:lstStyle/>
          <a:p>
            <a:pPr algn="ctr" indent="0" marL="0">
              <a:lnSpc>
                <a:spcPts val="2650"/>
              </a:lnSpc>
              <a:buNone/>
            </a:pPr>
            <a:r>
              <a:rPr lang="en-US" sz="2650" dirty="0">
                <a:solidFill>
                  <a:srgbClr val="15213F"/>
                </a:solidFill>
                <a:latin typeface="Roboto Slab" pitchFamily="34" charset="0"/>
                <a:ea typeface="Roboto Slab" pitchFamily="34" charset="-122"/>
                <a:cs typeface="Roboto Slab" pitchFamily="34" charset="-120"/>
              </a:rPr>
              <a:t>1</a:t>
            </a:r>
            <a:endParaRPr lang="en-US" sz="2650" dirty="0"/>
          </a:p>
        </p:txBody>
      </p:sp>
      <p:sp>
        <p:nvSpPr>
          <p:cNvPr id="8" name="Text 5"/>
          <p:cNvSpPr/>
          <p:nvPr/>
        </p:nvSpPr>
        <p:spPr>
          <a:xfrm>
            <a:off x="7867888" y="2711410"/>
            <a:ext cx="3738324"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Метод граничного вмісту</a:t>
            </a:r>
            <a:endParaRPr lang="en-US" sz="2200" dirty="0"/>
          </a:p>
        </p:txBody>
      </p:sp>
      <p:sp>
        <p:nvSpPr>
          <p:cNvPr id="9" name="Text 6"/>
          <p:cNvSpPr/>
          <p:nvPr/>
        </p:nvSpPr>
        <p:spPr>
          <a:xfrm>
            <a:off x="7867888" y="3201829"/>
            <a:ext cx="5968722" cy="1451610"/>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Враховує мінімально допустиму концентрацію корисного компонента для рентабельного видобутку. Включає аналіз вартості рудного матеріалу та затрат на його переробку.</a:t>
            </a:r>
            <a:endParaRPr lang="en-US" sz="1750" dirty="0"/>
          </a:p>
        </p:txBody>
      </p:sp>
      <p:sp>
        <p:nvSpPr>
          <p:cNvPr id="10" name="Shape 7"/>
          <p:cNvSpPr/>
          <p:nvPr/>
        </p:nvSpPr>
        <p:spPr>
          <a:xfrm>
            <a:off x="6845022" y="5602129"/>
            <a:ext cx="793790" cy="30480"/>
          </a:xfrm>
          <a:prstGeom prst="roundRect">
            <a:avLst>
              <a:gd name="adj" fmla="val 111628"/>
            </a:avLst>
          </a:prstGeom>
          <a:solidFill>
            <a:srgbClr val="CFD2D8"/>
          </a:solidFill>
          <a:ln/>
        </p:spPr>
      </p:sp>
      <p:sp>
        <p:nvSpPr>
          <p:cNvPr id="11" name="Shape 8"/>
          <p:cNvSpPr/>
          <p:nvPr/>
        </p:nvSpPr>
        <p:spPr>
          <a:xfrm>
            <a:off x="6365200" y="5362218"/>
            <a:ext cx="510302" cy="510302"/>
          </a:xfrm>
          <a:prstGeom prst="roundRect">
            <a:avLst>
              <a:gd name="adj" fmla="val 6667"/>
            </a:avLst>
          </a:prstGeom>
          <a:solidFill>
            <a:srgbClr val="E9ECF2"/>
          </a:solidFill>
          <a:ln/>
        </p:spPr>
      </p:sp>
      <p:sp>
        <p:nvSpPr>
          <p:cNvPr id="12" name="Text 9"/>
          <p:cNvSpPr/>
          <p:nvPr/>
        </p:nvSpPr>
        <p:spPr>
          <a:xfrm>
            <a:off x="6526411" y="5447228"/>
            <a:ext cx="187881" cy="340281"/>
          </a:xfrm>
          <a:prstGeom prst="rect">
            <a:avLst/>
          </a:prstGeom>
          <a:noFill/>
          <a:ln/>
        </p:spPr>
        <p:txBody>
          <a:bodyPr wrap="none" lIns="0" tIns="0" rIns="0" bIns="0" rtlCol="0" anchor="t"/>
          <a:lstStyle/>
          <a:p>
            <a:pPr algn="ctr" indent="0" marL="0">
              <a:lnSpc>
                <a:spcPts val="2650"/>
              </a:lnSpc>
              <a:buNone/>
            </a:pPr>
            <a:r>
              <a:rPr lang="en-US" sz="2650" dirty="0">
                <a:solidFill>
                  <a:srgbClr val="15213F"/>
                </a:solidFill>
                <a:latin typeface="Roboto Slab" pitchFamily="34" charset="0"/>
                <a:ea typeface="Roboto Slab" pitchFamily="34" charset="-122"/>
                <a:cs typeface="Roboto Slab" pitchFamily="34" charset="-120"/>
              </a:rPr>
              <a:t>2</a:t>
            </a:r>
            <a:endParaRPr lang="en-US" sz="2650" dirty="0"/>
          </a:p>
        </p:txBody>
      </p:sp>
      <p:sp>
        <p:nvSpPr>
          <p:cNvPr id="13" name="Text 10"/>
          <p:cNvSpPr/>
          <p:nvPr/>
        </p:nvSpPr>
        <p:spPr>
          <a:xfrm>
            <a:off x="7867888" y="5333881"/>
            <a:ext cx="5819656" cy="354330"/>
          </a:xfrm>
          <a:prstGeom prst="rect">
            <a:avLst/>
          </a:prstGeom>
          <a:noFill/>
          <a:ln/>
        </p:spPr>
        <p:txBody>
          <a:bodyPr wrap="none" lIns="0" tIns="0" rIns="0" bIns="0" rtlCol="0" anchor="t"/>
          <a:lstStyle/>
          <a:p>
            <a:pPr algn="l" indent="0" marL="0">
              <a:lnSpc>
                <a:spcPts val="2750"/>
              </a:lnSpc>
              <a:buNone/>
            </a:pPr>
            <a:r>
              <a:rPr lang="en-US" sz="2200" dirty="0">
                <a:solidFill>
                  <a:srgbClr val="15213F"/>
                </a:solidFill>
                <a:latin typeface="Roboto Slab" pitchFamily="34" charset="0"/>
                <a:ea typeface="Roboto Slab" pitchFamily="34" charset="-122"/>
                <a:cs typeface="Roboto Slab" pitchFamily="34" charset="-120"/>
              </a:rPr>
              <a:t>Метод експлуатаційного контурювання</a:t>
            </a:r>
            <a:endParaRPr lang="en-US" sz="2200" dirty="0"/>
          </a:p>
        </p:txBody>
      </p:sp>
      <p:sp>
        <p:nvSpPr>
          <p:cNvPr id="14" name="Text 11"/>
          <p:cNvSpPr/>
          <p:nvPr/>
        </p:nvSpPr>
        <p:spPr>
          <a:xfrm>
            <a:off x="7867888" y="5824299"/>
            <a:ext cx="5968722" cy="1451610"/>
          </a:xfrm>
          <a:prstGeom prst="rect">
            <a:avLst/>
          </a:prstGeom>
          <a:noFill/>
          <a:ln/>
        </p:spPr>
        <p:txBody>
          <a:bodyPr wrap="square" lIns="0" tIns="0" rIns="0" bIns="0" rtlCol="0" anchor="t"/>
          <a:lstStyle/>
          <a:p>
            <a:pPr algn="l" indent="0" marL="0">
              <a:lnSpc>
                <a:spcPts val="2850"/>
              </a:lnSpc>
              <a:buNone/>
            </a:pPr>
            <a:r>
              <a:rPr lang="en-US" sz="1750" dirty="0">
                <a:solidFill>
                  <a:srgbClr val="15213F"/>
                </a:solidFill>
                <a:latin typeface="Roboto" pitchFamily="34" charset="0"/>
                <a:ea typeface="Roboto" pitchFamily="34" charset="-122"/>
                <a:cs typeface="Roboto" pitchFamily="34" charset="-120"/>
              </a:rPr>
              <a:t>Визначення запасів, що можуть бути вилучені існуючими технологіями при поточному рівні цін. Використовується для моделювання майбутніх видобувних робіт.</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94108" y="613767"/>
            <a:ext cx="7728585" cy="1263729"/>
          </a:xfrm>
          <a:prstGeom prst="rect">
            <a:avLst/>
          </a:prstGeom>
          <a:noFill/>
          <a:ln/>
        </p:spPr>
        <p:txBody>
          <a:bodyPr wrap="square" lIns="0" tIns="0" rIns="0" bIns="0" rtlCol="0" anchor="t"/>
          <a:lstStyle/>
          <a:p>
            <a:pPr indent="0" marL="0">
              <a:lnSpc>
                <a:spcPts val="4950"/>
              </a:lnSpc>
              <a:buNone/>
            </a:pPr>
            <a:r>
              <a:rPr lang="en-US" sz="3950" dirty="0">
                <a:solidFill>
                  <a:srgbClr val="3257B8"/>
                </a:solidFill>
                <a:latin typeface="Roboto Slab" pitchFamily="34" charset="0"/>
                <a:ea typeface="Roboto Slab" pitchFamily="34" charset="-122"/>
                <a:cs typeface="Roboto Slab" pitchFamily="34" charset="-120"/>
              </a:rPr>
              <a:t>Проблеми та виклики оконтурювання запасів</a:t>
            </a:r>
            <a:endParaRPr lang="en-US" sz="3950" dirty="0"/>
          </a:p>
        </p:txBody>
      </p:sp>
      <p:pic>
        <p:nvPicPr>
          <p:cNvPr id="4" name="Image 1" descr="preencoded.png">    </p:cNvPr>
          <p:cNvPicPr>
            <a:picLocks noChangeAspect="1"/>
          </p:cNvPicPr>
          <p:nvPr/>
        </p:nvPicPr>
        <p:blipFill>
          <a:blip r:embed="rId2"/>
          <a:stretch>
            <a:fillRect/>
          </a:stretch>
        </p:blipFill>
        <p:spPr>
          <a:xfrm>
            <a:off x="6194108" y="2180749"/>
            <a:ext cx="1010960" cy="1811655"/>
          </a:xfrm>
          <a:prstGeom prst="rect">
            <a:avLst/>
          </a:prstGeom>
        </p:spPr>
      </p:pic>
      <p:sp>
        <p:nvSpPr>
          <p:cNvPr id="5" name="Text 1"/>
          <p:cNvSpPr/>
          <p:nvPr/>
        </p:nvSpPr>
        <p:spPr>
          <a:xfrm>
            <a:off x="7508319" y="2382917"/>
            <a:ext cx="3942040" cy="315873"/>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Неточність геологічних даних</a:t>
            </a:r>
            <a:endParaRPr lang="en-US" sz="1950" dirty="0"/>
          </a:p>
        </p:txBody>
      </p:sp>
      <p:sp>
        <p:nvSpPr>
          <p:cNvPr id="6" name="Text 2"/>
          <p:cNvSpPr/>
          <p:nvPr/>
        </p:nvSpPr>
        <p:spPr>
          <a:xfrm>
            <a:off x="7508319" y="2820114"/>
            <a:ext cx="6414373" cy="970121"/>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Недостатня вивченість родовища може спричинити помилки в контурюванні запасів. Використання геостатистичних моделей дозволяє знизити похибки.</a:t>
            </a:r>
            <a:endParaRPr lang="en-US" sz="1550" dirty="0"/>
          </a:p>
        </p:txBody>
      </p:sp>
      <p:pic>
        <p:nvPicPr>
          <p:cNvPr id="7" name="Image 2" descr="preencoded.png">    </p:cNvPr>
          <p:cNvPicPr>
            <a:picLocks noChangeAspect="1"/>
          </p:cNvPicPr>
          <p:nvPr/>
        </p:nvPicPr>
        <p:blipFill>
          <a:blip r:embed="rId3"/>
          <a:stretch>
            <a:fillRect/>
          </a:stretch>
        </p:blipFill>
        <p:spPr>
          <a:xfrm>
            <a:off x="6194108" y="3992404"/>
            <a:ext cx="1010960" cy="1811655"/>
          </a:xfrm>
          <a:prstGeom prst="rect">
            <a:avLst/>
          </a:prstGeom>
        </p:spPr>
      </p:pic>
      <p:sp>
        <p:nvSpPr>
          <p:cNvPr id="8" name="Text 3"/>
          <p:cNvSpPr/>
          <p:nvPr/>
        </p:nvSpPr>
        <p:spPr>
          <a:xfrm>
            <a:off x="7508319" y="4194572"/>
            <a:ext cx="2933224" cy="315873"/>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Зміна цін на сировину</a:t>
            </a:r>
            <a:endParaRPr lang="en-US" sz="1950" dirty="0"/>
          </a:p>
        </p:txBody>
      </p:sp>
      <p:sp>
        <p:nvSpPr>
          <p:cNvPr id="9" name="Text 4"/>
          <p:cNvSpPr/>
          <p:nvPr/>
        </p:nvSpPr>
        <p:spPr>
          <a:xfrm>
            <a:off x="7508319" y="4631769"/>
            <a:ext cx="6414373" cy="970121"/>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Економічна ефективність видобутку залежить від ринкової кон'юнктури. Коливання вартості корисних копалин можуть вплинути на межі економічно доцільних запасів.</a:t>
            </a:r>
            <a:endParaRPr lang="en-US" sz="1550" dirty="0"/>
          </a:p>
        </p:txBody>
      </p:sp>
      <p:pic>
        <p:nvPicPr>
          <p:cNvPr id="10" name="Image 3" descr="preencoded.png">    </p:cNvPr>
          <p:cNvPicPr>
            <a:picLocks noChangeAspect="1"/>
          </p:cNvPicPr>
          <p:nvPr/>
        </p:nvPicPr>
        <p:blipFill>
          <a:blip r:embed="rId4"/>
          <a:stretch>
            <a:fillRect/>
          </a:stretch>
        </p:blipFill>
        <p:spPr>
          <a:xfrm>
            <a:off x="6194108" y="5804059"/>
            <a:ext cx="1010960" cy="1811655"/>
          </a:xfrm>
          <a:prstGeom prst="rect">
            <a:avLst/>
          </a:prstGeom>
        </p:spPr>
      </p:pic>
      <p:sp>
        <p:nvSpPr>
          <p:cNvPr id="11" name="Text 5"/>
          <p:cNvSpPr/>
          <p:nvPr/>
        </p:nvSpPr>
        <p:spPr>
          <a:xfrm>
            <a:off x="7508319" y="6006227"/>
            <a:ext cx="2928342" cy="315873"/>
          </a:xfrm>
          <a:prstGeom prst="rect">
            <a:avLst/>
          </a:prstGeom>
          <a:noFill/>
          <a:ln/>
        </p:spPr>
        <p:txBody>
          <a:bodyPr wrap="none" lIns="0" tIns="0" rIns="0" bIns="0" rtlCol="0" anchor="t"/>
          <a:lstStyle/>
          <a:p>
            <a:pPr algn="l" indent="0" marL="0">
              <a:lnSpc>
                <a:spcPts val="2450"/>
              </a:lnSpc>
              <a:buNone/>
            </a:pPr>
            <a:r>
              <a:rPr lang="en-US" sz="1950" dirty="0">
                <a:solidFill>
                  <a:srgbClr val="15213F"/>
                </a:solidFill>
                <a:latin typeface="Roboto Slab" pitchFamily="34" charset="0"/>
                <a:ea typeface="Roboto Slab" pitchFamily="34" charset="-122"/>
                <a:cs typeface="Roboto Slab" pitchFamily="34" charset="-120"/>
              </a:rPr>
              <a:t>Екологічні обмеження</a:t>
            </a:r>
            <a:endParaRPr lang="en-US" sz="1950" dirty="0"/>
          </a:p>
        </p:txBody>
      </p:sp>
      <p:sp>
        <p:nvSpPr>
          <p:cNvPr id="12" name="Text 6"/>
          <p:cNvSpPr/>
          <p:nvPr/>
        </p:nvSpPr>
        <p:spPr>
          <a:xfrm>
            <a:off x="7508319" y="6443424"/>
            <a:ext cx="6414373" cy="970121"/>
          </a:xfrm>
          <a:prstGeom prst="rect">
            <a:avLst/>
          </a:prstGeom>
          <a:noFill/>
          <a:ln/>
        </p:spPr>
        <p:txBody>
          <a:bodyPr wrap="square" lIns="0" tIns="0" rIns="0" bIns="0" rtlCol="0" anchor="t"/>
          <a:lstStyle/>
          <a:p>
            <a:pPr algn="l" indent="0" marL="0">
              <a:lnSpc>
                <a:spcPts val="2500"/>
              </a:lnSpc>
              <a:buNone/>
            </a:pPr>
            <a:r>
              <a:rPr lang="en-US" sz="1550" dirty="0">
                <a:solidFill>
                  <a:srgbClr val="15213F"/>
                </a:solidFill>
                <a:latin typeface="Roboto" pitchFamily="34" charset="0"/>
                <a:ea typeface="Roboto" pitchFamily="34" charset="-122"/>
                <a:cs typeface="Roboto" pitchFamily="34" charset="-120"/>
              </a:rPr>
              <a:t>Необхідність дотримання екологічних норм при визначенні меж запасів. Включає оцінку впливу на навколишнє середовище та рекультивацію порушених територій.</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91013"/>
          </a:xfrm>
          <a:prstGeom prst="rect">
            <a:avLst/>
          </a:prstGeom>
        </p:spPr>
      </p:pic>
      <p:sp>
        <p:nvSpPr>
          <p:cNvPr id="3" name="Text 0"/>
          <p:cNvSpPr/>
          <p:nvPr/>
        </p:nvSpPr>
        <p:spPr>
          <a:xfrm>
            <a:off x="669488" y="2918103"/>
            <a:ext cx="13291423" cy="1195626"/>
          </a:xfrm>
          <a:prstGeom prst="rect">
            <a:avLst/>
          </a:prstGeom>
          <a:noFill/>
          <a:ln/>
        </p:spPr>
        <p:txBody>
          <a:bodyPr wrap="square" lIns="0" tIns="0" rIns="0" bIns="0" rtlCol="0" anchor="t"/>
          <a:lstStyle/>
          <a:p>
            <a:pPr indent="0" marL="0">
              <a:lnSpc>
                <a:spcPts val="4700"/>
              </a:lnSpc>
              <a:buNone/>
            </a:pPr>
            <a:r>
              <a:rPr lang="en-US" sz="3750" dirty="0">
                <a:solidFill>
                  <a:srgbClr val="3257B8"/>
                </a:solidFill>
                <a:latin typeface="Roboto Slab" pitchFamily="34" charset="0"/>
                <a:ea typeface="Roboto Slab" pitchFamily="34" charset="-122"/>
                <a:cs typeface="Roboto Slab" pitchFamily="34" charset="-120"/>
              </a:rPr>
              <a:t>Впровадження цифрових технологій у процес оконтурювання</a:t>
            </a:r>
            <a:endParaRPr lang="en-US" sz="3750" dirty="0"/>
          </a:p>
        </p:txBody>
      </p:sp>
      <p:sp>
        <p:nvSpPr>
          <p:cNvPr id="4" name="Shape 1"/>
          <p:cNvSpPr/>
          <p:nvPr/>
        </p:nvSpPr>
        <p:spPr>
          <a:xfrm>
            <a:off x="669488" y="4974312"/>
            <a:ext cx="4239220" cy="191214"/>
          </a:xfrm>
          <a:prstGeom prst="roundRect">
            <a:avLst>
              <a:gd name="adj" fmla="val 15006"/>
            </a:avLst>
          </a:prstGeom>
          <a:solidFill>
            <a:srgbClr val="E9ECF2"/>
          </a:solidFill>
          <a:ln/>
        </p:spPr>
      </p:sp>
      <p:sp>
        <p:nvSpPr>
          <p:cNvPr id="5" name="Text 2"/>
          <p:cNvSpPr/>
          <p:nvPr/>
        </p:nvSpPr>
        <p:spPr>
          <a:xfrm>
            <a:off x="1559600" y="5452348"/>
            <a:ext cx="3349109" cy="298847"/>
          </a:xfrm>
          <a:prstGeom prst="rect">
            <a:avLst/>
          </a:prstGeom>
          <a:noFill/>
          <a:ln/>
        </p:spPr>
        <p:txBody>
          <a:bodyPr wrap="none" lIns="0" tIns="0" rIns="0" bIns="0" rtlCol="0" anchor="t"/>
          <a:lstStyle/>
          <a:p>
            <a:pPr algn="r"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3D моделювання родовища</a:t>
            </a:r>
            <a:endParaRPr lang="en-US" sz="1850" dirty="0"/>
          </a:p>
        </p:txBody>
      </p:sp>
      <p:sp>
        <p:nvSpPr>
          <p:cNvPr id="6" name="Text 3"/>
          <p:cNvSpPr/>
          <p:nvPr/>
        </p:nvSpPr>
        <p:spPr>
          <a:xfrm>
            <a:off x="669488" y="5865852"/>
            <a:ext cx="4239220" cy="1836658"/>
          </a:xfrm>
          <a:prstGeom prst="rect">
            <a:avLst/>
          </a:prstGeom>
          <a:noFill/>
          <a:ln/>
        </p:spPr>
        <p:txBody>
          <a:bodyPr wrap="square" lIns="0" tIns="0" rIns="0" bIns="0" rtlCol="0" anchor="t"/>
          <a:lstStyle/>
          <a:p>
            <a:pPr algn="r" indent="0" marL="0">
              <a:lnSpc>
                <a:spcPts val="2400"/>
              </a:lnSpc>
              <a:buNone/>
            </a:pPr>
            <a:r>
              <a:rPr lang="en-US" sz="1500" dirty="0">
                <a:solidFill>
                  <a:srgbClr val="15213F"/>
                </a:solidFill>
                <a:latin typeface="Roboto" pitchFamily="34" charset="0"/>
                <a:ea typeface="Roboto" pitchFamily="34" charset="-122"/>
                <a:cs typeface="Roboto" pitchFamily="34" charset="-120"/>
              </a:rPr>
              <a:t>Використання програмного забезпечення для створення детальних тривимірних моделей родовища, що дозволяє точно визначити об'єм та форму покладів корисних копалин, враховуючи геологічні особливості та тектонічні порушення.</a:t>
            </a:r>
            <a:endParaRPr lang="en-US" sz="1500" dirty="0"/>
          </a:p>
        </p:txBody>
      </p:sp>
      <p:sp>
        <p:nvSpPr>
          <p:cNvPr id="7" name="Shape 4"/>
          <p:cNvSpPr/>
          <p:nvPr/>
        </p:nvSpPr>
        <p:spPr>
          <a:xfrm>
            <a:off x="5195530" y="4687372"/>
            <a:ext cx="4239220" cy="191214"/>
          </a:xfrm>
          <a:prstGeom prst="roundRect">
            <a:avLst>
              <a:gd name="adj" fmla="val 15006"/>
            </a:avLst>
          </a:prstGeom>
          <a:solidFill>
            <a:srgbClr val="E9ECF2"/>
          </a:solidFill>
          <a:ln/>
        </p:spPr>
      </p:sp>
      <p:sp>
        <p:nvSpPr>
          <p:cNvPr id="8" name="Text 5"/>
          <p:cNvSpPr/>
          <p:nvPr/>
        </p:nvSpPr>
        <p:spPr>
          <a:xfrm>
            <a:off x="5483900" y="5165408"/>
            <a:ext cx="3950851" cy="298847"/>
          </a:xfrm>
          <a:prstGeom prst="rect">
            <a:avLst/>
          </a:prstGeom>
          <a:noFill/>
          <a:ln/>
        </p:spPr>
        <p:txBody>
          <a:bodyPr wrap="none" lIns="0" tIns="0" rIns="0" bIns="0" rtlCol="0" anchor="t"/>
          <a:lstStyle/>
          <a:p>
            <a:pPr algn="r"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Геостатистичний аналіз запасів</a:t>
            </a:r>
            <a:endParaRPr lang="en-US" sz="1850" dirty="0"/>
          </a:p>
        </p:txBody>
      </p:sp>
      <p:sp>
        <p:nvSpPr>
          <p:cNvPr id="9" name="Text 6"/>
          <p:cNvSpPr/>
          <p:nvPr/>
        </p:nvSpPr>
        <p:spPr>
          <a:xfrm>
            <a:off x="5195530" y="5578912"/>
            <a:ext cx="4239220" cy="1836658"/>
          </a:xfrm>
          <a:prstGeom prst="rect">
            <a:avLst/>
          </a:prstGeom>
          <a:noFill/>
          <a:ln/>
        </p:spPr>
        <p:txBody>
          <a:bodyPr wrap="square" lIns="0" tIns="0" rIns="0" bIns="0" rtlCol="0" anchor="t"/>
          <a:lstStyle/>
          <a:p>
            <a:pPr algn="r" indent="0" marL="0">
              <a:lnSpc>
                <a:spcPts val="2400"/>
              </a:lnSpc>
              <a:buNone/>
            </a:pPr>
            <a:r>
              <a:rPr lang="en-US" sz="1500" dirty="0">
                <a:solidFill>
                  <a:srgbClr val="15213F"/>
                </a:solidFill>
                <a:latin typeface="Roboto" pitchFamily="34" charset="0"/>
                <a:ea typeface="Roboto" pitchFamily="34" charset="-122"/>
                <a:cs typeface="Roboto" pitchFamily="34" charset="-120"/>
              </a:rPr>
              <a:t>Застосування Kriging та інших геостатистичних алгоритмів для прогнозування просторового розподілу корисних компонентів у рудному тілі, оцінки невизначеності та мінімізації ризиків при оконтурюванні запасів.</a:t>
            </a:r>
            <a:endParaRPr lang="en-US" sz="1500" dirty="0"/>
          </a:p>
        </p:txBody>
      </p:sp>
      <p:sp>
        <p:nvSpPr>
          <p:cNvPr id="10" name="Shape 7"/>
          <p:cNvSpPr/>
          <p:nvPr/>
        </p:nvSpPr>
        <p:spPr>
          <a:xfrm>
            <a:off x="9721572" y="4400550"/>
            <a:ext cx="4239220" cy="191214"/>
          </a:xfrm>
          <a:prstGeom prst="roundRect">
            <a:avLst>
              <a:gd name="adj" fmla="val 15006"/>
            </a:avLst>
          </a:prstGeom>
          <a:solidFill>
            <a:srgbClr val="E9ECF2"/>
          </a:solidFill>
          <a:ln/>
        </p:spPr>
      </p:sp>
      <p:sp>
        <p:nvSpPr>
          <p:cNvPr id="11" name="Text 8"/>
          <p:cNvSpPr/>
          <p:nvPr/>
        </p:nvSpPr>
        <p:spPr>
          <a:xfrm>
            <a:off x="10046613" y="4878586"/>
            <a:ext cx="3914180" cy="298847"/>
          </a:xfrm>
          <a:prstGeom prst="rect">
            <a:avLst/>
          </a:prstGeom>
          <a:noFill/>
          <a:ln/>
        </p:spPr>
        <p:txBody>
          <a:bodyPr wrap="none" lIns="0" tIns="0" rIns="0" bIns="0" rtlCol="0" anchor="t"/>
          <a:lstStyle/>
          <a:p>
            <a:pPr algn="r" indent="0" marL="0">
              <a:lnSpc>
                <a:spcPts val="2350"/>
              </a:lnSpc>
              <a:buNone/>
            </a:pPr>
            <a:r>
              <a:rPr lang="en-US" sz="1850" dirty="0">
                <a:solidFill>
                  <a:srgbClr val="15213F"/>
                </a:solidFill>
                <a:latin typeface="Roboto Slab" pitchFamily="34" charset="0"/>
                <a:ea typeface="Roboto Slab" pitchFamily="34" charset="-122"/>
                <a:cs typeface="Roboto Slab" pitchFamily="34" charset="-120"/>
              </a:rPr>
              <a:t>Дистанційний моніторинг змін</a:t>
            </a:r>
            <a:endParaRPr lang="en-US" sz="1850" dirty="0"/>
          </a:p>
        </p:txBody>
      </p:sp>
      <p:sp>
        <p:nvSpPr>
          <p:cNvPr id="12" name="Text 9"/>
          <p:cNvSpPr/>
          <p:nvPr/>
        </p:nvSpPr>
        <p:spPr>
          <a:xfrm>
            <a:off x="9721572" y="5292090"/>
            <a:ext cx="4239220" cy="1836658"/>
          </a:xfrm>
          <a:prstGeom prst="rect">
            <a:avLst/>
          </a:prstGeom>
          <a:noFill/>
          <a:ln/>
        </p:spPr>
        <p:txBody>
          <a:bodyPr wrap="square" lIns="0" tIns="0" rIns="0" bIns="0" rtlCol="0" anchor="t"/>
          <a:lstStyle/>
          <a:p>
            <a:pPr algn="r" indent="0" marL="0">
              <a:lnSpc>
                <a:spcPts val="2400"/>
              </a:lnSpc>
              <a:buNone/>
            </a:pPr>
            <a:r>
              <a:rPr lang="en-US" sz="1500" dirty="0">
                <a:solidFill>
                  <a:srgbClr val="15213F"/>
                </a:solidFill>
                <a:latin typeface="Roboto" pitchFamily="34" charset="0"/>
                <a:ea typeface="Roboto" pitchFamily="34" charset="-122"/>
                <a:cs typeface="Roboto" pitchFamily="34" charset="-120"/>
              </a:rPr>
              <a:t>Інтеграція даних аерофотозйомки та супутникових знімків з високою роздільною здатністю для виявлення змін у геологічній структурі родовища, моніторингу екологічного стану навколишнього середовища та оптимізації процесу оконтурювання запасів.</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3184" y="802005"/>
            <a:ext cx="8184118" cy="636746"/>
          </a:xfrm>
          <a:prstGeom prst="rect">
            <a:avLst/>
          </a:prstGeom>
          <a:noFill/>
          <a:ln/>
        </p:spPr>
        <p:txBody>
          <a:bodyPr wrap="none" lIns="0" tIns="0" rIns="0" bIns="0" rtlCol="0" anchor="t"/>
          <a:lstStyle/>
          <a:p>
            <a:pPr indent="0" marL="0">
              <a:lnSpc>
                <a:spcPts val="5000"/>
              </a:lnSpc>
              <a:buNone/>
            </a:pPr>
            <a:r>
              <a:rPr lang="en-US" sz="4000" dirty="0">
                <a:solidFill>
                  <a:srgbClr val="3257B8"/>
                </a:solidFill>
                <a:latin typeface="Roboto Slab" pitchFamily="34" charset="0"/>
                <a:ea typeface="Roboto Slab" pitchFamily="34" charset="-122"/>
                <a:cs typeface="Roboto Slab" pitchFamily="34" charset="-120"/>
              </a:rPr>
              <a:t>Переваги цифрових технологій</a:t>
            </a:r>
            <a:endParaRPr lang="en-US" sz="4000" dirty="0"/>
          </a:p>
        </p:txBody>
      </p:sp>
      <p:pic>
        <p:nvPicPr>
          <p:cNvPr id="3" name="Image 0" descr="preencoded.png">    </p:cNvPr>
          <p:cNvPicPr>
            <a:picLocks noChangeAspect="1"/>
          </p:cNvPicPr>
          <p:nvPr/>
        </p:nvPicPr>
        <p:blipFill>
          <a:blip r:embed="rId1"/>
          <a:stretch>
            <a:fillRect/>
          </a:stretch>
        </p:blipFill>
        <p:spPr>
          <a:xfrm>
            <a:off x="2924770" y="1846302"/>
            <a:ext cx="2178606" cy="1826538"/>
          </a:xfrm>
          <a:prstGeom prst="rect">
            <a:avLst/>
          </a:prstGeom>
        </p:spPr>
      </p:pic>
      <p:sp>
        <p:nvSpPr>
          <p:cNvPr id="4" name="Text 1"/>
          <p:cNvSpPr/>
          <p:nvPr/>
        </p:nvSpPr>
        <p:spPr>
          <a:xfrm>
            <a:off x="3961448" y="2799040"/>
            <a:ext cx="105013" cy="407670"/>
          </a:xfrm>
          <a:prstGeom prst="rect">
            <a:avLst/>
          </a:prstGeom>
          <a:noFill/>
          <a:ln/>
        </p:spPr>
        <p:txBody>
          <a:bodyPr wrap="none" lIns="0" tIns="0" rIns="0" bIns="0" rtlCol="0" anchor="t"/>
          <a:lstStyle/>
          <a:p>
            <a:pPr algn="ctr" indent="0" marL="0">
              <a:lnSpc>
                <a:spcPts val="3200"/>
              </a:lnSpc>
              <a:buNone/>
            </a:pPr>
            <a:r>
              <a:rPr lang="en-US" sz="2000" dirty="0">
                <a:solidFill>
                  <a:srgbClr val="15213F"/>
                </a:solidFill>
                <a:latin typeface="Roboto Slab" pitchFamily="34" charset="0"/>
                <a:ea typeface="Roboto Slab" pitchFamily="34" charset="-122"/>
                <a:cs typeface="Roboto Slab" pitchFamily="34" charset="-120"/>
              </a:rPr>
              <a:t>1</a:t>
            </a:r>
            <a:endParaRPr lang="en-US" sz="2000" dirty="0"/>
          </a:p>
        </p:txBody>
      </p:sp>
      <p:sp>
        <p:nvSpPr>
          <p:cNvPr id="5" name="Text 2"/>
          <p:cNvSpPr/>
          <p:nvPr/>
        </p:nvSpPr>
        <p:spPr>
          <a:xfrm>
            <a:off x="5307092" y="2050018"/>
            <a:ext cx="2547461" cy="318492"/>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Точність</a:t>
            </a:r>
            <a:endParaRPr lang="en-US" sz="2000" dirty="0"/>
          </a:p>
        </p:txBody>
      </p:sp>
      <p:sp>
        <p:nvSpPr>
          <p:cNvPr id="6" name="Text 3"/>
          <p:cNvSpPr/>
          <p:nvPr/>
        </p:nvSpPr>
        <p:spPr>
          <a:xfrm>
            <a:off x="5307092" y="2490788"/>
            <a:ext cx="8406408" cy="978337"/>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Підвищення точності оцінки запасів завдяки 3D-моделюванню та геостатистичному аналізу, що зменшує ризики невідповідності між планованим та фактичним видобутком.</a:t>
            </a:r>
            <a:endParaRPr lang="en-US" sz="1600" dirty="0"/>
          </a:p>
        </p:txBody>
      </p:sp>
      <p:sp>
        <p:nvSpPr>
          <p:cNvPr id="7" name="Shape 4"/>
          <p:cNvSpPr/>
          <p:nvPr/>
        </p:nvSpPr>
        <p:spPr>
          <a:xfrm>
            <a:off x="5154216" y="3688675"/>
            <a:ext cx="8712160" cy="11430"/>
          </a:xfrm>
          <a:prstGeom prst="roundRect">
            <a:avLst>
              <a:gd name="adj" fmla="val 267455"/>
            </a:avLst>
          </a:prstGeom>
          <a:solidFill>
            <a:srgbClr val="CFD2D8"/>
          </a:solidFill>
          <a:ln/>
        </p:spPr>
      </p:sp>
      <p:pic>
        <p:nvPicPr>
          <p:cNvPr id="8" name="Image 1" descr="preencoded.png">    </p:cNvPr>
          <p:cNvPicPr>
            <a:picLocks noChangeAspect="1"/>
          </p:cNvPicPr>
          <p:nvPr/>
        </p:nvPicPr>
        <p:blipFill>
          <a:blip r:embed="rId2"/>
          <a:stretch>
            <a:fillRect/>
          </a:stretch>
        </p:blipFill>
        <p:spPr>
          <a:xfrm>
            <a:off x="1835468" y="3723680"/>
            <a:ext cx="4357330" cy="1826538"/>
          </a:xfrm>
          <a:prstGeom prst="rect">
            <a:avLst/>
          </a:prstGeom>
        </p:spPr>
      </p:pic>
      <p:sp>
        <p:nvSpPr>
          <p:cNvPr id="9" name="Text 5"/>
          <p:cNvSpPr/>
          <p:nvPr/>
        </p:nvSpPr>
        <p:spPr>
          <a:xfrm>
            <a:off x="3943707" y="4433054"/>
            <a:ext cx="140732" cy="407670"/>
          </a:xfrm>
          <a:prstGeom prst="rect">
            <a:avLst/>
          </a:prstGeom>
          <a:noFill/>
          <a:ln/>
        </p:spPr>
        <p:txBody>
          <a:bodyPr wrap="none" lIns="0" tIns="0" rIns="0" bIns="0" rtlCol="0" anchor="t"/>
          <a:lstStyle/>
          <a:p>
            <a:pPr algn="ctr" indent="0" marL="0">
              <a:lnSpc>
                <a:spcPts val="3200"/>
              </a:lnSpc>
              <a:buNone/>
            </a:pPr>
            <a:r>
              <a:rPr lang="en-US" sz="2000" dirty="0">
                <a:solidFill>
                  <a:srgbClr val="15213F"/>
                </a:solidFill>
                <a:latin typeface="Roboto Slab" pitchFamily="34" charset="0"/>
                <a:ea typeface="Roboto Slab" pitchFamily="34" charset="-122"/>
                <a:cs typeface="Roboto Slab" pitchFamily="34" charset="-120"/>
              </a:rPr>
              <a:t>2</a:t>
            </a:r>
            <a:endParaRPr lang="en-US" sz="2000" dirty="0"/>
          </a:p>
        </p:txBody>
      </p:sp>
      <p:sp>
        <p:nvSpPr>
          <p:cNvPr id="10" name="Text 6"/>
          <p:cNvSpPr/>
          <p:nvPr/>
        </p:nvSpPr>
        <p:spPr>
          <a:xfrm>
            <a:off x="6396514" y="3927396"/>
            <a:ext cx="2547461" cy="318492"/>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Ефективність</a:t>
            </a:r>
            <a:endParaRPr lang="en-US" sz="2000" dirty="0"/>
          </a:p>
        </p:txBody>
      </p:sp>
      <p:sp>
        <p:nvSpPr>
          <p:cNvPr id="11" name="Text 7"/>
          <p:cNvSpPr/>
          <p:nvPr/>
        </p:nvSpPr>
        <p:spPr>
          <a:xfrm>
            <a:off x="6396514" y="4368165"/>
            <a:ext cx="7316986" cy="978337"/>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Автоматизація процесів оконтурювання за допомогою цифрових інструментів, що дозволяє скоротити час на аналіз даних та зменшити трудовитрати геологів та інженерів.</a:t>
            </a:r>
            <a:endParaRPr lang="en-US" sz="1600" dirty="0"/>
          </a:p>
        </p:txBody>
      </p:sp>
      <p:sp>
        <p:nvSpPr>
          <p:cNvPr id="12" name="Shape 8"/>
          <p:cNvSpPr/>
          <p:nvPr/>
        </p:nvSpPr>
        <p:spPr>
          <a:xfrm>
            <a:off x="6243638" y="5566053"/>
            <a:ext cx="7622738" cy="11430"/>
          </a:xfrm>
          <a:prstGeom prst="roundRect">
            <a:avLst>
              <a:gd name="adj" fmla="val 267455"/>
            </a:avLst>
          </a:prstGeom>
          <a:solidFill>
            <a:srgbClr val="CFD2D8"/>
          </a:solidFill>
          <a:ln/>
        </p:spPr>
      </p:sp>
      <p:pic>
        <p:nvPicPr>
          <p:cNvPr id="13" name="Image 2" descr="preencoded.png">    </p:cNvPr>
          <p:cNvPicPr>
            <a:picLocks noChangeAspect="1"/>
          </p:cNvPicPr>
          <p:nvPr/>
        </p:nvPicPr>
        <p:blipFill>
          <a:blip r:embed="rId3"/>
          <a:stretch>
            <a:fillRect/>
          </a:stretch>
        </p:blipFill>
        <p:spPr>
          <a:xfrm>
            <a:off x="746165" y="5601057"/>
            <a:ext cx="6535936" cy="1826538"/>
          </a:xfrm>
          <a:prstGeom prst="rect">
            <a:avLst/>
          </a:prstGeom>
        </p:spPr>
      </p:pic>
      <p:sp>
        <p:nvSpPr>
          <p:cNvPr id="14" name="Text 9"/>
          <p:cNvSpPr/>
          <p:nvPr/>
        </p:nvSpPr>
        <p:spPr>
          <a:xfrm>
            <a:off x="3945255" y="6310432"/>
            <a:ext cx="137636" cy="407670"/>
          </a:xfrm>
          <a:prstGeom prst="rect">
            <a:avLst/>
          </a:prstGeom>
          <a:noFill/>
          <a:ln/>
        </p:spPr>
        <p:txBody>
          <a:bodyPr wrap="none" lIns="0" tIns="0" rIns="0" bIns="0" rtlCol="0" anchor="t"/>
          <a:lstStyle/>
          <a:p>
            <a:pPr algn="ctr" indent="0" marL="0">
              <a:lnSpc>
                <a:spcPts val="3200"/>
              </a:lnSpc>
              <a:buNone/>
            </a:pPr>
            <a:r>
              <a:rPr lang="en-US" sz="2000" dirty="0">
                <a:solidFill>
                  <a:srgbClr val="15213F"/>
                </a:solidFill>
                <a:latin typeface="Roboto Slab" pitchFamily="34" charset="0"/>
                <a:ea typeface="Roboto Slab" pitchFamily="34" charset="-122"/>
                <a:cs typeface="Roboto Slab" pitchFamily="34" charset="-120"/>
              </a:rPr>
              <a:t>3</a:t>
            </a:r>
            <a:endParaRPr lang="en-US" sz="2000" dirty="0"/>
          </a:p>
        </p:txBody>
      </p:sp>
      <p:sp>
        <p:nvSpPr>
          <p:cNvPr id="15" name="Text 10"/>
          <p:cNvSpPr/>
          <p:nvPr/>
        </p:nvSpPr>
        <p:spPr>
          <a:xfrm>
            <a:off x="7485817" y="5804773"/>
            <a:ext cx="2547461" cy="318492"/>
          </a:xfrm>
          <a:prstGeom prst="rect">
            <a:avLst/>
          </a:prstGeom>
          <a:noFill/>
          <a:ln/>
        </p:spPr>
        <p:txBody>
          <a:bodyPr wrap="none" lIns="0" tIns="0" rIns="0" bIns="0" rtlCol="0" anchor="t"/>
          <a:lstStyle/>
          <a:p>
            <a:pPr algn="l" indent="0" marL="0">
              <a:lnSpc>
                <a:spcPts val="2500"/>
              </a:lnSpc>
              <a:buNone/>
            </a:pPr>
            <a:r>
              <a:rPr lang="en-US" sz="2000" dirty="0">
                <a:solidFill>
                  <a:srgbClr val="15213F"/>
                </a:solidFill>
                <a:latin typeface="Roboto Slab" pitchFamily="34" charset="0"/>
                <a:ea typeface="Roboto Slab" pitchFamily="34" charset="-122"/>
                <a:cs typeface="Roboto Slab" pitchFamily="34" charset="-120"/>
              </a:rPr>
              <a:t>Оптимізація</a:t>
            </a:r>
            <a:endParaRPr lang="en-US" sz="2000" dirty="0"/>
          </a:p>
        </p:txBody>
      </p:sp>
      <p:sp>
        <p:nvSpPr>
          <p:cNvPr id="16" name="Text 11"/>
          <p:cNvSpPr/>
          <p:nvPr/>
        </p:nvSpPr>
        <p:spPr>
          <a:xfrm>
            <a:off x="7485817" y="6245543"/>
            <a:ext cx="6227683" cy="978337"/>
          </a:xfrm>
          <a:prstGeom prst="rect">
            <a:avLst/>
          </a:prstGeom>
          <a:noFill/>
          <a:ln/>
        </p:spPr>
        <p:txBody>
          <a:bodyPr wrap="square" lIns="0" tIns="0" rIns="0" bIns="0" rtlCol="0" anchor="t"/>
          <a:lstStyle/>
          <a:p>
            <a:pPr algn="l" indent="0" marL="0">
              <a:lnSpc>
                <a:spcPts val="2550"/>
              </a:lnSpc>
              <a:buNone/>
            </a:pPr>
            <a:r>
              <a:rPr lang="en-US" sz="1600" dirty="0">
                <a:solidFill>
                  <a:srgbClr val="15213F"/>
                </a:solidFill>
                <a:latin typeface="Roboto" pitchFamily="34" charset="0"/>
                <a:ea typeface="Roboto" pitchFamily="34" charset="-122"/>
                <a:cs typeface="Roboto" pitchFamily="34" charset="-120"/>
              </a:rPr>
              <a:t>Покращене планування видобувних робіт на основі точних моделей родовища, що забезпечує оптимальне використання ресурсів та підвищення економічної ефективності проєкту.</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2025-02-26T09:36:28Z</dcterms:created>
  <dcterms:modified xsi:type="dcterms:W3CDTF">2025-02-26T09:36:28Z</dcterms:modified>
</cp:coreProperties>
</file>