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42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75492"/>
            <a:ext cx="7556421" cy="2835116"/>
          </a:xfrm>
          <a:prstGeom prst="rect">
            <a:avLst/>
          </a:prstGeom>
          <a:noFill/>
          <a:ln/>
        </p:spPr>
        <p:txBody>
          <a:bodyPr wrap="squar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Раціональне використання надр України: Геологічні аспекти та охорона довкілля</a:t>
            </a:r>
            <a:endParaRPr lang="en-US" sz="4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2190" y="689967"/>
            <a:ext cx="5472708" cy="540901"/>
          </a:xfrm>
          <a:prstGeom prst="rect">
            <a:avLst/>
          </a:prstGeom>
          <a:noFill/>
          <a:ln/>
        </p:spPr>
        <p:txBody>
          <a:bodyPr wrap="none" lIns="0" tIns="0" rIns="0" bIns="0" rtlCol="0" anchor="t"/>
          <a:lstStyle/>
          <a:p>
            <a:pPr marL="0" indent="0">
              <a:lnSpc>
                <a:spcPts val="4250"/>
              </a:lnSpc>
              <a:buNone/>
            </a:pPr>
            <a:r>
              <a:rPr lang="en-US" sz="3400" b="1" kern="0" spc="-102" dirty="0">
                <a:solidFill>
                  <a:srgbClr val="000000"/>
                </a:solidFill>
                <a:latin typeface="Inter Bold" pitchFamily="34" charset="0"/>
                <a:ea typeface="Inter Bold" pitchFamily="34" charset="-122"/>
                <a:cs typeface="Inter Bold" pitchFamily="34" charset="-120"/>
              </a:rPr>
              <a:t>Висновки та рекомендації</a:t>
            </a:r>
            <a:endParaRPr lang="en-US" sz="3400" dirty="0"/>
          </a:p>
        </p:txBody>
      </p:sp>
      <p:sp>
        <p:nvSpPr>
          <p:cNvPr id="4" name="Text 1"/>
          <p:cNvSpPr/>
          <p:nvPr/>
        </p:nvSpPr>
        <p:spPr>
          <a:xfrm>
            <a:off x="6092190" y="1490424"/>
            <a:ext cx="7932420" cy="553879"/>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Для забезпечення раціонального використання надр та сталого розвитку гірничодобувної галузі, рекомендується:</a:t>
            </a:r>
            <a:endParaRPr lang="en-US" sz="1350" dirty="0"/>
          </a:p>
        </p:txBody>
      </p:sp>
      <p:sp>
        <p:nvSpPr>
          <p:cNvPr id="5" name="Text 2"/>
          <p:cNvSpPr/>
          <p:nvPr/>
        </p:nvSpPr>
        <p:spPr>
          <a:xfrm>
            <a:off x="6092190" y="2238970"/>
            <a:ext cx="7932420" cy="1107758"/>
          </a:xfrm>
          <a:prstGeom prst="rect">
            <a:avLst/>
          </a:prstGeom>
          <a:noFill/>
          <a:ln/>
        </p:spPr>
        <p:txBody>
          <a:bodyPr wrap="square" lIns="0" tIns="0" rIns="0" bIns="0" rtlCol="0" anchor="t"/>
          <a:lstStyle/>
          <a:p>
            <a:pPr marL="342900" indent="-342900">
              <a:lnSpc>
                <a:spcPts val="2150"/>
              </a:lnSpc>
              <a:buSzPct val="100000"/>
              <a:buFont typeface="+mj-lt"/>
              <a:buAutoNum type="arabicPeriod"/>
            </a:pPr>
            <a:r>
              <a:rPr lang="en-US" sz="1350" kern="0" spc="-27" dirty="0">
                <a:solidFill>
                  <a:srgbClr val="272525"/>
                </a:solidFill>
                <a:latin typeface="Inter" pitchFamily="34" charset="0"/>
                <a:ea typeface="Inter" pitchFamily="34" charset="-122"/>
                <a:cs typeface="Inter" pitchFamily="34" charset="-120"/>
              </a:rPr>
              <a:t>Дотримуватися державних вимог щодо підрахунку та класифікації запасів корисних копалин, таких як вугілля, руди металів (залізо, марганець, мідь), нерудні матеріали (вапняк, глина), враховуючи їх господарське значення (паливні, металургійні, будівельні) та ступінь розвіданості (категорії А, B, C1, C2).</a:t>
            </a:r>
            <a:endParaRPr lang="en-US" sz="1350" dirty="0"/>
          </a:p>
        </p:txBody>
      </p:sp>
      <p:sp>
        <p:nvSpPr>
          <p:cNvPr id="6" name="Text 3"/>
          <p:cNvSpPr/>
          <p:nvPr/>
        </p:nvSpPr>
        <p:spPr>
          <a:xfrm>
            <a:off x="6092190" y="3407212"/>
            <a:ext cx="7932420" cy="1661636"/>
          </a:xfrm>
          <a:prstGeom prst="rect">
            <a:avLst/>
          </a:prstGeom>
          <a:noFill/>
          <a:ln/>
        </p:spPr>
        <p:txBody>
          <a:bodyPr wrap="square" lIns="0" tIns="0" rIns="0" bIns="0" rtlCol="0" anchor="t"/>
          <a:lstStyle/>
          <a:p>
            <a:pPr marL="342900" indent="-342900">
              <a:lnSpc>
                <a:spcPts val="2150"/>
              </a:lnSpc>
              <a:buSzPct val="100000"/>
              <a:buFont typeface="+mj-lt"/>
              <a:buAutoNum type="arabicPeriod" startAt="2"/>
            </a:pPr>
            <a:r>
              <a:rPr lang="en-US" sz="1350" kern="0" spc="-27" dirty="0">
                <a:solidFill>
                  <a:srgbClr val="272525"/>
                </a:solidFill>
                <a:latin typeface="Inter" pitchFamily="34" charset="0"/>
                <a:ea typeface="Inter" pitchFamily="34" charset="-122"/>
                <a:cs typeface="Inter" pitchFamily="34" charset="-120"/>
              </a:rPr>
              <a:t>Впроваджувати комбіновані способи видобутку, що дозволяють оптимізувати використання ресурсів на різних ділянках родовища, наприклад, поєднуючи відкритий спосіб (кар'єри) для видобутку на невеликій глибині та підземний спосіб (шахти) для глибоких покладів, з урахуванням геологічних умов та економічної доцільності. Розглянути можливість використання комбінованого способу на ділянці родовища "Нова" для оптимізації видобутку руди з горизонтів +250 м (відкритий спосіб) та 500 м (підземний спосіб).</a:t>
            </a:r>
            <a:endParaRPr lang="en-US" sz="1350" dirty="0"/>
          </a:p>
        </p:txBody>
      </p:sp>
      <p:sp>
        <p:nvSpPr>
          <p:cNvPr id="7" name="Text 4"/>
          <p:cNvSpPr/>
          <p:nvPr/>
        </p:nvSpPr>
        <p:spPr>
          <a:xfrm>
            <a:off x="6092190" y="5129332"/>
            <a:ext cx="7932420" cy="1384697"/>
          </a:xfrm>
          <a:prstGeom prst="rect">
            <a:avLst/>
          </a:prstGeom>
          <a:noFill/>
          <a:ln/>
        </p:spPr>
        <p:txBody>
          <a:bodyPr wrap="square" lIns="0" tIns="0" rIns="0" bIns="0" rtlCol="0" anchor="t"/>
          <a:lstStyle/>
          <a:p>
            <a:pPr marL="342900" indent="-342900">
              <a:lnSpc>
                <a:spcPts val="2150"/>
              </a:lnSpc>
              <a:buSzPct val="100000"/>
              <a:buFont typeface="+mj-lt"/>
              <a:buAutoNum type="arabicPeriod" startAt="3"/>
            </a:pPr>
            <a:r>
              <a:rPr lang="en-US" sz="1350" kern="0" spc="-27" dirty="0">
                <a:solidFill>
                  <a:srgbClr val="272525"/>
                </a:solidFill>
                <a:latin typeface="Inter" pitchFamily="34" charset="0"/>
                <a:ea typeface="Inter" pitchFamily="34" charset="-122"/>
                <a:cs typeface="Inter" pitchFamily="34" charset="-120"/>
              </a:rPr>
              <a:t>Забезпечувати рекультивацію земель після завершення видобувчих робіт, мінімізуючи негативний вплив на довкілля, включаючи відновлення ґрунтового покриву, висаджування рослинності та створення штучних водойм для відновлення екосистеми. Також, впроваджувати заходи з контролю за забрудненням водних ресурсів та атмосферного повітря під час видобутку.</a:t>
            </a:r>
            <a:endParaRPr lang="en-US" sz="1350" dirty="0"/>
          </a:p>
        </p:txBody>
      </p:sp>
      <p:sp>
        <p:nvSpPr>
          <p:cNvPr id="8" name="Text 5"/>
          <p:cNvSpPr/>
          <p:nvPr/>
        </p:nvSpPr>
        <p:spPr>
          <a:xfrm>
            <a:off x="6092190" y="6708696"/>
            <a:ext cx="7932420" cy="830818"/>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Реалізація цих рекомендацій сприятиме ефективному та екологічно відповідальному використанню надр України, забезпечуючи сталий розвиток гірничодобувної галузі та збереження довкілля для майбутніх поколінь.</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6875" y="1054418"/>
            <a:ext cx="9116854" cy="640080"/>
          </a:xfrm>
          <a:prstGeom prst="rect">
            <a:avLst/>
          </a:prstGeom>
          <a:noFill/>
          <a:ln/>
        </p:spPr>
        <p:txBody>
          <a:bodyPr wrap="none" lIns="0" tIns="0" rIns="0" bIns="0" rtlCol="0" anchor="t"/>
          <a:lstStyle/>
          <a:p>
            <a:pPr marL="0" indent="0">
              <a:lnSpc>
                <a:spcPts val="5000"/>
              </a:lnSpc>
              <a:buNone/>
            </a:pPr>
            <a:r>
              <a:rPr lang="en-US" sz="4000" b="1" kern="0" spc="-121" dirty="0">
                <a:solidFill>
                  <a:srgbClr val="000000"/>
                </a:solidFill>
                <a:latin typeface="Inter Bold" pitchFamily="34" charset="0"/>
                <a:ea typeface="Inter Bold" pitchFamily="34" charset="-122"/>
                <a:cs typeface="Inter Bold" pitchFamily="34" charset="-120"/>
              </a:rPr>
              <a:t>Мета та значення підрахунку запасів</a:t>
            </a:r>
            <a:endParaRPr lang="en-US" sz="4000" dirty="0"/>
          </a:p>
        </p:txBody>
      </p:sp>
      <p:sp>
        <p:nvSpPr>
          <p:cNvPr id="3" name="Text 1"/>
          <p:cNvSpPr/>
          <p:nvPr/>
        </p:nvSpPr>
        <p:spPr>
          <a:xfrm>
            <a:off x="716875" y="2206466"/>
            <a:ext cx="2944892" cy="319921"/>
          </a:xfrm>
          <a:prstGeom prst="rect">
            <a:avLst/>
          </a:prstGeom>
          <a:noFill/>
          <a:ln/>
        </p:spPr>
        <p:txBody>
          <a:bodyPr wrap="none" lIns="0" tIns="0" rIns="0" bIns="0" rtlCol="0" anchor="t"/>
          <a:lstStyle/>
          <a:p>
            <a:pPr marL="0" indent="0">
              <a:lnSpc>
                <a:spcPts val="2500"/>
              </a:lnSpc>
              <a:buNone/>
            </a:pPr>
            <a:r>
              <a:rPr lang="en-US" sz="2000" b="1" kern="0" spc="-60" dirty="0">
                <a:solidFill>
                  <a:srgbClr val="000000"/>
                </a:solidFill>
                <a:latin typeface="Inter Bold" pitchFamily="34" charset="0"/>
                <a:ea typeface="Inter Bold" pitchFamily="34" charset="-122"/>
                <a:cs typeface="Inter Bold" pitchFamily="34" charset="-120"/>
              </a:rPr>
              <a:t>Економічне планування</a:t>
            </a:r>
            <a:endParaRPr lang="en-US" sz="2000" dirty="0"/>
          </a:p>
        </p:txBody>
      </p:sp>
      <p:sp>
        <p:nvSpPr>
          <p:cNvPr id="4" name="Text 2"/>
          <p:cNvSpPr/>
          <p:nvPr/>
        </p:nvSpPr>
        <p:spPr>
          <a:xfrm>
            <a:off x="716875" y="2731175"/>
            <a:ext cx="4065270" cy="393192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Inter" pitchFamily="34" charset="0"/>
                <a:ea typeface="Inter" pitchFamily="34" charset="-122"/>
                <a:cs typeface="Inter" pitchFamily="34" charset="-120"/>
              </a:rPr>
              <a:t>Точний підрахунок запасів корисних копалин є критично важливим для розробки довгострокових стратегій видобутку, дозволяючи точно визначити обсяги необхідних інвестицій у розвідку нових родовищ та модернізацію існуючих. Це також забезпечує можливість прогнозування фінансових надходжень від продажу мінеральної сировини на внутрішньому та зовнішньому ринках, що є основою для стабільного економічного розвитку.</a:t>
            </a:r>
            <a:endParaRPr lang="en-US" sz="1600" dirty="0"/>
          </a:p>
        </p:txBody>
      </p:sp>
      <p:sp>
        <p:nvSpPr>
          <p:cNvPr id="5" name="Text 3"/>
          <p:cNvSpPr/>
          <p:nvPr/>
        </p:nvSpPr>
        <p:spPr>
          <a:xfrm>
            <a:off x="5289352" y="2206466"/>
            <a:ext cx="2821067" cy="319921"/>
          </a:xfrm>
          <a:prstGeom prst="rect">
            <a:avLst/>
          </a:prstGeom>
          <a:noFill/>
          <a:ln/>
        </p:spPr>
        <p:txBody>
          <a:bodyPr wrap="none" lIns="0" tIns="0" rIns="0" bIns="0" rtlCol="0" anchor="t"/>
          <a:lstStyle/>
          <a:p>
            <a:pPr marL="0" indent="0">
              <a:lnSpc>
                <a:spcPts val="2500"/>
              </a:lnSpc>
              <a:buNone/>
            </a:pPr>
            <a:r>
              <a:rPr lang="en-US" sz="2000" b="1" kern="0" spc="-60" dirty="0">
                <a:solidFill>
                  <a:srgbClr val="000000"/>
                </a:solidFill>
                <a:latin typeface="Inter Bold" pitchFamily="34" charset="0"/>
                <a:ea typeface="Inter Bold" pitchFamily="34" charset="-122"/>
                <a:cs typeface="Inter Bold" pitchFamily="34" charset="-120"/>
              </a:rPr>
              <a:t>Оцінка рентабельності</a:t>
            </a:r>
            <a:endParaRPr lang="en-US" sz="2000" dirty="0"/>
          </a:p>
        </p:txBody>
      </p:sp>
      <p:sp>
        <p:nvSpPr>
          <p:cNvPr id="6" name="Text 4"/>
          <p:cNvSpPr/>
          <p:nvPr/>
        </p:nvSpPr>
        <p:spPr>
          <a:xfrm>
            <a:off x="5289352" y="2731175"/>
            <a:ext cx="4065270" cy="425958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Inter" pitchFamily="34" charset="0"/>
                <a:ea typeface="Inter" pitchFamily="34" charset="-122"/>
                <a:cs typeface="Inter" pitchFamily="34" charset="-120"/>
              </a:rPr>
              <a:t>Детальний підрахунок запасів дозволяє провести комплексну оцінку економічної рентабельності розробки кожного конкретного родовища. Враховуються всі фактори, включаючи складні геологічні умови, вибір оптимальних технологій видобутку, логістичні витрати на транспортування, а також поточні та прогнозовані ринкові ціни на корисні копалини. Така оцінка є вирішальною для залучення національних та іноземних інвесторів, гарантуючи прибутковість інвестиційних проектів.</a:t>
            </a:r>
            <a:endParaRPr lang="en-US" sz="1600" dirty="0"/>
          </a:p>
        </p:txBody>
      </p:sp>
      <p:sp>
        <p:nvSpPr>
          <p:cNvPr id="7" name="Text 5"/>
          <p:cNvSpPr/>
          <p:nvPr/>
        </p:nvSpPr>
        <p:spPr>
          <a:xfrm>
            <a:off x="9861828" y="2206466"/>
            <a:ext cx="3932873" cy="319921"/>
          </a:xfrm>
          <a:prstGeom prst="rect">
            <a:avLst/>
          </a:prstGeom>
          <a:noFill/>
          <a:ln/>
        </p:spPr>
        <p:txBody>
          <a:bodyPr wrap="none" lIns="0" tIns="0" rIns="0" bIns="0" rtlCol="0" anchor="t"/>
          <a:lstStyle/>
          <a:p>
            <a:pPr marL="0" indent="0">
              <a:lnSpc>
                <a:spcPts val="2500"/>
              </a:lnSpc>
              <a:buNone/>
            </a:pPr>
            <a:r>
              <a:rPr lang="en-US" sz="2000" b="1" kern="0" spc="-60" dirty="0">
                <a:solidFill>
                  <a:srgbClr val="000000"/>
                </a:solidFill>
                <a:latin typeface="Inter Bold" pitchFamily="34" charset="0"/>
                <a:ea typeface="Inter Bold" pitchFamily="34" charset="-122"/>
                <a:cs typeface="Inter Bold" pitchFamily="34" charset="-120"/>
              </a:rPr>
              <a:t>Забезпечення сталого розвитку</a:t>
            </a:r>
            <a:endParaRPr lang="en-US" sz="2000" dirty="0"/>
          </a:p>
        </p:txBody>
      </p:sp>
      <p:sp>
        <p:nvSpPr>
          <p:cNvPr id="8" name="Text 6"/>
          <p:cNvSpPr/>
          <p:nvPr/>
        </p:nvSpPr>
        <p:spPr>
          <a:xfrm>
            <a:off x="9861828" y="2731175"/>
            <a:ext cx="4065270" cy="393192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Inter" pitchFamily="34" charset="0"/>
                <a:ea typeface="Inter" pitchFamily="34" charset="-122"/>
                <a:cs typeface="Inter" pitchFamily="34" charset="-120"/>
              </a:rPr>
              <a:t>Раціональний облік та використання запасів корисних копалин сприяє відповідальному управлінню природними ресурсами, мінімізуючи екологічні ризики та запобігаючи негативному впливу на навколишнє середовище. Це забезпечує задоволення потреб сучасного суспільства у мінеральній сировині, не ставлячи під загрозу можливості майбутніх поколінь, що повністю відповідає принципам сталого розвитку України.</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985605"/>
          </a:xfrm>
          <a:prstGeom prst="rect">
            <a:avLst/>
          </a:prstGeom>
        </p:spPr>
      </p:pic>
      <p:sp>
        <p:nvSpPr>
          <p:cNvPr id="3" name="Text 0"/>
          <p:cNvSpPr/>
          <p:nvPr/>
        </p:nvSpPr>
        <p:spPr>
          <a:xfrm>
            <a:off x="555903" y="2700695"/>
            <a:ext cx="7723108" cy="496253"/>
          </a:xfrm>
          <a:prstGeom prst="rect">
            <a:avLst/>
          </a:prstGeom>
          <a:noFill/>
          <a:ln/>
        </p:spPr>
        <p:txBody>
          <a:bodyPr wrap="none" lIns="0" tIns="0" rIns="0" bIns="0" rtlCol="0" anchor="t"/>
          <a:lstStyle/>
          <a:p>
            <a:pPr marL="0" indent="0">
              <a:lnSpc>
                <a:spcPts val="3900"/>
              </a:lnSpc>
              <a:buNone/>
            </a:pPr>
            <a:r>
              <a:rPr lang="en-US" sz="3100" b="1" kern="0" spc="-94" dirty="0">
                <a:solidFill>
                  <a:srgbClr val="000000"/>
                </a:solidFill>
                <a:latin typeface="Inter Bold" pitchFamily="34" charset="0"/>
                <a:ea typeface="Inter Bold" pitchFamily="34" charset="-122"/>
                <a:cs typeface="Inter Bold" pitchFamily="34" charset="-120"/>
              </a:rPr>
              <a:t>Державні вимоги до визначення запасів</a:t>
            </a:r>
            <a:endParaRPr lang="en-US" sz="3100" dirty="0"/>
          </a:p>
        </p:txBody>
      </p:sp>
      <p:sp>
        <p:nvSpPr>
          <p:cNvPr id="4" name="Shape 1"/>
          <p:cNvSpPr/>
          <p:nvPr/>
        </p:nvSpPr>
        <p:spPr>
          <a:xfrm>
            <a:off x="555903" y="3613785"/>
            <a:ext cx="357307" cy="357307"/>
          </a:xfrm>
          <a:prstGeom prst="roundRect">
            <a:avLst>
              <a:gd name="adj" fmla="val 18672"/>
            </a:avLst>
          </a:prstGeom>
          <a:solidFill>
            <a:srgbClr val="DADBF1"/>
          </a:solidFill>
          <a:ln w="7620">
            <a:solidFill>
              <a:srgbClr val="C0C1D7"/>
            </a:solidFill>
            <a:prstDash val="solid"/>
          </a:ln>
        </p:spPr>
        <p:txBody>
          <a:bodyPr/>
          <a:lstStyle/>
          <a:p>
            <a:endParaRPr lang="uk-UA"/>
          </a:p>
        </p:txBody>
      </p:sp>
      <p:sp>
        <p:nvSpPr>
          <p:cNvPr id="5" name="Text 2"/>
          <p:cNvSpPr/>
          <p:nvPr/>
        </p:nvSpPr>
        <p:spPr>
          <a:xfrm>
            <a:off x="686753" y="3673316"/>
            <a:ext cx="95607" cy="238244"/>
          </a:xfrm>
          <a:prstGeom prst="rect">
            <a:avLst/>
          </a:prstGeom>
          <a:noFill/>
          <a:ln/>
        </p:spPr>
        <p:txBody>
          <a:bodyPr wrap="none" lIns="0" tIns="0" rIns="0" bIns="0" rtlCol="0" anchor="t"/>
          <a:lstStyle/>
          <a:p>
            <a:pPr marL="0" indent="0" algn="ctr">
              <a:lnSpc>
                <a:spcPts val="1850"/>
              </a:lnSpc>
              <a:buNone/>
            </a:pPr>
            <a:r>
              <a:rPr lang="en-US" sz="1850" b="1" kern="0" spc="-56" dirty="0">
                <a:solidFill>
                  <a:srgbClr val="272525"/>
                </a:solidFill>
                <a:latin typeface="Inter Bold" pitchFamily="34" charset="0"/>
                <a:ea typeface="Inter Bold" pitchFamily="34" charset="-122"/>
                <a:cs typeface="Inter Bold" pitchFamily="34" charset="-120"/>
              </a:rPr>
              <a:t>1</a:t>
            </a:r>
            <a:endParaRPr lang="en-US" sz="1850" dirty="0"/>
          </a:p>
        </p:txBody>
      </p:sp>
      <p:sp>
        <p:nvSpPr>
          <p:cNvPr id="6" name="Text 3"/>
          <p:cNvSpPr/>
          <p:nvPr/>
        </p:nvSpPr>
        <p:spPr>
          <a:xfrm>
            <a:off x="1072039" y="3613785"/>
            <a:ext cx="1985605" cy="248245"/>
          </a:xfrm>
          <a:prstGeom prst="rect">
            <a:avLst/>
          </a:prstGeom>
          <a:noFill/>
          <a:ln/>
        </p:spPr>
        <p:txBody>
          <a:bodyPr wrap="none" lIns="0" tIns="0" rIns="0" bIns="0" rtlCol="0" anchor="t"/>
          <a:lstStyle/>
          <a:p>
            <a:pPr marL="0" indent="0">
              <a:lnSpc>
                <a:spcPts val="1950"/>
              </a:lnSpc>
              <a:buNone/>
            </a:pPr>
            <a:r>
              <a:rPr lang="en-US" sz="1550" b="1" kern="0" spc="-47" dirty="0">
                <a:solidFill>
                  <a:srgbClr val="272525"/>
                </a:solidFill>
                <a:latin typeface="Inter Bold" pitchFamily="34" charset="0"/>
                <a:ea typeface="Inter Bold" pitchFamily="34" charset="-122"/>
                <a:cs typeface="Inter Bold" pitchFamily="34" charset="-120"/>
              </a:rPr>
              <a:t>Законодавча база</a:t>
            </a:r>
            <a:endParaRPr lang="en-US" sz="1550" dirty="0"/>
          </a:p>
        </p:txBody>
      </p:sp>
      <p:sp>
        <p:nvSpPr>
          <p:cNvPr id="7" name="Text 4"/>
          <p:cNvSpPr/>
          <p:nvPr/>
        </p:nvSpPr>
        <p:spPr>
          <a:xfrm>
            <a:off x="1072039" y="3957280"/>
            <a:ext cx="3884176" cy="3557111"/>
          </a:xfrm>
          <a:prstGeom prst="rect">
            <a:avLst/>
          </a:prstGeom>
          <a:noFill/>
          <a:ln/>
        </p:spPr>
        <p:txBody>
          <a:bodyPr wrap="square" lIns="0" tIns="0" rIns="0" bIns="0" rtlCol="0" anchor="t"/>
          <a:lstStyle/>
          <a:p>
            <a:pPr marL="0" indent="0">
              <a:lnSpc>
                <a:spcPts val="2000"/>
              </a:lnSpc>
              <a:buNone/>
            </a:pPr>
            <a:r>
              <a:rPr lang="en-US" sz="1250" kern="0" spc="-25" dirty="0">
                <a:solidFill>
                  <a:srgbClr val="272525"/>
                </a:solidFill>
                <a:latin typeface="Inter" pitchFamily="34" charset="0"/>
                <a:ea typeface="Inter" pitchFamily="34" charset="-122"/>
                <a:cs typeface="Inter" pitchFamily="34" charset="-120"/>
              </a:rPr>
              <a:t>Визначення запасів корисних копалин чітко регулюється </a:t>
            </a:r>
            <a:r>
              <a:rPr lang="en-US" sz="1250" b="1" kern="0" spc="-25" dirty="0">
                <a:solidFill>
                  <a:srgbClr val="272525"/>
                </a:solidFill>
                <a:latin typeface="Inter" pitchFamily="34" charset="0"/>
                <a:ea typeface="Inter" pitchFamily="34" charset="-122"/>
                <a:cs typeface="Inter" pitchFamily="34" charset="-120"/>
              </a:rPr>
              <a:t>Кодексом України про надра</a:t>
            </a:r>
            <a:r>
              <a:rPr lang="en-US" sz="1250" kern="0" spc="-25" dirty="0">
                <a:solidFill>
                  <a:srgbClr val="272525"/>
                </a:solidFill>
                <a:latin typeface="Inter" pitchFamily="34" charset="0"/>
                <a:ea typeface="Inter" pitchFamily="34" charset="-122"/>
                <a:cs typeface="Inter" pitchFamily="34" charset="-120"/>
              </a:rPr>
              <a:t> (статті 25-30), а також Постановою Кабінету Міністрів України №854 від 15.08.2011 "Про затвердження Порядку проведення державної експертизи та оцінки запасів корисних копалин". Додатково, використовуються інструкції та нормативні акти, затверджені Міністерством захисту довкілля та природних ресурсів України, такі як "Інструкція з класифікації запасів і ресурсів корисних копалин державного фонду надр" (наказ №53 від 12.03.2007). Ці документи деталізують критерії оцінки, обліку запасів та вимоги до геологічної інформації.</a:t>
            </a:r>
            <a:endParaRPr lang="en-US" sz="1250" dirty="0"/>
          </a:p>
        </p:txBody>
      </p:sp>
      <p:sp>
        <p:nvSpPr>
          <p:cNvPr id="8" name="Shape 5"/>
          <p:cNvSpPr/>
          <p:nvPr/>
        </p:nvSpPr>
        <p:spPr>
          <a:xfrm>
            <a:off x="5115044" y="3613785"/>
            <a:ext cx="357307" cy="357307"/>
          </a:xfrm>
          <a:prstGeom prst="roundRect">
            <a:avLst>
              <a:gd name="adj" fmla="val 18672"/>
            </a:avLst>
          </a:prstGeom>
          <a:solidFill>
            <a:srgbClr val="DADBF1"/>
          </a:solidFill>
          <a:ln w="7620">
            <a:solidFill>
              <a:srgbClr val="C0C1D7"/>
            </a:solidFill>
            <a:prstDash val="solid"/>
          </a:ln>
        </p:spPr>
        <p:txBody>
          <a:bodyPr/>
          <a:lstStyle/>
          <a:p>
            <a:endParaRPr lang="uk-UA"/>
          </a:p>
        </p:txBody>
      </p:sp>
      <p:sp>
        <p:nvSpPr>
          <p:cNvPr id="9" name="Text 6"/>
          <p:cNvSpPr/>
          <p:nvPr/>
        </p:nvSpPr>
        <p:spPr>
          <a:xfrm>
            <a:off x="5222319" y="3673316"/>
            <a:ext cx="142756" cy="238244"/>
          </a:xfrm>
          <a:prstGeom prst="rect">
            <a:avLst/>
          </a:prstGeom>
          <a:noFill/>
          <a:ln/>
        </p:spPr>
        <p:txBody>
          <a:bodyPr wrap="none" lIns="0" tIns="0" rIns="0" bIns="0" rtlCol="0" anchor="t"/>
          <a:lstStyle/>
          <a:p>
            <a:pPr marL="0" indent="0" algn="ctr">
              <a:lnSpc>
                <a:spcPts val="1850"/>
              </a:lnSpc>
              <a:buNone/>
            </a:pPr>
            <a:r>
              <a:rPr lang="en-US" sz="1850" b="1" kern="0" spc="-56" dirty="0">
                <a:solidFill>
                  <a:srgbClr val="272525"/>
                </a:solidFill>
                <a:latin typeface="Inter Bold" pitchFamily="34" charset="0"/>
                <a:ea typeface="Inter Bold" pitchFamily="34" charset="-122"/>
                <a:cs typeface="Inter Bold" pitchFamily="34" charset="-120"/>
              </a:rPr>
              <a:t>2</a:t>
            </a:r>
            <a:endParaRPr lang="en-US" sz="1850" dirty="0"/>
          </a:p>
        </p:txBody>
      </p:sp>
      <p:sp>
        <p:nvSpPr>
          <p:cNvPr id="10" name="Text 7"/>
          <p:cNvSpPr/>
          <p:nvPr/>
        </p:nvSpPr>
        <p:spPr>
          <a:xfrm>
            <a:off x="5631180" y="3613785"/>
            <a:ext cx="1985605" cy="248245"/>
          </a:xfrm>
          <a:prstGeom prst="rect">
            <a:avLst/>
          </a:prstGeom>
          <a:noFill/>
          <a:ln/>
        </p:spPr>
        <p:txBody>
          <a:bodyPr wrap="none" lIns="0" tIns="0" rIns="0" bIns="0" rtlCol="0" anchor="t"/>
          <a:lstStyle/>
          <a:p>
            <a:pPr marL="0" indent="0">
              <a:lnSpc>
                <a:spcPts val="1950"/>
              </a:lnSpc>
              <a:buNone/>
            </a:pPr>
            <a:r>
              <a:rPr lang="en-US" sz="1550" b="1" kern="0" spc="-47" dirty="0">
                <a:solidFill>
                  <a:srgbClr val="272525"/>
                </a:solidFill>
                <a:latin typeface="Inter Bold" pitchFamily="34" charset="0"/>
                <a:ea typeface="Inter Bold" pitchFamily="34" charset="-122"/>
                <a:cs typeface="Inter Bold" pitchFamily="34" charset="-120"/>
              </a:rPr>
              <a:t>Геологічне вивчення</a:t>
            </a:r>
            <a:endParaRPr lang="en-US" sz="1550" dirty="0"/>
          </a:p>
        </p:txBody>
      </p:sp>
      <p:sp>
        <p:nvSpPr>
          <p:cNvPr id="11" name="Text 8"/>
          <p:cNvSpPr/>
          <p:nvPr/>
        </p:nvSpPr>
        <p:spPr>
          <a:xfrm>
            <a:off x="5631180" y="3957280"/>
            <a:ext cx="3884176" cy="3557111"/>
          </a:xfrm>
          <a:prstGeom prst="rect">
            <a:avLst/>
          </a:prstGeom>
          <a:noFill/>
          <a:ln/>
        </p:spPr>
        <p:txBody>
          <a:bodyPr wrap="square" lIns="0" tIns="0" rIns="0" bIns="0" rtlCol="0" anchor="t"/>
          <a:lstStyle/>
          <a:p>
            <a:pPr marL="0" indent="0">
              <a:lnSpc>
                <a:spcPts val="2000"/>
              </a:lnSpc>
              <a:buNone/>
            </a:pPr>
            <a:r>
              <a:rPr lang="en-US" sz="1250" kern="0" spc="-25" dirty="0">
                <a:solidFill>
                  <a:srgbClr val="272525"/>
                </a:solidFill>
                <a:latin typeface="Inter" pitchFamily="34" charset="0"/>
                <a:ea typeface="Inter" pitchFamily="34" charset="-122"/>
                <a:cs typeface="Inter" pitchFamily="34" charset="-120"/>
              </a:rPr>
              <a:t>Перед початком визначення запасів обов'язкове </a:t>
            </a:r>
            <a:r>
              <a:rPr lang="en-US" sz="1250" b="1" kern="0" spc="-25" dirty="0">
                <a:solidFill>
                  <a:srgbClr val="272525"/>
                </a:solidFill>
                <a:latin typeface="Inter" pitchFamily="34" charset="0"/>
                <a:ea typeface="Inter" pitchFamily="34" charset="-122"/>
                <a:cs typeface="Inter" pitchFamily="34" charset="-120"/>
              </a:rPr>
              <a:t>проведення комплексу геологорозвідувальних робіт</a:t>
            </a:r>
            <a:r>
              <a:rPr lang="en-US" sz="1250" kern="0" spc="-25" dirty="0">
                <a:solidFill>
                  <a:srgbClr val="272525"/>
                </a:solidFill>
                <a:latin typeface="Inter" pitchFamily="34" charset="0"/>
                <a:ea typeface="Inter" pitchFamily="34" charset="-122"/>
                <a:cs typeface="Inter" pitchFamily="34" charset="-120"/>
              </a:rPr>
              <a:t>, що включає буріння розвідувальних свердловин (не менше 5 на км² для родовищ складної будови), детальне геофізичне дослідження (електророзвідка, сейсморозвідка) та лабораторні аналізи не менше 200 зразків керну для визначення фізико-хімічних властивостей корисних копалин. Метою є детальне вивчення геологічної будови родовища, визначення параметрів покладу (потужність, глибина залягання, кут падіння), оцінка якості сировини за вмістом корисного компоненту (наприклад, вміст золота в руді, нафти в пісковиках).</a:t>
            </a:r>
            <a:endParaRPr lang="en-US" sz="1250" dirty="0"/>
          </a:p>
        </p:txBody>
      </p:sp>
      <p:sp>
        <p:nvSpPr>
          <p:cNvPr id="12" name="Shape 9"/>
          <p:cNvSpPr/>
          <p:nvPr/>
        </p:nvSpPr>
        <p:spPr>
          <a:xfrm>
            <a:off x="9674185" y="3613785"/>
            <a:ext cx="357307" cy="357307"/>
          </a:xfrm>
          <a:prstGeom prst="roundRect">
            <a:avLst>
              <a:gd name="adj" fmla="val 18672"/>
            </a:avLst>
          </a:prstGeom>
          <a:solidFill>
            <a:srgbClr val="DADBF1"/>
          </a:solidFill>
          <a:ln w="7620">
            <a:solidFill>
              <a:srgbClr val="C0C1D7"/>
            </a:solidFill>
            <a:prstDash val="solid"/>
          </a:ln>
        </p:spPr>
        <p:txBody>
          <a:bodyPr/>
          <a:lstStyle/>
          <a:p>
            <a:endParaRPr lang="uk-UA"/>
          </a:p>
        </p:txBody>
      </p:sp>
      <p:sp>
        <p:nvSpPr>
          <p:cNvPr id="13" name="Text 10"/>
          <p:cNvSpPr/>
          <p:nvPr/>
        </p:nvSpPr>
        <p:spPr>
          <a:xfrm>
            <a:off x="9779556" y="3673316"/>
            <a:ext cx="146566" cy="238244"/>
          </a:xfrm>
          <a:prstGeom prst="rect">
            <a:avLst/>
          </a:prstGeom>
          <a:noFill/>
          <a:ln/>
        </p:spPr>
        <p:txBody>
          <a:bodyPr wrap="none" lIns="0" tIns="0" rIns="0" bIns="0" rtlCol="0" anchor="t"/>
          <a:lstStyle/>
          <a:p>
            <a:pPr marL="0" indent="0" algn="ctr">
              <a:lnSpc>
                <a:spcPts val="1850"/>
              </a:lnSpc>
              <a:buNone/>
            </a:pPr>
            <a:r>
              <a:rPr lang="en-US" sz="1850" b="1" kern="0" spc="-56" dirty="0">
                <a:solidFill>
                  <a:srgbClr val="272525"/>
                </a:solidFill>
                <a:latin typeface="Inter Bold" pitchFamily="34" charset="0"/>
                <a:ea typeface="Inter Bold" pitchFamily="34" charset="-122"/>
                <a:cs typeface="Inter Bold" pitchFamily="34" charset="-120"/>
              </a:rPr>
              <a:t>3</a:t>
            </a:r>
            <a:endParaRPr lang="en-US" sz="1850" dirty="0"/>
          </a:p>
        </p:txBody>
      </p:sp>
      <p:sp>
        <p:nvSpPr>
          <p:cNvPr id="14" name="Text 11"/>
          <p:cNvSpPr/>
          <p:nvPr/>
        </p:nvSpPr>
        <p:spPr>
          <a:xfrm>
            <a:off x="10190321" y="3613785"/>
            <a:ext cx="1985605" cy="248245"/>
          </a:xfrm>
          <a:prstGeom prst="rect">
            <a:avLst/>
          </a:prstGeom>
          <a:noFill/>
          <a:ln/>
        </p:spPr>
        <p:txBody>
          <a:bodyPr wrap="none" lIns="0" tIns="0" rIns="0" bIns="0" rtlCol="0" anchor="t"/>
          <a:lstStyle/>
          <a:p>
            <a:pPr marL="0" indent="0">
              <a:lnSpc>
                <a:spcPts val="1950"/>
              </a:lnSpc>
              <a:buNone/>
            </a:pPr>
            <a:r>
              <a:rPr lang="en-US" sz="1550" b="1" kern="0" spc="-47" dirty="0">
                <a:solidFill>
                  <a:srgbClr val="272525"/>
                </a:solidFill>
                <a:latin typeface="Inter Bold" pitchFamily="34" charset="0"/>
                <a:ea typeface="Inter Bold" pitchFamily="34" charset="-122"/>
                <a:cs typeface="Inter Bold" pitchFamily="34" charset="-120"/>
              </a:rPr>
              <a:t>Експертиза</a:t>
            </a:r>
            <a:endParaRPr lang="en-US" sz="1550" dirty="0"/>
          </a:p>
        </p:txBody>
      </p:sp>
      <p:sp>
        <p:nvSpPr>
          <p:cNvPr id="15" name="Text 12"/>
          <p:cNvSpPr/>
          <p:nvPr/>
        </p:nvSpPr>
        <p:spPr>
          <a:xfrm>
            <a:off x="10190321" y="3957280"/>
            <a:ext cx="3884176" cy="3303032"/>
          </a:xfrm>
          <a:prstGeom prst="rect">
            <a:avLst/>
          </a:prstGeom>
          <a:noFill/>
          <a:ln/>
        </p:spPr>
        <p:txBody>
          <a:bodyPr wrap="square" lIns="0" tIns="0" rIns="0" bIns="0" rtlCol="0" anchor="t"/>
          <a:lstStyle/>
          <a:p>
            <a:pPr marL="0" indent="0">
              <a:lnSpc>
                <a:spcPts val="2000"/>
              </a:lnSpc>
              <a:buNone/>
            </a:pPr>
            <a:r>
              <a:rPr lang="en-US" sz="1250" b="1" kern="0" spc="-25" dirty="0">
                <a:solidFill>
                  <a:srgbClr val="272525"/>
                </a:solidFill>
                <a:latin typeface="Inter" pitchFamily="34" charset="0"/>
                <a:ea typeface="Inter" pitchFamily="34" charset="-122"/>
                <a:cs typeface="Inter" pitchFamily="34" charset="-120"/>
              </a:rPr>
              <a:t>Оцінка запасів підлягає обов'язковій державній експертизі</a:t>
            </a:r>
            <a:r>
              <a:rPr lang="en-US" sz="1250" kern="0" spc="-25" dirty="0">
                <a:solidFill>
                  <a:srgbClr val="272525"/>
                </a:solidFill>
                <a:latin typeface="Inter" pitchFamily="34" charset="0"/>
                <a:ea typeface="Inter" pitchFamily="34" charset="-122"/>
                <a:cs typeface="Inter" pitchFamily="34" charset="-120"/>
              </a:rPr>
              <a:t> та затвердженню Державною комісією по запасах корисних копалин (ДКЗ). Експертиза включає перевірку достовірності первинної геологічної документації, обґрунтованості вибору методу оцінки (геостатистичні методи, методи об'ємних обчислень), коректності розрахунку запасів, аналіз економічної доцільності розробки родовища та екологічної безпеки. Тільки після отримання позитивного висновку ДКЗ запаси вважаються підтвердженими і можуть бути враховані для подальшої розробки, залучення інвестицій та планування видобутку.</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8266" y="978098"/>
            <a:ext cx="7860268" cy="1146096"/>
          </a:xfrm>
          <a:prstGeom prst="rect">
            <a:avLst/>
          </a:prstGeom>
          <a:noFill/>
          <a:ln/>
        </p:spPr>
        <p:txBody>
          <a:bodyPr wrap="square" lIns="0" tIns="0" rIns="0" bIns="0" rtlCol="0" anchor="t"/>
          <a:lstStyle/>
          <a:p>
            <a:pPr marL="0" indent="0">
              <a:lnSpc>
                <a:spcPts val="4500"/>
              </a:lnSpc>
              <a:buNone/>
            </a:pPr>
            <a:r>
              <a:rPr lang="en-US" sz="3600" b="1" kern="0" spc="-108" dirty="0">
                <a:solidFill>
                  <a:srgbClr val="000000"/>
                </a:solidFill>
                <a:latin typeface="Inter Bold" pitchFamily="34" charset="0"/>
                <a:ea typeface="Inter Bold" pitchFamily="34" charset="-122"/>
                <a:cs typeface="Inter Bold" pitchFamily="34" charset="-120"/>
              </a:rPr>
              <a:t>Класифікація за господарським значенням</a:t>
            </a:r>
            <a:endParaRPr lang="en-US" sz="3600" dirty="0"/>
          </a:p>
        </p:txBody>
      </p:sp>
      <p:pic>
        <p:nvPicPr>
          <p:cNvPr id="4" name="Image 1" descr="preencoded.png"/>
          <p:cNvPicPr>
            <a:picLocks noChangeAspect="1"/>
          </p:cNvPicPr>
          <p:nvPr/>
        </p:nvPicPr>
        <p:blipFill>
          <a:blip r:embed="rId4"/>
          <a:stretch>
            <a:fillRect/>
          </a:stretch>
        </p:blipFill>
        <p:spPr>
          <a:xfrm>
            <a:off x="8106489" y="2399228"/>
            <a:ext cx="458510" cy="458510"/>
          </a:xfrm>
          <a:prstGeom prst="rect">
            <a:avLst/>
          </a:prstGeom>
        </p:spPr>
      </p:pic>
      <p:sp>
        <p:nvSpPr>
          <p:cNvPr id="5" name="Text 1"/>
          <p:cNvSpPr/>
          <p:nvPr/>
        </p:nvSpPr>
        <p:spPr>
          <a:xfrm>
            <a:off x="6272451" y="3041094"/>
            <a:ext cx="2292548" cy="286583"/>
          </a:xfrm>
          <a:prstGeom prst="rect">
            <a:avLst/>
          </a:prstGeom>
          <a:noFill/>
          <a:ln/>
        </p:spPr>
        <p:txBody>
          <a:bodyPr wrap="none" lIns="0" tIns="0" rIns="0" bIns="0" rtlCol="0" anchor="t"/>
          <a:lstStyle/>
          <a:p>
            <a:pPr marL="0" indent="0" algn="r">
              <a:lnSpc>
                <a:spcPts val="2250"/>
              </a:lnSpc>
              <a:buNone/>
            </a:pPr>
            <a:r>
              <a:rPr lang="en-US" sz="1800" b="1" kern="0" spc="-54" dirty="0">
                <a:solidFill>
                  <a:srgbClr val="272525"/>
                </a:solidFill>
                <a:latin typeface="Inter Bold" pitchFamily="34" charset="0"/>
                <a:ea typeface="Inter Bold" pitchFamily="34" charset="-122"/>
                <a:cs typeface="Inter Bold" pitchFamily="34" charset="-120"/>
              </a:rPr>
              <a:t>Промислові</a:t>
            </a:r>
            <a:endParaRPr lang="en-US" sz="1800" dirty="0"/>
          </a:p>
        </p:txBody>
      </p:sp>
      <p:sp>
        <p:nvSpPr>
          <p:cNvPr id="6" name="Text 2"/>
          <p:cNvSpPr/>
          <p:nvPr/>
        </p:nvSpPr>
        <p:spPr>
          <a:xfrm>
            <a:off x="6128266" y="3437692"/>
            <a:ext cx="2436733" cy="3813810"/>
          </a:xfrm>
          <a:prstGeom prst="rect">
            <a:avLst/>
          </a:prstGeom>
          <a:noFill/>
          <a:ln/>
        </p:spPr>
        <p:txBody>
          <a:bodyPr wrap="square" lIns="0" tIns="0" rIns="0" bIns="0" rtlCol="0" anchor="t"/>
          <a:lstStyle/>
          <a:p>
            <a:pPr marL="0" indent="0" algn="r">
              <a:lnSpc>
                <a:spcPts val="2300"/>
              </a:lnSpc>
              <a:buNone/>
            </a:pPr>
            <a:r>
              <a:rPr lang="en-US" sz="1400" kern="0" spc="-29" dirty="0">
                <a:solidFill>
                  <a:srgbClr val="272525"/>
                </a:solidFill>
                <a:latin typeface="Inter" pitchFamily="34" charset="0"/>
                <a:ea typeface="Inter" pitchFamily="34" charset="-122"/>
                <a:cs typeface="Inter" pitchFamily="34" charset="-120"/>
              </a:rPr>
              <a:t>Родовища, розробка яких економічно обґрунтована за поточних цін на мінеральну сировину, технологій видобутку та з урахуванням екологічних вимог. Прикладом є родовища залізних руд з вмістом заліза понад 45% та глибиною залягання до 500 м, що дозволяє видобуток відкритим способом.</a:t>
            </a:r>
            <a:endParaRPr lang="en-US" sz="1400" dirty="0"/>
          </a:p>
        </p:txBody>
      </p:sp>
      <p:pic>
        <p:nvPicPr>
          <p:cNvPr id="7" name="Image 2" descr="preencoded.png"/>
          <p:cNvPicPr>
            <a:picLocks noChangeAspect="1"/>
          </p:cNvPicPr>
          <p:nvPr/>
        </p:nvPicPr>
        <p:blipFill>
          <a:blip r:embed="rId5"/>
          <a:stretch>
            <a:fillRect/>
          </a:stretch>
        </p:blipFill>
        <p:spPr>
          <a:xfrm>
            <a:off x="10818257" y="2399228"/>
            <a:ext cx="458510" cy="458510"/>
          </a:xfrm>
          <a:prstGeom prst="rect">
            <a:avLst/>
          </a:prstGeom>
        </p:spPr>
      </p:pic>
      <p:sp>
        <p:nvSpPr>
          <p:cNvPr id="8" name="Text 3"/>
          <p:cNvSpPr/>
          <p:nvPr/>
        </p:nvSpPr>
        <p:spPr>
          <a:xfrm>
            <a:off x="8984218" y="3041094"/>
            <a:ext cx="2292548" cy="286583"/>
          </a:xfrm>
          <a:prstGeom prst="rect">
            <a:avLst/>
          </a:prstGeom>
          <a:noFill/>
          <a:ln/>
        </p:spPr>
        <p:txBody>
          <a:bodyPr wrap="none" lIns="0" tIns="0" rIns="0" bIns="0" rtlCol="0" anchor="t"/>
          <a:lstStyle/>
          <a:p>
            <a:pPr marL="0" indent="0" algn="r">
              <a:lnSpc>
                <a:spcPts val="2250"/>
              </a:lnSpc>
              <a:buNone/>
            </a:pPr>
            <a:r>
              <a:rPr lang="en-US" sz="1800" b="1" kern="0" spc="-54" dirty="0">
                <a:solidFill>
                  <a:srgbClr val="272525"/>
                </a:solidFill>
                <a:latin typeface="Inter Bold" pitchFamily="34" charset="0"/>
                <a:ea typeface="Inter Bold" pitchFamily="34" charset="-122"/>
                <a:cs typeface="Inter Bold" pitchFamily="34" charset="-120"/>
              </a:rPr>
              <a:t>Позабалансові</a:t>
            </a:r>
            <a:endParaRPr lang="en-US" sz="1800" dirty="0"/>
          </a:p>
        </p:txBody>
      </p:sp>
      <p:sp>
        <p:nvSpPr>
          <p:cNvPr id="9" name="Text 4"/>
          <p:cNvSpPr/>
          <p:nvPr/>
        </p:nvSpPr>
        <p:spPr>
          <a:xfrm>
            <a:off x="8840033" y="3437692"/>
            <a:ext cx="2436733" cy="3813810"/>
          </a:xfrm>
          <a:prstGeom prst="rect">
            <a:avLst/>
          </a:prstGeom>
          <a:noFill/>
          <a:ln/>
        </p:spPr>
        <p:txBody>
          <a:bodyPr wrap="square" lIns="0" tIns="0" rIns="0" bIns="0" rtlCol="0" anchor="t"/>
          <a:lstStyle/>
          <a:p>
            <a:pPr marL="0" indent="0" algn="r">
              <a:lnSpc>
                <a:spcPts val="2300"/>
              </a:lnSpc>
              <a:buNone/>
            </a:pPr>
            <a:r>
              <a:rPr lang="en-US" sz="1400" kern="0" spc="-29" dirty="0">
                <a:solidFill>
                  <a:srgbClr val="272525"/>
                </a:solidFill>
                <a:latin typeface="Inter" pitchFamily="34" charset="0"/>
                <a:ea typeface="Inter" pitchFamily="34" charset="-122"/>
                <a:cs typeface="Inter" pitchFamily="34" charset="-120"/>
              </a:rPr>
              <a:t>Родовища, використання яких на даний момент є економічно недоцільним через низький вміст корисного компоненту, складні гірничо-геологічні умови або відсутність ефективних технологій переробки. Можуть стати промисловими при зміні економічної кон'юнктури або впровадженні нових технологій.</a:t>
            </a:r>
            <a:endParaRPr lang="en-US" sz="1400" dirty="0"/>
          </a:p>
        </p:txBody>
      </p:sp>
      <p:pic>
        <p:nvPicPr>
          <p:cNvPr id="10" name="Image 3" descr="preencoded.png"/>
          <p:cNvPicPr>
            <a:picLocks noChangeAspect="1"/>
          </p:cNvPicPr>
          <p:nvPr/>
        </p:nvPicPr>
        <p:blipFill>
          <a:blip r:embed="rId6"/>
          <a:stretch>
            <a:fillRect/>
          </a:stretch>
        </p:blipFill>
        <p:spPr>
          <a:xfrm>
            <a:off x="13530024" y="2399228"/>
            <a:ext cx="458510" cy="458510"/>
          </a:xfrm>
          <a:prstGeom prst="rect">
            <a:avLst/>
          </a:prstGeom>
        </p:spPr>
      </p:pic>
      <p:sp>
        <p:nvSpPr>
          <p:cNvPr id="11" name="Text 5"/>
          <p:cNvSpPr/>
          <p:nvPr/>
        </p:nvSpPr>
        <p:spPr>
          <a:xfrm>
            <a:off x="11695986" y="3041094"/>
            <a:ext cx="2292548" cy="286583"/>
          </a:xfrm>
          <a:prstGeom prst="rect">
            <a:avLst/>
          </a:prstGeom>
          <a:noFill/>
          <a:ln/>
        </p:spPr>
        <p:txBody>
          <a:bodyPr wrap="none" lIns="0" tIns="0" rIns="0" bIns="0" rtlCol="0" anchor="t"/>
          <a:lstStyle/>
          <a:p>
            <a:pPr marL="0" indent="0" algn="r">
              <a:lnSpc>
                <a:spcPts val="2250"/>
              </a:lnSpc>
              <a:buNone/>
            </a:pPr>
            <a:r>
              <a:rPr lang="en-US" sz="1800" b="1" kern="0" spc="-54" dirty="0">
                <a:solidFill>
                  <a:srgbClr val="272525"/>
                </a:solidFill>
                <a:latin typeface="Inter Bold" pitchFamily="34" charset="0"/>
                <a:ea typeface="Inter Bold" pitchFamily="34" charset="-122"/>
                <a:cs typeface="Inter Bold" pitchFamily="34" charset="-120"/>
              </a:rPr>
              <a:t>Перспективні</a:t>
            </a:r>
            <a:endParaRPr lang="en-US" sz="1800" dirty="0"/>
          </a:p>
        </p:txBody>
      </p:sp>
      <p:sp>
        <p:nvSpPr>
          <p:cNvPr id="12" name="Text 6"/>
          <p:cNvSpPr/>
          <p:nvPr/>
        </p:nvSpPr>
        <p:spPr>
          <a:xfrm>
            <a:off x="11551801" y="3437692"/>
            <a:ext cx="2436733" cy="3227070"/>
          </a:xfrm>
          <a:prstGeom prst="rect">
            <a:avLst/>
          </a:prstGeom>
          <a:noFill/>
          <a:ln/>
        </p:spPr>
        <p:txBody>
          <a:bodyPr wrap="square" lIns="0" tIns="0" rIns="0" bIns="0" rtlCol="0" anchor="t"/>
          <a:lstStyle/>
          <a:p>
            <a:pPr marL="0" indent="0" algn="r">
              <a:lnSpc>
                <a:spcPts val="2300"/>
              </a:lnSpc>
              <a:buNone/>
            </a:pPr>
            <a:r>
              <a:rPr lang="en-US" sz="1400" kern="0" spc="-29" dirty="0">
                <a:solidFill>
                  <a:srgbClr val="272525"/>
                </a:solidFill>
                <a:latin typeface="Inter" pitchFamily="34" charset="0"/>
                <a:ea typeface="Inter" pitchFamily="34" charset="-122"/>
                <a:cs typeface="Inter" pitchFamily="34" charset="-120"/>
              </a:rPr>
              <a:t>Ділянки надр, на яких на основі геологічних, геофізичних та геохімічних даних прогнозуються поклади корисних копалин, але потребують проведення додаткових геологорозвідувальних робіт для підтвердження промислової цінності та оцінки запасів.</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51115"/>
          </a:xfrm>
          <a:prstGeom prst="rect">
            <a:avLst/>
          </a:prstGeom>
        </p:spPr>
      </p:pic>
      <p:sp>
        <p:nvSpPr>
          <p:cNvPr id="3" name="Text 0"/>
          <p:cNvSpPr/>
          <p:nvPr/>
        </p:nvSpPr>
        <p:spPr>
          <a:xfrm>
            <a:off x="630317" y="3035618"/>
            <a:ext cx="8528447" cy="562808"/>
          </a:xfrm>
          <a:prstGeom prst="rect">
            <a:avLst/>
          </a:prstGeom>
          <a:noFill/>
          <a:ln/>
        </p:spPr>
        <p:txBody>
          <a:bodyPr wrap="none" lIns="0" tIns="0" rIns="0" bIns="0" rtlCol="0" anchor="t"/>
          <a:lstStyle/>
          <a:p>
            <a:pPr marL="0" indent="0">
              <a:lnSpc>
                <a:spcPts val="4400"/>
              </a:lnSpc>
              <a:buNone/>
            </a:pPr>
            <a:r>
              <a:rPr lang="en-US" sz="3500" b="1" kern="0" spc="-106" dirty="0">
                <a:solidFill>
                  <a:srgbClr val="000000"/>
                </a:solidFill>
                <a:latin typeface="Inter Bold" pitchFamily="34" charset="0"/>
                <a:ea typeface="Inter Bold" pitchFamily="34" charset="-122"/>
                <a:cs typeface="Inter Bold" pitchFamily="34" charset="-120"/>
              </a:rPr>
              <a:t>Класифікація за ступенем розвіданості</a:t>
            </a:r>
            <a:endParaRPr lang="en-US" sz="3500" dirty="0"/>
          </a:p>
        </p:txBody>
      </p:sp>
      <p:pic>
        <p:nvPicPr>
          <p:cNvPr id="4" name="Image 1" descr="preencoded.png"/>
          <p:cNvPicPr>
            <a:picLocks noChangeAspect="1"/>
          </p:cNvPicPr>
          <p:nvPr/>
        </p:nvPicPr>
        <p:blipFill>
          <a:blip r:embed="rId4"/>
          <a:stretch>
            <a:fillRect/>
          </a:stretch>
        </p:blipFill>
        <p:spPr>
          <a:xfrm>
            <a:off x="630317" y="3868460"/>
            <a:ext cx="3342442" cy="720328"/>
          </a:xfrm>
          <a:prstGeom prst="rect">
            <a:avLst/>
          </a:prstGeom>
        </p:spPr>
      </p:pic>
      <p:sp>
        <p:nvSpPr>
          <p:cNvPr id="5" name="Text 1"/>
          <p:cNvSpPr/>
          <p:nvPr/>
        </p:nvSpPr>
        <p:spPr>
          <a:xfrm>
            <a:off x="1541621" y="4858822"/>
            <a:ext cx="2251115" cy="281345"/>
          </a:xfrm>
          <a:prstGeom prst="rect">
            <a:avLst/>
          </a:prstGeom>
          <a:noFill/>
          <a:ln/>
        </p:spPr>
        <p:txBody>
          <a:bodyPr wrap="none" lIns="0" tIns="0" rIns="0" bIns="0" rtlCol="0" anchor="t"/>
          <a:lstStyle/>
          <a:p>
            <a:pPr marL="0" indent="0" algn="r">
              <a:lnSpc>
                <a:spcPts val="2200"/>
              </a:lnSpc>
              <a:buNone/>
            </a:pPr>
            <a:r>
              <a:rPr lang="en-US" sz="1750" b="1" kern="0" spc="-53" dirty="0">
                <a:solidFill>
                  <a:srgbClr val="272525"/>
                </a:solidFill>
                <a:latin typeface="Inter Bold" pitchFamily="34" charset="0"/>
                <a:ea typeface="Inter Bold" pitchFamily="34" charset="-122"/>
                <a:cs typeface="Inter Bold" pitchFamily="34" charset="-120"/>
              </a:rPr>
              <a:t>A</a:t>
            </a:r>
            <a:endParaRPr lang="en-US" sz="1750" dirty="0"/>
          </a:p>
        </p:txBody>
      </p:sp>
      <p:sp>
        <p:nvSpPr>
          <p:cNvPr id="6" name="Text 2"/>
          <p:cNvSpPr/>
          <p:nvPr/>
        </p:nvSpPr>
        <p:spPr>
          <a:xfrm>
            <a:off x="810339" y="5248156"/>
            <a:ext cx="2982397" cy="1728787"/>
          </a:xfrm>
          <a:prstGeom prst="rect">
            <a:avLst/>
          </a:prstGeom>
          <a:noFill/>
          <a:ln/>
        </p:spPr>
        <p:txBody>
          <a:bodyPr wrap="square" lIns="0" tIns="0" rIns="0" bIns="0" rtlCol="0" anchor="t"/>
          <a:lstStyle/>
          <a:p>
            <a:pPr marL="0" indent="0" algn="r">
              <a:lnSpc>
                <a:spcPts val="2250"/>
              </a:lnSpc>
              <a:buNone/>
            </a:pPr>
            <a:r>
              <a:rPr lang="en-US" sz="1400" kern="0" spc="-28" dirty="0">
                <a:solidFill>
                  <a:srgbClr val="272525"/>
                </a:solidFill>
                <a:latin typeface="Inter" pitchFamily="34" charset="0"/>
                <a:ea typeface="Inter" pitchFamily="34" charset="-122"/>
                <a:cs typeface="Inter" pitchFamily="34" charset="-120"/>
              </a:rPr>
              <a:t>Детально розвідані родовища з точно визначеними контурами тіл корисних копалин, умовами залягання, якістю сировини та параметрами для проєктування гірничодобувного підприємства.</a:t>
            </a:r>
            <a:endParaRPr lang="en-US" sz="1400" dirty="0"/>
          </a:p>
        </p:txBody>
      </p:sp>
      <p:pic>
        <p:nvPicPr>
          <p:cNvPr id="7" name="Image 2" descr="preencoded.png"/>
          <p:cNvPicPr>
            <a:picLocks noChangeAspect="1"/>
          </p:cNvPicPr>
          <p:nvPr/>
        </p:nvPicPr>
        <p:blipFill>
          <a:blip r:embed="rId5"/>
          <a:stretch>
            <a:fillRect/>
          </a:stretch>
        </p:blipFill>
        <p:spPr>
          <a:xfrm>
            <a:off x="3972758" y="3868460"/>
            <a:ext cx="3342442" cy="720328"/>
          </a:xfrm>
          <a:prstGeom prst="rect">
            <a:avLst/>
          </a:prstGeom>
        </p:spPr>
      </p:pic>
      <p:sp>
        <p:nvSpPr>
          <p:cNvPr id="8" name="Text 3"/>
          <p:cNvSpPr/>
          <p:nvPr/>
        </p:nvSpPr>
        <p:spPr>
          <a:xfrm>
            <a:off x="4884063" y="4858822"/>
            <a:ext cx="2251115" cy="281345"/>
          </a:xfrm>
          <a:prstGeom prst="rect">
            <a:avLst/>
          </a:prstGeom>
          <a:noFill/>
          <a:ln/>
        </p:spPr>
        <p:txBody>
          <a:bodyPr wrap="none" lIns="0" tIns="0" rIns="0" bIns="0" rtlCol="0" anchor="t"/>
          <a:lstStyle/>
          <a:p>
            <a:pPr marL="0" indent="0" algn="r">
              <a:lnSpc>
                <a:spcPts val="2200"/>
              </a:lnSpc>
              <a:buNone/>
            </a:pPr>
            <a:r>
              <a:rPr lang="en-US" sz="1750" b="1" kern="0" spc="-53" dirty="0">
                <a:solidFill>
                  <a:srgbClr val="272525"/>
                </a:solidFill>
                <a:latin typeface="Inter Bold" pitchFamily="34" charset="0"/>
                <a:ea typeface="Inter Bold" pitchFamily="34" charset="-122"/>
                <a:cs typeface="Inter Bold" pitchFamily="34" charset="-120"/>
              </a:rPr>
              <a:t>B</a:t>
            </a:r>
            <a:endParaRPr lang="en-US" sz="1750" dirty="0"/>
          </a:p>
        </p:txBody>
      </p:sp>
      <p:sp>
        <p:nvSpPr>
          <p:cNvPr id="9" name="Text 4"/>
          <p:cNvSpPr/>
          <p:nvPr/>
        </p:nvSpPr>
        <p:spPr>
          <a:xfrm>
            <a:off x="4152781" y="5248156"/>
            <a:ext cx="2982397" cy="2016919"/>
          </a:xfrm>
          <a:prstGeom prst="rect">
            <a:avLst/>
          </a:prstGeom>
          <a:noFill/>
          <a:ln/>
        </p:spPr>
        <p:txBody>
          <a:bodyPr wrap="square" lIns="0" tIns="0" rIns="0" bIns="0" rtlCol="0" anchor="t"/>
          <a:lstStyle/>
          <a:p>
            <a:pPr marL="0" indent="0" algn="r">
              <a:lnSpc>
                <a:spcPts val="2250"/>
              </a:lnSpc>
              <a:buNone/>
            </a:pPr>
            <a:r>
              <a:rPr lang="en-US" sz="1400" kern="0" spc="-28" dirty="0">
                <a:solidFill>
                  <a:srgbClr val="272525"/>
                </a:solidFill>
                <a:latin typeface="Inter" pitchFamily="34" charset="0"/>
                <a:ea typeface="Inter" pitchFamily="34" charset="-122"/>
                <a:cs typeface="Inter" pitchFamily="34" charset="-120"/>
              </a:rPr>
              <a:t>Родовища, розвідані з достатньою точністю для обґрунтування техніко-економічного обґрунтування (ТЕО) розробки та проектування гірничих робіт, включаючи вибір технології видобутку та переробки.</a:t>
            </a:r>
            <a:endParaRPr lang="en-US" sz="1400" dirty="0"/>
          </a:p>
        </p:txBody>
      </p:sp>
      <p:pic>
        <p:nvPicPr>
          <p:cNvPr id="10" name="Image 3" descr="preencoded.png"/>
          <p:cNvPicPr>
            <a:picLocks noChangeAspect="1"/>
          </p:cNvPicPr>
          <p:nvPr/>
        </p:nvPicPr>
        <p:blipFill>
          <a:blip r:embed="rId6"/>
          <a:stretch>
            <a:fillRect/>
          </a:stretch>
        </p:blipFill>
        <p:spPr>
          <a:xfrm>
            <a:off x="7315200" y="3868460"/>
            <a:ext cx="3342442" cy="720328"/>
          </a:xfrm>
          <a:prstGeom prst="rect">
            <a:avLst/>
          </a:prstGeom>
        </p:spPr>
      </p:pic>
      <p:sp>
        <p:nvSpPr>
          <p:cNvPr id="11" name="Text 5"/>
          <p:cNvSpPr/>
          <p:nvPr/>
        </p:nvSpPr>
        <p:spPr>
          <a:xfrm>
            <a:off x="8226504" y="4858822"/>
            <a:ext cx="2251115" cy="281345"/>
          </a:xfrm>
          <a:prstGeom prst="rect">
            <a:avLst/>
          </a:prstGeom>
          <a:noFill/>
          <a:ln/>
        </p:spPr>
        <p:txBody>
          <a:bodyPr wrap="none" lIns="0" tIns="0" rIns="0" bIns="0" rtlCol="0" anchor="t"/>
          <a:lstStyle/>
          <a:p>
            <a:pPr marL="0" indent="0" algn="r">
              <a:lnSpc>
                <a:spcPts val="2200"/>
              </a:lnSpc>
              <a:buNone/>
            </a:pPr>
            <a:r>
              <a:rPr lang="en-US" sz="1750" b="1" kern="0" spc="-53" dirty="0">
                <a:solidFill>
                  <a:srgbClr val="272525"/>
                </a:solidFill>
                <a:latin typeface="Inter Bold" pitchFamily="34" charset="0"/>
                <a:ea typeface="Inter Bold" pitchFamily="34" charset="-122"/>
                <a:cs typeface="Inter Bold" pitchFamily="34" charset="-120"/>
              </a:rPr>
              <a:t>C1</a:t>
            </a:r>
            <a:endParaRPr lang="en-US" sz="1750" dirty="0"/>
          </a:p>
        </p:txBody>
      </p:sp>
      <p:sp>
        <p:nvSpPr>
          <p:cNvPr id="12" name="Text 6"/>
          <p:cNvSpPr/>
          <p:nvPr/>
        </p:nvSpPr>
        <p:spPr>
          <a:xfrm>
            <a:off x="7495223" y="5248156"/>
            <a:ext cx="2982397" cy="2016919"/>
          </a:xfrm>
          <a:prstGeom prst="rect">
            <a:avLst/>
          </a:prstGeom>
          <a:noFill/>
          <a:ln/>
        </p:spPr>
        <p:txBody>
          <a:bodyPr wrap="square" lIns="0" tIns="0" rIns="0" bIns="0" rtlCol="0" anchor="t"/>
          <a:lstStyle/>
          <a:p>
            <a:pPr marL="0" indent="0" algn="r">
              <a:lnSpc>
                <a:spcPts val="2250"/>
              </a:lnSpc>
              <a:buNone/>
            </a:pPr>
            <a:r>
              <a:rPr lang="en-US" sz="1400" kern="0" spc="-28" dirty="0">
                <a:solidFill>
                  <a:srgbClr val="272525"/>
                </a:solidFill>
                <a:latin typeface="Inter" pitchFamily="34" charset="0"/>
                <a:ea typeface="Inter" pitchFamily="34" charset="-122"/>
                <a:cs typeface="Inter" pitchFamily="34" charset="-120"/>
              </a:rPr>
              <a:t>Запаси оцінені на основі попередніх геологічних даних, геофізичних досліджень та аналогій з іншими родовищами. Потребують додаткової розвідки для підтвердження промислової цінності.</a:t>
            </a:r>
            <a:endParaRPr lang="en-US" sz="1400" dirty="0"/>
          </a:p>
        </p:txBody>
      </p:sp>
      <p:pic>
        <p:nvPicPr>
          <p:cNvPr id="13" name="Image 4" descr="preencoded.png"/>
          <p:cNvPicPr>
            <a:picLocks noChangeAspect="1"/>
          </p:cNvPicPr>
          <p:nvPr/>
        </p:nvPicPr>
        <p:blipFill>
          <a:blip r:embed="rId7"/>
          <a:stretch>
            <a:fillRect/>
          </a:stretch>
        </p:blipFill>
        <p:spPr>
          <a:xfrm>
            <a:off x="10657642" y="3868460"/>
            <a:ext cx="3342442" cy="720328"/>
          </a:xfrm>
          <a:prstGeom prst="rect">
            <a:avLst/>
          </a:prstGeom>
        </p:spPr>
      </p:pic>
      <p:sp>
        <p:nvSpPr>
          <p:cNvPr id="14" name="Text 7"/>
          <p:cNvSpPr/>
          <p:nvPr/>
        </p:nvSpPr>
        <p:spPr>
          <a:xfrm>
            <a:off x="11568946" y="4858822"/>
            <a:ext cx="2251115" cy="281345"/>
          </a:xfrm>
          <a:prstGeom prst="rect">
            <a:avLst/>
          </a:prstGeom>
          <a:noFill/>
          <a:ln/>
        </p:spPr>
        <p:txBody>
          <a:bodyPr wrap="none" lIns="0" tIns="0" rIns="0" bIns="0" rtlCol="0" anchor="t"/>
          <a:lstStyle/>
          <a:p>
            <a:pPr marL="0" indent="0" algn="r">
              <a:lnSpc>
                <a:spcPts val="2200"/>
              </a:lnSpc>
              <a:buNone/>
            </a:pPr>
            <a:r>
              <a:rPr lang="en-US" sz="1750" b="1" kern="0" spc="-53" dirty="0">
                <a:solidFill>
                  <a:srgbClr val="272525"/>
                </a:solidFill>
                <a:latin typeface="Inter Bold" pitchFamily="34" charset="0"/>
                <a:ea typeface="Inter Bold" pitchFamily="34" charset="-122"/>
                <a:cs typeface="Inter Bold" pitchFamily="34" charset="-120"/>
              </a:rPr>
              <a:t>C2</a:t>
            </a:r>
            <a:endParaRPr lang="en-US" sz="1750" dirty="0"/>
          </a:p>
        </p:txBody>
      </p:sp>
      <p:sp>
        <p:nvSpPr>
          <p:cNvPr id="15" name="Text 8"/>
          <p:cNvSpPr/>
          <p:nvPr/>
        </p:nvSpPr>
        <p:spPr>
          <a:xfrm>
            <a:off x="10837664" y="5248156"/>
            <a:ext cx="2982397" cy="2016919"/>
          </a:xfrm>
          <a:prstGeom prst="rect">
            <a:avLst/>
          </a:prstGeom>
          <a:noFill/>
          <a:ln/>
        </p:spPr>
        <p:txBody>
          <a:bodyPr wrap="square" lIns="0" tIns="0" rIns="0" bIns="0" rtlCol="0" anchor="t"/>
          <a:lstStyle/>
          <a:p>
            <a:pPr marL="0" indent="0" algn="r">
              <a:lnSpc>
                <a:spcPts val="2250"/>
              </a:lnSpc>
              <a:buNone/>
            </a:pPr>
            <a:r>
              <a:rPr lang="en-US" sz="1400" kern="0" spc="-28" dirty="0">
                <a:solidFill>
                  <a:srgbClr val="272525"/>
                </a:solidFill>
                <a:latin typeface="Inter" pitchFamily="34" charset="0"/>
                <a:ea typeface="Inter" pitchFamily="34" charset="-122"/>
                <a:cs typeface="Inter" pitchFamily="34" charset="-120"/>
              </a:rPr>
              <a:t>Прогнозні ресурси, оцінені на основі регіональних геологічних даних та геохімічних аномалій. Потребують проведення комплексу геологорозвідувальних робіт для підтвердження наявності промислових запасів.</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9371" y="776526"/>
            <a:ext cx="13271659" cy="1213247"/>
          </a:xfrm>
          <a:prstGeom prst="rect">
            <a:avLst/>
          </a:prstGeom>
          <a:noFill/>
          <a:ln/>
        </p:spPr>
        <p:txBody>
          <a:bodyPr wrap="square" lIns="0" tIns="0" rIns="0" bIns="0" rtlCol="0" anchor="t"/>
          <a:lstStyle/>
          <a:p>
            <a:pPr marL="0" indent="0">
              <a:lnSpc>
                <a:spcPts val="4750"/>
              </a:lnSpc>
              <a:buNone/>
            </a:pPr>
            <a:r>
              <a:rPr lang="en-US" sz="3800" b="1" kern="0" spc="-115" dirty="0">
                <a:solidFill>
                  <a:srgbClr val="000000"/>
                </a:solidFill>
                <a:latin typeface="Inter Bold" pitchFamily="34" charset="0"/>
                <a:ea typeface="Inter Bold" pitchFamily="34" charset="-122"/>
                <a:cs typeface="Inter Bold" pitchFamily="34" charset="-120"/>
              </a:rPr>
              <a:t>Класифікація родовищ за ступенем підготовленості до видобутку</a:t>
            </a:r>
            <a:endParaRPr lang="en-US" sz="3800" dirty="0"/>
          </a:p>
        </p:txBody>
      </p:sp>
      <p:sp>
        <p:nvSpPr>
          <p:cNvPr id="3" name="Text 1"/>
          <p:cNvSpPr/>
          <p:nvPr/>
        </p:nvSpPr>
        <p:spPr>
          <a:xfrm>
            <a:off x="2512814" y="3509605"/>
            <a:ext cx="2426494" cy="303252"/>
          </a:xfrm>
          <a:prstGeom prst="rect">
            <a:avLst/>
          </a:prstGeom>
          <a:noFill/>
          <a:ln/>
        </p:spPr>
        <p:txBody>
          <a:bodyPr wrap="none" lIns="0" tIns="0" rIns="0" bIns="0" rtlCol="0" anchor="t"/>
          <a:lstStyle/>
          <a:p>
            <a:pPr marL="0" indent="0" algn="r">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Підготовлені</a:t>
            </a:r>
            <a:endParaRPr lang="en-US" sz="1900" dirty="0"/>
          </a:p>
        </p:txBody>
      </p:sp>
      <p:sp>
        <p:nvSpPr>
          <p:cNvPr id="4" name="Text 2"/>
          <p:cNvSpPr/>
          <p:nvPr/>
        </p:nvSpPr>
        <p:spPr>
          <a:xfrm>
            <a:off x="679371" y="3929301"/>
            <a:ext cx="4259937" cy="1552575"/>
          </a:xfrm>
          <a:prstGeom prst="rect">
            <a:avLst/>
          </a:prstGeom>
          <a:noFill/>
          <a:ln/>
        </p:spPr>
        <p:txBody>
          <a:bodyPr wrap="square" lIns="0" tIns="0" rIns="0" bIns="0" rtlCol="0" anchor="t"/>
          <a:lstStyle/>
          <a:p>
            <a:pPr marL="0" indent="0" algn="r">
              <a:lnSpc>
                <a:spcPts val="2400"/>
              </a:lnSpc>
              <a:buNone/>
            </a:pPr>
            <a:r>
              <a:rPr lang="en-US" kern="0" spc="-31" dirty="0">
                <a:solidFill>
                  <a:srgbClr val="272525"/>
                </a:solidFill>
                <a:latin typeface="Inter" pitchFamily="34" charset="0"/>
                <a:ea typeface="Inter" pitchFamily="34" charset="-122"/>
                <a:cs typeface="Inter" pitchFamily="34" charset="-120"/>
              </a:rPr>
              <a:t>Мають повний пакет дозвільної документації, затверджений проєкт розробки, підведені комунікації (електроенергія, вода), обладнані під'їзні шляхи та майданчик для зберігання видобутої сировини.</a:t>
            </a:r>
            <a:endParaRPr lang="en-US" dirty="0"/>
          </a:p>
        </p:txBody>
      </p:sp>
      <p:pic>
        <p:nvPicPr>
          <p:cNvPr id="5" name="Image 0" descr="preencoded.png"/>
          <p:cNvPicPr>
            <a:picLocks noChangeAspect="1"/>
          </p:cNvPicPr>
          <p:nvPr/>
        </p:nvPicPr>
        <p:blipFill>
          <a:blip r:embed="rId3"/>
          <a:stretch>
            <a:fillRect/>
          </a:stretch>
        </p:blipFill>
        <p:spPr>
          <a:xfrm>
            <a:off x="5327452" y="2508052"/>
            <a:ext cx="3975378" cy="3975378"/>
          </a:xfrm>
          <a:prstGeom prst="rect">
            <a:avLst/>
          </a:prstGeom>
        </p:spPr>
      </p:pic>
      <p:sp>
        <p:nvSpPr>
          <p:cNvPr id="6" name="Text 3"/>
          <p:cNvSpPr/>
          <p:nvPr/>
        </p:nvSpPr>
        <p:spPr>
          <a:xfrm>
            <a:off x="5895737" y="4062413"/>
            <a:ext cx="97393" cy="388144"/>
          </a:xfrm>
          <a:prstGeom prst="rect">
            <a:avLst/>
          </a:prstGeom>
          <a:noFill/>
          <a:ln/>
        </p:spPr>
        <p:txBody>
          <a:bodyPr wrap="none" lIns="0" tIns="0" rIns="0" bIns="0" rtlCol="0" anchor="t"/>
          <a:lstStyle/>
          <a:p>
            <a:pPr marL="0" indent="0">
              <a:lnSpc>
                <a:spcPts val="3050"/>
              </a:lnSpc>
              <a:buNone/>
            </a:pPr>
            <a:r>
              <a:rPr lang="en-US" sz="1900" b="1" kern="0" spc="-57" dirty="0">
                <a:solidFill>
                  <a:srgbClr val="272525"/>
                </a:solidFill>
                <a:latin typeface="Inter Bold" pitchFamily="34" charset="0"/>
                <a:ea typeface="Inter Bold" pitchFamily="34" charset="-122"/>
                <a:cs typeface="Inter Bold" pitchFamily="34" charset="-120"/>
              </a:rPr>
              <a:t>1</a:t>
            </a:r>
            <a:endParaRPr lang="en-US" sz="1900" dirty="0"/>
          </a:p>
        </p:txBody>
      </p:sp>
      <p:sp>
        <p:nvSpPr>
          <p:cNvPr id="7" name="Text 4"/>
          <p:cNvSpPr/>
          <p:nvPr/>
        </p:nvSpPr>
        <p:spPr>
          <a:xfrm>
            <a:off x="9593937" y="2377916"/>
            <a:ext cx="2599611" cy="303252"/>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Частково підготовлені</a:t>
            </a:r>
            <a:endParaRPr lang="en-US" sz="1900" dirty="0"/>
          </a:p>
        </p:txBody>
      </p:sp>
      <p:sp>
        <p:nvSpPr>
          <p:cNvPr id="8" name="Text 5"/>
          <p:cNvSpPr/>
          <p:nvPr/>
        </p:nvSpPr>
        <p:spPr>
          <a:xfrm>
            <a:off x="9593937" y="2797612"/>
            <a:ext cx="4357092" cy="1552575"/>
          </a:xfrm>
          <a:prstGeom prst="rect">
            <a:avLst/>
          </a:prstGeom>
          <a:noFill/>
          <a:ln/>
        </p:spPr>
        <p:txBody>
          <a:bodyPr wrap="square" lIns="0" tIns="0" rIns="0" bIns="0" rtlCol="0" anchor="t"/>
          <a:lstStyle/>
          <a:p>
            <a:pPr marL="0" indent="0" algn="l">
              <a:lnSpc>
                <a:spcPts val="2400"/>
              </a:lnSpc>
              <a:buNone/>
            </a:pPr>
            <a:r>
              <a:rPr lang="en-US" kern="0" spc="-31" dirty="0">
                <a:solidFill>
                  <a:srgbClr val="272525"/>
                </a:solidFill>
                <a:latin typeface="Inter" pitchFamily="34" charset="0"/>
                <a:ea typeface="Inter" pitchFamily="34" charset="-122"/>
                <a:cs typeface="Inter" pitchFamily="34" charset="-120"/>
              </a:rPr>
              <a:t>Наявна частина дозвільної документації, розробка проєкту знаходиться на завершальній стадії. Частково підведені комунікації, потребують додаткових інвестицій для завершення підготовки інфраструктури.</a:t>
            </a:r>
            <a:endParaRPr lang="en-US" dirty="0"/>
          </a:p>
        </p:txBody>
      </p:sp>
      <p:pic>
        <p:nvPicPr>
          <p:cNvPr id="9" name="Image 1" descr="preencoded.png"/>
          <p:cNvPicPr>
            <a:picLocks noChangeAspect="1"/>
          </p:cNvPicPr>
          <p:nvPr/>
        </p:nvPicPr>
        <p:blipFill>
          <a:blip r:embed="rId4"/>
          <a:stretch>
            <a:fillRect/>
          </a:stretch>
        </p:blipFill>
        <p:spPr>
          <a:xfrm>
            <a:off x="5327452" y="2508052"/>
            <a:ext cx="3975378" cy="3975378"/>
          </a:xfrm>
          <a:prstGeom prst="rect">
            <a:avLst/>
          </a:prstGeom>
        </p:spPr>
      </p:pic>
      <p:sp>
        <p:nvSpPr>
          <p:cNvPr id="10" name="Text 6"/>
          <p:cNvSpPr/>
          <p:nvPr/>
        </p:nvSpPr>
        <p:spPr>
          <a:xfrm>
            <a:off x="8134826" y="3234214"/>
            <a:ext cx="145375" cy="388144"/>
          </a:xfrm>
          <a:prstGeom prst="rect">
            <a:avLst/>
          </a:prstGeom>
          <a:noFill/>
          <a:ln/>
        </p:spPr>
        <p:txBody>
          <a:bodyPr wrap="none" lIns="0" tIns="0" rIns="0" bIns="0" rtlCol="0" anchor="t"/>
          <a:lstStyle/>
          <a:p>
            <a:pPr marL="0" indent="0">
              <a:lnSpc>
                <a:spcPts val="3050"/>
              </a:lnSpc>
              <a:buNone/>
            </a:pPr>
            <a:r>
              <a:rPr lang="en-US" sz="1900" b="1" kern="0" spc="-57" dirty="0">
                <a:solidFill>
                  <a:srgbClr val="272525"/>
                </a:solidFill>
                <a:latin typeface="Inter Bold" pitchFamily="34" charset="0"/>
                <a:ea typeface="Inter Bold" pitchFamily="34" charset="-122"/>
                <a:cs typeface="Inter Bold" pitchFamily="34" charset="-120"/>
              </a:rPr>
              <a:t>2</a:t>
            </a:r>
            <a:endParaRPr lang="en-US" sz="1900" dirty="0"/>
          </a:p>
        </p:txBody>
      </p:sp>
      <p:sp>
        <p:nvSpPr>
          <p:cNvPr id="11" name="Text 7"/>
          <p:cNvSpPr/>
          <p:nvPr/>
        </p:nvSpPr>
        <p:spPr>
          <a:xfrm>
            <a:off x="9593937" y="4641294"/>
            <a:ext cx="2426494" cy="303252"/>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Непідготовлені</a:t>
            </a:r>
            <a:endParaRPr lang="en-US" sz="1900" dirty="0"/>
          </a:p>
        </p:txBody>
      </p:sp>
      <p:sp>
        <p:nvSpPr>
          <p:cNvPr id="12" name="Text 8"/>
          <p:cNvSpPr/>
          <p:nvPr/>
        </p:nvSpPr>
        <p:spPr>
          <a:xfrm>
            <a:off x="9593937" y="5060990"/>
            <a:ext cx="4357092" cy="1552575"/>
          </a:xfrm>
          <a:prstGeom prst="rect">
            <a:avLst/>
          </a:prstGeom>
          <a:noFill/>
          <a:ln/>
        </p:spPr>
        <p:txBody>
          <a:bodyPr wrap="square" lIns="0" tIns="0" rIns="0" bIns="0" rtlCol="0" anchor="t"/>
          <a:lstStyle/>
          <a:p>
            <a:pPr marL="0" indent="0" algn="l">
              <a:lnSpc>
                <a:spcPts val="2400"/>
              </a:lnSpc>
              <a:buNone/>
            </a:pPr>
            <a:r>
              <a:rPr lang="en-US" kern="0" spc="-31" dirty="0">
                <a:solidFill>
                  <a:srgbClr val="272525"/>
                </a:solidFill>
                <a:latin typeface="Inter" pitchFamily="34" charset="0"/>
                <a:ea typeface="Inter" pitchFamily="34" charset="-122"/>
                <a:cs typeface="Inter" pitchFamily="34" charset="-120"/>
              </a:rPr>
              <a:t>Відсутня дозвільна документація, проєкт розробки не затверджений. Необхідне проведення комплексу геолого-економічних оцінок та отримання всіх необхідних дозволів для початку видобутку.</a:t>
            </a:r>
            <a:endParaRPr lang="en-US" dirty="0"/>
          </a:p>
        </p:txBody>
      </p:sp>
      <p:pic>
        <p:nvPicPr>
          <p:cNvPr id="13" name="Image 2" descr="preencoded.png"/>
          <p:cNvPicPr>
            <a:picLocks noChangeAspect="1"/>
          </p:cNvPicPr>
          <p:nvPr/>
        </p:nvPicPr>
        <p:blipFill>
          <a:blip r:embed="rId5"/>
          <a:stretch>
            <a:fillRect/>
          </a:stretch>
        </p:blipFill>
        <p:spPr>
          <a:xfrm>
            <a:off x="5327452" y="2508052"/>
            <a:ext cx="3975378" cy="3975378"/>
          </a:xfrm>
          <a:prstGeom prst="rect">
            <a:avLst/>
          </a:prstGeom>
        </p:spPr>
      </p:pic>
      <p:sp>
        <p:nvSpPr>
          <p:cNvPr id="14" name="Text 9"/>
          <p:cNvSpPr/>
          <p:nvPr/>
        </p:nvSpPr>
        <p:spPr>
          <a:xfrm>
            <a:off x="7718584" y="5608201"/>
            <a:ext cx="149304" cy="388144"/>
          </a:xfrm>
          <a:prstGeom prst="rect">
            <a:avLst/>
          </a:prstGeom>
          <a:noFill/>
          <a:ln/>
        </p:spPr>
        <p:txBody>
          <a:bodyPr wrap="none" lIns="0" tIns="0" rIns="0" bIns="0" rtlCol="0" anchor="t"/>
          <a:lstStyle/>
          <a:p>
            <a:pPr marL="0" indent="0">
              <a:lnSpc>
                <a:spcPts val="3050"/>
              </a:lnSpc>
              <a:buNone/>
            </a:pPr>
            <a:r>
              <a:rPr lang="en-US" sz="1900" b="1" kern="0" spc="-57" dirty="0">
                <a:solidFill>
                  <a:srgbClr val="272525"/>
                </a:solidFill>
                <a:latin typeface="Inter Bold" pitchFamily="34" charset="0"/>
                <a:ea typeface="Inter Bold" pitchFamily="34" charset="-122"/>
                <a:cs typeface="Inter Bold" pitchFamily="34" charset="-120"/>
              </a:rPr>
              <a:t>3</a:t>
            </a:r>
            <a:endParaRPr lang="en-US" sz="1900" dirty="0"/>
          </a:p>
        </p:txBody>
      </p:sp>
      <p:sp>
        <p:nvSpPr>
          <p:cNvPr id="15" name="Text 10"/>
          <p:cNvSpPr/>
          <p:nvPr/>
        </p:nvSpPr>
        <p:spPr>
          <a:xfrm>
            <a:off x="679371" y="6831925"/>
            <a:ext cx="13271659" cy="621030"/>
          </a:xfrm>
          <a:prstGeom prst="rect">
            <a:avLst/>
          </a:prstGeom>
          <a:noFill/>
          <a:ln/>
        </p:spPr>
        <p:txBody>
          <a:bodyPr wrap="square" lIns="0" tIns="0" rIns="0" bIns="0" rtlCol="0" anchor="t"/>
          <a:lstStyle/>
          <a:p>
            <a:pPr marL="0" indent="0">
              <a:lnSpc>
                <a:spcPts val="2400"/>
              </a:lnSpc>
              <a:buNone/>
            </a:pPr>
            <a:r>
              <a:rPr lang="en-US" sz="1500" kern="0" spc="-31" dirty="0">
                <a:solidFill>
                  <a:srgbClr val="272525"/>
                </a:solidFill>
                <a:latin typeface="Inter" pitchFamily="34" charset="0"/>
                <a:ea typeface="Inter" pitchFamily="34" charset="-122"/>
                <a:cs typeface="Inter" pitchFamily="34" charset="-120"/>
              </a:rPr>
              <a:t>Стадія підготовки родовища суттєво впливає на терміни початку видобутку та обсяг початкових інвестицій. Врахування ступеня підготовленості необхідне для реалістичного планування гірничих робіт.</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9705" y="678418"/>
            <a:ext cx="7140178" cy="645914"/>
          </a:xfrm>
          <a:prstGeom prst="rect">
            <a:avLst/>
          </a:prstGeom>
          <a:noFill/>
          <a:ln/>
        </p:spPr>
        <p:txBody>
          <a:bodyPr wrap="none" lIns="0" tIns="0" rIns="0" bIns="0" rtlCol="0" anchor="t"/>
          <a:lstStyle/>
          <a:p>
            <a:pPr marL="0" indent="0">
              <a:lnSpc>
                <a:spcPts val="5050"/>
              </a:lnSpc>
              <a:buNone/>
            </a:pPr>
            <a:r>
              <a:rPr lang="en-US" sz="4050" b="1" kern="0" spc="-122" dirty="0">
                <a:solidFill>
                  <a:srgbClr val="000000"/>
                </a:solidFill>
                <a:latin typeface="Inter Bold" pitchFamily="34" charset="0"/>
                <a:ea typeface="Inter Bold" pitchFamily="34" charset="-122"/>
                <a:cs typeface="Inter Bold" pitchFamily="34" charset="-120"/>
              </a:rPr>
              <a:t>Підземний спосіб видобутку</a:t>
            </a:r>
            <a:endParaRPr lang="en-US" sz="4050" dirty="0"/>
          </a:p>
        </p:txBody>
      </p:sp>
      <p:sp>
        <p:nvSpPr>
          <p:cNvPr id="4" name="Shape 1"/>
          <p:cNvSpPr/>
          <p:nvPr/>
        </p:nvSpPr>
        <p:spPr>
          <a:xfrm>
            <a:off x="6209705" y="1634252"/>
            <a:ext cx="3745468" cy="3512582"/>
          </a:xfrm>
          <a:prstGeom prst="roundRect">
            <a:avLst>
              <a:gd name="adj" fmla="val 2471"/>
            </a:avLst>
          </a:prstGeom>
          <a:solidFill>
            <a:srgbClr val="DADBF1"/>
          </a:solidFill>
          <a:ln w="7620">
            <a:solidFill>
              <a:srgbClr val="C0C1D7"/>
            </a:solidFill>
            <a:prstDash val="solid"/>
          </a:ln>
        </p:spPr>
        <p:txBody>
          <a:bodyPr/>
          <a:lstStyle/>
          <a:p>
            <a:endParaRPr lang="uk-UA"/>
          </a:p>
        </p:txBody>
      </p:sp>
      <p:sp>
        <p:nvSpPr>
          <p:cNvPr id="5" name="Text 2"/>
          <p:cNvSpPr/>
          <p:nvPr/>
        </p:nvSpPr>
        <p:spPr>
          <a:xfrm>
            <a:off x="6423898" y="1848445"/>
            <a:ext cx="3013710" cy="322898"/>
          </a:xfrm>
          <a:prstGeom prst="rect">
            <a:avLst/>
          </a:prstGeom>
          <a:noFill/>
          <a:ln/>
        </p:spPr>
        <p:txBody>
          <a:bodyPr wrap="none" lIns="0" tIns="0" rIns="0" bIns="0" rtlCol="0" anchor="t"/>
          <a:lstStyle/>
          <a:p>
            <a:pPr marL="0" indent="0">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Запаси, готові до виїмки</a:t>
            </a:r>
            <a:endParaRPr lang="en-US" sz="2000" dirty="0"/>
          </a:p>
        </p:txBody>
      </p:sp>
      <p:sp>
        <p:nvSpPr>
          <p:cNvPr id="6" name="Text 3"/>
          <p:cNvSpPr/>
          <p:nvPr/>
        </p:nvSpPr>
        <p:spPr>
          <a:xfrm>
            <a:off x="6423898" y="2295287"/>
            <a:ext cx="3317081" cy="198381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Inter" pitchFamily="34" charset="0"/>
                <a:ea typeface="Inter" pitchFamily="34" charset="-122"/>
                <a:cs typeface="Inter" pitchFamily="34" charset="-120"/>
              </a:rPr>
              <a:t>Ділянки з підготовленими виїмковими виробками, наприклад, блок №3 шахти "Глибока", де вже здійснено проходку вентиляційних та транспортних штреків.</a:t>
            </a:r>
            <a:endParaRPr lang="en-US" sz="1600" dirty="0"/>
          </a:p>
        </p:txBody>
      </p:sp>
      <p:sp>
        <p:nvSpPr>
          <p:cNvPr id="7" name="Shape 4"/>
          <p:cNvSpPr/>
          <p:nvPr/>
        </p:nvSpPr>
        <p:spPr>
          <a:xfrm>
            <a:off x="10161746" y="1634252"/>
            <a:ext cx="3745468" cy="3512582"/>
          </a:xfrm>
          <a:prstGeom prst="roundRect">
            <a:avLst>
              <a:gd name="adj" fmla="val 2471"/>
            </a:avLst>
          </a:prstGeom>
          <a:solidFill>
            <a:srgbClr val="DADBF1"/>
          </a:solidFill>
          <a:ln w="7620">
            <a:solidFill>
              <a:srgbClr val="C0C1D7"/>
            </a:solidFill>
            <a:prstDash val="solid"/>
          </a:ln>
        </p:spPr>
        <p:txBody>
          <a:bodyPr/>
          <a:lstStyle/>
          <a:p>
            <a:endParaRPr lang="uk-UA"/>
          </a:p>
        </p:txBody>
      </p:sp>
      <p:sp>
        <p:nvSpPr>
          <p:cNvPr id="8" name="Text 5"/>
          <p:cNvSpPr/>
          <p:nvPr/>
        </p:nvSpPr>
        <p:spPr>
          <a:xfrm>
            <a:off x="10375940" y="1848445"/>
            <a:ext cx="3317081" cy="645795"/>
          </a:xfrm>
          <a:prstGeom prst="rect">
            <a:avLst/>
          </a:prstGeom>
          <a:noFill/>
          <a:ln/>
        </p:spPr>
        <p:txBody>
          <a:bodyPr wrap="square" lIns="0" tIns="0" rIns="0" bIns="0" rtlCol="0" anchor="t"/>
          <a:lstStyle/>
          <a:p>
            <a:pPr marL="0" indent="0">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Запаси, що потребують підготовки</a:t>
            </a:r>
            <a:endParaRPr lang="en-US" sz="2000" dirty="0"/>
          </a:p>
        </p:txBody>
      </p:sp>
      <p:sp>
        <p:nvSpPr>
          <p:cNvPr id="9" name="Text 6"/>
          <p:cNvSpPr/>
          <p:nvPr/>
        </p:nvSpPr>
        <p:spPr>
          <a:xfrm>
            <a:off x="10375940" y="2618184"/>
            <a:ext cx="3317081" cy="2314456"/>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Inter" pitchFamily="34" charset="0"/>
                <a:ea typeface="Inter" pitchFamily="34" charset="-122"/>
                <a:cs typeface="Inter" pitchFamily="34" charset="-120"/>
              </a:rPr>
              <a:t>Необхідне проведення додаткових робіт для доступу, таких як будівництво похилих виробок або розширення існуючих горизонтів, як на горизонті 500 м шахти "Перспективна".</a:t>
            </a:r>
            <a:endParaRPr lang="en-US" sz="1600" dirty="0"/>
          </a:p>
        </p:txBody>
      </p:sp>
      <p:sp>
        <p:nvSpPr>
          <p:cNvPr id="10" name="Shape 7"/>
          <p:cNvSpPr/>
          <p:nvPr/>
        </p:nvSpPr>
        <p:spPr>
          <a:xfrm>
            <a:off x="6209705" y="5353407"/>
            <a:ext cx="7697391" cy="2197775"/>
          </a:xfrm>
          <a:prstGeom prst="roundRect">
            <a:avLst>
              <a:gd name="adj" fmla="val 3950"/>
            </a:avLst>
          </a:prstGeom>
          <a:solidFill>
            <a:srgbClr val="DADBF1"/>
          </a:solidFill>
          <a:ln w="7620">
            <a:solidFill>
              <a:srgbClr val="C0C1D7"/>
            </a:solidFill>
            <a:prstDash val="solid"/>
          </a:ln>
        </p:spPr>
        <p:txBody>
          <a:bodyPr/>
          <a:lstStyle/>
          <a:p>
            <a:endParaRPr lang="uk-UA"/>
          </a:p>
        </p:txBody>
      </p:sp>
      <p:sp>
        <p:nvSpPr>
          <p:cNvPr id="11" name="Text 8"/>
          <p:cNvSpPr/>
          <p:nvPr/>
        </p:nvSpPr>
        <p:spPr>
          <a:xfrm>
            <a:off x="6423898" y="5567601"/>
            <a:ext cx="3160157" cy="322898"/>
          </a:xfrm>
          <a:prstGeom prst="rect">
            <a:avLst/>
          </a:prstGeom>
          <a:noFill/>
          <a:ln/>
        </p:spPr>
        <p:txBody>
          <a:bodyPr wrap="none" lIns="0" tIns="0" rIns="0" bIns="0" rtlCol="0" anchor="t"/>
          <a:lstStyle/>
          <a:p>
            <a:pPr marL="0" indent="0">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Запаси, що оконтурюють</a:t>
            </a:r>
            <a:endParaRPr lang="en-US" sz="2000" dirty="0"/>
          </a:p>
        </p:txBody>
      </p:sp>
      <p:sp>
        <p:nvSpPr>
          <p:cNvPr id="12" name="Text 9"/>
          <p:cNvSpPr/>
          <p:nvPr/>
        </p:nvSpPr>
        <p:spPr>
          <a:xfrm>
            <a:off x="6423898" y="6014442"/>
            <a:ext cx="7269004" cy="1322546"/>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Inter" pitchFamily="34" charset="0"/>
                <a:ea typeface="Inter" pitchFamily="34" charset="-122"/>
                <a:cs typeface="Inter" pitchFamily="34" charset="-120"/>
              </a:rPr>
              <a:t>Визначення контурів здійснюється в процесі видобування, особливо актуально для родовищ складної геологічної будови, де межі покладу уточнюються за результатами буріння розвідувальних свердловин з гірничих виробок.</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41602"/>
          </a:xfrm>
          <a:prstGeom prst="rect">
            <a:avLst/>
          </a:prstGeom>
        </p:spPr>
      </p:pic>
      <p:sp>
        <p:nvSpPr>
          <p:cNvPr id="3" name="Text 0"/>
          <p:cNvSpPr/>
          <p:nvPr/>
        </p:nvSpPr>
        <p:spPr>
          <a:xfrm>
            <a:off x="655558" y="2856667"/>
            <a:ext cx="6350437" cy="585311"/>
          </a:xfrm>
          <a:prstGeom prst="rect">
            <a:avLst/>
          </a:prstGeom>
          <a:noFill/>
          <a:ln/>
        </p:spPr>
        <p:txBody>
          <a:bodyPr wrap="none" lIns="0" tIns="0" rIns="0" bIns="0" rtlCol="0" anchor="t"/>
          <a:lstStyle/>
          <a:p>
            <a:pPr marL="0" indent="0">
              <a:lnSpc>
                <a:spcPts val="4600"/>
              </a:lnSpc>
              <a:buNone/>
            </a:pPr>
            <a:r>
              <a:rPr lang="en-US" sz="3650" b="1" kern="0" spc="-111" dirty="0">
                <a:solidFill>
                  <a:srgbClr val="000000"/>
                </a:solidFill>
                <a:latin typeface="Inter Bold" pitchFamily="34" charset="0"/>
                <a:ea typeface="Inter Bold" pitchFamily="34" charset="-122"/>
                <a:cs typeface="Inter Bold" pitchFamily="34" charset="-120"/>
              </a:rPr>
              <a:t>Відкритий спосіб видобутку</a:t>
            </a:r>
            <a:endParaRPr lang="en-US" sz="3650" dirty="0"/>
          </a:p>
        </p:txBody>
      </p:sp>
      <p:sp>
        <p:nvSpPr>
          <p:cNvPr id="4" name="Shape 1"/>
          <p:cNvSpPr/>
          <p:nvPr/>
        </p:nvSpPr>
        <p:spPr>
          <a:xfrm>
            <a:off x="655558" y="5869662"/>
            <a:ext cx="13319284" cy="22860"/>
          </a:xfrm>
          <a:prstGeom prst="roundRect">
            <a:avLst>
              <a:gd name="adj" fmla="val 344178"/>
            </a:avLst>
          </a:prstGeom>
          <a:solidFill>
            <a:srgbClr val="C0C1D7"/>
          </a:solidFill>
          <a:ln/>
        </p:spPr>
        <p:txBody>
          <a:bodyPr/>
          <a:lstStyle/>
          <a:p>
            <a:endParaRPr lang="uk-UA"/>
          </a:p>
        </p:txBody>
      </p:sp>
      <p:sp>
        <p:nvSpPr>
          <p:cNvPr id="5" name="Shape 2"/>
          <p:cNvSpPr/>
          <p:nvPr/>
        </p:nvSpPr>
        <p:spPr>
          <a:xfrm>
            <a:off x="3927038" y="5214104"/>
            <a:ext cx="22860" cy="655558"/>
          </a:xfrm>
          <a:prstGeom prst="roundRect">
            <a:avLst>
              <a:gd name="adj" fmla="val 344178"/>
            </a:avLst>
          </a:prstGeom>
          <a:solidFill>
            <a:srgbClr val="C0C1D7"/>
          </a:solidFill>
          <a:ln/>
        </p:spPr>
        <p:txBody>
          <a:bodyPr/>
          <a:lstStyle/>
          <a:p>
            <a:endParaRPr lang="uk-UA"/>
          </a:p>
        </p:txBody>
      </p:sp>
      <p:sp>
        <p:nvSpPr>
          <p:cNvPr id="6" name="Shape 3"/>
          <p:cNvSpPr/>
          <p:nvPr/>
        </p:nvSpPr>
        <p:spPr>
          <a:xfrm>
            <a:off x="3727728" y="5658922"/>
            <a:ext cx="421481" cy="421481"/>
          </a:xfrm>
          <a:prstGeom prst="roundRect">
            <a:avLst>
              <a:gd name="adj" fmla="val 18667"/>
            </a:avLst>
          </a:prstGeom>
          <a:solidFill>
            <a:srgbClr val="DADBF1"/>
          </a:solidFill>
          <a:ln w="7620">
            <a:solidFill>
              <a:srgbClr val="C0C1D7"/>
            </a:solidFill>
            <a:prstDash val="solid"/>
          </a:ln>
        </p:spPr>
        <p:txBody>
          <a:bodyPr/>
          <a:lstStyle/>
          <a:p>
            <a:endParaRPr lang="uk-UA"/>
          </a:p>
        </p:txBody>
      </p:sp>
      <p:sp>
        <p:nvSpPr>
          <p:cNvPr id="7" name="Text 4"/>
          <p:cNvSpPr/>
          <p:nvPr/>
        </p:nvSpPr>
        <p:spPr>
          <a:xfrm>
            <a:off x="3882033" y="5729168"/>
            <a:ext cx="112752" cy="280988"/>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1</a:t>
            </a:r>
            <a:endParaRPr lang="en-US" sz="2200" dirty="0"/>
          </a:p>
        </p:txBody>
      </p:sp>
      <p:sp>
        <p:nvSpPr>
          <p:cNvPr id="8" name="Text 5"/>
          <p:cNvSpPr/>
          <p:nvPr/>
        </p:nvSpPr>
        <p:spPr>
          <a:xfrm>
            <a:off x="2343626" y="4022527"/>
            <a:ext cx="3189684" cy="292656"/>
          </a:xfrm>
          <a:prstGeom prst="rect">
            <a:avLst/>
          </a:prstGeom>
          <a:noFill/>
          <a:ln/>
        </p:spPr>
        <p:txBody>
          <a:bodyPr wrap="none" lIns="0" tIns="0" rIns="0" bIns="0" rtlCol="0" anchor="t"/>
          <a:lstStyle/>
          <a:p>
            <a:pPr marL="0" indent="0" algn="ct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Розкривні роботи завершені</a:t>
            </a:r>
            <a:endParaRPr lang="en-US" sz="1800" dirty="0"/>
          </a:p>
        </p:txBody>
      </p:sp>
      <p:sp>
        <p:nvSpPr>
          <p:cNvPr id="9" name="Text 6"/>
          <p:cNvSpPr/>
          <p:nvPr/>
        </p:nvSpPr>
        <p:spPr>
          <a:xfrm>
            <a:off x="842843" y="4427577"/>
            <a:ext cx="6191369" cy="599123"/>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Inter" pitchFamily="34" charset="0"/>
                <a:ea typeface="Inter" pitchFamily="34" charset="-122"/>
                <a:cs typeface="Inter" pitchFamily="34" charset="-120"/>
              </a:rPr>
              <a:t>Повний доступ до покладів, знято верхній шар ґрунту та породи. Готовність до видобутку руди на горизонті +250 м.</a:t>
            </a:r>
            <a:endParaRPr lang="en-US" sz="1450" dirty="0"/>
          </a:p>
        </p:txBody>
      </p:sp>
      <p:sp>
        <p:nvSpPr>
          <p:cNvPr id="10" name="Shape 7"/>
          <p:cNvSpPr/>
          <p:nvPr/>
        </p:nvSpPr>
        <p:spPr>
          <a:xfrm>
            <a:off x="7303651" y="5869662"/>
            <a:ext cx="22860" cy="655558"/>
          </a:xfrm>
          <a:prstGeom prst="roundRect">
            <a:avLst>
              <a:gd name="adj" fmla="val 344178"/>
            </a:avLst>
          </a:prstGeom>
          <a:solidFill>
            <a:srgbClr val="C0C1D7"/>
          </a:solidFill>
          <a:ln/>
        </p:spPr>
        <p:txBody>
          <a:bodyPr/>
          <a:lstStyle/>
          <a:p>
            <a:endParaRPr lang="uk-UA"/>
          </a:p>
        </p:txBody>
      </p:sp>
      <p:sp>
        <p:nvSpPr>
          <p:cNvPr id="11" name="Shape 8"/>
          <p:cNvSpPr/>
          <p:nvPr/>
        </p:nvSpPr>
        <p:spPr>
          <a:xfrm>
            <a:off x="7104340" y="5658922"/>
            <a:ext cx="421481" cy="421481"/>
          </a:xfrm>
          <a:prstGeom prst="roundRect">
            <a:avLst>
              <a:gd name="adj" fmla="val 18667"/>
            </a:avLst>
          </a:prstGeom>
          <a:solidFill>
            <a:srgbClr val="DADBF1"/>
          </a:solidFill>
          <a:ln w="7620">
            <a:solidFill>
              <a:srgbClr val="C0C1D7"/>
            </a:solidFill>
            <a:prstDash val="solid"/>
          </a:ln>
        </p:spPr>
        <p:txBody>
          <a:bodyPr/>
          <a:lstStyle/>
          <a:p>
            <a:endParaRPr lang="uk-UA"/>
          </a:p>
        </p:txBody>
      </p:sp>
      <p:sp>
        <p:nvSpPr>
          <p:cNvPr id="12" name="Text 9"/>
          <p:cNvSpPr/>
          <p:nvPr/>
        </p:nvSpPr>
        <p:spPr>
          <a:xfrm>
            <a:off x="7230904" y="5729168"/>
            <a:ext cx="168354" cy="280988"/>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2</a:t>
            </a:r>
            <a:endParaRPr lang="en-US" sz="2200" dirty="0"/>
          </a:p>
        </p:txBody>
      </p:sp>
      <p:sp>
        <p:nvSpPr>
          <p:cNvPr id="13" name="Text 10"/>
          <p:cNvSpPr/>
          <p:nvPr/>
        </p:nvSpPr>
        <p:spPr>
          <a:xfrm>
            <a:off x="6020872" y="6712625"/>
            <a:ext cx="2588538" cy="292656"/>
          </a:xfrm>
          <a:prstGeom prst="rect">
            <a:avLst/>
          </a:prstGeom>
          <a:noFill/>
          <a:ln/>
        </p:spPr>
        <p:txBody>
          <a:bodyPr wrap="none" lIns="0" tIns="0" rIns="0" bIns="0" rtlCol="0" anchor="t"/>
          <a:lstStyle/>
          <a:p>
            <a:pPr marL="0" indent="0" algn="ct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Підготовлені до виїмки</a:t>
            </a:r>
            <a:endParaRPr lang="en-US" sz="1800" dirty="0"/>
          </a:p>
        </p:txBody>
      </p:sp>
      <p:sp>
        <p:nvSpPr>
          <p:cNvPr id="14" name="Text 11"/>
          <p:cNvSpPr/>
          <p:nvPr/>
        </p:nvSpPr>
        <p:spPr>
          <a:xfrm>
            <a:off x="4219456" y="7117675"/>
            <a:ext cx="6191369" cy="599123"/>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Inter" pitchFamily="34" charset="0"/>
                <a:ea typeface="Inter" pitchFamily="34" charset="-122"/>
                <a:cs typeface="Inter" pitchFamily="34" charset="-120"/>
              </a:rPr>
              <a:t>Створено необхідні уступи та берми для безпечного пересування техніки. Обладнано тимчасові дороги для транспортування руди.</a:t>
            </a:r>
            <a:endParaRPr lang="en-US" sz="1450" dirty="0"/>
          </a:p>
        </p:txBody>
      </p:sp>
      <p:sp>
        <p:nvSpPr>
          <p:cNvPr id="15" name="Shape 12"/>
          <p:cNvSpPr/>
          <p:nvPr/>
        </p:nvSpPr>
        <p:spPr>
          <a:xfrm>
            <a:off x="10680383" y="5214104"/>
            <a:ext cx="22860" cy="655558"/>
          </a:xfrm>
          <a:prstGeom prst="roundRect">
            <a:avLst>
              <a:gd name="adj" fmla="val 344178"/>
            </a:avLst>
          </a:prstGeom>
          <a:solidFill>
            <a:srgbClr val="C0C1D7"/>
          </a:solidFill>
          <a:ln/>
        </p:spPr>
        <p:txBody>
          <a:bodyPr/>
          <a:lstStyle/>
          <a:p>
            <a:endParaRPr lang="uk-UA"/>
          </a:p>
        </p:txBody>
      </p:sp>
      <p:sp>
        <p:nvSpPr>
          <p:cNvPr id="16" name="Shape 13"/>
          <p:cNvSpPr/>
          <p:nvPr/>
        </p:nvSpPr>
        <p:spPr>
          <a:xfrm>
            <a:off x="10481072" y="5658922"/>
            <a:ext cx="421481" cy="421481"/>
          </a:xfrm>
          <a:prstGeom prst="roundRect">
            <a:avLst>
              <a:gd name="adj" fmla="val 18667"/>
            </a:avLst>
          </a:prstGeom>
          <a:solidFill>
            <a:srgbClr val="DADBF1"/>
          </a:solidFill>
          <a:ln w="7620">
            <a:solidFill>
              <a:srgbClr val="C0C1D7"/>
            </a:solidFill>
            <a:prstDash val="solid"/>
          </a:ln>
        </p:spPr>
        <p:txBody>
          <a:bodyPr/>
          <a:lstStyle/>
          <a:p>
            <a:endParaRPr lang="uk-UA"/>
          </a:p>
        </p:txBody>
      </p:sp>
      <p:sp>
        <p:nvSpPr>
          <p:cNvPr id="17" name="Text 14"/>
          <p:cNvSpPr/>
          <p:nvPr/>
        </p:nvSpPr>
        <p:spPr>
          <a:xfrm>
            <a:off x="10605373" y="5729168"/>
            <a:ext cx="172879" cy="280988"/>
          </a:xfrm>
          <a:prstGeom prst="rect">
            <a:avLst/>
          </a:prstGeom>
          <a:noFill/>
          <a:ln/>
        </p:spPr>
        <p:txBody>
          <a:bodyPr wrap="none" lIns="0" tIns="0" rIns="0" bIns="0" rtlCol="0" anchor="t"/>
          <a:lstStyle/>
          <a:p>
            <a:pPr marL="0" indent="0" algn="ctr">
              <a:lnSpc>
                <a:spcPts val="2200"/>
              </a:lnSpc>
              <a:buNone/>
            </a:pPr>
            <a:r>
              <a:rPr lang="en-US" sz="2200" b="1" kern="0" spc="-66" dirty="0">
                <a:solidFill>
                  <a:srgbClr val="272525"/>
                </a:solidFill>
                <a:latin typeface="Inter Bold" pitchFamily="34" charset="0"/>
                <a:ea typeface="Inter Bold" pitchFamily="34" charset="-122"/>
                <a:cs typeface="Inter Bold" pitchFamily="34" charset="-120"/>
              </a:rPr>
              <a:t>3</a:t>
            </a:r>
            <a:endParaRPr lang="en-US" sz="2200" dirty="0"/>
          </a:p>
        </p:txBody>
      </p:sp>
      <p:sp>
        <p:nvSpPr>
          <p:cNvPr id="18" name="Text 15"/>
          <p:cNvSpPr/>
          <p:nvPr/>
        </p:nvSpPr>
        <p:spPr>
          <a:xfrm>
            <a:off x="9520952" y="3722965"/>
            <a:ext cx="2341602" cy="292656"/>
          </a:xfrm>
          <a:prstGeom prst="rect">
            <a:avLst/>
          </a:prstGeom>
          <a:noFill/>
          <a:ln/>
        </p:spPr>
        <p:txBody>
          <a:bodyPr wrap="none" lIns="0" tIns="0" rIns="0" bIns="0" rtlCol="0" anchor="t"/>
          <a:lstStyle/>
          <a:p>
            <a:pPr marL="0" indent="0" algn="ctr">
              <a:lnSpc>
                <a:spcPts val="2300"/>
              </a:lnSpc>
              <a:buNone/>
            </a:pPr>
            <a:r>
              <a:rPr lang="en-US" sz="1800" b="1" kern="0" spc="-55" dirty="0">
                <a:solidFill>
                  <a:srgbClr val="272525"/>
                </a:solidFill>
                <a:latin typeface="Inter Bold" pitchFamily="34" charset="0"/>
                <a:ea typeface="Inter Bold" pitchFamily="34" charset="-122"/>
                <a:cs typeface="Inter Bold" pitchFamily="34" charset="-120"/>
              </a:rPr>
              <a:t>На стадії розкриття</a:t>
            </a:r>
            <a:endParaRPr lang="en-US" sz="1800" dirty="0"/>
          </a:p>
        </p:txBody>
      </p:sp>
      <p:sp>
        <p:nvSpPr>
          <p:cNvPr id="19" name="Text 16"/>
          <p:cNvSpPr/>
          <p:nvPr/>
        </p:nvSpPr>
        <p:spPr>
          <a:xfrm>
            <a:off x="7596068" y="4128016"/>
            <a:ext cx="6191488" cy="898684"/>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Inter" pitchFamily="34" charset="0"/>
                <a:ea typeface="Inter" pitchFamily="34" charset="-122"/>
                <a:cs typeface="Inter" pitchFamily="34" charset="-120"/>
              </a:rPr>
              <a:t>Проводяться роботи з видалення пустих порід для забезпечення доступу до нових ділянок родовища. Планується завершення розкриття ділянки №2 до кінця місяця.</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69802"/>
            <a:ext cx="8800862"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Комбінований спосіб видобутку</a:t>
            </a:r>
            <a:endParaRPr lang="en-US" sz="4450" dirty="0"/>
          </a:p>
        </p:txBody>
      </p:sp>
      <p:sp>
        <p:nvSpPr>
          <p:cNvPr id="3" name="Text 1"/>
          <p:cNvSpPr/>
          <p:nvPr/>
        </p:nvSpPr>
        <p:spPr>
          <a:xfrm>
            <a:off x="793790" y="2545556"/>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Поєднання методів</a:t>
            </a:r>
            <a:endParaRPr lang="en-US" sz="2200" dirty="0"/>
          </a:p>
        </p:txBody>
      </p:sp>
      <p:sp>
        <p:nvSpPr>
          <p:cNvPr id="4" name="Text 2"/>
          <p:cNvSpPr/>
          <p:nvPr/>
        </p:nvSpPr>
        <p:spPr>
          <a:xfrm>
            <a:off x="793790" y="3126700"/>
            <a:ext cx="6244709" cy="362902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Використання як підземного, так і відкритого способів видобутку, залежно від глибини залягання та геологічних умов різних ділянок родовища. Наприклад, відкритий спосіб для видобутку запасів, що оконтурюють, та підземний для більш глибоких покладів, де необхідне проведення додаткових робіт для доступу, таких як будівництво похилих виробок. Розглядається на ділянці родовища "Нова" для оптимізації видобутку руди з горизонтів +250 м (відкритий спосіб) та 500 м (підземний спосіб).</a:t>
            </a:r>
            <a:endParaRPr lang="en-US" sz="1750" dirty="0"/>
          </a:p>
        </p:txBody>
      </p:sp>
      <p:sp>
        <p:nvSpPr>
          <p:cNvPr id="5" name="Text 3"/>
          <p:cNvSpPr/>
          <p:nvPr/>
        </p:nvSpPr>
        <p:spPr>
          <a:xfrm>
            <a:off x="7599521" y="2545556"/>
            <a:ext cx="3176468"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Оптимізація видобутку</a:t>
            </a:r>
            <a:endParaRPr lang="en-US" sz="2200" dirty="0"/>
          </a:p>
        </p:txBody>
      </p:sp>
      <p:sp>
        <p:nvSpPr>
          <p:cNvPr id="6" name="Text 4"/>
          <p:cNvSpPr/>
          <p:nvPr/>
        </p:nvSpPr>
        <p:spPr>
          <a:xfrm>
            <a:off x="7599521" y="3126700"/>
            <a:ext cx="6244709" cy="362902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Дозволяє максимально ефективно використовувати різні частини родовища, враховуючи економічні та технологічні аспекти. Це включає в себе зниження витрат на транспортування руди шляхом облаштування тимчасових доріг для відкритого способу та використання існуючих горизонтів для підземного. Також, мінімізація впливу на довкілля досягається завдяки комплексному підходу, контролю розкривних робіт та рекультивації земель після завершення відкритого видобутку.</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1334</Words>
  <Application>Microsoft Office PowerPoint</Application>
  <PresentationFormat>Довільний</PresentationFormat>
  <Paragraphs>83</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Inter</vt:lpstr>
      <vt:lpstr>Inter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Volodymyr Shlapak</cp:lastModifiedBy>
  <cp:revision>2</cp:revision>
  <dcterms:created xsi:type="dcterms:W3CDTF">2025-02-13T09:24:43Z</dcterms:created>
  <dcterms:modified xsi:type="dcterms:W3CDTF">2025-02-13T12:08:15Z</dcterms:modified>
</cp:coreProperties>
</file>