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2"/>
  </p:normalViewPr>
  <p:slideViewPr>
    <p:cSldViewPr snapToGrid="0">
      <p:cViewPr>
        <p:scale>
          <a:sx n="98" d="100"/>
          <a:sy n="98" d="100"/>
        </p:scale>
        <p:origin x="111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38AA-981B-954E-AC08-3AAD2F462903}" type="datetimeFigureOut">
              <a:rPr lang="en-UA" smtClean="0"/>
              <a:t>02.02.2026</a:t>
            </a:fld>
            <a:endParaRPr lang="en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16F4-B6D4-634A-964D-49ACFFA743E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08881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38AA-981B-954E-AC08-3AAD2F462903}" type="datetimeFigureOut">
              <a:rPr lang="en-UA" smtClean="0"/>
              <a:t>02.02.2026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16F4-B6D4-634A-964D-49ACFFA743E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2203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38AA-981B-954E-AC08-3AAD2F462903}" type="datetimeFigureOut">
              <a:rPr lang="en-UA" smtClean="0"/>
              <a:t>02.02.2026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16F4-B6D4-634A-964D-49ACFFA743E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6845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38AA-981B-954E-AC08-3AAD2F462903}" type="datetimeFigureOut">
              <a:rPr lang="en-UA" smtClean="0"/>
              <a:t>02.02.2026</a:t>
            </a:fld>
            <a:endParaRPr lang="en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16F4-B6D4-634A-964D-49ACFFA743E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1562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38AA-981B-954E-AC08-3AAD2F462903}" type="datetimeFigureOut">
              <a:rPr lang="en-UA" smtClean="0"/>
              <a:t>02.02.2026</a:t>
            </a:fld>
            <a:endParaRPr lang="en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16F4-B6D4-634A-964D-49ACFFA743E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809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38AA-981B-954E-AC08-3AAD2F462903}" type="datetimeFigureOut">
              <a:rPr lang="en-UA" smtClean="0"/>
              <a:t>02.02.2026</a:t>
            </a:fld>
            <a:endParaRPr lang="en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16F4-B6D4-634A-964D-49ACFFA743E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1980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38AA-981B-954E-AC08-3AAD2F462903}" type="datetimeFigureOut">
              <a:rPr lang="en-UA" smtClean="0"/>
              <a:t>02.02.2026</a:t>
            </a:fld>
            <a:endParaRPr lang="en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16F4-B6D4-634A-964D-49ACFFA743E8}" type="slidenum">
              <a:rPr lang="en-UA" smtClean="0"/>
              <a:t>‹#›</a:t>
            </a:fld>
            <a:endParaRPr lang="en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7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38AA-981B-954E-AC08-3AAD2F462903}" type="datetimeFigureOut">
              <a:rPr lang="en-UA" smtClean="0"/>
              <a:t>02.02.2026</a:t>
            </a:fld>
            <a:endParaRPr lang="en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16F4-B6D4-634A-964D-49ACFFA743E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681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38AA-981B-954E-AC08-3AAD2F462903}" type="datetimeFigureOut">
              <a:rPr lang="en-UA" smtClean="0"/>
              <a:t>02.02.2026</a:t>
            </a:fld>
            <a:endParaRPr lang="en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16F4-B6D4-634A-964D-49ACFFA743E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6671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38AA-981B-954E-AC08-3AAD2F462903}" type="datetimeFigureOut">
              <a:rPr lang="en-UA" smtClean="0"/>
              <a:t>02.02.2026</a:t>
            </a:fld>
            <a:endParaRPr lang="en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16F4-B6D4-634A-964D-49ACFFA743E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0000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EE838AA-981B-954E-AC08-3AAD2F462903}" type="datetimeFigureOut">
              <a:rPr lang="en-UA" smtClean="0"/>
              <a:t>02.02.2026</a:t>
            </a:fld>
            <a:endParaRPr lang="en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16F4-B6D4-634A-964D-49ACFFA743E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7947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EE838AA-981B-954E-AC08-3AAD2F462903}" type="datetimeFigureOut">
              <a:rPr lang="en-UA" smtClean="0"/>
              <a:t>02.02.2026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2D216F4-B6D4-634A-964D-49ACFFA743E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8085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larisasevcuk/Library/Group%20Containers/UBF8T346G9.ms/WebArchiveCopyPasteTempFiles/com.microsoft.Word/23032020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larisasevcuk/Library/Group%20Containers/UBF8T346G9.ms/WebArchiveCopyPasteTempFiles/com.microsoft.Word/2Q==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larisasevcuk/Library/Group%20Containers/UBF8T346G9.ms/WebArchiveCopyPasteTempFiles/com.microsoft.Word/image03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4298C-CF1F-89A7-B3FD-BD815827D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0519" y="481915"/>
            <a:ext cx="8987481" cy="1594020"/>
          </a:xfrm>
        </p:spPr>
        <p:txBody>
          <a:bodyPr/>
          <a:lstStyle/>
          <a:p>
            <a:r>
              <a:rPr lang="uk-UA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2. 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ФАКТОРИ СТІЙКОСТІ ГЕОСИСТЕМ: ПРИРОДНІ ТА АНТРОПОГЕННІ ВПЛИВИ</a:t>
            </a:r>
            <a:r>
              <a:rPr lang="en-UA" dirty="0">
                <a:effectLst/>
              </a:rPr>
              <a:t> 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8CEAA-A7A6-DEC8-9E78-BE48EAA4B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670" y="2236573"/>
            <a:ext cx="9259330" cy="385530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5000"/>
              </a:lnSpc>
            </a:pPr>
            <a:r>
              <a:rPr lang="uk-UA" sz="9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План:</a:t>
            </a:r>
            <a:endParaRPr lang="en-UA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Вступ</a:t>
            </a:r>
            <a:endParaRPr lang="en-UA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Природні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фактори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стійкості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геосистем</a:t>
            </a:r>
            <a:endParaRPr lang="en-UA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Антропогенні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впливи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стійкість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геосистем</a:t>
            </a:r>
            <a:endParaRPr lang="en-UA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Механізми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підтримки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стійкості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геосистем</a:t>
            </a:r>
            <a:endParaRPr lang="en-UA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Оцінка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стійкості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геосистем</a:t>
            </a:r>
            <a:endParaRPr lang="en-UA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uk-UA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Управління стійкістю геосистем у контексті земельних і водних ресурсів</a:t>
            </a:r>
            <a:endParaRPr lang="en-UA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Практичні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аспекти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врахування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стійкості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геосистем</a:t>
            </a:r>
            <a:endParaRPr lang="en-UA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Висновки</a:t>
            </a:r>
            <a:endParaRPr lang="en-UA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746673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2C5FA-3B6B-BB32-3544-866FB9F0B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95" y="1482812"/>
            <a:ext cx="6289589" cy="359581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Антропогенні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стійкість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геосистем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Землекористування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геосистеми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Водокористування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геосистем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Урбанізація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стійкість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комплексів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Промислове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сільськогосподарське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забруднення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клімату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глобальний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антропогенний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фактор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677DE-3382-C715-90AE-2B5681A06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27" y="1315871"/>
            <a:ext cx="4608554" cy="320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4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18D7-2FF8-F686-8779-FAFAAB7B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4" y="247135"/>
            <a:ext cx="7390659" cy="741406"/>
          </a:xfrm>
        </p:spPr>
        <p:txBody>
          <a:bodyPr>
            <a:normAutofit fontScale="90000"/>
          </a:bodyPr>
          <a:lstStyle/>
          <a:p>
            <a:br>
              <a:rPr lang="uk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ЗЕМЛЕКОРИСТУВАННЯ ТА ЙОГО ВПЛИВ НА СТІЙКІСТЬ ГЕОСИСТЕМ</a:t>
            </a:r>
            <a:br>
              <a:rPr lang="en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419A81-CEE6-B5A8-790F-17F102CB0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902553"/>
              </p:ext>
            </p:extLst>
          </p:nvPr>
        </p:nvGraphicFramePr>
        <p:xfrm>
          <a:off x="1235675" y="988541"/>
          <a:ext cx="10206682" cy="5745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3341">
                  <a:extLst>
                    <a:ext uri="{9D8B030D-6E8A-4147-A177-3AD203B41FA5}">
                      <a16:colId xmlns:a16="http://schemas.microsoft.com/office/drawing/2014/main" val="1464611671"/>
                    </a:ext>
                  </a:extLst>
                </a:gridCol>
                <a:gridCol w="5103341">
                  <a:extLst>
                    <a:ext uri="{9D8B030D-6E8A-4147-A177-3AD203B41FA5}">
                      <a16:colId xmlns:a16="http://schemas.microsoft.com/office/drawing/2014/main" val="1143717811"/>
                    </a:ext>
                  </a:extLst>
                </a:gridCol>
              </a:tblGrid>
              <a:tr h="211951">
                <a:tc>
                  <a:txBody>
                    <a:bodyPr/>
                    <a:lstStyle/>
                    <a:p>
                      <a:pPr algn="ctr"/>
                      <a:r>
                        <a:rPr lang="en-UA" sz="1200" kern="0">
                          <a:effectLst/>
                        </a:rPr>
                        <a:t>Вид землекористування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7" marR="677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200" kern="0">
                          <a:effectLst/>
                        </a:rPr>
                        <a:t>Вплив на стійкість геосистем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7" marR="67747" marT="0" marB="0"/>
                </a:tc>
                <a:extLst>
                  <a:ext uri="{0D108BD9-81ED-4DB2-BD59-A6C34878D82A}">
                    <a16:rowId xmlns:a16="http://schemas.microsoft.com/office/drawing/2014/main" val="1983713892"/>
                  </a:ext>
                </a:extLst>
              </a:tr>
              <a:tr h="734815">
                <a:tc>
                  <a:txBody>
                    <a:bodyPr/>
                    <a:lstStyle/>
                    <a:p>
                      <a:r>
                        <a:rPr lang="en-UA" sz="1200" kern="0" dirty="0">
                          <a:effectLst/>
                        </a:rPr>
                        <a:t>Зміна рослинного покриву</a:t>
                      </a:r>
                      <a:endParaRPr lang="uk-UA" sz="1200" kern="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Вирубка лісів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7" marR="67747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 dirty="0">
                          <a:effectLst/>
                        </a:rPr>
                        <a:t>• Порушення водного режиму території</a:t>
                      </a:r>
                      <a:endParaRPr lang="uk-UA" sz="1200" kern="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Посилення ерозійних процесів</a:t>
                      </a:r>
                      <a:endParaRPr lang="uk-UA" sz="1200" kern="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Втрата біорізноманіття</a:t>
                      </a:r>
                      <a:endParaRPr lang="uk-UA" sz="1200" kern="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Порушення екологічних зв'язків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7" marR="67747" marT="0" marB="0"/>
                </a:tc>
                <a:extLst>
                  <a:ext uri="{0D108BD9-81ED-4DB2-BD59-A6C34878D82A}">
                    <a16:rowId xmlns:a16="http://schemas.microsoft.com/office/drawing/2014/main" val="608994418"/>
                  </a:ext>
                </a:extLst>
              </a:tr>
              <a:tr h="551112"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• Розорювання степів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7" marR="67747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 dirty="0">
                          <a:effectLst/>
                        </a:rPr>
                        <a:t>• Деградація ґрунтів</a:t>
                      </a:r>
                      <a:endParaRPr lang="uk-UA" sz="1200" kern="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Зміна мікрокліматичних умов</a:t>
                      </a:r>
                      <a:endParaRPr lang="uk-UA" sz="1200" kern="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Втрата унікальних природних комплексів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7" marR="67747" marT="0" marB="0"/>
                </a:tc>
                <a:extLst>
                  <a:ext uri="{0D108BD9-81ED-4DB2-BD59-A6C34878D82A}">
                    <a16:rowId xmlns:a16="http://schemas.microsoft.com/office/drawing/2014/main" val="1903575408"/>
                  </a:ext>
                </a:extLst>
              </a:tr>
              <a:tr h="837503"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Урбанізація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7" marR="67747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 dirty="0">
                          <a:effectLst/>
                        </a:rPr>
                        <a:t>• Формування "теплових островів»</a:t>
                      </a:r>
                      <a:endParaRPr lang="uk-UA" sz="1200" kern="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Зміни гідрологічного режиму</a:t>
                      </a:r>
                      <a:endParaRPr lang="uk-UA" sz="1200" kern="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Фрагментація природних ландшафтів</a:t>
                      </a:r>
                      <a:endParaRPr lang="uk-UA" sz="1200" kern="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Формування специфічних міських екосистем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7" marR="67747" marT="0" marB="0"/>
                </a:tc>
                <a:extLst>
                  <a:ext uri="{0D108BD9-81ED-4DB2-BD59-A6C34878D82A}">
                    <a16:rowId xmlns:a16="http://schemas.microsoft.com/office/drawing/2014/main" val="3439584460"/>
                  </a:ext>
                </a:extLst>
              </a:tr>
              <a:tr h="628127">
                <a:tc>
                  <a:txBody>
                    <a:bodyPr/>
                    <a:lstStyle/>
                    <a:p>
                      <a:r>
                        <a:rPr lang="en-UA" sz="1200" kern="0" dirty="0">
                          <a:effectLst/>
                        </a:rPr>
                        <a:t>Сільськогосподарське використання:</a:t>
                      </a:r>
                      <a:endParaRPr lang="uk-UA" sz="1200" kern="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Інтенсивне землеробство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7" marR="67747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 dirty="0">
                          <a:effectLst/>
                        </a:rPr>
                        <a:t>• Виснаження ґрунтів</a:t>
                      </a:r>
                      <a:endParaRPr lang="uk-UA" sz="1200" kern="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Забруднення агрохімікатами</a:t>
                      </a:r>
                      <a:endParaRPr lang="uk-UA" sz="1200" kern="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Порушення природних екологічних процесів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7" marR="67747" marT="0" marB="0"/>
                </a:tc>
                <a:extLst>
                  <a:ext uri="{0D108BD9-81ED-4DB2-BD59-A6C34878D82A}">
                    <a16:rowId xmlns:a16="http://schemas.microsoft.com/office/drawing/2014/main" val="1118062938"/>
                  </a:ext>
                </a:extLst>
              </a:tr>
              <a:tr h="551112"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• Іригація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7" marR="67747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 dirty="0">
                          <a:effectLst/>
                        </a:rPr>
                        <a:t>• Засолення ґрунтів</a:t>
                      </a:r>
                      <a:endParaRPr lang="uk-UA" sz="1200" kern="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Зміна природного водного режиму</a:t>
                      </a:r>
                      <a:endParaRPr lang="uk-UA" sz="1200" kern="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Зміна гідрології регіонів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7" marR="67747" marT="0" marB="0"/>
                </a:tc>
                <a:extLst>
                  <a:ext uri="{0D108BD9-81ED-4DB2-BD59-A6C34878D82A}">
                    <a16:rowId xmlns:a16="http://schemas.microsoft.com/office/drawing/2014/main" val="4114471954"/>
                  </a:ext>
                </a:extLst>
              </a:tr>
              <a:tr h="423903"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• Монокультурне господарство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7" marR="67747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 dirty="0">
                          <a:effectLst/>
                        </a:rPr>
                        <a:t>• Зниження біорізноманіття</a:t>
                      </a:r>
                      <a:endParaRPr lang="uk-UA" sz="1200" kern="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Підвищення вразливості до шкідників та хвороб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7" marR="67747" marT="0" marB="0"/>
                </a:tc>
                <a:extLst>
                  <a:ext uri="{0D108BD9-81ED-4DB2-BD59-A6C34878D82A}">
                    <a16:rowId xmlns:a16="http://schemas.microsoft.com/office/drawing/2014/main" val="3124410413"/>
                  </a:ext>
                </a:extLst>
              </a:tr>
              <a:tr h="628127"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Промислове використання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7" marR="67747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 dirty="0">
                          <a:effectLst/>
                        </a:rPr>
                        <a:t>• Повне перетворення природних ландшафтів</a:t>
                      </a:r>
                      <a:endParaRPr lang="uk-UA" sz="1200" kern="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Створення техногенних форм рельєфу</a:t>
                      </a:r>
                      <a:endParaRPr lang="uk-UA" sz="1200" kern="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Різноманітні забруднення території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7" marR="67747" marT="0" marB="0"/>
                </a:tc>
                <a:extLst>
                  <a:ext uri="{0D108BD9-81ED-4DB2-BD59-A6C34878D82A}">
                    <a16:rowId xmlns:a16="http://schemas.microsoft.com/office/drawing/2014/main" val="3965876234"/>
                  </a:ext>
                </a:extLst>
              </a:tr>
              <a:tr h="628127"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Транспортна інфраструктура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7" marR="67747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 dirty="0">
                          <a:effectLst/>
                        </a:rPr>
                        <a:t>• Фрагментація екосистем</a:t>
                      </a:r>
                      <a:endParaRPr lang="uk-UA" sz="1200" kern="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Порушення міграційних шляхів тварин&lt;br&gt;• Забруднення та шумове навантаження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7" marR="67747" marT="0" marB="0"/>
                </a:tc>
                <a:extLst>
                  <a:ext uri="{0D108BD9-81ED-4DB2-BD59-A6C34878D82A}">
                    <a16:rowId xmlns:a16="http://schemas.microsoft.com/office/drawing/2014/main" val="2385063730"/>
                  </a:ext>
                </a:extLst>
              </a:tr>
              <a:tr h="551112"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Рекреаційне використання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7" marR="67747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 dirty="0">
                          <a:effectLst/>
                        </a:rPr>
                        <a:t>• Деградація через витоптування</a:t>
                      </a:r>
                      <a:endParaRPr lang="uk-UA" sz="1200" kern="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Засмічення територій</a:t>
                      </a:r>
                      <a:endParaRPr lang="uk-UA" sz="1200" kern="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Зміна природних екосистем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7" marR="67747" marT="0" marB="0"/>
                </a:tc>
                <a:extLst>
                  <a:ext uri="{0D108BD9-81ED-4DB2-BD59-A6C34878D82A}">
                    <a16:rowId xmlns:a16="http://schemas.microsoft.com/office/drawing/2014/main" val="61717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47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14D6-7D7E-7E2E-FB5C-B3DCC02F4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671" y="135924"/>
            <a:ext cx="10095470" cy="630195"/>
          </a:xfrm>
        </p:spPr>
        <p:txBody>
          <a:bodyPr>
            <a:normAutofit fontScale="90000"/>
          </a:bodyPr>
          <a:lstStyle/>
          <a:p>
            <a:br>
              <a:rPr lang="uk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ВОДОКОРИСТУВАННЯ ТА ЙОГО ВПЛИВ НА СТІЙКІСТЬ ГЕОСИСТЕМ</a:t>
            </a:r>
            <a:br>
              <a:rPr lang="en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801ADA-AB8A-4417-849D-1D4945876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196743"/>
              </p:ext>
            </p:extLst>
          </p:nvPr>
        </p:nvGraphicFramePr>
        <p:xfrm>
          <a:off x="852616" y="1054099"/>
          <a:ext cx="10935730" cy="5457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584">
                  <a:extLst>
                    <a:ext uri="{9D8B030D-6E8A-4147-A177-3AD203B41FA5}">
                      <a16:colId xmlns:a16="http://schemas.microsoft.com/office/drawing/2014/main" val="1462084263"/>
                    </a:ext>
                  </a:extLst>
                </a:gridCol>
                <a:gridCol w="6759146">
                  <a:extLst>
                    <a:ext uri="{9D8B030D-6E8A-4147-A177-3AD203B41FA5}">
                      <a16:colId xmlns:a16="http://schemas.microsoft.com/office/drawing/2014/main" val="142257747"/>
                    </a:ext>
                  </a:extLst>
                </a:gridCol>
              </a:tblGrid>
              <a:tr h="227413">
                <a:tc>
                  <a:txBody>
                    <a:bodyPr/>
                    <a:lstStyle/>
                    <a:p>
                      <a:pPr algn="ctr"/>
                      <a:r>
                        <a:rPr lang="en-UA" sz="1400" kern="0" dirty="0">
                          <a:effectLst/>
                        </a:rPr>
                        <a:t>Вид водокористування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400" kern="0">
                          <a:effectLst/>
                        </a:rPr>
                        <a:t>Вплив на стійкість геосистем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4947463"/>
                  </a:ext>
                </a:extLst>
              </a:tr>
              <a:tr h="909652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Гідротехнічне будівництво: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Греблі та водосховища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Зміна температурного та кисневого режиму води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Зміна процесів седиментації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Порушення міграційних шляхів риб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Перетворення проточних водойм на озерні системи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614200"/>
                  </a:ext>
                </a:extLst>
              </a:tr>
              <a:tr h="909652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Забір підземних вод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Виснаження водоносних горизонтів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Просідання ґрунтів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Пересихання джерел та малих річок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Зміна режиму поверхневих водойм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5533679"/>
                  </a:ext>
                </a:extLst>
              </a:tr>
              <a:tr h="909652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Зрошення в сільському господарстві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Зміна водного балансу регіонів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Засолення ґрунтів (в аридних регіонах)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Забруднення водойм агрохімікатами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Перерозподіл водних ресурсів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0373632"/>
                  </a:ext>
                </a:extLst>
              </a:tr>
              <a:tr h="682239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Промислове водокористування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Забруднення важкими металами та токсичними речовинами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Теплове забруднення від систем охолодження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Вплив на життєдіяльність водних організмів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9542579"/>
                  </a:ext>
                </a:extLst>
              </a:tr>
              <a:tr h="909652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Міське водопостачання та водовідведення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Інтенсивне водоспоживання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Утворення великих об'ємів стічних вод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Перевантаження очисних споруд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Забруднення водних об'єктів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4073905"/>
                  </a:ext>
                </a:extLst>
              </a:tr>
              <a:tr h="909652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Зміна русел річок та берегової лінії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Зменшення здатності річок до самоочищення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Зміна умов існування водних організмів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Деградація прибережних екосистем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Втрата природних місць існування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688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56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597B6-0ED6-3DEC-FB3D-1EDC08F3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449" y="271850"/>
            <a:ext cx="9638270" cy="846124"/>
          </a:xfrm>
        </p:spPr>
        <p:txBody>
          <a:bodyPr>
            <a:normAutofit/>
          </a:bodyPr>
          <a:lstStyle/>
          <a:p>
            <a:r>
              <a:rPr lang="en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УРБАНІЗАЦІЯ ТА ЇЇ ВПЛИВ НА СТІЙКІСТЬ ГЕОСИСТЕМ</a:t>
            </a:r>
            <a:endParaRPr lang="en-U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8E952C-44AF-9FF1-FBAA-052BDCC1A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687968"/>
              </p:ext>
            </p:extLst>
          </p:nvPr>
        </p:nvGraphicFramePr>
        <p:xfrm>
          <a:off x="506627" y="902043"/>
          <a:ext cx="11281720" cy="5869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0860">
                  <a:extLst>
                    <a:ext uri="{9D8B030D-6E8A-4147-A177-3AD203B41FA5}">
                      <a16:colId xmlns:a16="http://schemas.microsoft.com/office/drawing/2014/main" val="5054597"/>
                    </a:ext>
                  </a:extLst>
                </a:gridCol>
                <a:gridCol w="5640860">
                  <a:extLst>
                    <a:ext uri="{9D8B030D-6E8A-4147-A177-3AD203B41FA5}">
                      <a16:colId xmlns:a16="http://schemas.microsoft.com/office/drawing/2014/main" val="709360927"/>
                    </a:ext>
                  </a:extLst>
                </a:gridCol>
              </a:tblGrid>
              <a:tr h="214971">
                <a:tc>
                  <a:txBody>
                    <a:bodyPr/>
                    <a:lstStyle/>
                    <a:p>
                      <a:pPr algn="ctr"/>
                      <a:r>
                        <a:rPr lang="en-UA" sz="1400" kern="0" dirty="0">
                          <a:effectLst/>
                        </a:rPr>
                        <a:t>Аспект урбанізації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400" kern="0">
                          <a:effectLst/>
                        </a:rPr>
                        <a:t>Вплив на стійкість геосистем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extLst>
                  <a:ext uri="{0D108BD9-81ED-4DB2-BD59-A6C34878D82A}">
                    <a16:rowId xmlns:a16="http://schemas.microsoft.com/office/drawing/2014/main" val="3494826372"/>
                  </a:ext>
                </a:extLst>
              </a:tr>
              <a:tr h="859883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Зміна ландшафту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Радикальна трансформація природних екосистем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Заміна природних поверхонь штучними структурам</a:t>
                      </a:r>
                      <a:r>
                        <a:rPr lang="uk-UA" sz="1400" kern="0" dirty="0" err="1">
                          <a:effectLst/>
                        </a:rPr>
                        <a:t>и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Фрагментація природних ареалів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Формування "міських островів тепла"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extLst>
                  <a:ext uri="{0D108BD9-81ED-4DB2-BD59-A6C34878D82A}">
                    <a16:rowId xmlns:a16="http://schemas.microsoft.com/office/drawing/2014/main" val="158456597"/>
                  </a:ext>
                </a:extLst>
              </a:tr>
              <a:tr h="1074855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Вплив на гідрологічний режим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Збільшення площі непроникних поверхонь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Зростання поверхневого стоку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Зменшення природної інфільтрації води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Ризики локальних підтоплень&lt;br&gt;• Порушення поповнення підземних вод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extLst>
                  <a:ext uri="{0D108BD9-81ED-4DB2-BD59-A6C34878D82A}">
                    <a16:rowId xmlns:a16="http://schemas.microsoft.com/office/drawing/2014/main" val="1149948400"/>
                  </a:ext>
                </a:extLst>
              </a:tr>
              <a:tr h="429942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Забруднення міського середовища:&lt;br&gt;• Атмосферне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Постійне навантаження на екосистеми від транспорту та промисловості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extLst>
                  <a:ext uri="{0D108BD9-81ED-4DB2-BD59-A6C34878D82A}">
                    <a16:rowId xmlns:a16="http://schemas.microsoft.com/office/drawing/2014/main" val="3710906773"/>
                  </a:ext>
                </a:extLst>
              </a:tr>
              <a:tr h="429942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Шумове та світлове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Порушення поведінки міської фауни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Порушення природних біологічних ритмів організмів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extLst>
                  <a:ext uri="{0D108BD9-81ED-4DB2-BD59-A6C34878D82A}">
                    <a16:rowId xmlns:a16="http://schemas.microsoft.com/office/drawing/2014/main" val="2120193872"/>
                  </a:ext>
                </a:extLst>
              </a:tr>
              <a:tr h="429942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Водне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Деградація водних екосистем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Обмеження можливостей використання водойм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extLst>
                  <a:ext uri="{0D108BD9-81ED-4DB2-BD59-A6C34878D82A}">
                    <a16:rowId xmlns:a16="http://schemas.microsoft.com/office/drawing/2014/main" val="1089506168"/>
                  </a:ext>
                </a:extLst>
              </a:tr>
              <a:tr h="1074855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Вплив на біорізноманіття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Знищення природних місць проживання видів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Зникнення місцевих видів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Поява інвазивних видів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Домінування синантропних видів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Зниження видового різноманіття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extLst>
                  <a:ext uri="{0D108BD9-81ED-4DB2-BD59-A6C34878D82A}">
                    <a16:rowId xmlns:a16="http://schemas.microsoft.com/office/drawing/2014/main" val="605209511"/>
                  </a:ext>
                </a:extLst>
              </a:tr>
              <a:tr h="644913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Зміна мікроклімату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Підвищення температури (теплопоглинаючі поверхні)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Зміна режиму вітрів (висотна забудова)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Зміна вологості повітря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extLst>
                  <a:ext uri="{0D108BD9-81ED-4DB2-BD59-A6C34878D82A}">
                    <a16:rowId xmlns:a16="http://schemas.microsoft.com/office/drawing/2014/main" val="4279418965"/>
                  </a:ext>
                </a:extLst>
              </a:tr>
              <a:tr h="710158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Загальний вплив на стійкість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Зниження здатності до самовідновлення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Необхідність постійного антропогенного підтримання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Підвищення вразливості до екстремальних погодних явищ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extLst>
                  <a:ext uri="{0D108BD9-81ED-4DB2-BD59-A6C34878D82A}">
                    <a16:rowId xmlns:a16="http://schemas.microsoft.com/office/drawing/2014/main" val="3201607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21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11DC7-2523-E4CE-DF6A-38BC0988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834" y="964692"/>
            <a:ext cx="7574030" cy="877611"/>
          </a:xfrm>
        </p:spPr>
        <p:txBody>
          <a:bodyPr>
            <a:normAutofit fontScale="90000"/>
          </a:bodyPr>
          <a:lstStyle/>
          <a:p>
            <a:r>
              <a:rPr lang="en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ПРОМИСЛОВЕ ТА СІЛЬСЬКОГОСПОДАРСЬКЕ ЗАБРУДНЕННЯ: ВПЛИВ НА СТІЙКІСТЬ ГЕОСИСТЕМ</a:t>
            </a:r>
            <a:br>
              <a:rPr lang="en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4E5579-1D29-FCB0-838D-30815D582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615" y="540511"/>
            <a:ext cx="145328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A"/>
          </a:p>
        </p:txBody>
      </p:sp>
      <p:pic>
        <p:nvPicPr>
          <p:cNvPr id="9220" name="Picture 20" descr="Розроблено першу глобальну карту забруднення земель гліфосатом —  SuperAgronom.com">
            <a:extLst>
              <a:ext uri="{FF2B5EF4-FFF2-40B4-BE49-F238E27FC236}">
                <a16:creationId xmlns:a16="http://schemas.microsoft.com/office/drawing/2014/main" id="{FA0313D2-CBCC-71A0-5953-0D4203262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27" y="2153412"/>
            <a:ext cx="7574030" cy="416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E6F04B-6EED-54E0-533D-F620BFC22B4E}"/>
              </a:ext>
            </a:extLst>
          </p:cNvPr>
          <p:cNvSpPr txBox="1"/>
          <p:nvPr/>
        </p:nvSpPr>
        <p:spPr>
          <a:xfrm>
            <a:off x="9403492" y="2706130"/>
            <a:ext cx="2026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Перша глобальна карта забруднення </a:t>
            </a:r>
            <a:r>
              <a:rPr lang="uk-U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грунтів</a:t>
            </a:r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A" dirty="0">
                <a:effectLst/>
              </a:rPr>
              <a:t> 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826726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2D8127-DFF8-865A-50CB-D41B28A53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371358"/>
              </p:ext>
            </p:extLst>
          </p:nvPr>
        </p:nvGraphicFramePr>
        <p:xfrm>
          <a:off x="914400" y="543697"/>
          <a:ext cx="10713308" cy="6130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6654">
                  <a:extLst>
                    <a:ext uri="{9D8B030D-6E8A-4147-A177-3AD203B41FA5}">
                      <a16:colId xmlns:a16="http://schemas.microsoft.com/office/drawing/2014/main" val="1269687054"/>
                    </a:ext>
                  </a:extLst>
                </a:gridCol>
                <a:gridCol w="5356654">
                  <a:extLst>
                    <a:ext uri="{9D8B030D-6E8A-4147-A177-3AD203B41FA5}">
                      <a16:colId xmlns:a16="http://schemas.microsoft.com/office/drawing/2014/main" val="208900736"/>
                    </a:ext>
                  </a:extLst>
                </a:gridCol>
              </a:tblGrid>
              <a:tr h="244046">
                <a:tc>
                  <a:txBody>
                    <a:bodyPr/>
                    <a:lstStyle/>
                    <a:p>
                      <a:pPr algn="ctr"/>
                      <a:r>
                        <a:rPr lang="en-UA" sz="1400" kern="0" dirty="0">
                          <a:effectLst/>
                        </a:rPr>
                        <a:t>Вид забруднення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76" marR="5057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400" kern="0">
                          <a:effectLst/>
                        </a:rPr>
                        <a:t>Вплив на стійкість геосистем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76" marR="50576" marT="0" marB="0"/>
                </a:tc>
                <a:extLst>
                  <a:ext uri="{0D108BD9-81ED-4DB2-BD59-A6C34878D82A}">
                    <a16:rowId xmlns:a16="http://schemas.microsoft.com/office/drawing/2014/main" val="573615658"/>
                  </a:ext>
                </a:extLst>
              </a:tr>
              <a:tr h="732138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Промислове забруднення: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Атмосферне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76" marR="50576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Формування кислотних опадів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Зміна складу атмосфери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Погіршення якості повітря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Перенесення стійких забруднювачів на значні відстані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76" marR="50576" marT="0" marB="0"/>
                </a:tc>
                <a:extLst>
                  <a:ext uri="{0D108BD9-81ED-4DB2-BD59-A6C34878D82A}">
                    <a16:rowId xmlns:a16="http://schemas.microsoft.com/office/drawing/2014/main" val="2830010343"/>
                  </a:ext>
                </a:extLst>
              </a:tr>
              <a:tr h="976183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Водойм промисловими стоками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76" marR="50576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Високі концентрації важких металів та токсичних речовин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Деградація водних екосистем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Загибель водних організмів&lt;br&gt;• Порушення процесів самоочищення водойм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76" marR="50576" marT="0" marB="0"/>
                </a:tc>
                <a:extLst>
                  <a:ext uri="{0D108BD9-81ED-4DB2-BD59-A6C34878D82A}">
                    <a16:rowId xmlns:a16="http://schemas.microsoft.com/office/drawing/2014/main" val="2888058540"/>
                  </a:ext>
                </a:extLst>
              </a:tr>
              <a:tr h="732138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Ґрунтів промисловими відходами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76" marR="50576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Довготривале накопичення важких металів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Постійна загроза для живих організмів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Забруднення навколо промислових підприємств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76" marR="50576" marT="0" marB="0"/>
                </a:tc>
                <a:extLst>
                  <a:ext uri="{0D108BD9-81ED-4DB2-BD59-A6C34878D82A}">
                    <a16:rowId xmlns:a16="http://schemas.microsoft.com/office/drawing/2014/main" val="1835015364"/>
                  </a:ext>
                </a:extLst>
              </a:tr>
              <a:tr h="732138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Теплове забруднення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76" marR="50576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Зміна температурного режиму водойм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Вплив на життєдіяльність водних організмів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Зміни у структурі водних екосистем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76" marR="50576" marT="0" marB="0"/>
                </a:tc>
                <a:extLst>
                  <a:ext uri="{0D108BD9-81ED-4DB2-BD59-A6C34878D82A}">
                    <a16:rowId xmlns:a16="http://schemas.microsoft.com/office/drawing/2014/main" val="2675154962"/>
                  </a:ext>
                </a:extLst>
              </a:tr>
              <a:tr h="732138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Сільськогосподарське забруднення:&lt;br&gt;• Пестициди та добрива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76" marR="50576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Накопичення в ґрунті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Проникнення в підземні води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Перенесення в водойми з поверхневим стоком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76" marR="50576" marT="0" marB="0"/>
                </a:tc>
                <a:extLst>
                  <a:ext uri="{0D108BD9-81ED-4DB2-BD59-A6C34878D82A}">
                    <a16:rowId xmlns:a16="http://schemas.microsoft.com/office/drawing/2014/main" val="2820698926"/>
                  </a:ext>
                </a:extLst>
              </a:tr>
              <a:tr h="488092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Евтрофікація водойм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76" marR="50576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"Цвітіння" води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Зниження вмісту кисню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Масова загибель водних організмів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76" marR="50576" marT="0" marB="0"/>
                </a:tc>
                <a:extLst>
                  <a:ext uri="{0D108BD9-81ED-4DB2-BD59-A6C34878D82A}">
                    <a16:rowId xmlns:a16="http://schemas.microsoft.com/office/drawing/2014/main" val="3109508884"/>
                  </a:ext>
                </a:extLst>
              </a:tr>
              <a:tr h="732138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Метан від тваринництва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76" marR="50576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Посилення парникового ефекту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Проблеми утилізації відходів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Забруднення прилеглих територій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76" marR="50576" marT="0" marB="0"/>
                </a:tc>
                <a:extLst>
                  <a:ext uri="{0D108BD9-81ED-4DB2-BD59-A6C34878D82A}">
                    <a16:rowId xmlns:a16="http://schemas.microsoft.com/office/drawing/2014/main" val="1253217557"/>
                  </a:ext>
                </a:extLst>
              </a:tr>
              <a:tr h="488092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Ерозія ґрунтів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76" marR="50576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Деградація та зниження родючості ґрунтів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Забруднення водойм продуктами ерозії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76" marR="50576" marT="0" marB="0"/>
                </a:tc>
                <a:extLst>
                  <a:ext uri="{0D108BD9-81ED-4DB2-BD59-A6C34878D82A}">
                    <a16:rowId xmlns:a16="http://schemas.microsoft.com/office/drawing/2014/main" val="128691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929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4D78C-496A-311C-A75D-63DD4854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70" y="284206"/>
            <a:ext cx="11392930" cy="704335"/>
          </a:xfrm>
        </p:spPr>
        <p:txBody>
          <a:bodyPr>
            <a:normAutofit/>
          </a:bodyPr>
          <a:lstStyle/>
          <a:p>
            <a:r>
              <a:rPr lang="en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ЗМІНИ КЛІМАТУ ЯК ГЛОБАЛЬНИЙ АНТРОПОГЕННИЙ ФАКТОР</a:t>
            </a:r>
            <a:endParaRPr lang="en-U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1186A8-B4ED-2D1E-BC55-29E6F350AD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963157"/>
              </p:ext>
            </p:extLst>
          </p:nvPr>
        </p:nvGraphicFramePr>
        <p:xfrm>
          <a:off x="1421026" y="988541"/>
          <a:ext cx="10466174" cy="5621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8433">
                  <a:extLst>
                    <a:ext uri="{9D8B030D-6E8A-4147-A177-3AD203B41FA5}">
                      <a16:colId xmlns:a16="http://schemas.microsoft.com/office/drawing/2014/main" val="1590375236"/>
                    </a:ext>
                  </a:extLst>
                </a:gridCol>
                <a:gridCol w="6017741">
                  <a:extLst>
                    <a:ext uri="{9D8B030D-6E8A-4147-A177-3AD203B41FA5}">
                      <a16:colId xmlns:a16="http://schemas.microsoft.com/office/drawing/2014/main" val="1908426977"/>
                    </a:ext>
                  </a:extLst>
                </a:gridCol>
              </a:tblGrid>
              <a:tr h="187394">
                <a:tc>
                  <a:txBody>
                    <a:bodyPr/>
                    <a:lstStyle/>
                    <a:p>
                      <a:pPr algn="ctr"/>
                      <a:r>
                        <a:rPr lang="en-UA" sz="1200" kern="0" dirty="0">
                          <a:effectLst/>
                        </a:rPr>
                        <a:t>Аспект кліматичних змін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6" marR="5770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200" kern="0">
                          <a:effectLst/>
                        </a:rPr>
                        <a:t>Вплив на стійкість геосистем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6" marR="57706" marT="0" marB="0"/>
                </a:tc>
                <a:extLst>
                  <a:ext uri="{0D108BD9-81ED-4DB2-BD59-A6C34878D82A}">
                    <a16:rowId xmlns:a16="http://schemas.microsoft.com/office/drawing/2014/main" val="162248242"/>
                  </a:ext>
                </a:extLst>
              </a:tr>
              <a:tr h="936968">
                <a:tc>
                  <a:txBody>
                    <a:bodyPr/>
                    <a:lstStyle/>
                    <a:p>
                      <a:r>
                        <a:rPr lang="en-UA" sz="1200" kern="0" dirty="0">
                          <a:effectLst/>
                        </a:rPr>
                        <a:t>Підвищення глобальної температури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6" marR="57706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• Зміщення кліматичних зон та ареалів видів</a:t>
                      </a:r>
                      <a:endParaRPr lang="en-UA" sz="1200" kern="100">
                        <a:effectLst/>
                      </a:endParaRPr>
                    </a:p>
                    <a:p>
                      <a:r>
                        <a:rPr lang="en-UA" sz="1200" kern="0">
                          <a:effectLst/>
                        </a:rPr>
                        <a:t>• Примушування видів до міграції чи адаптації</a:t>
                      </a:r>
                      <a:endParaRPr lang="en-UA" sz="1200" kern="100">
                        <a:effectLst/>
                      </a:endParaRPr>
                    </a:p>
                    <a:p>
                      <a:r>
                        <a:rPr lang="en-UA" sz="1200" kern="0">
                          <a:effectLst/>
                        </a:rPr>
                        <a:t>• Танення льодовиків та вічної мерзлоти</a:t>
                      </a:r>
                      <a:endParaRPr lang="en-UA" sz="1200" kern="100">
                        <a:effectLst/>
                      </a:endParaRPr>
                    </a:p>
                    <a:p>
                      <a:r>
                        <a:rPr lang="en-UA" sz="1200" kern="0">
                          <a:effectLst/>
                        </a:rPr>
                        <a:t>• Вивільнення парникових газів</a:t>
                      </a:r>
                      <a:endParaRPr lang="en-UA" sz="1200" kern="100">
                        <a:effectLst/>
                      </a:endParaRPr>
                    </a:p>
                    <a:p>
                      <a:r>
                        <a:rPr lang="en-UA" sz="1200" kern="0">
                          <a:effectLst/>
                        </a:rPr>
                        <a:t>• Підвищення рівня Світового океану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6" marR="57706" marT="0" marB="0"/>
                </a:tc>
                <a:extLst>
                  <a:ext uri="{0D108BD9-81ED-4DB2-BD59-A6C34878D82A}">
                    <a16:rowId xmlns:a16="http://schemas.microsoft.com/office/drawing/2014/main" val="1869369231"/>
                  </a:ext>
                </a:extLst>
              </a:tr>
              <a:tr h="749574"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Зміна режиму опадів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6" marR="57706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• Збільшення частоти та інтенсивності посух</a:t>
                      </a:r>
                      <a:endParaRPr lang="en-UA" sz="1200" kern="100">
                        <a:effectLst/>
                      </a:endParaRPr>
                    </a:p>
                    <a:p>
                      <a:r>
                        <a:rPr lang="en-UA" sz="1200" kern="0">
                          <a:effectLst/>
                        </a:rPr>
                        <a:t>• Деградація екосистем та зниження продуктивності</a:t>
                      </a:r>
                      <a:endParaRPr lang="en-UA" sz="1200" kern="100">
                        <a:effectLst/>
                      </a:endParaRPr>
                    </a:p>
                    <a:p>
                      <a:r>
                        <a:rPr lang="en-UA" sz="1200" kern="0">
                          <a:effectLst/>
                        </a:rPr>
                        <a:t>• Підвищення ризику повеней</a:t>
                      </a:r>
                      <a:endParaRPr lang="en-UA" sz="1200" kern="100">
                        <a:effectLst/>
                      </a:endParaRPr>
                    </a:p>
                    <a:p>
                      <a:r>
                        <a:rPr lang="en-UA" sz="1200" kern="0">
                          <a:effectLst/>
                        </a:rPr>
                        <a:t>• Порушення традиційних циклів розвитку екосистем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6" marR="57706" marT="0" marB="0"/>
                </a:tc>
                <a:extLst>
                  <a:ext uri="{0D108BD9-81ED-4DB2-BD59-A6C34878D82A}">
                    <a16:rowId xmlns:a16="http://schemas.microsoft.com/office/drawing/2014/main" val="3539526952"/>
                  </a:ext>
                </a:extLst>
              </a:tr>
              <a:tr h="749574"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Екстремальні погодні явища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6" marR="57706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 dirty="0">
                          <a:effectLst/>
                        </a:rPr>
                        <a:t>• Збільшення частоти ураганів та торнадо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Масштабні порушення екосистем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Хвилі тепла та холоду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Додатковий стрес для організмів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6" marR="57706" marT="0" marB="0"/>
                </a:tc>
                <a:extLst>
                  <a:ext uri="{0D108BD9-81ED-4DB2-BD59-A6C34878D82A}">
                    <a16:rowId xmlns:a16="http://schemas.microsoft.com/office/drawing/2014/main" val="4032009467"/>
                  </a:ext>
                </a:extLst>
              </a:tr>
              <a:tr h="749574"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Вплив на біорізноманіття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6" marR="57706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 dirty="0">
                          <a:effectLst/>
                        </a:rPr>
                        <a:t>• Зміна фенології видів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Порушення екологічних взаємозв'язків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Загроза вимирання видів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Поява інвазивних видів у нових регіонах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6" marR="57706" marT="0" marB="0"/>
                </a:tc>
                <a:extLst>
                  <a:ext uri="{0D108BD9-81ED-4DB2-BD59-A6C34878D82A}">
                    <a16:rowId xmlns:a16="http://schemas.microsoft.com/office/drawing/2014/main" val="1811410752"/>
                  </a:ext>
                </a:extLst>
              </a:tr>
              <a:tr h="749574"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Вплив на водні ресурси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6" marR="57706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• Зміна режиму річкового стоку</a:t>
                      </a:r>
                      <a:endParaRPr lang="en-UA" sz="1200" kern="100">
                        <a:effectLst/>
                      </a:endParaRPr>
                    </a:p>
                    <a:p>
                      <a:r>
                        <a:rPr lang="en-UA" sz="1200" kern="0">
                          <a:effectLst/>
                        </a:rPr>
                        <a:t>• Зниження рівня ґрунтових вод</a:t>
                      </a:r>
                      <a:endParaRPr lang="en-UA" sz="1200" kern="100">
                        <a:effectLst/>
                      </a:endParaRPr>
                    </a:p>
                    <a:p>
                      <a:r>
                        <a:rPr lang="en-UA" sz="1200" kern="0">
                          <a:effectLst/>
                        </a:rPr>
                        <a:t>• Деградація прісноводних екосистем</a:t>
                      </a:r>
                      <a:endParaRPr lang="en-UA" sz="1200" kern="100">
                        <a:effectLst/>
                      </a:endParaRPr>
                    </a:p>
                    <a:p>
                      <a:r>
                        <a:rPr lang="en-UA" sz="1200" kern="0">
                          <a:effectLst/>
                        </a:rPr>
                        <a:t>• Закислення океанів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6" marR="57706" marT="0" marB="0"/>
                </a:tc>
                <a:extLst>
                  <a:ext uri="{0D108BD9-81ED-4DB2-BD59-A6C34878D82A}">
                    <a16:rowId xmlns:a16="http://schemas.microsoft.com/office/drawing/2014/main" val="373182561"/>
                  </a:ext>
                </a:extLst>
              </a:tr>
              <a:tr h="749574"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Вплив на сільське господарство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6" marR="57706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 dirty="0">
                          <a:effectLst/>
                        </a:rPr>
                        <a:t>• Зміщення зон придатності для культур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Необхідність адаптації практик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Зміна продуктивності земель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Поява нових шкідників та хвороб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6" marR="57706" marT="0" marB="0"/>
                </a:tc>
                <a:extLst>
                  <a:ext uri="{0D108BD9-81ED-4DB2-BD59-A6C34878D82A}">
                    <a16:rowId xmlns:a16="http://schemas.microsoft.com/office/drawing/2014/main" val="1798298841"/>
                  </a:ext>
                </a:extLst>
              </a:tr>
              <a:tr h="749574"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Загальний вплив на стійкість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6" marR="57706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 dirty="0">
                          <a:effectLst/>
                        </a:rPr>
                        <a:t>• Порушення усталених екологічних взаємозв'язків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Швидкість змін перевищує здатність до адаптації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Підвищення вразливості до інших впливів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Синергетичний ефект різних стресових факторів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6" marR="57706" marT="0" marB="0"/>
                </a:tc>
                <a:extLst>
                  <a:ext uri="{0D108BD9-81ED-4DB2-BD59-A6C34878D82A}">
                    <a16:rowId xmlns:a16="http://schemas.microsoft.com/office/drawing/2014/main" val="753951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321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B9309-44DC-75FE-B42C-C2EF0F31F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840260"/>
            <a:ext cx="7729728" cy="489976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підтримки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стійкості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геосистем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саморегуляції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Адаптаційні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геосистем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Роль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біорізноманіття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підтримці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стійкості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787717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7AA4-6265-CE12-13EB-74CCFF75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81924"/>
            <a:ext cx="7729728" cy="628417"/>
          </a:xfrm>
        </p:spPr>
        <p:txBody>
          <a:bodyPr>
            <a:normAutofit fontScale="90000"/>
          </a:bodyPr>
          <a:lstStyle/>
          <a:p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Стійкість поверхневих вод.</a:t>
            </a:r>
            <a:r>
              <a:rPr lang="en-UA" dirty="0">
                <a:effectLst/>
              </a:rPr>
              <a:t> </a:t>
            </a:r>
            <a:endParaRPr lang="en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59A13A8-3C58-0989-8D69-FDCB11C4A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978" y="22736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A"/>
          </a:p>
        </p:txBody>
      </p:sp>
      <p:pic>
        <p:nvPicPr>
          <p:cNvPr id="12289" name="Picture 19" descr="Стійкість природних компонентів,геосистем до антропогенних забруднень.  Форми стійкості геосистем - ПРОБЛЕМА ЗАБРУДНЕННЯ ПРИРОДНОГО СЕРЕДОВИЩА ТА СТІЙКОСТІ  ГЕОСИСТЕМ ДО АНТРОПОГЕНИХ НАВАНТАЖЕНЬ - Екологія 11 клас - Л.П. Царик">
            <a:extLst>
              <a:ext uri="{FF2B5EF4-FFF2-40B4-BE49-F238E27FC236}">
                <a16:creationId xmlns:a16="http://schemas.microsoft.com/office/drawing/2014/main" id="{C44D809A-33BA-799F-BD86-5A7A16130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90" y="1110341"/>
            <a:ext cx="9405946" cy="526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70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67A23F8F-00DB-F190-2152-BC9125EC4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604723"/>
              </p:ext>
            </p:extLst>
          </p:nvPr>
        </p:nvGraphicFramePr>
        <p:xfrm>
          <a:off x="1175657" y="548640"/>
          <a:ext cx="10162904" cy="5721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1452">
                  <a:extLst>
                    <a:ext uri="{9D8B030D-6E8A-4147-A177-3AD203B41FA5}">
                      <a16:colId xmlns:a16="http://schemas.microsoft.com/office/drawing/2014/main" val="3494739395"/>
                    </a:ext>
                  </a:extLst>
                </a:gridCol>
                <a:gridCol w="5081452">
                  <a:extLst>
                    <a:ext uri="{9D8B030D-6E8A-4147-A177-3AD203B41FA5}">
                      <a16:colId xmlns:a16="http://schemas.microsoft.com/office/drawing/2014/main" val="3725091551"/>
                    </a:ext>
                  </a:extLst>
                </a:gridCol>
              </a:tblGrid>
              <a:tr h="220059">
                <a:tc>
                  <a:txBody>
                    <a:bodyPr/>
                    <a:lstStyle/>
                    <a:p>
                      <a:pPr algn="ctr"/>
                      <a:r>
                        <a:rPr lang="en-UA" sz="1400" kern="0" dirty="0">
                          <a:effectLst/>
                        </a:rPr>
                        <a:t>Механізм саморегуляції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400" kern="0">
                          <a:effectLst/>
                        </a:rPr>
                        <a:t>Роль у забезпеченні стійкості геосистем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19773"/>
                  </a:ext>
                </a:extLst>
              </a:tr>
              <a:tr h="880235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Біогеохімічні цикли: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Цикли вуглецю, азоту, фосфору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Постійний кругообіг речовин між компонентами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Забезпечення продуктивності екосистем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Здатність до самопідтримання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Обмін з атмосферою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122120"/>
                  </a:ext>
                </a:extLst>
              </a:tr>
              <a:tr h="880235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Гідрологічний цикл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Перерозподіл води між компонентами системи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Регулювання водного режиму територій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Процеси випаровування, конденсації, опадів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Підтримка життя та функціонування екосистем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6095434"/>
                  </a:ext>
                </a:extLst>
              </a:tr>
              <a:tr h="660177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Трофічні взаємодії:&lt;br&gt;• Хижацтво та конкуренція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Природний контроль чисельності популяцій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Запобігання надмірному росту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Ефективне використання ресурсів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5731571"/>
                  </a:ext>
                </a:extLst>
              </a:tr>
              <a:tr h="440118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Симбіотичні відносини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Підвищення ефективності використання ресурсів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Стійкість видів до несприятливих умов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020506"/>
                  </a:ext>
                </a:extLst>
              </a:tr>
              <a:tr h="1100295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Ґрунтоутворюючі процеси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Формування та підтримка родючості ґрунтів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Стійкість до забруднення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Розклад органічної речовини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Формування структури ґрунту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Кругообіг поживних елементів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669419"/>
                  </a:ext>
                </a:extLst>
              </a:tr>
              <a:tr h="880235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Сукцесійні процеси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Природне відновлення екосистем після порушень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Послідовна зміна рослинних угруповань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Формування стійких клімаксових угруповань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Поступове відновлення біорізноманіття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3711617"/>
                  </a:ext>
                </a:extLst>
              </a:tr>
              <a:tr h="660177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Фізико-хімічні буферні системи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Регулювання кислотності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Пом'якшення впливу зовнішніх факторів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Підтримка стабільності геосистем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981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28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E7172-0932-7439-523A-29CA67FC4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6692"/>
            <a:ext cx="10515600" cy="5460271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Актуальність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теми в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контексті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земельними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водними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ресурсами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умовах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зростаючого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антропогенного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тиску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глобальних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кліматичних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розуміння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стійкості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геосистем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набуває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критичного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земельними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водними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ресурсами.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цієї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теми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обумовлена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необхідністю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сталого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збереження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умовах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природокористування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земельними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водними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ресурсами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сучасному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вимагає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комплексного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підходу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враховує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лише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аспекти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але 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екологічну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стійкість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справедливість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впливають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стійкість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геосистем,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розробляти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землекористування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водокористування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мінімізують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негативний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підтримують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самовідновлення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941539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18F4-8FC6-B433-CA18-B01809C2F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681222"/>
          </a:xfrm>
        </p:spPr>
        <p:txBody>
          <a:bodyPr>
            <a:normAutofit fontScale="90000"/>
          </a:bodyPr>
          <a:lstStyle/>
          <a:p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Потенціал стійкості ґрунтів до забруднення</a:t>
            </a:r>
            <a:r>
              <a:rPr lang="en-UA" dirty="0">
                <a:effectLst/>
              </a:rPr>
              <a:t> </a:t>
            </a:r>
            <a:endParaRPr lang="en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0599431-71A8-044C-30A2-D1413EB3C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A"/>
          </a:p>
        </p:txBody>
      </p:sp>
      <p:pic>
        <p:nvPicPr>
          <p:cNvPr id="14337" name="Picture 18" descr="Стійкість природних компонентів,геосистем до антропогенних забруднень.  Форми стійкості геосистем - ПРОБЛЕМА ЗАБРУДНЕННЯ ПРИРОДНОГО СЕРЕДОВИЩА ТА СТІЙКОСТІ  ГЕОСИСТЕМ ДО АНТРОПОГЕНИХ НАВАНТАЖЕНЬ - Екологія 11 клас - Л.П. Царик">
            <a:extLst>
              <a:ext uri="{FF2B5EF4-FFF2-40B4-BE49-F238E27FC236}">
                <a16:creationId xmlns:a16="http://schemas.microsoft.com/office/drawing/2014/main" id="{36132B2D-6041-EF64-B4C6-A2EF920B6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57" y="1867989"/>
            <a:ext cx="8245325" cy="44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307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0976-BEFA-6107-5CF5-26A2ACC6A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3" y="169818"/>
            <a:ext cx="11181805" cy="783772"/>
          </a:xfrm>
        </p:spPr>
        <p:txBody>
          <a:bodyPr/>
          <a:lstStyle/>
          <a:p>
            <a:r>
              <a:rPr lang="en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АДАПТАЦІЙНІ МОЖЛИВОСТІ ГЕОСИСТЕМ</a:t>
            </a:r>
            <a:endParaRPr lang="en-U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F4BE8F-6794-853F-4F46-290DBE54B4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876285"/>
              </p:ext>
            </p:extLst>
          </p:nvPr>
        </p:nvGraphicFramePr>
        <p:xfrm>
          <a:off x="548639" y="1110343"/>
          <a:ext cx="11181804" cy="5249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0902">
                  <a:extLst>
                    <a:ext uri="{9D8B030D-6E8A-4147-A177-3AD203B41FA5}">
                      <a16:colId xmlns:a16="http://schemas.microsoft.com/office/drawing/2014/main" val="2631060156"/>
                    </a:ext>
                  </a:extLst>
                </a:gridCol>
                <a:gridCol w="5590902">
                  <a:extLst>
                    <a:ext uri="{9D8B030D-6E8A-4147-A177-3AD203B41FA5}">
                      <a16:colId xmlns:a16="http://schemas.microsoft.com/office/drawing/2014/main" val="959842619"/>
                    </a:ext>
                  </a:extLst>
                </a:gridCol>
              </a:tblGrid>
              <a:tr h="190137">
                <a:tc>
                  <a:txBody>
                    <a:bodyPr/>
                    <a:lstStyle/>
                    <a:p>
                      <a:pPr algn="ctr"/>
                      <a:r>
                        <a:rPr lang="en-UA" sz="1400" kern="0" dirty="0">
                          <a:effectLst/>
                        </a:rPr>
                        <a:t>Механізм адаптації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400" kern="0">
                          <a:effectLst/>
                        </a:rPr>
                        <a:t>Роль у забезпеченні стійкості геосистем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extLst>
                  <a:ext uri="{0D108BD9-81ED-4DB2-BD59-A6C34878D82A}">
                    <a16:rowId xmlns:a16="http://schemas.microsoft.com/office/drawing/2014/main" val="2604217268"/>
                  </a:ext>
                </a:extLst>
              </a:tr>
              <a:tr h="1140822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Фенотипічна пластичність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Швидка зміна фізіологічних та морфологічних характеристик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Модифікація розміру листя, глибини кореневої системи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Адаптація інтенсивності фотосинтезу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Реакція без змін генетичної інформації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extLst>
                  <a:ext uri="{0D108BD9-81ED-4DB2-BD59-A6C34878D82A}">
                    <a16:rowId xmlns:a16="http://schemas.microsoft.com/office/drawing/2014/main" val="2440676360"/>
                  </a:ext>
                </a:extLst>
              </a:tr>
              <a:tr h="760549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Генетична адаптація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Тривалий процес через природний відбір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Формування нових адаптивних ознак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Довгострокова стійкість популяцій&lt;br&gt;• Здатність виживати в нових умовах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extLst>
                  <a:ext uri="{0D108BD9-81ED-4DB2-BD59-A6C34878D82A}">
                    <a16:rowId xmlns:a16="http://schemas.microsoft.com/office/drawing/2014/main" val="727815345"/>
                  </a:ext>
                </a:extLst>
              </a:tr>
              <a:tr h="760549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Міграція видів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Переміщення в ареали з сприятливими умовами&lt;br&gt;• Відповідність екологічним потребам&lt;br&gt;• Використання екологічних коридорів&lt;br&gt;• Подолання географічних бар'єрів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extLst>
                  <a:ext uri="{0D108BD9-81ED-4DB2-BD59-A6C34878D82A}">
                    <a16:rowId xmlns:a16="http://schemas.microsoft.com/office/drawing/2014/main" val="3964188829"/>
                  </a:ext>
                </a:extLst>
              </a:tr>
              <a:tr h="760549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Функціональна надмірність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Наявність кількох видів з подібними функціями&lt;br&gt;• Компенсація втрати окремих видів&lt;br&gt;• Підтримка загальної стабільності системи&lt;br&gt;• Стійкість до антропогенного тиску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extLst>
                  <a:ext uri="{0D108BD9-81ED-4DB2-BD59-A6C34878D82A}">
                    <a16:rowId xmlns:a16="http://schemas.microsoft.com/office/drawing/2014/main" val="608179085"/>
                  </a:ext>
                </a:extLst>
              </a:tr>
              <a:tr h="760549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Екологічна пам'ять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Збереження інформації про минулі стани&lt;br&gt;• Використання для відновлення після порушень&lt;br&gt;• Банк насіння в ґрунті&lt;br&gt;• Збереження ґрунтової структури та мікробних угруповань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extLst>
                  <a:ext uri="{0D108BD9-81ED-4DB2-BD59-A6C34878D82A}">
                    <a16:rowId xmlns:a16="http://schemas.microsoft.com/office/drawing/2014/main" val="4151118562"/>
                  </a:ext>
                </a:extLst>
              </a:tr>
              <a:tr h="760549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Модифікація місць проживання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Активна зміна оточення видами&lt;br&gt;• Створення сприятливіших умов для існування&lt;br&gt;• Зміна гідрологічного режиму&lt;br&gt;• Формування складних екосистем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extLst>
                  <a:ext uri="{0D108BD9-81ED-4DB2-BD59-A6C34878D82A}">
                    <a16:rowId xmlns:a16="http://schemas.microsoft.com/office/drawing/2014/main" val="366959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927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3D85-B6EE-7721-9F0E-78FA7B85B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97" y="274320"/>
            <a:ext cx="11652069" cy="843653"/>
          </a:xfrm>
        </p:spPr>
        <p:txBody>
          <a:bodyPr>
            <a:normAutofit/>
          </a:bodyPr>
          <a:lstStyle/>
          <a:p>
            <a:r>
              <a:rPr lang="en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БІОРІЗНОМАНІТТЯ У ПІДТРИМЦІ СТІЙКОСТІ ГЕОСИСТЕМ</a:t>
            </a:r>
            <a:endParaRPr lang="en-U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26AF19-B010-5F2B-4C4B-1D560CE8CB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238828"/>
              </p:ext>
            </p:extLst>
          </p:nvPr>
        </p:nvGraphicFramePr>
        <p:xfrm>
          <a:off x="783770" y="1117973"/>
          <a:ext cx="11220996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0498">
                  <a:extLst>
                    <a:ext uri="{9D8B030D-6E8A-4147-A177-3AD203B41FA5}">
                      <a16:colId xmlns:a16="http://schemas.microsoft.com/office/drawing/2014/main" val="1105748861"/>
                    </a:ext>
                  </a:extLst>
                </a:gridCol>
                <a:gridCol w="5610498">
                  <a:extLst>
                    <a:ext uri="{9D8B030D-6E8A-4147-A177-3AD203B41FA5}">
                      <a16:colId xmlns:a16="http://schemas.microsoft.com/office/drawing/2014/main" val="238870990"/>
                    </a:ext>
                  </a:extLst>
                </a:gridCol>
              </a:tblGrid>
              <a:tr h="182190">
                <a:tc>
                  <a:txBody>
                    <a:bodyPr/>
                    <a:lstStyle/>
                    <a:p>
                      <a:pPr algn="ctr"/>
                      <a:r>
                        <a:rPr lang="en-UA" sz="1200" kern="0" dirty="0">
                          <a:effectLst/>
                        </a:rPr>
                        <a:t>Аспект біорізноманіття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5" marR="387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200" kern="0">
                          <a:effectLst/>
                        </a:rPr>
                        <a:t>Роль у забезпеченні стійкості геосистем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5" marR="38775" marT="0" marB="0"/>
                </a:tc>
                <a:extLst>
                  <a:ext uri="{0D108BD9-81ED-4DB2-BD59-A6C34878D82A}">
                    <a16:rowId xmlns:a16="http://schemas.microsoft.com/office/drawing/2014/main" val="2115137783"/>
                  </a:ext>
                </a:extLst>
              </a:tr>
              <a:tr h="728761"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Функціональне різноманіття видів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5" marR="38775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• Виконання різноманітних екологічних функцій</a:t>
                      </a:r>
                      <a:endParaRPr lang="en-UA" sz="1200" kern="100">
                        <a:effectLst/>
                      </a:endParaRPr>
                    </a:p>
                    <a:p>
                      <a:r>
                        <a:rPr lang="en-UA" sz="1200" kern="0">
                          <a:effectLst/>
                        </a:rPr>
                        <a:t>• Ефективне використання ґрунтових ресурсів</a:t>
                      </a:r>
                      <a:endParaRPr lang="en-UA" sz="1200" kern="100">
                        <a:effectLst/>
                      </a:endParaRPr>
                    </a:p>
                    <a:p>
                      <a:r>
                        <a:rPr lang="en-UA" sz="1200" kern="0">
                          <a:effectLst/>
                        </a:rPr>
                        <a:t>• Різні аспекти розкладу органічної речовини</a:t>
                      </a:r>
                      <a:endParaRPr lang="en-UA" sz="1200" kern="100">
                        <a:effectLst/>
                      </a:endParaRPr>
                    </a:p>
                    <a:p>
                      <a:r>
                        <a:rPr lang="en-UA" sz="1200" kern="0">
                          <a:effectLst/>
                        </a:rPr>
                        <a:t>• Кругообіг поживних елементів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5" marR="38775" marT="0" marB="0"/>
                </a:tc>
                <a:extLst>
                  <a:ext uri="{0D108BD9-81ED-4DB2-BD59-A6C34878D82A}">
                    <a16:rowId xmlns:a16="http://schemas.microsoft.com/office/drawing/2014/main" val="2087175197"/>
                  </a:ext>
                </a:extLst>
              </a:tr>
              <a:tr h="728761"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Стійкість до порушень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5" marR="38775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• Різна чутливість видів до різних типів впливів</a:t>
                      </a:r>
                      <a:endParaRPr lang="en-UA" sz="1200" kern="100">
                        <a:effectLst/>
                      </a:endParaRPr>
                    </a:p>
                    <a:p>
                      <a:r>
                        <a:rPr lang="en-UA" sz="1200" kern="0">
                          <a:effectLst/>
                        </a:rPr>
                        <a:t>• Наявність стійких видів при появі нових загроз</a:t>
                      </a:r>
                      <a:endParaRPr lang="en-UA" sz="1200" kern="100">
                        <a:effectLst/>
                      </a:endParaRPr>
                    </a:p>
                    <a:p>
                      <a:r>
                        <a:rPr lang="en-UA" sz="1200" kern="0">
                          <a:effectLst/>
                        </a:rPr>
                        <a:t>• "Розподілена стійкість" як механізм захисту</a:t>
                      </a:r>
                      <a:endParaRPr lang="en-UA" sz="1200" kern="100">
                        <a:effectLst/>
                      </a:endParaRPr>
                    </a:p>
                    <a:p>
                      <a:r>
                        <a:rPr lang="en-UA" sz="1200" kern="0">
                          <a:effectLst/>
                        </a:rPr>
                        <a:t>• Підтримка функціонування при стресових факторах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5" marR="38775" marT="0" marB="0"/>
                </a:tc>
                <a:extLst>
                  <a:ext uri="{0D108BD9-81ED-4DB2-BD59-A6C34878D82A}">
                    <a16:rowId xmlns:a16="http://schemas.microsoft.com/office/drawing/2014/main" val="2479313695"/>
                  </a:ext>
                </a:extLst>
              </a:tr>
              <a:tr h="728761"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Страхування екосистеми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5" marR="38775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• Наявність функціонально подібних видів</a:t>
                      </a:r>
                      <a:endParaRPr lang="en-UA" sz="1200" kern="100">
                        <a:effectLst/>
                      </a:endParaRPr>
                    </a:p>
                    <a:p>
                      <a:r>
                        <a:rPr lang="en-UA" sz="1200" kern="0">
                          <a:effectLst/>
                        </a:rPr>
                        <a:t>• Компенсація втрати окремих видів</a:t>
                      </a:r>
                      <a:endParaRPr lang="en-UA" sz="1200" kern="100">
                        <a:effectLst/>
                      </a:endParaRPr>
                    </a:p>
                    <a:p>
                      <a:r>
                        <a:rPr lang="en-UA" sz="1200" kern="0">
                          <a:effectLst/>
                        </a:rPr>
                        <a:t>• Запобігання колапсу системи</a:t>
                      </a:r>
                      <a:endParaRPr lang="en-UA" sz="1200" kern="100">
                        <a:effectLst/>
                      </a:endParaRPr>
                    </a:p>
                    <a:p>
                      <a:r>
                        <a:rPr lang="en-UA" sz="1200" kern="0">
                          <a:effectLst/>
                        </a:rPr>
                        <a:t>• Захист від антропогенного тиску та кліматичних змін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5" marR="38775" marT="0" marB="0"/>
                </a:tc>
                <a:extLst>
                  <a:ext uri="{0D108BD9-81ED-4DB2-BD59-A6C34878D82A}">
                    <a16:rowId xmlns:a16="http://schemas.microsoft.com/office/drawing/2014/main" val="1038916140"/>
                  </a:ext>
                </a:extLst>
              </a:tr>
              <a:tr h="546571"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Складні екологічні взаємодії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5" marR="38775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• Формування мережі трофічних зв'язків</a:t>
                      </a:r>
                      <a:endParaRPr lang="en-UA" sz="1200" kern="100">
                        <a:effectLst/>
                      </a:endParaRPr>
                    </a:p>
                    <a:p>
                      <a:r>
                        <a:rPr lang="en-UA" sz="1200" kern="0">
                          <a:effectLst/>
                        </a:rPr>
                        <a:t>• Конкуренція, хижацтво, симбіоз, паразитизм</a:t>
                      </a:r>
                      <a:endParaRPr lang="en-UA" sz="1200" kern="100">
                        <a:effectLst/>
                      </a:endParaRPr>
                    </a:p>
                    <a:p>
                      <a:r>
                        <a:rPr lang="en-UA" sz="1200" kern="0">
                          <a:effectLst/>
                        </a:rPr>
                        <a:t>• Створення стабільної екологічної системи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5" marR="38775" marT="0" marB="0"/>
                </a:tc>
                <a:extLst>
                  <a:ext uri="{0D108BD9-81ED-4DB2-BD59-A6C34878D82A}">
                    <a16:rowId xmlns:a16="http://schemas.microsoft.com/office/drawing/2014/main" val="2094541675"/>
                  </a:ext>
                </a:extLst>
              </a:tr>
              <a:tr h="728761">
                <a:tc>
                  <a:txBody>
                    <a:bodyPr/>
                    <a:lstStyle/>
                    <a:p>
                      <a:r>
                        <a:rPr lang="en-UA" sz="1200" kern="0" dirty="0">
                          <a:effectLst/>
                        </a:rPr>
                        <a:t>Генетичне різноманіття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5" marR="38775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 dirty="0">
                          <a:effectLst/>
                        </a:rPr>
                        <a:t>• Основа адаптивного потенціалу видів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Матеріал для еволюційної адаптації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Стійкість популяцій до стресових факторів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Краща протидія хворобам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5" marR="38775" marT="0" marB="0"/>
                </a:tc>
                <a:extLst>
                  <a:ext uri="{0D108BD9-81ED-4DB2-BD59-A6C34878D82A}">
                    <a16:rowId xmlns:a16="http://schemas.microsoft.com/office/drawing/2014/main" val="2383166847"/>
                  </a:ext>
                </a:extLst>
              </a:tr>
              <a:tr h="910952"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Екосистемні послуги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5" marR="38775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 dirty="0">
                          <a:effectLst/>
                        </a:rPr>
                        <a:t>• Очищення води та повітря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Запилення рослин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Регуляція клімату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Контроль шкідників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Підтримка родючості ґрунтів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5" marR="38775" marT="0" marB="0"/>
                </a:tc>
                <a:extLst>
                  <a:ext uri="{0D108BD9-81ED-4DB2-BD59-A6C34878D82A}">
                    <a16:rowId xmlns:a16="http://schemas.microsoft.com/office/drawing/2014/main" val="2640560988"/>
                  </a:ext>
                </a:extLst>
              </a:tr>
              <a:tr h="910952">
                <a:tc>
                  <a:txBody>
                    <a:bodyPr/>
                    <a:lstStyle/>
                    <a:p>
                      <a:r>
                        <a:rPr lang="en-UA" sz="1200" kern="0">
                          <a:effectLst/>
                        </a:rPr>
                        <a:t>Буферна роль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5" marR="38775" marT="0" marB="0"/>
                </a:tc>
                <a:tc>
                  <a:txBody>
                    <a:bodyPr/>
                    <a:lstStyle/>
                    <a:p>
                      <a:r>
                        <a:rPr lang="en-UA" sz="1200" kern="0" dirty="0">
                          <a:effectLst/>
                        </a:rPr>
                        <a:t>• Пом'якшення впливу екстремальних подій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Захист ґрунту від ерозії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Регулювання водного режиму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Створення стабільного мікроклімату</a:t>
                      </a:r>
                      <a:endParaRPr lang="en-UA" sz="1200" kern="100" dirty="0">
                        <a:effectLst/>
                      </a:endParaRPr>
                    </a:p>
                    <a:p>
                      <a:r>
                        <a:rPr lang="en-UA" sz="1200" kern="0" dirty="0">
                          <a:effectLst/>
                        </a:rPr>
                        <a:t>• Протидія пожежам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5" marR="38775" marT="0" marB="0"/>
                </a:tc>
                <a:extLst>
                  <a:ext uri="{0D108BD9-81ED-4DB2-BD59-A6C34878D82A}">
                    <a16:rowId xmlns:a16="http://schemas.microsoft.com/office/drawing/2014/main" val="4082521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010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A82A-195B-97E2-C917-DB2BC0F3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53" y="0"/>
            <a:ext cx="11403875" cy="509451"/>
          </a:xfrm>
        </p:spPr>
        <p:txBody>
          <a:bodyPr>
            <a:normAutofit fontScale="90000"/>
          </a:bodyPr>
          <a:lstStyle/>
          <a:p>
            <a:r>
              <a:rPr lang="uk-UA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Загалом методи оцінки стійкості геосистем можна узагальнити наступним чином:</a:t>
            </a:r>
            <a:r>
              <a:rPr lang="en-UA" sz="1400" dirty="0">
                <a:effectLst/>
              </a:rPr>
              <a:t> </a:t>
            </a:r>
            <a:endParaRPr lang="en-UA" sz="1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9607EC-A43F-E60E-A1F2-D6D9DC992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908819"/>
              </p:ext>
            </p:extLst>
          </p:nvPr>
        </p:nvGraphicFramePr>
        <p:xfrm>
          <a:off x="300446" y="509452"/>
          <a:ext cx="11891553" cy="6841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3851">
                  <a:extLst>
                    <a:ext uri="{9D8B030D-6E8A-4147-A177-3AD203B41FA5}">
                      <a16:colId xmlns:a16="http://schemas.microsoft.com/office/drawing/2014/main" val="2208142785"/>
                    </a:ext>
                  </a:extLst>
                </a:gridCol>
                <a:gridCol w="3963851">
                  <a:extLst>
                    <a:ext uri="{9D8B030D-6E8A-4147-A177-3AD203B41FA5}">
                      <a16:colId xmlns:a16="http://schemas.microsoft.com/office/drawing/2014/main" val="4049721423"/>
                    </a:ext>
                  </a:extLst>
                </a:gridCol>
                <a:gridCol w="3963851">
                  <a:extLst>
                    <a:ext uri="{9D8B030D-6E8A-4147-A177-3AD203B41FA5}">
                      <a16:colId xmlns:a16="http://schemas.microsoft.com/office/drawing/2014/main" val="259999305"/>
                    </a:ext>
                  </a:extLst>
                </a:gridCol>
              </a:tblGrid>
              <a:tr h="195688"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 dirty="0">
                          <a:effectLst/>
                        </a:rPr>
                        <a:t>Метод</a:t>
                      </a:r>
                      <a:endParaRPr lang="en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Основні підходи</a:t>
                      </a:r>
                      <a:endParaRPr lang="en-UA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Особливості</a:t>
                      </a:r>
                      <a:endParaRPr lang="en-UA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extLst>
                  <a:ext uri="{0D108BD9-81ED-4DB2-BD59-A6C34878D82A}">
                    <a16:rowId xmlns:a16="http://schemas.microsoft.com/office/drawing/2014/main" val="4105210116"/>
                  </a:ext>
                </a:extLst>
              </a:tr>
              <a:tr h="391375">
                <a:tc>
                  <a:txBody>
                    <a:bodyPr/>
                    <a:lstStyle/>
                    <a:p>
                      <a:r>
                        <a:rPr lang="ru-RU" sz="1400" kern="100" dirty="0" err="1">
                          <a:effectLst/>
                        </a:rPr>
                        <a:t>Експериментальні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методи</a:t>
                      </a:r>
                      <a:endParaRPr lang="en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 dirty="0" err="1">
                          <a:effectLst/>
                        </a:rPr>
                        <a:t>Польові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експерименти</a:t>
                      </a:r>
                      <a:endParaRPr lang="en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 dirty="0">
                          <a:effectLst/>
                        </a:rPr>
                        <a:t>- </a:t>
                      </a:r>
                      <a:r>
                        <a:rPr lang="ru-RU" sz="1400" kern="100" dirty="0" err="1">
                          <a:effectLst/>
                        </a:rPr>
                        <a:t>Дослідження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реакцій</a:t>
                      </a:r>
                      <a:r>
                        <a:rPr lang="ru-RU" sz="1400" kern="100" dirty="0">
                          <a:effectLst/>
                        </a:rPr>
                        <a:t> геосистем в </a:t>
                      </a:r>
                      <a:r>
                        <a:rPr lang="ru-RU" sz="1400" kern="100" dirty="0" err="1">
                          <a:effectLst/>
                        </a:rPr>
                        <a:t>природних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умовах</a:t>
                      </a:r>
                      <a:r>
                        <a:rPr lang="ru-RU" sz="1400" kern="100" dirty="0">
                          <a:effectLst/>
                        </a:rPr>
                        <a:t>.</a:t>
                      </a:r>
                      <a:endParaRPr lang="en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extLst>
                  <a:ext uri="{0D108BD9-81ED-4DB2-BD59-A6C34878D82A}">
                    <a16:rowId xmlns:a16="http://schemas.microsoft.com/office/drawing/2014/main" val="1644577649"/>
                  </a:ext>
                </a:extLst>
              </a:tr>
              <a:tr h="587062">
                <a:tc>
                  <a:txBody>
                    <a:bodyPr/>
                    <a:lstStyle/>
                    <a:p>
                      <a:endParaRPr lang="en-UA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endParaRPr lang="en-UA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>
                          <a:effectLst/>
                        </a:rPr>
                        <a:t>- Довготривалі експерименти дозволяють оцінити короткострокові та довгострокові ефекти.</a:t>
                      </a:r>
                      <a:endParaRPr lang="en-UA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extLst>
                  <a:ext uri="{0D108BD9-81ED-4DB2-BD59-A6C34878D82A}">
                    <a16:rowId xmlns:a16="http://schemas.microsoft.com/office/drawing/2014/main" val="1916922768"/>
                  </a:ext>
                </a:extLst>
              </a:tr>
              <a:tr h="259373">
                <a:tc>
                  <a:txBody>
                    <a:bodyPr/>
                    <a:lstStyle/>
                    <a:p>
                      <a:endParaRPr lang="en-UA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 dirty="0" err="1">
                          <a:effectLst/>
                        </a:rPr>
                        <a:t>Лабораторні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експерименти</a:t>
                      </a:r>
                      <a:endParaRPr lang="en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>
                          <a:effectLst/>
                        </a:rPr>
                        <a:t>- Вивчення окремих компонентів геосистем.</a:t>
                      </a:r>
                      <a:endParaRPr lang="en-UA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extLst>
                  <a:ext uri="{0D108BD9-81ED-4DB2-BD59-A6C34878D82A}">
                    <a16:rowId xmlns:a16="http://schemas.microsoft.com/office/drawing/2014/main" val="4198949582"/>
                  </a:ext>
                </a:extLst>
              </a:tr>
              <a:tr h="259373">
                <a:tc>
                  <a:txBody>
                    <a:bodyPr/>
                    <a:lstStyle/>
                    <a:p>
                      <a:endParaRPr lang="en-UA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endParaRPr lang="en-UA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>
                          <a:effectLst/>
                        </a:rPr>
                        <a:t>- Аналіз механізмів реакцій на різні фактори.</a:t>
                      </a:r>
                      <a:endParaRPr lang="en-UA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extLst>
                  <a:ext uri="{0D108BD9-81ED-4DB2-BD59-A6C34878D82A}">
                    <a16:rowId xmlns:a16="http://schemas.microsoft.com/office/drawing/2014/main" val="931186559"/>
                  </a:ext>
                </a:extLst>
              </a:tr>
              <a:tr h="391375">
                <a:tc>
                  <a:txBody>
                    <a:bodyPr/>
                    <a:lstStyle/>
                    <a:p>
                      <a:r>
                        <a:rPr lang="ru-RU" sz="1400" kern="100">
                          <a:effectLst/>
                        </a:rPr>
                        <a:t>Спостережні методи</a:t>
                      </a:r>
                      <a:endParaRPr lang="en-UA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 dirty="0" err="1">
                          <a:effectLst/>
                        </a:rPr>
                        <a:t>Довготривалий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моніторинг</a:t>
                      </a:r>
                      <a:endParaRPr lang="en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>
                          <a:effectLst/>
                        </a:rPr>
                        <a:t>- Систематичний збір даних для виявлення трендів та циклічних змін.</a:t>
                      </a:r>
                      <a:endParaRPr lang="en-UA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extLst>
                  <a:ext uri="{0D108BD9-81ED-4DB2-BD59-A6C34878D82A}">
                    <a16:rowId xmlns:a16="http://schemas.microsoft.com/office/drawing/2014/main" val="1854031702"/>
                  </a:ext>
                </a:extLst>
              </a:tr>
              <a:tr h="391375">
                <a:tc>
                  <a:txBody>
                    <a:bodyPr/>
                    <a:lstStyle/>
                    <a:p>
                      <a:endParaRPr lang="en-UA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 dirty="0" err="1">
                          <a:effectLst/>
                        </a:rPr>
                        <a:t>Порівняльний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аналіз</a:t>
                      </a:r>
                      <a:endParaRPr lang="en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>
                          <a:effectLst/>
                        </a:rPr>
                        <a:t>- Оцінка різних геосистем під впливом антропогенних та природних факторів.</a:t>
                      </a:r>
                      <a:endParaRPr lang="en-UA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extLst>
                  <a:ext uri="{0D108BD9-81ED-4DB2-BD59-A6C34878D82A}">
                    <a16:rowId xmlns:a16="http://schemas.microsoft.com/office/drawing/2014/main" val="1878555782"/>
                  </a:ext>
                </a:extLst>
              </a:tr>
              <a:tr h="391375">
                <a:tc>
                  <a:txBody>
                    <a:bodyPr/>
                    <a:lstStyle/>
                    <a:p>
                      <a:r>
                        <a:rPr lang="ru-RU" sz="1400" kern="100">
                          <a:effectLst/>
                        </a:rPr>
                        <a:t>Аналітичні методи</a:t>
                      </a:r>
                      <a:endParaRPr lang="en-UA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 dirty="0" err="1">
                          <a:effectLst/>
                        </a:rPr>
                        <a:t>Статистичний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аналіз</a:t>
                      </a:r>
                      <a:endParaRPr lang="en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>
                          <a:effectLst/>
                        </a:rPr>
                        <a:t>- Виявлення закономірностей між параметрами.</a:t>
                      </a:r>
                      <a:endParaRPr lang="en-UA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extLst>
                  <a:ext uri="{0D108BD9-81ED-4DB2-BD59-A6C34878D82A}">
                    <a16:rowId xmlns:a16="http://schemas.microsoft.com/office/drawing/2014/main" val="3539422204"/>
                  </a:ext>
                </a:extLst>
              </a:tr>
              <a:tr h="391375">
                <a:tc>
                  <a:txBody>
                    <a:bodyPr/>
                    <a:lstStyle/>
                    <a:p>
                      <a:endParaRPr lang="en-UA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 dirty="0" err="1">
                          <a:effectLst/>
                        </a:rPr>
                        <a:t>Геоінформаційний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аналіз</a:t>
                      </a:r>
                      <a:endParaRPr lang="en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>
                          <a:effectLst/>
                        </a:rPr>
                        <a:t>- Просторовий аналіз геосистем та змін їх структури.</a:t>
                      </a:r>
                      <a:endParaRPr lang="en-UA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extLst>
                  <a:ext uri="{0D108BD9-81ED-4DB2-BD59-A6C34878D82A}">
                    <a16:rowId xmlns:a16="http://schemas.microsoft.com/office/drawing/2014/main" val="1274695904"/>
                  </a:ext>
                </a:extLst>
              </a:tr>
              <a:tr h="587062">
                <a:tc>
                  <a:txBody>
                    <a:bodyPr/>
                    <a:lstStyle/>
                    <a:p>
                      <a:r>
                        <a:rPr lang="ru-RU" sz="1400" kern="100">
                          <a:effectLst/>
                        </a:rPr>
                        <a:t>Індексні методи</a:t>
                      </a:r>
                      <a:endParaRPr lang="en-UA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 dirty="0" err="1">
                          <a:effectLst/>
                        </a:rPr>
                        <a:t>Розрахунок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індексів</a:t>
                      </a:r>
                      <a:endParaRPr lang="en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 dirty="0">
                          <a:effectLst/>
                        </a:rPr>
                        <a:t>- </a:t>
                      </a:r>
                      <a:r>
                        <a:rPr lang="ru-RU" sz="1400" kern="100" dirty="0" err="1">
                          <a:effectLst/>
                        </a:rPr>
                        <a:t>Інтеграція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біорізноманіття</a:t>
                      </a:r>
                      <a:r>
                        <a:rPr lang="ru-RU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продуктивності</a:t>
                      </a:r>
                      <a:r>
                        <a:rPr lang="ru-RU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структурної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цілісності</a:t>
                      </a:r>
                      <a:r>
                        <a:rPr lang="ru-RU" sz="1400" kern="100" dirty="0">
                          <a:effectLst/>
                        </a:rPr>
                        <a:t> та </a:t>
                      </a:r>
                      <a:r>
                        <a:rPr lang="ru-RU" sz="1400" kern="100" dirty="0" err="1">
                          <a:effectLst/>
                        </a:rPr>
                        <a:t>інших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параметрів</a:t>
                      </a:r>
                      <a:r>
                        <a:rPr lang="ru-RU" sz="1400" kern="100" dirty="0">
                          <a:effectLst/>
                        </a:rPr>
                        <a:t> для </a:t>
                      </a:r>
                      <a:r>
                        <a:rPr lang="ru-RU" sz="1400" kern="100" dirty="0" err="1">
                          <a:effectLst/>
                        </a:rPr>
                        <a:t>комплексної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оцінки</a:t>
                      </a:r>
                      <a:r>
                        <a:rPr lang="ru-RU" sz="1400" kern="100" dirty="0">
                          <a:effectLst/>
                        </a:rPr>
                        <a:t>.</a:t>
                      </a:r>
                      <a:endParaRPr lang="en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extLst>
                  <a:ext uri="{0D108BD9-81ED-4DB2-BD59-A6C34878D82A}">
                    <a16:rowId xmlns:a16="http://schemas.microsoft.com/office/drawing/2014/main" val="799573499"/>
                  </a:ext>
                </a:extLst>
              </a:tr>
              <a:tr h="391375">
                <a:tc>
                  <a:txBody>
                    <a:bodyPr/>
                    <a:lstStyle/>
                    <a:p>
                      <a:endParaRPr lang="en-UA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 dirty="0" err="1">
                          <a:effectLst/>
                        </a:rPr>
                        <a:t>Порівняння</a:t>
                      </a:r>
                      <a:r>
                        <a:rPr lang="ru-RU" sz="1400" kern="100" dirty="0">
                          <a:effectLst/>
                        </a:rPr>
                        <a:t> геосистем</a:t>
                      </a:r>
                      <a:endParaRPr lang="en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>
                          <a:effectLst/>
                        </a:rPr>
                        <a:t>- Виявлення змін у стійкості різних геосистем у часі та просторі.</a:t>
                      </a:r>
                      <a:endParaRPr lang="en-UA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extLst>
                  <a:ext uri="{0D108BD9-81ED-4DB2-BD59-A6C34878D82A}">
                    <a16:rowId xmlns:a16="http://schemas.microsoft.com/office/drawing/2014/main" val="1021029612"/>
                  </a:ext>
                </a:extLst>
              </a:tr>
              <a:tr h="391375">
                <a:tc>
                  <a:txBody>
                    <a:bodyPr/>
                    <a:lstStyle/>
                    <a:p>
                      <a:r>
                        <a:rPr lang="ru-RU" sz="1400" kern="100">
                          <a:effectLst/>
                        </a:rPr>
                        <a:t>Експертні оцінки</a:t>
                      </a:r>
                      <a:endParaRPr lang="en-UA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 dirty="0" err="1">
                          <a:effectLst/>
                        </a:rPr>
                        <a:t>Інтеграція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кількісних</a:t>
                      </a:r>
                      <a:r>
                        <a:rPr lang="ru-RU" sz="1400" kern="100" dirty="0">
                          <a:effectLst/>
                        </a:rPr>
                        <a:t> та </a:t>
                      </a:r>
                      <a:r>
                        <a:rPr lang="ru-RU" sz="1400" kern="100" dirty="0" err="1">
                          <a:effectLst/>
                        </a:rPr>
                        <a:t>якісних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даних</a:t>
                      </a:r>
                      <a:endParaRPr lang="en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 dirty="0">
                          <a:effectLst/>
                        </a:rPr>
                        <a:t>- </a:t>
                      </a:r>
                      <a:r>
                        <a:rPr lang="ru-RU" sz="1400" kern="100" dirty="0" err="1">
                          <a:effectLst/>
                        </a:rPr>
                        <a:t>Використання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досвіду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експертів</a:t>
                      </a:r>
                      <a:r>
                        <a:rPr lang="ru-RU" sz="1400" kern="100" dirty="0">
                          <a:effectLst/>
                        </a:rPr>
                        <a:t> для </a:t>
                      </a:r>
                      <a:r>
                        <a:rPr lang="ru-RU" sz="1400" kern="100" dirty="0" err="1">
                          <a:effectLst/>
                        </a:rPr>
                        <a:t>аналізу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стійкості</a:t>
                      </a:r>
                      <a:r>
                        <a:rPr lang="ru-RU" sz="1400" kern="100" dirty="0">
                          <a:effectLst/>
                        </a:rPr>
                        <a:t> в </a:t>
                      </a:r>
                      <a:r>
                        <a:rPr lang="ru-RU" sz="1400" kern="100" dirty="0" err="1">
                          <a:effectLst/>
                        </a:rPr>
                        <a:t>умовах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недостатності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даних</a:t>
                      </a:r>
                      <a:r>
                        <a:rPr lang="ru-RU" sz="1400" kern="100" dirty="0">
                          <a:effectLst/>
                        </a:rPr>
                        <a:t>.</a:t>
                      </a:r>
                      <a:endParaRPr lang="en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extLst>
                  <a:ext uri="{0D108BD9-81ED-4DB2-BD59-A6C34878D82A}">
                    <a16:rowId xmlns:a16="http://schemas.microsoft.com/office/drawing/2014/main" val="1752496099"/>
                  </a:ext>
                </a:extLst>
              </a:tr>
              <a:tr h="259373">
                <a:tc>
                  <a:txBody>
                    <a:bodyPr/>
                    <a:lstStyle/>
                    <a:p>
                      <a:endParaRPr lang="en-UA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endParaRPr lang="en-UA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 dirty="0">
                          <a:effectLst/>
                        </a:rPr>
                        <a:t>- </a:t>
                      </a:r>
                      <a:r>
                        <a:rPr lang="ru-RU" sz="1400" kern="100" dirty="0" err="1">
                          <a:effectLst/>
                        </a:rPr>
                        <a:t>Прогнозування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впливу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нових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факторів</a:t>
                      </a:r>
                      <a:r>
                        <a:rPr lang="ru-RU" sz="1400" kern="100" dirty="0">
                          <a:effectLst/>
                        </a:rPr>
                        <a:t>.</a:t>
                      </a:r>
                      <a:endParaRPr lang="en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extLst>
                  <a:ext uri="{0D108BD9-81ED-4DB2-BD59-A6C34878D82A}">
                    <a16:rowId xmlns:a16="http://schemas.microsoft.com/office/drawing/2014/main" val="2380578829"/>
                  </a:ext>
                </a:extLst>
              </a:tr>
              <a:tr h="391375">
                <a:tc>
                  <a:txBody>
                    <a:bodyPr/>
                    <a:lstStyle/>
                    <a:p>
                      <a:r>
                        <a:rPr lang="ru-RU" sz="1400" kern="100">
                          <a:effectLst/>
                        </a:rPr>
                        <a:t>Моделювання</a:t>
                      </a:r>
                      <a:endParaRPr lang="en-UA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 dirty="0" err="1">
                          <a:effectLst/>
                        </a:rPr>
                        <a:t>Математичне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моделювання</a:t>
                      </a:r>
                      <a:endParaRPr lang="en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 dirty="0">
                          <a:effectLst/>
                        </a:rPr>
                        <a:t>- </a:t>
                      </a:r>
                      <a:r>
                        <a:rPr lang="ru-RU" sz="1400" kern="100" dirty="0" err="1">
                          <a:effectLst/>
                        </a:rPr>
                        <a:t>Кількісне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моделювання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процесів</a:t>
                      </a:r>
                      <a:r>
                        <a:rPr lang="ru-RU" sz="1400" kern="100" dirty="0">
                          <a:effectLst/>
                        </a:rPr>
                        <a:t> у геосистемах.</a:t>
                      </a:r>
                      <a:endParaRPr lang="en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extLst>
                  <a:ext uri="{0D108BD9-81ED-4DB2-BD59-A6C34878D82A}">
                    <a16:rowId xmlns:a16="http://schemas.microsoft.com/office/drawing/2014/main" val="2666851927"/>
                  </a:ext>
                </a:extLst>
              </a:tr>
              <a:tr h="391375">
                <a:tc>
                  <a:txBody>
                    <a:bodyPr/>
                    <a:lstStyle/>
                    <a:p>
                      <a:endParaRPr lang="en-UA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endParaRPr lang="en-UA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 dirty="0">
                          <a:effectLst/>
                        </a:rPr>
                        <a:t>- </a:t>
                      </a:r>
                      <a:r>
                        <a:rPr lang="ru-RU" sz="1400" kern="100" dirty="0" err="1">
                          <a:effectLst/>
                        </a:rPr>
                        <a:t>Прогнозування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поведінки</a:t>
                      </a:r>
                      <a:r>
                        <a:rPr lang="ru-RU" sz="1400" kern="100" dirty="0">
                          <a:effectLst/>
                        </a:rPr>
                        <a:t> систем при </a:t>
                      </a:r>
                      <a:r>
                        <a:rPr lang="ru-RU" sz="1400" kern="100" dirty="0" err="1">
                          <a:effectLst/>
                        </a:rPr>
                        <a:t>різних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сценаріях</a:t>
                      </a:r>
                      <a:r>
                        <a:rPr lang="ru-RU" sz="1400" kern="100" dirty="0">
                          <a:effectLst/>
                        </a:rPr>
                        <a:t>.</a:t>
                      </a:r>
                      <a:endParaRPr lang="en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extLst>
                  <a:ext uri="{0D108BD9-81ED-4DB2-BD59-A6C34878D82A}">
                    <a16:rowId xmlns:a16="http://schemas.microsoft.com/office/drawing/2014/main" val="524335150"/>
                  </a:ext>
                </a:extLst>
              </a:tr>
              <a:tr h="391375">
                <a:tc>
                  <a:txBody>
                    <a:bodyPr/>
                    <a:lstStyle/>
                    <a:p>
                      <a:endParaRPr lang="en-UA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 dirty="0" err="1">
                          <a:effectLst/>
                        </a:rPr>
                        <a:t>Концептуальне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моделювання</a:t>
                      </a:r>
                      <a:endParaRPr lang="en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 dirty="0">
                          <a:effectLst/>
                        </a:rPr>
                        <a:t>- </a:t>
                      </a:r>
                      <a:r>
                        <a:rPr lang="ru-RU" sz="1400" kern="100" dirty="0" err="1">
                          <a:effectLst/>
                        </a:rPr>
                        <a:t>Візуалізація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структурних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взаємозв’язків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між</a:t>
                      </a:r>
                      <a:r>
                        <a:rPr lang="ru-RU" sz="1400" kern="100" dirty="0">
                          <a:effectLst/>
                        </a:rPr>
                        <a:t> компонентами геосистем.</a:t>
                      </a:r>
                      <a:endParaRPr lang="en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extLst>
                  <a:ext uri="{0D108BD9-81ED-4DB2-BD59-A6C34878D82A}">
                    <a16:rowId xmlns:a16="http://schemas.microsoft.com/office/drawing/2014/main" val="2908195562"/>
                  </a:ext>
                </a:extLst>
              </a:tr>
              <a:tr h="391375">
                <a:tc>
                  <a:txBody>
                    <a:bodyPr/>
                    <a:lstStyle/>
                    <a:p>
                      <a:endParaRPr lang="en-UA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 dirty="0" err="1">
                          <a:effectLst/>
                        </a:rPr>
                        <a:t>Інтегроване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моделювання</a:t>
                      </a:r>
                      <a:endParaRPr lang="en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tc>
                  <a:txBody>
                    <a:bodyPr/>
                    <a:lstStyle/>
                    <a:p>
                      <a:r>
                        <a:rPr lang="ru-RU" sz="1400" kern="100" dirty="0">
                          <a:effectLst/>
                        </a:rPr>
                        <a:t>- </a:t>
                      </a:r>
                      <a:r>
                        <a:rPr lang="ru-RU" sz="1400" kern="100" dirty="0" err="1">
                          <a:effectLst/>
                        </a:rPr>
                        <a:t>Поєднання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різних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типів</a:t>
                      </a:r>
                      <a:r>
                        <a:rPr lang="ru-RU" sz="1400" kern="100" dirty="0">
                          <a:effectLst/>
                        </a:rPr>
                        <a:t> моделей для </a:t>
                      </a:r>
                      <a:r>
                        <a:rPr lang="ru-RU" sz="1400" kern="100" dirty="0" err="1">
                          <a:effectLst/>
                        </a:rPr>
                        <a:t>комплексної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оцінки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стійкості</a:t>
                      </a:r>
                      <a:r>
                        <a:rPr lang="ru-RU" sz="1400" kern="100" dirty="0">
                          <a:effectLst/>
                        </a:rPr>
                        <a:t>.</a:t>
                      </a:r>
                      <a:endParaRPr lang="en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7" marR="29827" marT="0" marB="0"/>
                </a:tc>
                <a:extLst>
                  <a:ext uri="{0D108BD9-81ED-4DB2-BD59-A6C34878D82A}">
                    <a16:rowId xmlns:a16="http://schemas.microsoft.com/office/drawing/2014/main" val="1632114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365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6580-51D2-C737-F57B-F010BD6A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156754"/>
            <a:ext cx="11652068" cy="961219"/>
          </a:xfrm>
        </p:spPr>
        <p:txBody>
          <a:bodyPr>
            <a:normAutofit fontScale="90000"/>
          </a:bodyPr>
          <a:lstStyle/>
          <a:p>
            <a:r>
              <a:rPr lang="en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 СТІЙКІСТЮ ГЕОСИСТЕМ У КОНТЕКСТІ ЗЕМЕЛЬНИХ І ВОДНИХ РЕСУРСІВ</a:t>
            </a:r>
            <a:br>
              <a:rPr lang="en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F39152-8991-33F3-64DD-E0E0DA72D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432783"/>
              </p:ext>
            </p:extLst>
          </p:nvPr>
        </p:nvGraphicFramePr>
        <p:xfrm>
          <a:off x="692330" y="1117973"/>
          <a:ext cx="11107782" cy="5452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3891">
                  <a:extLst>
                    <a:ext uri="{9D8B030D-6E8A-4147-A177-3AD203B41FA5}">
                      <a16:colId xmlns:a16="http://schemas.microsoft.com/office/drawing/2014/main" val="101966741"/>
                    </a:ext>
                  </a:extLst>
                </a:gridCol>
                <a:gridCol w="5553891">
                  <a:extLst>
                    <a:ext uri="{9D8B030D-6E8A-4147-A177-3AD203B41FA5}">
                      <a16:colId xmlns:a16="http://schemas.microsoft.com/office/drawing/2014/main" val="3909999869"/>
                    </a:ext>
                  </a:extLst>
                </a:gridCol>
              </a:tblGrid>
              <a:tr h="188023">
                <a:tc>
                  <a:txBody>
                    <a:bodyPr/>
                    <a:lstStyle/>
                    <a:p>
                      <a:pPr algn="ctr"/>
                      <a:r>
                        <a:rPr lang="en-UA" sz="1100" kern="0">
                          <a:effectLst/>
                        </a:rPr>
                        <a:t>Напрям управління</a:t>
                      </a:r>
                      <a:endParaRPr lang="en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2" marR="619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100" kern="0">
                          <a:effectLst/>
                        </a:rPr>
                        <a:t>Конкретні заходи та методи</a:t>
                      </a:r>
                      <a:endParaRPr lang="en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2" marR="61912" marT="0" marB="0"/>
                </a:tc>
                <a:extLst>
                  <a:ext uri="{0D108BD9-81ED-4DB2-BD59-A6C34878D82A}">
                    <a16:rowId xmlns:a16="http://schemas.microsoft.com/office/drawing/2014/main" val="3792457741"/>
                  </a:ext>
                </a:extLst>
              </a:tr>
              <a:tr h="564067">
                <a:tc>
                  <a:txBody>
                    <a:bodyPr/>
                    <a:lstStyle/>
                    <a:p>
                      <a:r>
                        <a:rPr lang="en-UA" sz="1100" kern="0">
                          <a:effectLst/>
                        </a:rPr>
                        <a:t>Стратегії підвищення стійкості:</a:t>
                      </a:r>
                      <a:endParaRPr lang="en-UA" sz="1100" kern="100">
                        <a:effectLst/>
                      </a:endParaRPr>
                    </a:p>
                    <a:p>
                      <a:r>
                        <a:rPr lang="en-UA" sz="1100" kern="0">
                          <a:effectLst/>
                        </a:rPr>
                        <a:t>• Збереження біорізноманіття</a:t>
                      </a:r>
                      <a:endParaRPr lang="en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2" marR="61912" marT="0" marB="0"/>
                </a:tc>
                <a:tc>
                  <a:txBody>
                    <a:bodyPr/>
                    <a:lstStyle/>
                    <a:p>
                      <a:r>
                        <a:rPr lang="en-UA" sz="1100" kern="0">
                          <a:effectLst/>
                        </a:rPr>
                        <a:t>• Створення мережі природоохоронних територій</a:t>
                      </a:r>
                      <a:endParaRPr lang="en-UA" sz="1100" kern="100">
                        <a:effectLst/>
                      </a:endParaRPr>
                    </a:p>
                    <a:p>
                      <a:r>
                        <a:rPr lang="en-UA" sz="1100" kern="0">
                          <a:effectLst/>
                        </a:rPr>
                        <a:t>• Захист ключових видів та місць проживання</a:t>
                      </a:r>
                      <a:endParaRPr lang="en-UA" sz="1100" kern="100">
                        <a:effectLst/>
                      </a:endParaRPr>
                    </a:p>
                    <a:p>
                      <a:r>
                        <a:rPr lang="en-UA" sz="1100" kern="0">
                          <a:effectLst/>
                        </a:rPr>
                        <a:t>• Підтримка генетичного різноманіття</a:t>
                      </a:r>
                      <a:endParaRPr lang="en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2" marR="61912" marT="0" marB="0"/>
                </a:tc>
                <a:extLst>
                  <a:ext uri="{0D108BD9-81ED-4DB2-BD59-A6C34878D82A}">
                    <a16:rowId xmlns:a16="http://schemas.microsoft.com/office/drawing/2014/main" val="1460392360"/>
                  </a:ext>
                </a:extLst>
              </a:tr>
              <a:tr h="564067">
                <a:tc>
                  <a:txBody>
                    <a:bodyPr/>
                    <a:lstStyle/>
                    <a:p>
                      <a:r>
                        <a:rPr lang="en-UA" sz="1100" kern="0">
                          <a:effectLst/>
                        </a:rPr>
                        <a:t>• Підтримка екологічних зв'язків</a:t>
                      </a:r>
                      <a:endParaRPr lang="en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2" marR="61912" marT="0" marB="0"/>
                </a:tc>
                <a:tc>
                  <a:txBody>
                    <a:bodyPr/>
                    <a:lstStyle/>
                    <a:p>
                      <a:r>
                        <a:rPr lang="en-UA" sz="1100" kern="0">
                          <a:effectLst/>
                        </a:rPr>
                        <a:t>• Створення екологічних коридорів</a:t>
                      </a:r>
                      <a:endParaRPr lang="en-UA" sz="1100" kern="100">
                        <a:effectLst/>
                      </a:endParaRPr>
                    </a:p>
                    <a:p>
                      <a:r>
                        <a:rPr lang="en-UA" sz="1100" kern="0">
                          <a:effectLst/>
                        </a:rPr>
                        <a:t>• Зменшення фрагментації ландшафтів</a:t>
                      </a:r>
                      <a:endParaRPr lang="en-UA" sz="1100" kern="100">
                        <a:effectLst/>
                      </a:endParaRPr>
                    </a:p>
                    <a:p>
                      <a:r>
                        <a:rPr lang="en-UA" sz="1100" kern="0">
                          <a:effectLst/>
                        </a:rPr>
                        <a:t>• Збереження міграційних шляхів</a:t>
                      </a:r>
                      <a:endParaRPr lang="en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2" marR="61912" marT="0" marB="0"/>
                </a:tc>
                <a:extLst>
                  <a:ext uri="{0D108BD9-81ED-4DB2-BD59-A6C34878D82A}">
                    <a16:rowId xmlns:a16="http://schemas.microsoft.com/office/drawing/2014/main" val="1103717801"/>
                  </a:ext>
                </a:extLst>
              </a:tr>
              <a:tr h="564067">
                <a:tc>
                  <a:txBody>
                    <a:bodyPr/>
                    <a:lstStyle/>
                    <a:p>
                      <a:r>
                        <a:rPr lang="en-UA" sz="1100" kern="0">
                          <a:effectLst/>
                        </a:rPr>
                        <a:t>• Управління водними ресурсами</a:t>
                      </a:r>
                      <a:endParaRPr lang="en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2" marR="61912" marT="0" marB="0"/>
                </a:tc>
                <a:tc>
                  <a:txBody>
                    <a:bodyPr/>
                    <a:lstStyle/>
                    <a:p>
                      <a:r>
                        <a:rPr lang="en-UA" sz="1100" kern="0">
                          <a:effectLst/>
                        </a:rPr>
                        <a:t>• Інтегроване басейнове управління</a:t>
                      </a:r>
                      <a:endParaRPr lang="en-UA" sz="1100" kern="100">
                        <a:effectLst/>
                      </a:endParaRPr>
                    </a:p>
                    <a:p>
                      <a:r>
                        <a:rPr lang="en-UA" sz="1100" kern="0">
                          <a:effectLst/>
                        </a:rPr>
                        <a:t>• Підтримка природного гідрологічного режиму</a:t>
                      </a:r>
                      <a:endParaRPr lang="en-UA" sz="1100" kern="100">
                        <a:effectLst/>
                      </a:endParaRPr>
                    </a:p>
                    <a:p>
                      <a:r>
                        <a:rPr lang="en-UA" sz="1100" kern="0">
                          <a:effectLst/>
                        </a:rPr>
                        <a:t>• Захист водно-болотних угідь</a:t>
                      </a:r>
                      <a:endParaRPr lang="en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2" marR="61912" marT="0" marB="0"/>
                </a:tc>
                <a:extLst>
                  <a:ext uri="{0D108BD9-81ED-4DB2-BD59-A6C34878D82A}">
                    <a16:rowId xmlns:a16="http://schemas.microsoft.com/office/drawing/2014/main" val="1412937748"/>
                  </a:ext>
                </a:extLst>
              </a:tr>
              <a:tr h="564067">
                <a:tc>
                  <a:txBody>
                    <a:bodyPr/>
                    <a:lstStyle/>
                    <a:p>
                      <a:r>
                        <a:rPr lang="en-UA" sz="1100" kern="0">
                          <a:effectLst/>
                        </a:rPr>
                        <a:t>• Стале землекористування</a:t>
                      </a:r>
                      <a:endParaRPr lang="en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2" marR="61912" marT="0" marB="0"/>
                </a:tc>
                <a:tc>
                  <a:txBody>
                    <a:bodyPr/>
                    <a:lstStyle/>
                    <a:p>
                      <a:r>
                        <a:rPr lang="en-UA" sz="1100" kern="0">
                          <a:effectLst/>
                        </a:rPr>
                        <a:t>• Впровадження агроекологічних практик</a:t>
                      </a:r>
                      <a:endParaRPr lang="en-UA" sz="1100" kern="100">
                        <a:effectLst/>
                      </a:endParaRPr>
                    </a:p>
                    <a:p>
                      <a:r>
                        <a:rPr lang="en-UA" sz="1100" kern="0">
                          <a:effectLst/>
                        </a:rPr>
                        <a:t>• Зменшення ерозії та підтримка родючості ґрунтів</a:t>
                      </a:r>
                      <a:endParaRPr lang="en-UA" sz="1100" kern="100">
                        <a:effectLst/>
                      </a:endParaRPr>
                    </a:p>
                    <a:p>
                      <a:r>
                        <a:rPr lang="en-UA" sz="1100" kern="0">
                          <a:effectLst/>
                        </a:rPr>
                        <a:t>• Оптимізація просторової структури</a:t>
                      </a:r>
                      <a:endParaRPr lang="en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2" marR="61912" marT="0" marB="0"/>
                </a:tc>
                <a:extLst>
                  <a:ext uri="{0D108BD9-81ED-4DB2-BD59-A6C34878D82A}">
                    <a16:rowId xmlns:a16="http://schemas.microsoft.com/office/drawing/2014/main" val="2729904123"/>
                  </a:ext>
                </a:extLst>
              </a:tr>
              <a:tr h="752088">
                <a:tc>
                  <a:txBody>
                    <a:bodyPr/>
                    <a:lstStyle/>
                    <a:p>
                      <a:r>
                        <a:rPr lang="en-UA" sz="1100" kern="0">
                          <a:effectLst/>
                        </a:rPr>
                        <a:t>• Адаптація до кліматичних змін</a:t>
                      </a:r>
                      <a:endParaRPr lang="en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2" marR="61912" marT="0" marB="0"/>
                </a:tc>
                <a:tc>
                  <a:txBody>
                    <a:bodyPr/>
                    <a:lstStyle/>
                    <a:p>
                      <a:r>
                        <a:rPr lang="en-UA" sz="1100" kern="0">
                          <a:effectLst/>
                        </a:rPr>
                        <a:t>• Створення буферних зон навколо вразливих екосистем</a:t>
                      </a:r>
                      <a:endParaRPr lang="en-UA" sz="1100" kern="100">
                        <a:effectLst/>
                      </a:endParaRPr>
                    </a:p>
                    <a:p>
                      <a:r>
                        <a:rPr lang="en-UA" sz="1100" kern="0">
                          <a:effectLst/>
                        </a:rPr>
                        <a:t>• Підвищення стійкості до посух та повеней</a:t>
                      </a:r>
                      <a:endParaRPr lang="en-UA" sz="1100" kern="100">
                        <a:effectLst/>
                      </a:endParaRPr>
                    </a:p>
                    <a:p>
                      <a:r>
                        <a:rPr lang="en-UA" sz="1100" kern="0">
                          <a:effectLst/>
                        </a:rPr>
                        <a:t>• Сприяння природній адаптації видів</a:t>
                      </a:r>
                      <a:endParaRPr lang="en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2" marR="61912" marT="0" marB="0"/>
                </a:tc>
                <a:extLst>
                  <a:ext uri="{0D108BD9-81ED-4DB2-BD59-A6C34878D82A}">
                    <a16:rowId xmlns:a16="http://schemas.microsoft.com/office/drawing/2014/main" val="44446599"/>
                  </a:ext>
                </a:extLst>
              </a:tr>
              <a:tr h="564067">
                <a:tc>
                  <a:txBody>
                    <a:bodyPr/>
                    <a:lstStyle/>
                    <a:p>
                      <a:r>
                        <a:rPr lang="en-UA" sz="1100" kern="0">
                          <a:effectLst/>
                        </a:rPr>
                        <a:t>• Контроль забруднення</a:t>
                      </a:r>
                      <a:endParaRPr lang="en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2" marR="61912" marT="0" marB="0"/>
                </a:tc>
                <a:tc>
                  <a:txBody>
                    <a:bodyPr/>
                    <a:lstStyle/>
                    <a:p>
                      <a:r>
                        <a:rPr lang="en-UA" sz="1100" kern="0">
                          <a:effectLst/>
                        </a:rPr>
                        <a:t>• Технології зменшення викидів та скидів</a:t>
                      </a:r>
                      <a:endParaRPr lang="en-UA" sz="1100" kern="100">
                        <a:effectLst/>
                      </a:endParaRPr>
                    </a:p>
                    <a:p>
                      <a:r>
                        <a:rPr lang="en-UA" sz="1100" kern="0">
                          <a:effectLst/>
                        </a:rPr>
                        <a:t>• Очищення забруднених територій</a:t>
                      </a:r>
                      <a:endParaRPr lang="en-UA" sz="1100" kern="100">
                        <a:effectLst/>
                      </a:endParaRPr>
                    </a:p>
                    <a:p>
                      <a:r>
                        <a:rPr lang="en-UA" sz="1100" kern="0">
                          <a:effectLst/>
                        </a:rPr>
                        <a:t>• Моніторинг якості води та ґрунту</a:t>
                      </a:r>
                      <a:endParaRPr lang="en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2" marR="61912" marT="0" marB="0"/>
                </a:tc>
                <a:extLst>
                  <a:ext uri="{0D108BD9-81ED-4DB2-BD59-A6C34878D82A}">
                    <a16:rowId xmlns:a16="http://schemas.microsoft.com/office/drawing/2014/main" val="2129940876"/>
                  </a:ext>
                </a:extLst>
              </a:tr>
              <a:tr h="564067">
                <a:tc>
                  <a:txBody>
                    <a:bodyPr/>
                    <a:lstStyle/>
                    <a:p>
                      <a:r>
                        <a:rPr lang="en-UA" sz="1100" kern="0">
                          <a:effectLst/>
                        </a:rPr>
                        <a:t>Методи відновлення порушених геосистем:&lt;br&gt;• Екологічна реставрація</a:t>
                      </a:r>
                      <a:endParaRPr lang="en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2" marR="61912" marT="0" marB="0"/>
                </a:tc>
                <a:tc>
                  <a:txBody>
                    <a:bodyPr/>
                    <a:lstStyle/>
                    <a:p>
                      <a:r>
                        <a:rPr lang="en-UA" sz="1100" kern="0">
                          <a:effectLst/>
                        </a:rPr>
                        <a:t>• Відновлення природного рослинного покриву</a:t>
                      </a:r>
                      <a:endParaRPr lang="en-UA" sz="1100" kern="100">
                        <a:effectLst/>
                      </a:endParaRPr>
                    </a:p>
                    <a:p>
                      <a:r>
                        <a:rPr lang="en-UA" sz="1100" kern="0">
                          <a:effectLst/>
                        </a:rPr>
                        <a:t>• Реінтродукція ключових видів</a:t>
                      </a:r>
                      <a:endParaRPr lang="en-UA" sz="1100" kern="100">
                        <a:effectLst/>
                      </a:endParaRPr>
                    </a:p>
                    <a:p>
                      <a:r>
                        <a:rPr lang="en-UA" sz="1100" kern="0">
                          <a:effectLst/>
                        </a:rPr>
                        <a:t>• Відновлення природної гідрології</a:t>
                      </a:r>
                      <a:endParaRPr lang="en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2" marR="61912" marT="0" marB="0"/>
                </a:tc>
                <a:extLst>
                  <a:ext uri="{0D108BD9-81ED-4DB2-BD59-A6C34878D82A}">
                    <a16:rowId xmlns:a16="http://schemas.microsoft.com/office/drawing/2014/main" val="2316946667"/>
                  </a:ext>
                </a:extLst>
              </a:tr>
              <a:tr h="564067">
                <a:tc>
                  <a:txBody>
                    <a:bodyPr/>
                    <a:lstStyle/>
                    <a:p>
                      <a:r>
                        <a:rPr lang="en-UA" sz="1100" kern="0">
                          <a:effectLst/>
                        </a:rPr>
                        <a:t>• Рекультивація земель</a:t>
                      </a:r>
                      <a:endParaRPr lang="en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2" marR="61912" marT="0" marB="0"/>
                </a:tc>
                <a:tc>
                  <a:txBody>
                    <a:bodyPr/>
                    <a:lstStyle/>
                    <a:p>
                      <a:r>
                        <a:rPr lang="en-UA" sz="1100" kern="0">
                          <a:effectLst/>
                        </a:rPr>
                        <a:t>• Відновлення родючості ґрунтів</a:t>
                      </a:r>
                      <a:endParaRPr lang="en-UA" sz="1100" kern="100">
                        <a:effectLst/>
                      </a:endParaRPr>
                    </a:p>
                    <a:p>
                      <a:r>
                        <a:rPr lang="en-UA" sz="1100" kern="0">
                          <a:effectLst/>
                        </a:rPr>
                        <a:t>• Стабілізація схилів та боротьба з ерозією</a:t>
                      </a:r>
                      <a:endParaRPr lang="en-UA" sz="1100" kern="100">
                        <a:effectLst/>
                      </a:endParaRPr>
                    </a:p>
                    <a:p>
                      <a:r>
                        <a:rPr lang="en-UA" sz="1100" kern="0">
                          <a:effectLst/>
                        </a:rPr>
                        <a:t>• Фіторемедіація забруднених територій</a:t>
                      </a:r>
                      <a:endParaRPr lang="en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2" marR="61912" marT="0" marB="0"/>
                </a:tc>
                <a:extLst>
                  <a:ext uri="{0D108BD9-81ED-4DB2-BD59-A6C34878D82A}">
                    <a16:rowId xmlns:a16="http://schemas.microsoft.com/office/drawing/2014/main" val="2474554241"/>
                  </a:ext>
                </a:extLst>
              </a:tr>
              <a:tr h="564067">
                <a:tc>
                  <a:txBody>
                    <a:bodyPr/>
                    <a:lstStyle/>
                    <a:p>
                      <a:r>
                        <a:rPr lang="en-UA" sz="1100" kern="0">
                          <a:effectLst/>
                        </a:rPr>
                        <a:t>• Ренатуралізація</a:t>
                      </a:r>
                      <a:endParaRPr lang="en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2" marR="61912" marT="0" marB="0"/>
                </a:tc>
                <a:tc>
                  <a:txBody>
                    <a:bodyPr/>
                    <a:lstStyle/>
                    <a:p>
                      <a:r>
                        <a:rPr lang="en-UA" sz="1100" kern="0" dirty="0">
                          <a:effectLst/>
                        </a:rPr>
                        <a:t>• Природне відновлення екосистем</a:t>
                      </a:r>
                      <a:endParaRPr lang="en-UA" sz="1100" kern="100" dirty="0">
                        <a:effectLst/>
                      </a:endParaRPr>
                    </a:p>
                    <a:p>
                      <a:r>
                        <a:rPr lang="en-UA" sz="1100" kern="0" dirty="0">
                          <a:effectLst/>
                        </a:rPr>
                        <a:t>• Зменшення антропогенного втручання</a:t>
                      </a:r>
                      <a:endParaRPr lang="en-UA" sz="1100" kern="100" dirty="0">
                        <a:effectLst/>
                      </a:endParaRPr>
                    </a:p>
                    <a:p>
                      <a:r>
                        <a:rPr lang="en-UA" sz="1100" kern="0" dirty="0">
                          <a:effectLst/>
                        </a:rPr>
                        <a:t>• Створення умов для природної сукцесії</a:t>
                      </a:r>
                      <a:endParaRPr lang="en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2" marR="61912" marT="0" marB="0"/>
                </a:tc>
                <a:extLst>
                  <a:ext uri="{0D108BD9-81ED-4DB2-BD59-A6C34878D82A}">
                    <a16:rowId xmlns:a16="http://schemas.microsoft.com/office/drawing/2014/main" val="177375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316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A14D48-FC4E-C632-DFB7-98582A18E5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543497"/>
              </p:ext>
            </p:extLst>
          </p:nvPr>
        </p:nvGraphicFramePr>
        <p:xfrm>
          <a:off x="744583" y="656113"/>
          <a:ext cx="10541726" cy="5823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0863">
                  <a:extLst>
                    <a:ext uri="{9D8B030D-6E8A-4147-A177-3AD203B41FA5}">
                      <a16:colId xmlns:a16="http://schemas.microsoft.com/office/drawing/2014/main" val="1901015000"/>
                    </a:ext>
                  </a:extLst>
                </a:gridCol>
                <a:gridCol w="5270863">
                  <a:extLst>
                    <a:ext uri="{9D8B030D-6E8A-4147-A177-3AD203B41FA5}">
                      <a16:colId xmlns:a16="http://schemas.microsoft.com/office/drawing/2014/main" val="456817033"/>
                    </a:ext>
                  </a:extLst>
                </a:gridCol>
              </a:tblGrid>
              <a:tr h="215669">
                <a:tc>
                  <a:txBody>
                    <a:bodyPr/>
                    <a:lstStyle/>
                    <a:p>
                      <a:pPr algn="ctr"/>
                      <a:r>
                        <a:rPr lang="en-UA" sz="1400" kern="0" dirty="0">
                          <a:effectLst/>
                        </a:rPr>
                        <a:t>Напрям управління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400" kern="0">
                          <a:effectLst/>
                        </a:rPr>
                        <a:t>Конкретні заходи та методи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573322"/>
                  </a:ext>
                </a:extLst>
              </a:tr>
              <a:tr h="647007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Інженерно-екологічні методи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Створення штучних місць проживанн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Відновлення природного русла річок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Біоінженерні споруди для захисту берегів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0229550"/>
                  </a:ext>
                </a:extLst>
              </a:tr>
              <a:tr h="431338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Управління інвазивними видами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Контроль та видалення інвазивних видів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Відновлення природних угруповань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654209"/>
                  </a:ext>
                </a:extLst>
              </a:tr>
              <a:tr h="647007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Інтеграція концепції стійкості:&lt;br&gt;• Адаптивне управління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Гнучкий підхід з урахуванням динаміки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Постійний моніторинг та коригування стратегі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Експериментальні підходи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7845171"/>
                  </a:ext>
                </a:extLst>
              </a:tr>
              <a:tr h="647007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Екосистемний підхід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Розгляд ресурсів як частини цілісних екосистем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Врахування екологічних зв'язків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Баланс між використанням та збереженням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6232375"/>
                  </a:ext>
                </a:extLst>
              </a:tr>
              <a:tr h="647007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Партисипативне управління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Залучення зацікавлених сторін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Врахування місцевих знань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Підвищення обізнаності суспільства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9786995"/>
                  </a:ext>
                </a:extLst>
              </a:tr>
              <a:tr h="647007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Інтеграція наукових знань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Використання сучасних методів оцінки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Системи підтримки прийняття рішень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Міждисциплінарні дослідження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7238658"/>
                  </a:ext>
                </a:extLst>
              </a:tr>
              <a:tr h="647007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Довгострокове планування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Стратегії з урахуванням довгострокових перспектив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Врахування кліматичних змін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Сценарії розвитку та адаптивні стратегії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436551"/>
                  </a:ext>
                </a:extLst>
              </a:tr>
              <a:tr h="647007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Економічні механізми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Платежі за екосистемні послуги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"Зелена" економіка та сталий бізнес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Інтеграція вартості природного капіталу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870471"/>
                  </a:ext>
                </a:extLst>
              </a:tr>
              <a:tr h="647007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Законодавче забезпечення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Нормативно-правова база сталого управління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Механізми відповідальності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Гармонізація з міжнародними стандартами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2811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023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94F7D-BC88-A8B1-7853-21C34EB3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235131"/>
            <a:ext cx="11996057" cy="679269"/>
          </a:xfrm>
        </p:spPr>
        <p:txBody>
          <a:bodyPr>
            <a:normAutofit/>
          </a:bodyPr>
          <a:lstStyle/>
          <a:p>
            <a:r>
              <a:rPr lang="en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ПРАКТИЧНІ АСПЕКТИ ВРАХУВАННЯ СТІЙКОСТІ ГЕОСИСТЕМ</a:t>
            </a:r>
            <a:endParaRPr lang="en-U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A1C2F2-23D7-1F36-2EE8-DF9E6B4E67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257018"/>
              </p:ext>
            </p:extLst>
          </p:nvPr>
        </p:nvGraphicFramePr>
        <p:xfrm>
          <a:off x="705394" y="1045029"/>
          <a:ext cx="10933612" cy="5605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6806">
                  <a:extLst>
                    <a:ext uri="{9D8B030D-6E8A-4147-A177-3AD203B41FA5}">
                      <a16:colId xmlns:a16="http://schemas.microsoft.com/office/drawing/2014/main" val="182310017"/>
                    </a:ext>
                  </a:extLst>
                </a:gridCol>
                <a:gridCol w="5466806">
                  <a:extLst>
                    <a:ext uri="{9D8B030D-6E8A-4147-A177-3AD203B41FA5}">
                      <a16:colId xmlns:a16="http://schemas.microsoft.com/office/drawing/2014/main" val="3687999554"/>
                    </a:ext>
                  </a:extLst>
                </a:gridCol>
              </a:tblGrid>
              <a:tr h="197878">
                <a:tc>
                  <a:txBody>
                    <a:bodyPr/>
                    <a:lstStyle/>
                    <a:p>
                      <a:pPr algn="ctr"/>
                      <a:r>
                        <a:rPr lang="en-UA" sz="1400" kern="0" dirty="0">
                          <a:effectLst/>
                        </a:rPr>
                        <a:t>Напрям практичної діяльності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400" kern="0">
                          <a:effectLst/>
                        </a:rPr>
                        <a:t>Конкретні заходи та методи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extLst>
                  <a:ext uri="{0D108BD9-81ED-4DB2-BD59-A6C34878D82A}">
                    <a16:rowId xmlns:a16="http://schemas.microsoft.com/office/drawing/2014/main" val="1587405939"/>
                  </a:ext>
                </a:extLst>
              </a:tr>
              <a:tr h="593634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Планування землекористування: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Зонування території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Виділення зон з різним режимом використання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Врахування екологічної цінності та вразливості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Створення буферних зон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extLst>
                  <a:ext uri="{0D108BD9-81ED-4DB2-BD59-A6C34878D82A}">
                    <a16:rowId xmlns:a16="http://schemas.microsoft.com/office/drawing/2014/main" val="2054051477"/>
                  </a:ext>
                </a:extLst>
              </a:tr>
              <a:tr h="791513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Збереження екологічного каркасу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Визначення та збереження ключових природних територій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Забезпечення екологічної стабільності регіону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Створення екологічних коридорів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extLst>
                  <a:ext uri="{0D108BD9-81ED-4DB2-BD59-A6C34878D82A}">
                    <a16:rowId xmlns:a16="http://schemas.microsoft.com/office/drawing/2014/main" val="3577263693"/>
                  </a:ext>
                </a:extLst>
              </a:tr>
              <a:tr h="395756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Оптимізація с/г землекористування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Впровадження агроекологічних практик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Адаптація систем до місцевих умов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extLst>
                  <a:ext uri="{0D108BD9-81ED-4DB2-BD59-A6C34878D82A}">
                    <a16:rowId xmlns:a16="http://schemas.microsoft.com/office/drawing/2014/main" val="2042546369"/>
                  </a:ext>
                </a:extLst>
              </a:tr>
              <a:tr h="395756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Управління міським розвитком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Планування зеленої інфраструктури міст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Впровадження принципів "розумного зростання"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extLst>
                  <a:ext uri="{0D108BD9-81ED-4DB2-BD59-A6C34878D82A}">
                    <a16:rowId xmlns:a16="http://schemas.microsoft.com/office/drawing/2014/main" val="1798694812"/>
                  </a:ext>
                </a:extLst>
              </a:tr>
              <a:tr h="395756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Оцінка впливу на довкілля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Комплексний аналіз впливу проектів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Розробка заходів пом'якшення негативних впливів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extLst>
                  <a:ext uri="{0D108BD9-81ED-4DB2-BD59-A6C34878D82A}">
                    <a16:rowId xmlns:a16="http://schemas.microsoft.com/office/drawing/2014/main" val="4148060621"/>
                  </a:ext>
                </a:extLst>
              </a:tr>
              <a:tr h="593634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Адаптивне планування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Врахування кліматичних змін та довгострокових факторів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Регулярне оновлення на основі нових даних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extLst>
                  <a:ext uri="{0D108BD9-81ED-4DB2-BD59-A6C34878D82A}">
                    <a16:rowId xmlns:a16="http://schemas.microsoft.com/office/drawing/2014/main" val="4283052808"/>
                  </a:ext>
                </a:extLst>
              </a:tr>
              <a:tr h="593634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Управління водними ресурсами: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Інтегроване управління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Управління на рівні річкових басейнів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Врахування всіх компонентів водного циклу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Координація між водокористувачами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extLst>
                  <a:ext uri="{0D108BD9-81ED-4DB2-BD59-A6C34878D82A}">
                    <a16:rowId xmlns:a16="http://schemas.microsoft.com/office/drawing/2014/main" val="3093618831"/>
                  </a:ext>
                </a:extLst>
              </a:tr>
              <a:tr h="593634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Забезпечення екологічного стоку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Визначення та підтримка мінімального стоку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Баланс між людськими потребами та екологічними вимогами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extLst>
                  <a:ext uri="{0D108BD9-81ED-4DB2-BD59-A6C34878D82A}">
                    <a16:rowId xmlns:a16="http://schemas.microsoft.com/office/drawing/2014/main" val="1477770446"/>
                  </a:ext>
                </a:extLst>
              </a:tr>
              <a:tr h="395756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Управління якістю води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Ефективні системи очистки стічних вод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Контроль дифузного забруднення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extLst>
                  <a:ext uri="{0D108BD9-81ED-4DB2-BD59-A6C34878D82A}">
                    <a16:rowId xmlns:a16="http://schemas.microsoft.com/office/drawing/2014/main" val="1154475195"/>
                  </a:ext>
                </a:extLst>
              </a:tr>
              <a:tr h="395756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Відновлення гідрологічних режимів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Ренатуралізація річкових русел і заплав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Відновлення водно-болотних угідь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0" marB="0"/>
                </a:tc>
                <a:extLst>
                  <a:ext uri="{0D108BD9-81ED-4DB2-BD59-A6C34878D82A}">
                    <a16:rowId xmlns:a16="http://schemas.microsoft.com/office/drawing/2014/main" val="1472002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475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7E8375-4F1C-378B-4FEB-38A2146F0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335100"/>
              </p:ext>
            </p:extLst>
          </p:nvPr>
        </p:nvGraphicFramePr>
        <p:xfrm>
          <a:off x="313509" y="444138"/>
          <a:ext cx="11495314" cy="597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7657">
                  <a:extLst>
                    <a:ext uri="{9D8B030D-6E8A-4147-A177-3AD203B41FA5}">
                      <a16:colId xmlns:a16="http://schemas.microsoft.com/office/drawing/2014/main" val="2513941302"/>
                    </a:ext>
                  </a:extLst>
                </a:gridCol>
                <a:gridCol w="5747657">
                  <a:extLst>
                    <a:ext uri="{9D8B030D-6E8A-4147-A177-3AD203B41FA5}">
                      <a16:colId xmlns:a16="http://schemas.microsoft.com/office/drawing/2014/main" val="3596202896"/>
                    </a:ext>
                  </a:extLst>
                </a:gridCol>
              </a:tblGrid>
              <a:tr h="203407">
                <a:tc>
                  <a:txBody>
                    <a:bodyPr/>
                    <a:lstStyle/>
                    <a:p>
                      <a:pPr algn="ctr"/>
                      <a:r>
                        <a:rPr lang="en-UA" sz="1400" kern="0" dirty="0">
                          <a:effectLst/>
                        </a:rPr>
                        <a:t>Напрям практичної діяльності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400" kern="0">
                          <a:effectLst/>
                        </a:rPr>
                        <a:t>Конкретні заходи та методи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2418867494"/>
                  </a:ext>
                </a:extLst>
              </a:tr>
              <a:tr h="406815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Адаптивне управління водосховищами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Оптимізація режимів для імітації природних циклів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Екологічно орієнтовані правила експлуатації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2558951545"/>
                  </a:ext>
                </a:extLst>
              </a:tr>
              <a:tr h="610221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Захист підземних вод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Регулювання водозабору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Запобігання виснаженню водоносних горизонтів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Захист зон формування від забруднення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637809120"/>
                  </a:ext>
                </a:extLst>
              </a:tr>
              <a:tr h="610221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Управління прибережними зонами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Збереження природних прибережних екосистем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Захист від ерозії та підтримка біорізноманіття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Регулювання забудови прибережних територій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2339691450"/>
                  </a:ext>
                </a:extLst>
              </a:tr>
              <a:tr h="406815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Екологічна реставрація:&lt;br&gt;• Оцінка стану та потенціалу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Аналіз поточного стану екосистеми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Визначення референтних умов та цілей реставрації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218260940"/>
                  </a:ext>
                </a:extLst>
              </a:tr>
              <a:tr h="610221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Планування реставраційних заходів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Комплексний план відновлення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Визначення пріоритетних ділянок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Послідовність робіт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346236"/>
                  </a:ext>
                </a:extLst>
              </a:tr>
              <a:tr h="406815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Активне відновлення рослинності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Висадка місцевих видів рослин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Створення умов для природного відновлення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3011570233"/>
                  </a:ext>
                </a:extLst>
              </a:tr>
              <a:tr h="406815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Відновлення ґрунтового покриву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Боротьба з ерозією та стабілізація ґрунтів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Покращення фізико-хімічних властивостей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2050339905"/>
                  </a:ext>
                </a:extLst>
              </a:tr>
              <a:tr h="406815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Відновлення гідрологічного режиму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Ренатуралізація водотоків і водойм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Відновлення природних процесів затоплення заплав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96215842"/>
                  </a:ext>
                </a:extLst>
              </a:tr>
              <a:tr h="406815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Реінтродукція видів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Повернення ключових видів у відновлені місця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Створення умов для природної колонізації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2492406733"/>
                  </a:ext>
                </a:extLst>
              </a:tr>
              <a:tr h="406815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Моніторинг та адаптивне управління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Регулярна оцінка успішності заходів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Коригування методів на основі результатів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3388407703"/>
                  </a:ext>
                </a:extLst>
              </a:tr>
              <a:tr h="406815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Залучення місцевих громад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Освітні програми та інформаційні кампанії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Участь населення у реставраційних роботах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2787870289"/>
                  </a:ext>
                </a:extLst>
              </a:tr>
              <a:tr h="406815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Інтеграція з ландшафтним плануванням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Врахування у загальних планах землекористування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Зв'язність з існуючими природними екосистемами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3443232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36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B7CF8-4115-73CA-C9C4-780BF9BFE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9622"/>
            <a:ext cx="10515600" cy="549734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поняття стійкості геосистем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Стійкість геосистем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це їх здатність зберігати свою структуру, функції та механізми саморегуляції під впливом зовнішніх факторів, включаючи природні та антропогенні впливи.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охоплює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лише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протистояти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змінам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але 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спроможність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відновлюватися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контексті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земельними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водними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ресурсами,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стійкість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геосистем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розглядати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як: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Резистентність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протистояти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зовнішнім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впливам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без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своєї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Пружність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повертатися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вихідного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стану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припинення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зовнішнього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фактора.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Адаптивність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змінюватися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таким чином,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зберегти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структуру.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Важливо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розуміти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стійкість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геосистем не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абсолютною величиною, 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скоріше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характеристикою, яка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варіює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типу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властивостей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51987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CD9A8-694A-CFD1-F28D-1DE8E02D0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72" y="1495168"/>
            <a:ext cx="10488827" cy="468179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стійкості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геосистем</a:t>
            </a:r>
            <a:br>
              <a:rPr lang="en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Геологічні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геоморфологічні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фактори</a:t>
            </a:r>
            <a:br>
              <a:rPr lang="en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Кліматичні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фактори</a:t>
            </a:r>
            <a:br>
              <a:rPr lang="en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Гідрологічні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фактори</a:t>
            </a:r>
            <a:br>
              <a:rPr lang="en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Ґрунтові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фактори</a:t>
            </a:r>
            <a:br>
              <a:rPr lang="en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Біотичні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фактори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51026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A4BEE-5B05-1A83-F53B-350B1A3E3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314" y="365125"/>
            <a:ext cx="9957486" cy="1028541"/>
          </a:xfrm>
        </p:spPr>
        <p:txBody>
          <a:bodyPr>
            <a:normAutofit fontScale="90000"/>
          </a:bodyPr>
          <a:lstStyle/>
          <a:p>
            <a:r>
              <a:rPr lang="en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ГЕОЛОГІЧНІ ТА ГЕОМОРФОЛОГІЧНІ ФАКТОРИ СТІЙКОСТІ ГЕОСИСТЕМ</a:t>
            </a:r>
            <a:br>
              <a:rPr lang="en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A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EFAAC4D-D58C-AA97-A9A4-F64FBFF66C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66984"/>
              </p:ext>
            </p:extLst>
          </p:nvPr>
        </p:nvGraphicFramePr>
        <p:xfrm>
          <a:off x="630195" y="1342437"/>
          <a:ext cx="10723605" cy="5070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3205">
                  <a:extLst>
                    <a:ext uri="{9D8B030D-6E8A-4147-A177-3AD203B41FA5}">
                      <a16:colId xmlns:a16="http://schemas.microsoft.com/office/drawing/2014/main" val="54514615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5570588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1879725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A" sz="1600" kern="0" dirty="0">
                          <a:effectLst/>
                        </a:rPr>
                        <a:t>Група факторів</a:t>
                      </a:r>
                      <a:endParaRPr lang="en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600" kern="0">
                          <a:effectLst/>
                        </a:rPr>
                        <a:t>Конкретний фактор</a:t>
                      </a:r>
                      <a:endParaRPr lang="en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600" kern="0">
                          <a:effectLst/>
                        </a:rPr>
                        <a:t>Вплив на стійкість геосистем</a:t>
                      </a:r>
                      <a:endParaRPr lang="en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735530"/>
                  </a:ext>
                </a:extLst>
              </a:tr>
              <a:tr h="567198">
                <a:tc>
                  <a:txBody>
                    <a:bodyPr/>
                    <a:lstStyle/>
                    <a:p>
                      <a:r>
                        <a:rPr lang="en-UA" sz="1600" kern="0" dirty="0">
                          <a:effectLst/>
                        </a:rPr>
                        <a:t>ГЕОЛОГІЧНІ</a:t>
                      </a:r>
                      <a:endParaRPr lang="en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600" kern="0">
                          <a:effectLst/>
                        </a:rPr>
                        <a:t>Літологічна будова</a:t>
                      </a:r>
                      <a:endParaRPr lang="en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600" kern="0">
                          <a:effectLst/>
                        </a:rPr>
                        <a:t>• Визначає стійкість до ерозії та вивітрювання</a:t>
                      </a:r>
                      <a:endParaRPr lang="en-UA" sz="1600" kern="100">
                        <a:effectLst/>
                      </a:endParaRPr>
                    </a:p>
                    <a:p>
                      <a:r>
                        <a:rPr lang="en-UA" sz="1600" kern="0">
                          <a:effectLst/>
                        </a:rPr>
                        <a:t>• Впливає на темпи формування рельєфу</a:t>
                      </a:r>
                      <a:endParaRPr lang="en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8263166"/>
                  </a:ext>
                </a:extLst>
              </a:tr>
              <a:tr h="567198">
                <a:tc>
                  <a:txBody>
                    <a:bodyPr/>
                    <a:lstStyle/>
                    <a:p>
                      <a:endParaRPr lang="en-UA" sz="16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600" kern="0">
                          <a:effectLst/>
                        </a:rPr>
                        <a:t>Гідрогеологічні умови</a:t>
                      </a:r>
                      <a:endParaRPr lang="en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600" kern="0">
                          <a:effectLst/>
                        </a:rPr>
                        <a:t>• Формування водоносних горизонтів</a:t>
                      </a:r>
                      <a:endParaRPr lang="en-UA" sz="1600" kern="100">
                        <a:effectLst/>
                      </a:endParaRPr>
                    </a:p>
                    <a:p>
                      <a:r>
                        <a:rPr lang="en-UA" sz="1600" kern="0">
                          <a:effectLst/>
                        </a:rPr>
                        <a:t>• Регулювання водного режиму території</a:t>
                      </a:r>
                      <a:endParaRPr lang="en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7469523"/>
                  </a:ext>
                </a:extLst>
              </a:tr>
              <a:tr h="850795">
                <a:tc>
                  <a:txBody>
                    <a:bodyPr/>
                    <a:lstStyle/>
                    <a:p>
                      <a:endParaRPr lang="en-UA" sz="16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600" kern="0">
                          <a:effectLst/>
                        </a:rPr>
                        <a:t>Мінеральний склад порід</a:t>
                      </a:r>
                      <a:endParaRPr lang="en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600" kern="0">
                          <a:effectLst/>
                        </a:rPr>
                        <a:t>• Родючість і буферність ґрунтів</a:t>
                      </a:r>
                      <a:endParaRPr lang="en-UA" sz="1600" kern="100">
                        <a:effectLst/>
                      </a:endParaRPr>
                    </a:p>
                    <a:p>
                      <a:r>
                        <a:rPr lang="en-UA" sz="1600" kern="0">
                          <a:effectLst/>
                        </a:rPr>
                        <a:t>• Стійкість до деградації</a:t>
                      </a:r>
                      <a:endParaRPr lang="en-UA" sz="1600" kern="100">
                        <a:effectLst/>
                      </a:endParaRPr>
                    </a:p>
                    <a:p>
                      <a:r>
                        <a:rPr lang="en-UA" sz="1600" kern="0">
                          <a:effectLst/>
                        </a:rPr>
                        <a:t>• Розвиток рослинного покриву</a:t>
                      </a:r>
                      <a:endParaRPr lang="en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3408466"/>
                  </a:ext>
                </a:extLst>
              </a:tr>
              <a:tr h="567198">
                <a:tc>
                  <a:txBody>
                    <a:bodyPr/>
                    <a:lstStyle/>
                    <a:p>
                      <a:r>
                        <a:rPr lang="en-UA" sz="1600" kern="0" dirty="0">
                          <a:effectLst/>
                        </a:rPr>
                        <a:t>ГЕОМОРФОЛОГІЧНІ</a:t>
                      </a:r>
                      <a:endParaRPr lang="en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600" kern="0">
                          <a:effectLst/>
                        </a:rPr>
                        <a:t>Ухил поверхні</a:t>
                      </a:r>
                      <a:endParaRPr lang="en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600" kern="0">
                          <a:effectLst/>
                        </a:rPr>
                        <a:t>• Інтенсивність ерозійних процесів</a:t>
                      </a:r>
                      <a:endParaRPr lang="en-UA" sz="1600" kern="100">
                        <a:effectLst/>
                      </a:endParaRPr>
                    </a:p>
                    <a:p>
                      <a:r>
                        <a:rPr lang="en-UA" sz="1600" kern="0">
                          <a:effectLst/>
                        </a:rPr>
                        <a:t>• Розподіл вологи</a:t>
                      </a:r>
                      <a:endParaRPr lang="en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525108"/>
                  </a:ext>
                </a:extLst>
              </a:tr>
              <a:tr h="567198">
                <a:tc>
                  <a:txBody>
                    <a:bodyPr/>
                    <a:lstStyle/>
                    <a:p>
                      <a:endParaRPr lang="en-UA" sz="16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600" kern="0" dirty="0">
                          <a:effectLst/>
                        </a:rPr>
                        <a:t>Експозиція схилів</a:t>
                      </a:r>
                      <a:endParaRPr lang="en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600" kern="0" dirty="0">
                          <a:effectLst/>
                        </a:rPr>
                        <a:t>• Локальні кліматичні умови</a:t>
                      </a:r>
                      <a:endParaRPr lang="en-UA" sz="1600" kern="100" dirty="0">
                        <a:effectLst/>
                      </a:endParaRPr>
                    </a:p>
                    <a:p>
                      <a:r>
                        <a:rPr lang="en-UA" sz="1600" kern="0" dirty="0">
                          <a:effectLst/>
                        </a:rPr>
                        <a:t>• Температурний та водний режим</a:t>
                      </a:r>
                      <a:endParaRPr lang="en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3184460"/>
                  </a:ext>
                </a:extLst>
              </a:tr>
              <a:tr h="567198">
                <a:tc>
                  <a:txBody>
                    <a:bodyPr/>
                    <a:lstStyle/>
                    <a:p>
                      <a:endParaRPr lang="en-UA" sz="1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600" kern="0" dirty="0">
                          <a:effectLst/>
                        </a:rPr>
                        <a:t>Різноманітність форм рельєфу</a:t>
                      </a:r>
                      <a:endParaRPr lang="en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600" kern="0" dirty="0">
                          <a:effectLst/>
                        </a:rPr>
                        <a:t>• Мозаїка екологічних умов</a:t>
                      </a:r>
                      <a:endParaRPr lang="en-UA" sz="1600" kern="100" dirty="0">
                        <a:effectLst/>
                      </a:endParaRPr>
                    </a:p>
                    <a:p>
                      <a:r>
                        <a:rPr lang="en-UA" sz="1600" kern="0" dirty="0">
                          <a:effectLst/>
                        </a:rPr>
                        <a:t>• Підвищення біорізноманіття</a:t>
                      </a:r>
                      <a:endParaRPr lang="en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735709"/>
                  </a:ext>
                </a:extLst>
              </a:tr>
              <a:tr h="567198">
                <a:tc>
                  <a:txBody>
                    <a:bodyPr/>
                    <a:lstStyle/>
                    <a:p>
                      <a:endParaRPr lang="en-UA" sz="1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600" kern="0">
                          <a:effectLst/>
                        </a:rPr>
                        <a:t>Природні бар'єри</a:t>
                      </a:r>
                      <a:endParaRPr lang="en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A" sz="1600" kern="0" dirty="0">
                          <a:effectLst/>
                        </a:rPr>
                        <a:t>• Обмеження поширення забруднень</a:t>
                      </a:r>
                      <a:endParaRPr lang="en-UA" sz="1600" kern="100" dirty="0">
                        <a:effectLst/>
                      </a:endParaRPr>
                    </a:p>
                    <a:p>
                      <a:r>
                        <a:rPr lang="en-UA" sz="1600" kern="0" dirty="0">
                          <a:effectLst/>
                        </a:rPr>
                        <a:t>• Захист від інвазивних видів</a:t>
                      </a:r>
                      <a:endParaRPr lang="en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8201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51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064B5-4CF0-16F1-2524-2A3C5F292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638" y="0"/>
            <a:ext cx="7514225" cy="1260389"/>
          </a:xfrm>
        </p:spPr>
        <p:txBody>
          <a:bodyPr>
            <a:normAutofit fontScale="90000"/>
          </a:bodyPr>
          <a:lstStyle/>
          <a:p>
            <a:br>
              <a:rPr lang="uk-UA" sz="13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3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3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A" sz="13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КЛІМАТИЧНІ ФАКТОРИ СТІЙКОСТІ ГЕОСИСТЕМ</a:t>
            </a:r>
            <a:br>
              <a:rPr lang="uk-UA" sz="13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A" sz="13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Важливо:</a:t>
            </a:r>
            <a:r>
              <a:rPr lang="en-UA" sz="1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Кліматичні фактори діють у комплексі, створюючи унікальні умови для кожної геосистеми. Стійкість залежить від адаптованості до місцевих кліматичних умов.</a:t>
            </a:r>
            <a:br>
              <a:rPr lang="en-UA" sz="1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D1DE00-34F6-219F-23A3-4C53F91E6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362504"/>
              </p:ext>
            </p:extLst>
          </p:nvPr>
        </p:nvGraphicFramePr>
        <p:xfrm>
          <a:off x="1915297" y="1260389"/>
          <a:ext cx="8847438" cy="5597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3719">
                  <a:extLst>
                    <a:ext uri="{9D8B030D-6E8A-4147-A177-3AD203B41FA5}">
                      <a16:colId xmlns:a16="http://schemas.microsoft.com/office/drawing/2014/main" val="1918884300"/>
                    </a:ext>
                  </a:extLst>
                </a:gridCol>
                <a:gridCol w="4423719">
                  <a:extLst>
                    <a:ext uri="{9D8B030D-6E8A-4147-A177-3AD203B41FA5}">
                      <a16:colId xmlns:a16="http://schemas.microsoft.com/office/drawing/2014/main" val="3152352986"/>
                    </a:ext>
                  </a:extLst>
                </a:gridCol>
              </a:tblGrid>
              <a:tr h="293448">
                <a:tc>
                  <a:txBody>
                    <a:bodyPr/>
                    <a:lstStyle/>
                    <a:p>
                      <a:pPr algn="ctr"/>
                      <a:r>
                        <a:rPr lang="en-UA" sz="1400" kern="0" dirty="0">
                          <a:effectLst/>
                        </a:rPr>
                        <a:t>Кліматичний фактор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3" marR="612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400" kern="0">
                          <a:effectLst/>
                        </a:rPr>
                        <a:t>Вплив на стійкість геосистем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3" marR="61223" marT="0" marB="0"/>
                </a:tc>
                <a:extLst>
                  <a:ext uri="{0D108BD9-81ED-4DB2-BD59-A6C34878D82A}">
                    <a16:rowId xmlns:a16="http://schemas.microsoft.com/office/drawing/2014/main" val="4028797969"/>
                  </a:ext>
                </a:extLst>
              </a:tr>
              <a:tr h="1173792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Температурний режим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3" marR="61223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Швидкість біохімічних процесів у ґрунт</a:t>
                      </a:r>
                      <a:r>
                        <a:rPr lang="uk-UA" sz="1400" kern="0" dirty="0">
                          <a:effectLst/>
                        </a:rPr>
                        <a:t>і</a:t>
                      </a:r>
                    </a:p>
                    <a:p>
                      <a:r>
                        <a:rPr lang="en-UA" sz="1400" kern="0" dirty="0">
                          <a:effectLst/>
                        </a:rPr>
                        <a:t>• Тривалість вегетаційного період</a:t>
                      </a:r>
                      <a:r>
                        <a:rPr lang="uk-UA" sz="1400" kern="0" dirty="0">
                          <a:effectLst/>
                        </a:rPr>
                        <a:t>у</a:t>
                      </a:r>
                    </a:p>
                    <a:p>
                      <a:r>
                        <a:rPr lang="en-UA" sz="1400" kern="0" dirty="0">
                          <a:effectLst/>
                        </a:rPr>
                        <a:t>• Інтенсивність кругообігу речовин та енергі</a:t>
                      </a:r>
                      <a:r>
                        <a:rPr lang="uk-UA" sz="1400" kern="0" dirty="0" err="1">
                          <a:effectLst/>
                        </a:rPr>
                        <a:t>ї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Лімітування розвитку видів (екстремальні температури)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3" marR="61223" marT="0" marB="0"/>
                </a:tc>
                <a:extLst>
                  <a:ext uri="{0D108BD9-81ED-4DB2-BD59-A6C34878D82A}">
                    <a16:rowId xmlns:a16="http://schemas.microsoft.com/office/drawing/2014/main" val="3478489686"/>
                  </a:ext>
                </a:extLst>
              </a:tr>
              <a:tr h="1173792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Режим опадів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3" marR="61223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Водозабезпеченість території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Розвиток рослинності та біологічні процеси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Інтенсивність ерозії та ґрунтоутворення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Стабільність водного режиму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3" marR="61223" marT="0" marB="0"/>
                </a:tc>
                <a:extLst>
                  <a:ext uri="{0D108BD9-81ED-4DB2-BD59-A6C34878D82A}">
                    <a16:rowId xmlns:a16="http://schemas.microsoft.com/office/drawing/2014/main" val="3085848912"/>
                  </a:ext>
                </a:extLst>
              </a:tr>
              <a:tr h="891393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Вологість повітря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3" marR="61223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Процеси евапотранспірації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Водний баланс території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Мікрокліматичні умови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Функціонування лісових екосистем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3" marR="61223" marT="0" marB="0"/>
                </a:tc>
                <a:extLst>
                  <a:ext uri="{0D108BD9-81ED-4DB2-BD59-A6C34878D82A}">
                    <a16:rowId xmlns:a16="http://schemas.microsoft.com/office/drawing/2014/main" val="621405163"/>
                  </a:ext>
                </a:extLst>
              </a:tr>
              <a:tr h="891393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Вітровий режим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3" marR="61223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Розподіл опадів та формування мікроклімату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Поширення насіння і спор (підтримання біорізноманіття)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Випаровування та вітрова ерозія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3" marR="61223" marT="0" marB="0"/>
                </a:tc>
                <a:extLst>
                  <a:ext uri="{0D108BD9-81ED-4DB2-BD59-A6C34878D82A}">
                    <a16:rowId xmlns:a16="http://schemas.microsoft.com/office/drawing/2014/main" val="2954725286"/>
                  </a:ext>
                </a:extLst>
              </a:tr>
              <a:tr h="1173792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Сонячна радіація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3" marR="61223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Первинне джерело енергії для екосистем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Інтенсивність фотосинтезу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Потенційна продуктивність рослинних угруповань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Температурний режим та випаровування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3" marR="61223" marT="0" marB="0"/>
                </a:tc>
                <a:extLst>
                  <a:ext uri="{0D108BD9-81ED-4DB2-BD59-A6C34878D82A}">
                    <a16:rowId xmlns:a16="http://schemas.microsoft.com/office/drawing/2014/main" val="1659383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52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9B69-88C5-9CF6-A743-DA696B0E5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0066"/>
            <a:ext cx="7729728" cy="741404"/>
          </a:xfrm>
        </p:spPr>
        <p:txBody>
          <a:bodyPr>
            <a:normAutofit fontScale="90000"/>
          </a:bodyPr>
          <a:lstStyle/>
          <a:p>
            <a:r>
              <a:rPr lang="en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ГІДРОЛОГІЧНІ ФАКТОРИ СТІЙКОСТІ ГЕОСИСТЕМ</a:t>
            </a:r>
            <a:r>
              <a:rPr lang="en-UA" dirty="0">
                <a:effectLst/>
              </a:rPr>
              <a:t> </a:t>
            </a:r>
            <a:endParaRPr lang="en-U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029870-1CBF-0022-1AEF-968FB28A12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769016"/>
              </p:ext>
            </p:extLst>
          </p:nvPr>
        </p:nvGraphicFramePr>
        <p:xfrm>
          <a:off x="2001795" y="1075038"/>
          <a:ext cx="9242854" cy="554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1427">
                  <a:extLst>
                    <a:ext uri="{9D8B030D-6E8A-4147-A177-3AD203B41FA5}">
                      <a16:colId xmlns:a16="http://schemas.microsoft.com/office/drawing/2014/main" val="1581809681"/>
                    </a:ext>
                  </a:extLst>
                </a:gridCol>
                <a:gridCol w="4621427">
                  <a:extLst>
                    <a:ext uri="{9D8B030D-6E8A-4147-A177-3AD203B41FA5}">
                      <a16:colId xmlns:a16="http://schemas.microsoft.com/office/drawing/2014/main" val="2305590994"/>
                    </a:ext>
                  </a:extLst>
                </a:gridCol>
              </a:tblGrid>
              <a:tr h="203887">
                <a:tc>
                  <a:txBody>
                    <a:bodyPr/>
                    <a:lstStyle/>
                    <a:p>
                      <a:pPr algn="ctr"/>
                      <a:r>
                        <a:rPr lang="en-UA" sz="1400" kern="0" dirty="0">
                          <a:effectLst/>
                        </a:rPr>
                        <a:t>Гідрологічний фактор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400" kern="0">
                          <a:effectLst/>
                        </a:rPr>
                        <a:t>Вплив на стійкість геосистем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extLst>
                  <a:ext uri="{0D108BD9-81ED-4DB2-BD59-A6C34878D82A}">
                    <a16:rowId xmlns:a16="http://schemas.microsoft.com/office/drawing/2014/main" val="4286536340"/>
                  </a:ext>
                </a:extLst>
              </a:tr>
              <a:tr h="611659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Поверхневі води: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Річкова мережа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Формування дренажної системи ландшафту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Перерозподіл вологи та поживних речовин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Створення різноманітних екологічних ніш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extLst>
                  <a:ext uri="{0D108BD9-81ED-4DB2-BD59-A6C34878D82A}">
                    <a16:rowId xmlns:a16="http://schemas.microsoft.com/office/drawing/2014/main" val="2782057327"/>
                  </a:ext>
                </a:extLst>
              </a:tr>
              <a:tr h="815546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Озера та водосховища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Регулювання водного режиму території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Акумулювання водних ресурсів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Формування мікрокліматичних умов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Підтримка біорізноманіття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extLst>
                  <a:ext uri="{0D108BD9-81ED-4DB2-BD59-A6C34878D82A}">
                    <a16:rowId xmlns:a16="http://schemas.microsoft.com/office/drawing/2014/main" val="4106658203"/>
                  </a:ext>
                </a:extLst>
              </a:tr>
              <a:tr h="611659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Заболочені території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Природна фільтрація та очищення води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Регулювання водного режиму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Акумулювання органічного вуглецю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extLst>
                  <a:ext uri="{0D108BD9-81ED-4DB2-BD59-A6C34878D82A}">
                    <a16:rowId xmlns:a16="http://schemas.microsoft.com/office/drawing/2014/main" val="2088162529"/>
                  </a:ext>
                </a:extLst>
              </a:tr>
              <a:tr h="815546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Підземні води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Доступність води для рослин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Процеси ґрунтоутворення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Стійкість рослинності до посух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Якість водних ресурсів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extLst>
                  <a:ext uri="{0D108BD9-81ED-4DB2-BD59-A6C34878D82A}">
                    <a16:rowId xmlns:a16="http://schemas.microsoft.com/office/drawing/2014/main" val="3334148558"/>
                  </a:ext>
                </a:extLst>
              </a:tr>
              <a:tr h="611659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Водний баланс території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Співвідношення опадів, випаровування, стоку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Водозабезпеченість геосистеми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Здатність підтримувати різні типи екосистем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extLst>
                  <a:ext uri="{0D108BD9-81ED-4DB2-BD59-A6C34878D82A}">
                    <a16:rowId xmlns:a16="http://schemas.microsoft.com/office/drawing/2014/main" val="1833204372"/>
                  </a:ext>
                </a:extLst>
              </a:tr>
              <a:tr h="611659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Сезонність водного режиму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Формування адаптацій живих організмів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Життєві цикли рослин та тварин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Регулярність надходження води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extLst>
                  <a:ext uri="{0D108BD9-81ED-4DB2-BD59-A6C34878D82A}">
                    <a16:rowId xmlns:a16="http://schemas.microsoft.com/office/drawing/2014/main" val="1502170522"/>
                  </a:ext>
                </a:extLst>
              </a:tr>
              <a:tr h="611659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Природні повені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Надходження поживних речовин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Підтримка заплавних екосистем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Оновлення та динамічна рівновага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extLst>
                  <a:ext uri="{0D108BD9-81ED-4DB2-BD59-A6C34878D82A}">
                    <a16:rowId xmlns:a16="http://schemas.microsoft.com/office/drawing/2014/main" val="949554360"/>
                  </a:ext>
                </a:extLst>
              </a:tr>
              <a:tr h="407772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Ерозійні процеси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Формування рельєфу та ґрунтового покриву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Інтенсивність ерозії та акумуляції речовин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0" marR="44740" marT="0" marB="0"/>
                </a:tc>
                <a:extLst>
                  <a:ext uri="{0D108BD9-81ED-4DB2-BD59-A6C34878D82A}">
                    <a16:rowId xmlns:a16="http://schemas.microsoft.com/office/drawing/2014/main" val="1540704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95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40309-98A1-3A09-0E68-7CE9177C9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0066"/>
            <a:ext cx="7729728" cy="370702"/>
          </a:xfrm>
        </p:spPr>
        <p:txBody>
          <a:bodyPr>
            <a:normAutofit fontScale="90000"/>
          </a:bodyPr>
          <a:lstStyle/>
          <a:p>
            <a:r>
              <a:rPr lang="en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ҐРУНТОВІ ФАКТОРИ СТІЙКОСТІ ГЕОСИСТЕМ</a:t>
            </a:r>
            <a:r>
              <a:rPr lang="en-UA" dirty="0">
                <a:effectLst/>
              </a:rPr>
              <a:t> </a:t>
            </a:r>
            <a:endParaRPr lang="en-U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67FB39-9756-3CE1-958C-43CCC29FA6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707326"/>
              </p:ext>
            </p:extLst>
          </p:nvPr>
        </p:nvGraphicFramePr>
        <p:xfrm>
          <a:off x="827903" y="580768"/>
          <a:ext cx="10873947" cy="6020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4649">
                  <a:extLst>
                    <a:ext uri="{9D8B030D-6E8A-4147-A177-3AD203B41FA5}">
                      <a16:colId xmlns:a16="http://schemas.microsoft.com/office/drawing/2014/main" val="1127255439"/>
                    </a:ext>
                  </a:extLst>
                </a:gridCol>
                <a:gridCol w="3624649">
                  <a:extLst>
                    <a:ext uri="{9D8B030D-6E8A-4147-A177-3AD203B41FA5}">
                      <a16:colId xmlns:a16="http://schemas.microsoft.com/office/drawing/2014/main" val="1289182812"/>
                    </a:ext>
                  </a:extLst>
                </a:gridCol>
                <a:gridCol w="3624649">
                  <a:extLst>
                    <a:ext uri="{9D8B030D-6E8A-4147-A177-3AD203B41FA5}">
                      <a16:colId xmlns:a16="http://schemas.microsoft.com/office/drawing/2014/main" val="2705590012"/>
                    </a:ext>
                  </a:extLst>
                </a:gridCol>
              </a:tblGrid>
              <a:tr h="207428">
                <a:tc>
                  <a:txBody>
                    <a:bodyPr/>
                    <a:lstStyle/>
                    <a:p>
                      <a:pPr algn="ctr"/>
                      <a:r>
                        <a:rPr lang="en-UA" sz="1400" kern="0" dirty="0">
                          <a:effectLst/>
                        </a:rPr>
                        <a:t>Група властивостей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400" kern="0">
                          <a:effectLst/>
                        </a:rPr>
                        <a:t>Конкретні показники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400" kern="0">
                          <a:effectLst/>
                        </a:rPr>
                        <a:t>Вплив на стійкість геосистем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extLst>
                  <a:ext uri="{0D108BD9-81ED-4DB2-BD59-A6C34878D82A}">
                    <a16:rowId xmlns:a16="http://schemas.microsoft.com/office/drawing/2014/main" val="4197626171"/>
                  </a:ext>
                </a:extLst>
              </a:tr>
              <a:tr h="622285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Фізичні властивості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Текстура ґрунту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Водоутримуюча здатність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Аерація ґрунту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Доступність вологи для рослин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extLst>
                  <a:ext uri="{0D108BD9-81ED-4DB2-BD59-A6C34878D82A}">
                    <a16:rowId xmlns:a16="http://schemas.microsoft.com/office/drawing/2014/main" val="2419935717"/>
                  </a:ext>
                </a:extLst>
              </a:tr>
              <a:tr h="829713">
                <a:tc>
                  <a:txBody>
                    <a:bodyPr/>
                    <a:lstStyle/>
                    <a:p>
                      <a:endParaRPr lang="en-UA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Структура ґрунту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Стійкість до ерозії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Водопроникність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Умови для розвитку кореневих систем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extLst>
                  <a:ext uri="{0D108BD9-81ED-4DB2-BD59-A6C34878D82A}">
                    <a16:rowId xmlns:a16="http://schemas.microsoft.com/office/drawing/2014/main" val="1895294800"/>
                  </a:ext>
                </a:extLst>
              </a:tr>
              <a:tr h="538109">
                <a:tc>
                  <a:txBody>
                    <a:bodyPr/>
                    <a:lstStyle/>
                    <a:p>
                      <a:endParaRPr lang="en-UA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Глибина профілю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Об'єм простору для коренів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Загальний запас ресурсів для рослин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extLst>
                  <a:ext uri="{0D108BD9-81ED-4DB2-BD59-A6C34878D82A}">
                    <a16:rowId xmlns:a16="http://schemas.microsoft.com/office/drawing/2014/main" val="854213324"/>
                  </a:ext>
                </a:extLst>
              </a:tr>
              <a:tr h="622285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Хімічні властивості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Показник pH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Доступність поживних елементів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Умови для ґрунтових мікроорганізмів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extLst>
                  <a:ext uri="{0D108BD9-81ED-4DB2-BD59-A6C34878D82A}">
                    <a16:rowId xmlns:a16="http://schemas.microsoft.com/office/drawing/2014/main" val="582863866"/>
                  </a:ext>
                </a:extLst>
              </a:tr>
              <a:tr h="829713">
                <a:tc>
                  <a:txBody>
                    <a:bodyPr/>
                    <a:lstStyle/>
                    <a:p>
                      <a:endParaRPr lang="en-UA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Вміст органічної речовини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Джерело поживних елементів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Покращення структури ґрунту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Водоутримуюча здатність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Стійкість до деградації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extLst>
                  <a:ext uri="{0D108BD9-81ED-4DB2-BD59-A6C34878D82A}">
                    <a16:rowId xmlns:a16="http://schemas.microsoft.com/office/drawing/2014/main" val="1546016254"/>
                  </a:ext>
                </a:extLst>
              </a:tr>
              <a:tr h="829713">
                <a:tc>
                  <a:txBody>
                    <a:bodyPr/>
                    <a:lstStyle/>
                    <a:p>
                      <a:endParaRPr lang="en-UA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Ємність катіонного обміну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Утримання та обмін поживних елементів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Довгострокова родючість</a:t>
                      </a:r>
                      <a:endParaRPr lang="en-UA" sz="1400" kern="100">
                        <a:effectLst/>
                      </a:endParaRPr>
                    </a:p>
                    <a:p>
                      <a:r>
                        <a:rPr lang="en-UA" sz="1400" kern="0">
                          <a:effectLst/>
                        </a:rPr>
                        <a:t>• Захист від вимивання речовин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extLst>
                  <a:ext uri="{0D108BD9-81ED-4DB2-BD59-A6C34878D82A}">
                    <a16:rowId xmlns:a16="http://schemas.microsoft.com/office/drawing/2014/main" val="2650230732"/>
                  </a:ext>
                </a:extLst>
              </a:tr>
              <a:tr h="829713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Біологічні властивості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Мікробіологічна активність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Розклад органічної речовини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Кругообіг поживних елементів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Фіксація азоту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Симбіоз з рослинами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extLst>
                  <a:ext uri="{0D108BD9-81ED-4DB2-BD59-A6C34878D82A}">
                    <a16:rowId xmlns:a16="http://schemas.microsoft.com/office/drawing/2014/main" val="1013052190"/>
                  </a:ext>
                </a:extLst>
              </a:tr>
              <a:tr h="622285">
                <a:tc>
                  <a:txBody>
                    <a:bodyPr/>
                    <a:lstStyle/>
                    <a:p>
                      <a:endParaRPr lang="en-UA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Ґрунтова фауна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Формування структури ґрунту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Аерація та перемішування органіки</a:t>
                      </a:r>
                      <a:endParaRPr lang="en-UA" sz="1400" kern="10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Процеси ґрунтоутворення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2" marR="40112" marT="0" marB="0"/>
                </a:tc>
                <a:extLst>
                  <a:ext uri="{0D108BD9-81ED-4DB2-BD59-A6C34878D82A}">
                    <a16:rowId xmlns:a16="http://schemas.microsoft.com/office/drawing/2014/main" val="3831678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077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B794-A61B-29A7-5767-F6343610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123569"/>
            <a:ext cx="8012615" cy="432486"/>
          </a:xfrm>
        </p:spPr>
        <p:txBody>
          <a:bodyPr>
            <a:normAutofit fontScale="90000"/>
          </a:bodyPr>
          <a:lstStyle/>
          <a:p>
            <a:r>
              <a:rPr lang="en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БІОТИЧНІ ФАКТОРИ СТІЙКОСТІ ГЕОСИСТЕМ</a:t>
            </a:r>
            <a:r>
              <a:rPr lang="en-UA" dirty="0">
                <a:effectLst/>
              </a:rPr>
              <a:t> </a:t>
            </a:r>
            <a:endParaRPr lang="en-U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D31E4D-CAEB-74BF-CC13-50D69E65D8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436762"/>
              </p:ext>
            </p:extLst>
          </p:nvPr>
        </p:nvGraphicFramePr>
        <p:xfrm>
          <a:off x="1309815" y="556056"/>
          <a:ext cx="10268466" cy="6187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4233">
                  <a:extLst>
                    <a:ext uri="{9D8B030D-6E8A-4147-A177-3AD203B41FA5}">
                      <a16:colId xmlns:a16="http://schemas.microsoft.com/office/drawing/2014/main" val="2423393336"/>
                    </a:ext>
                  </a:extLst>
                </a:gridCol>
                <a:gridCol w="5134233">
                  <a:extLst>
                    <a:ext uri="{9D8B030D-6E8A-4147-A177-3AD203B41FA5}">
                      <a16:colId xmlns:a16="http://schemas.microsoft.com/office/drawing/2014/main" val="1453930160"/>
                    </a:ext>
                  </a:extLst>
                </a:gridCol>
              </a:tblGrid>
              <a:tr h="213047">
                <a:tc>
                  <a:txBody>
                    <a:bodyPr/>
                    <a:lstStyle/>
                    <a:p>
                      <a:pPr algn="ctr"/>
                      <a:r>
                        <a:rPr lang="en-UA" sz="1400" kern="0" dirty="0">
                          <a:effectLst/>
                        </a:rPr>
                        <a:t>Біотичний фактор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400" kern="0">
                          <a:effectLst/>
                        </a:rPr>
                        <a:t>Вплив на стійкість геосистем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2106018040"/>
                  </a:ext>
                </a:extLst>
              </a:tr>
              <a:tr h="639142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Біорізноманіття: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Видове різноманіття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Функціональна надмірність екосистеми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Компенсація втрати окремих видів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"Страховий поліс" екосистеми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3308785091"/>
                  </a:ext>
                </a:extLst>
              </a:tr>
              <a:tr h="426095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Генетичне різноманіття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Адаптивний потенціал популяцій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Пристосування до змінних умов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1162937588"/>
                  </a:ext>
                </a:extLst>
              </a:tr>
              <a:tr h="426095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Екосистемне різноманіття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Мозаїка місць існування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Стійкість території до порушень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3899632722"/>
                  </a:ext>
                </a:extLst>
              </a:tr>
              <a:tr h="426095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Функціональні групи: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Продуценти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Створення первинної органічної речовини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Енергетична основа екосистеми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3846355358"/>
                  </a:ext>
                </a:extLst>
              </a:tr>
              <a:tr h="426095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Консументи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Регулювання чисельності видів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Перерозподіл речовини та енергії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454440875"/>
                  </a:ext>
                </a:extLst>
              </a:tr>
              <a:tr h="639142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Редуценти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Розклад органічних решток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Повернення поживних елементів у кругообіг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Підтримання родючості ґрунтів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361318371"/>
                  </a:ext>
                </a:extLst>
              </a:tr>
              <a:tr h="426095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Екологічні взаємодії: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Симбіоз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Підвищення ефективності використання ресурсів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Стійкість видів до несприятливих умов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2262459799"/>
                  </a:ext>
                </a:extLst>
              </a:tr>
              <a:tr h="426095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Конкуренція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Ефективний розподіл ресурсів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Стимулювання адаптації видів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1550327958"/>
                  </a:ext>
                </a:extLst>
              </a:tr>
              <a:tr h="426095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Хижацтво та паразитизм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Регулювання чисельності видів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Підтримання балансу в екосистемі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1832250573"/>
                  </a:ext>
                </a:extLst>
              </a:tr>
              <a:tr h="639142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Рослинний покрив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Захист ґрунту від ерозії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Регулювання водного режиму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Формування мікроклімату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736514119"/>
                  </a:ext>
                </a:extLst>
              </a:tr>
              <a:tr h="426095"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Ключові види: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Види-едифікатори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Формування структури екосистеми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Визначення умов існування інших видів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3815015394"/>
                  </a:ext>
                </a:extLst>
              </a:tr>
              <a:tr h="639142">
                <a:tc>
                  <a:txBody>
                    <a:bodyPr/>
                    <a:lstStyle/>
                    <a:p>
                      <a:r>
                        <a:rPr lang="en-UA" sz="1400" kern="0">
                          <a:effectLst/>
                        </a:rPr>
                        <a:t>• Види-інженери екосистем</a:t>
                      </a:r>
                      <a:endParaRPr lang="en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tc>
                  <a:txBody>
                    <a:bodyPr/>
                    <a:lstStyle/>
                    <a:p>
                      <a:r>
                        <a:rPr lang="en-UA" sz="1400" kern="0" dirty="0">
                          <a:effectLst/>
                        </a:rPr>
                        <a:t>• Активна модифікація середовища• Створення нових місць існування</a:t>
                      </a:r>
                      <a:endParaRPr lang="uk-UA" sz="1400" kern="0" dirty="0">
                        <a:effectLst/>
                      </a:endParaRPr>
                    </a:p>
                    <a:p>
                      <a:r>
                        <a:rPr lang="en-UA" sz="1400" kern="0" dirty="0">
                          <a:effectLst/>
                        </a:rPr>
                        <a:t>• Зміна гідрологічного режиму</a:t>
                      </a:r>
                      <a:endParaRPr lang="en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4" marR="41544" marT="0" marB="0"/>
                </a:tc>
                <a:extLst>
                  <a:ext uri="{0D108BD9-81ED-4DB2-BD59-A6C34878D82A}">
                    <a16:rowId xmlns:a16="http://schemas.microsoft.com/office/drawing/2014/main" val="3869479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32100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{CDA61F17-AAB4-2340-8A02-07188A3EDFAD}tf10001120</Template>
  <TotalTime>135</TotalTime>
  <Words>3480</Words>
  <Application>Microsoft Macintosh PowerPoint</Application>
  <PresentationFormat>Widescreen</PresentationFormat>
  <Paragraphs>683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Gill Sans MT</vt:lpstr>
      <vt:lpstr>Times New Roman</vt:lpstr>
      <vt:lpstr>Parcel</vt:lpstr>
      <vt:lpstr>ТЕМА 2. ФАКТОРИ СТІЙКОСТІ ГЕОСИСТЕМ: ПРИРОДНІ ТА АНТРОПОГЕННІ ВПЛИВИ </vt:lpstr>
      <vt:lpstr>PowerPoint Presentation</vt:lpstr>
      <vt:lpstr>PowerPoint Presentation</vt:lpstr>
      <vt:lpstr>PowerPoint Presentation</vt:lpstr>
      <vt:lpstr>ГЕОЛОГІЧНІ ТА ГЕОМОРФОЛОГІЧНІ ФАКТОРИ СТІЙКОСТІ ГЕОСИСТЕМ </vt:lpstr>
      <vt:lpstr>   КЛІМАТИЧНІ ФАКТОРИ СТІЙКОСТІ ГЕОСИСТЕМ Важливо: Кліматичні фактори діють у комплексі, створюючи унікальні умови для кожної геосистеми. Стійкість залежить від адаптованості до місцевих кліматичних умов.  </vt:lpstr>
      <vt:lpstr>ГІДРОЛОГІЧНІ ФАКТОРИ СТІЙКОСТІ ГЕОСИСТЕМ </vt:lpstr>
      <vt:lpstr>ҐРУНТОВІ ФАКТОРИ СТІЙКОСТІ ГЕОСИСТЕМ </vt:lpstr>
      <vt:lpstr>БІОТИЧНІ ФАКТОРИ СТІЙКОСТІ ГЕОСИСТЕМ </vt:lpstr>
      <vt:lpstr>PowerPoint Presentation</vt:lpstr>
      <vt:lpstr> ЗЕМЛЕКОРИСТУВАННЯ ТА ЙОГО ВПЛИВ НА СТІЙКІСТЬ ГЕОСИСТЕМ </vt:lpstr>
      <vt:lpstr> ВОДОКОРИСТУВАННЯ ТА ЙОГО ВПЛИВ НА СТІЙКІСТЬ ГЕОСИСТЕМ </vt:lpstr>
      <vt:lpstr>УРБАНІЗАЦІЯ ТА ЇЇ ВПЛИВ НА СТІЙКІСТЬ ГЕОСИСТЕМ</vt:lpstr>
      <vt:lpstr>ПРОМИСЛОВЕ ТА СІЛЬСЬКОГОСПОДАРСЬКЕ ЗАБРУДНЕННЯ: ВПЛИВ НА СТІЙКІСТЬ ГЕОСИСТЕМ </vt:lpstr>
      <vt:lpstr>PowerPoint Presentation</vt:lpstr>
      <vt:lpstr>ЗМІНИ КЛІМАТУ ЯК ГЛОБАЛЬНИЙ АНТРОПОГЕННИЙ ФАКТОР</vt:lpstr>
      <vt:lpstr>PowerPoint Presentation</vt:lpstr>
      <vt:lpstr>Стійкість поверхневих вод. </vt:lpstr>
      <vt:lpstr>PowerPoint Presentation</vt:lpstr>
      <vt:lpstr>Потенціал стійкості ґрунтів до забруднення </vt:lpstr>
      <vt:lpstr>АДАПТАЦІЙНІ МОЖЛИВОСТІ ГЕОСИСТЕМ</vt:lpstr>
      <vt:lpstr>РОЛЬ БІОРІЗНОМАНІТТЯ У ПІДТРИМЦІ СТІЙКОСТІ ГЕОСИСТЕМ</vt:lpstr>
      <vt:lpstr>Загалом методи оцінки стійкості геосистем можна узагальнити наступним чином: </vt:lpstr>
      <vt:lpstr>УПРАВЛІННЯ СТІЙКІСТЮ ГЕОСИСТЕМ У КОНТЕКСТІ ЗЕМЕЛЬНИХ І ВОДНИХ РЕСУРСІВ </vt:lpstr>
      <vt:lpstr>PowerPoint Presentation</vt:lpstr>
      <vt:lpstr>ПРАКТИЧНІ АСПЕКТИ ВРАХУВАННЯ СТІЙКОСТІ ГЕОСИСТЕМ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 ФАКТОРИ СТІЙКОСТІ ГЕОСИСТЕМ: ПРИРОДНІ ТА АНТРОПОГЕННІ ВПЛИВИ </dc:title>
  <dc:creator>Microsoft Office User</dc:creator>
  <cp:lastModifiedBy>Microsoft Office User</cp:lastModifiedBy>
  <cp:revision>1</cp:revision>
  <dcterms:created xsi:type="dcterms:W3CDTF">2026-02-02T17:38:39Z</dcterms:created>
  <dcterms:modified xsi:type="dcterms:W3CDTF">2026-02-02T19:54:04Z</dcterms:modified>
</cp:coreProperties>
</file>