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en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1"/>
  </p:normalViewPr>
  <p:slideViewPr>
    <p:cSldViewPr snapToGrid="0">
      <p:cViewPr varScale="1">
        <p:scale>
          <a:sx n="97" d="100"/>
          <a:sy n="97" d="100"/>
        </p:scale>
        <p:origin x="11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183FE-5DE3-8E2A-F2A1-D15E3D696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2D406-BDED-9885-9851-CCEC690D57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543F5-3A51-1FF6-22D1-F6449396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D1289-54E0-0E71-3CEC-F14FE5E9C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DB1CA-ADFD-6DF3-0A4B-B8A95C4B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87790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A1CC2-DA9D-5C99-27DF-D2476C0A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8673CB-CC5F-A39A-902E-C24A4EC1C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B3C25-F9F1-FB86-C17A-05410CF9F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54341-E578-A6FC-67A9-B81ECF8F6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40C40-55B1-5278-52B6-F9A8B8377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42688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28C3AA-FF2C-206A-AEE8-1476E0569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9174A8-AA60-E80C-B701-7880192E1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15306-6B16-E1BF-71BE-F92EE701E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ADD0B-0E2D-4607-1F47-AF0DEAE14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B246E-790C-4DD5-F58D-3468B6649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9459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AA386-8836-774B-EE6D-7F34E76FC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92D1D-AB80-C807-601C-EFE126BFC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982DC-3AB9-789E-7BB9-E8CEF9E0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CE3C5-C44A-90C4-C498-1F21592C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81B19-EA6D-33EE-C3FF-3DAF444A2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58371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20F9F-3659-8041-2C6C-93DA65F70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72222B-B01F-D50E-2975-AB52CF4C1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9E3DD-209A-1394-1ADE-477F46177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3ED8A-D120-2907-818C-5C8F91093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08ECE-594C-CBE7-807E-1D460F43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48344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943F5-F1F5-2AC7-4363-0BF9EA625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59707-D127-851A-309A-06FF7AF7D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70DB4-F399-4FCF-CBE3-432B12AF3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74EA7-5468-2B0D-62C8-D5338ACF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6834A-B313-7D7B-F411-3B06352BB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05FEB0-6033-0E76-C808-0C157A05D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46599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4D2A-AF33-1FA3-7521-34D964B2A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0964B-379F-D089-C292-39501ABB7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643DE0-0CBA-231D-F347-C4E691291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6FF67C-E3FD-62E6-29A9-683DC02D7F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01F93-7C2C-E6CC-7F3C-C56BAE5B2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3DB718-0636-000A-EBF7-73E062620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AA06E-0138-F4FF-A10D-1593DA81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C54F7-9C99-7B41-D614-137ED7909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19081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149F2-5A16-2953-C283-C8B9DA91B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109E63-E3D9-DA81-57E2-476241E59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039528-024A-E717-2E49-ACED594D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D3D59A-A487-8609-7FE6-995D9B774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428219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71E7A-54EE-0D9D-14BA-FD73DEB8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230B41-13B0-AF6E-11DD-DF58142BC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E28D8-BB84-F1BE-7D5D-7415F3E41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053463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281AE-B4D1-39E8-99F5-EA7998B65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D5ABF-35A6-E2F7-2770-A1EFA259B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22995-A082-35AC-A0D6-DBCF49B0F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5DE0C-5CF5-0EDE-89A6-D06E76354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D029D-004F-91EE-2AE1-12EDD209D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735A1-DA59-7583-4406-748264BA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412793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DAF3F-DC89-B096-3243-D09FB424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90FACA-2776-605A-23FA-F81F47C372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E6E6FA-2C90-0EC0-1E74-CD67F03C9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2E529C-85F3-B6E1-B1BB-F76FFC31E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CBD85-6322-D3B0-42CB-D4C1EF30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21C38-9027-4D1D-E4EE-5B725DBE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408372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B89310-AAE3-42DA-557B-55D400919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3C2C8-84DE-8E51-76A4-2149CA97C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23AA4-3A0F-7790-61FD-0166B8260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7A65-7D96-1845-A02A-195088340FDF}" type="datetimeFigureOut">
              <a:rPr lang="en-UA" smtClean="0"/>
              <a:t>25.01.2026</a:t>
            </a:fld>
            <a:endParaRPr lang="en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CC483-8789-F0D8-B26D-587AAF08F3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C6A94-2A8C-713E-D93A-81C8639A3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405CC-9AFC-CC4C-96B8-0E60FDFC6E07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92120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larisasevcuk/Library/Group%20Containers/UBF8T346G9.ms/WebArchiveCopyPasteTempFiles/com.microsoft.Word/JywJ4jg%253D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file:////Users/larisasevcuk/Library/Group%20Containers/UBF8T346G9.ms/WebArchiveCopyPasteTempFiles/com.microsoft.Word/2Q==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56B76-FF79-7152-15D4-CB859944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СТІЙКОСТІ ГЕОСИСТЕМ</a:t>
            </a:r>
            <a:br>
              <a:rPr lang="en-UA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A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ED40E3-B71E-F0BC-6AFD-CF4025B58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30237" y="2391227"/>
            <a:ext cx="7694354" cy="2342925"/>
          </a:xfrm>
        </p:spPr>
        <p:txBody>
          <a:bodyPr/>
          <a:lstStyle/>
          <a:p>
            <a:endParaRPr lang="en-UA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481F38-14E6-E453-0541-5A0B8A5DF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2577" y="-597409"/>
            <a:ext cx="892099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A"/>
          </a:p>
        </p:txBody>
      </p:sp>
      <p:pic>
        <p:nvPicPr>
          <p:cNvPr id="1025" name="Picture 9" descr="A detailed and educational infographic illustrating the concept of geosystems for Earth sciences students. The graphic includes: 1) a central image of the Earth with layers representing its spheres (lithosphere, atmosphere, hydrosphere, biosphere); 2) flowcharts showing the interaction of these components (e.g., energy and material cycles); 3) hierarchical organization of geosystems (local, regional, global levels) depicted through concentric circles or a pyramid structure; 4) natural and human impacts on geosystems illustrated with icons (e.g., deforestation, pollution, conservation efforts). The style is clear, scientific, and modern, using soft earth-tone colors.">
            <a:extLst>
              <a:ext uri="{FF2B5EF4-FFF2-40B4-BE49-F238E27FC236}">
                <a16:creationId xmlns:a16="http://schemas.microsoft.com/office/drawing/2014/main" id="{62FF23A5-2811-FA4E-39EE-46640C1F5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640" y="1353312"/>
            <a:ext cx="4998720" cy="499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04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8C3FF-8F66-A853-068C-61428B796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3712"/>
            <a:ext cx="10515600" cy="5433251"/>
          </a:xfrm>
        </p:spPr>
        <p:txBody>
          <a:bodyPr>
            <a:normAutofit/>
          </a:bodyPr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геосистемах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стійкість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саморегуляцію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видами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геосистемах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гідрологічний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цикл):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випаровування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конденсації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опадів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поверхневого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підземного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стоку.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цикл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визначальну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перерозподілі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геосистемах.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Біогеохімічні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цикли: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вуглецю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азоту, фосфору,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сірки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живими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неживою природою.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цикли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тісно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пов'язані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Геологічний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ерозії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осадження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гірських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відбуваються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тривалих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геологічних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оновлення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адаптацію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умов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важливу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балансу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геосистемах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масштабу.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88520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2D182-9C9C-60A8-2892-612663309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952"/>
            <a:ext cx="10515600" cy="5799011"/>
          </a:xfrm>
        </p:spPr>
        <p:txBody>
          <a:bodyPr>
            <a:normAutofit fontScale="92500" lnSpcReduction="10000"/>
          </a:bodyPr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геосистемах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геосистемах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менш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очевидними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але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менш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аспектами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передачу,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зберігання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обробку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геосистемах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бути представлена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формах: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Генетична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організмах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Структурна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геологічних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формаціях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ґрунтах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Хімічна інформація в складі атмосфери, гідросфери та літосфери.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проявляються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через: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поведінку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фотоперіодизм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Хімічні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сигнали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екосистемах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алелопатія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феромони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Передачу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ланцюги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пам'яті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ландшафту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визначальним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реакцій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ресурсами.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03107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B3BD-B2E0-8964-391E-44A27814A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Антропогенно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модифіковані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Техногенні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сформувалися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високим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ступенем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саморегуляції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природною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динамікою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тропічні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тундру,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коралові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рифи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гірські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зв'язками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високим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рівнем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біорізноманіття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36201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923964-8D9F-0851-3B7C-03321892C4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7736945"/>
              </p:ext>
            </p:extLst>
          </p:nvPr>
        </p:nvGraphicFramePr>
        <p:xfrm>
          <a:off x="838200" y="682751"/>
          <a:ext cx="10515600" cy="31319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2646568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4350504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222386874"/>
                    </a:ext>
                  </a:extLst>
                </a:gridCol>
              </a:tblGrid>
              <a:tr h="295317"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 dirty="0" err="1">
                          <a:effectLst/>
                        </a:rPr>
                        <a:t>Критерій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>
                          <a:effectLst/>
                        </a:rPr>
                        <a:t>Типи геосистем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00">
                          <a:effectLst/>
                        </a:rPr>
                        <a:t>Опис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0864184"/>
                  </a:ext>
                </a:extLst>
              </a:tr>
              <a:tr h="295317">
                <a:tc>
                  <a:txBody>
                    <a:bodyPr/>
                    <a:lstStyle/>
                    <a:p>
                      <a:r>
                        <a:rPr lang="ru-RU" sz="1600" kern="100" dirty="0">
                          <a:effectLst/>
                        </a:rPr>
                        <a:t>За </a:t>
                      </a:r>
                      <a:r>
                        <a:rPr lang="ru-RU" sz="1600" kern="100" dirty="0" err="1">
                          <a:effectLst/>
                        </a:rPr>
                        <a:t>розміром</a:t>
                      </a:r>
                      <a:r>
                        <a:rPr lang="ru-RU" sz="1600" kern="100" dirty="0">
                          <a:effectLst/>
                        </a:rPr>
                        <a:t> та </a:t>
                      </a:r>
                      <a:r>
                        <a:rPr lang="ru-RU" sz="1600" kern="100" dirty="0" err="1">
                          <a:effectLst/>
                        </a:rPr>
                        <a:t>ієрархічним</a:t>
                      </a:r>
                      <a:r>
                        <a:rPr lang="ru-RU" sz="1600" kern="100" dirty="0">
                          <a:effectLst/>
                        </a:rPr>
                        <a:t> </a:t>
                      </a:r>
                      <a:r>
                        <a:rPr lang="ru-RU" sz="1600" kern="100" dirty="0" err="1">
                          <a:effectLst/>
                        </a:rPr>
                        <a:t>рівнем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A" sz="16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A" sz="16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779198"/>
                  </a:ext>
                </a:extLst>
              </a:tr>
              <a:tr h="590635">
                <a:tc>
                  <a:txBody>
                    <a:bodyPr/>
                    <a:lstStyle/>
                    <a:p>
                      <a:r>
                        <a:rPr lang="ru-RU" sz="1600" kern="100" dirty="0" err="1">
                          <a:effectLst/>
                        </a:rPr>
                        <a:t>Планетарні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Геосфера Землі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Включає всю планету як систему з атмосферою, літосферою, гідросферою і біосферою.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9792580"/>
                  </a:ext>
                </a:extLst>
              </a:tr>
              <a:tr h="590635">
                <a:tc>
                  <a:txBody>
                    <a:bodyPr/>
                    <a:lstStyle/>
                    <a:p>
                      <a:r>
                        <a:rPr lang="ru-RU" sz="1600" kern="100" dirty="0" err="1">
                          <a:effectLst/>
                        </a:rPr>
                        <a:t>Регіональні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Материки, океани, природні зони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Включають великі природні регіони з характерними умовами.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7049913"/>
                  </a:ext>
                </a:extLst>
              </a:tr>
              <a:tr h="590635">
                <a:tc>
                  <a:txBody>
                    <a:bodyPr/>
                    <a:lstStyle/>
                    <a:p>
                      <a:r>
                        <a:rPr lang="ru-RU" sz="1600" kern="100" dirty="0" err="1">
                          <a:effectLst/>
                        </a:rPr>
                        <a:t>Локальні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Ландшафти, річкові басейни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>
                          <a:effectLst/>
                        </a:rPr>
                        <a:t>Геосистеми менших масштабів, обмежені певними природними межами.</a:t>
                      </a:r>
                      <a:endParaRPr lang="en-UA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137169"/>
                  </a:ext>
                </a:extLst>
              </a:tr>
              <a:tr h="295317">
                <a:tc>
                  <a:txBody>
                    <a:bodyPr/>
                    <a:lstStyle/>
                    <a:p>
                      <a:r>
                        <a:rPr lang="ru-RU" sz="1600" kern="100" dirty="0" err="1">
                          <a:effectLst/>
                        </a:rPr>
                        <a:t>Елементарні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 err="1">
                          <a:effectLst/>
                        </a:rPr>
                        <a:t>Фації</a:t>
                      </a:r>
                      <a:r>
                        <a:rPr lang="ru-RU" sz="1600" kern="100" dirty="0">
                          <a:effectLst/>
                        </a:rPr>
                        <a:t>, </a:t>
                      </a:r>
                      <a:r>
                        <a:rPr lang="ru-RU" sz="1600" kern="100" dirty="0" err="1">
                          <a:effectLst/>
                        </a:rPr>
                        <a:t>біогеоценози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600" kern="100" dirty="0" err="1">
                          <a:effectLst/>
                        </a:rPr>
                        <a:t>Найменші</a:t>
                      </a:r>
                      <a:r>
                        <a:rPr lang="ru-RU" sz="1600" kern="100" dirty="0">
                          <a:effectLst/>
                        </a:rPr>
                        <a:t> </a:t>
                      </a:r>
                      <a:r>
                        <a:rPr lang="ru-RU" sz="1600" kern="100" dirty="0" err="1">
                          <a:effectLst/>
                        </a:rPr>
                        <a:t>структурні</a:t>
                      </a:r>
                      <a:r>
                        <a:rPr lang="ru-RU" sz="1600" kern="100" dirty="0">
                          <a:effectLst/>
                        </a:rPr>
                        <a:t> </a:t>
                      </a:r>
                      <a:r>
                        <a:rPr lang="ru-RU" sz="1600" kern="100" dirty="0" err="1">
                          <a:effectLst/>
                        </a:rPr>
                        <a:t>одиниці</a:t>
                      </a:r>
                      <a:r>
                        <a:rPr lang="ru-RU" sz="1600" kern="100" dirty="0">
                          <a:effectLst/>
                        </a:rPr>
                        <a:t> геосистем.</a:t>
                      </a:r>
                      <a:endParaRPr lang="en-UA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722041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094E392-BBFE-495D-764F-F80F346FE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A" sz="1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Класифікація природних геосистем</a:t>
            </a:r>
            <a:endParaRPr kumimoji="0" lang="uk-UA" altLang="en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12B03DF-BBB5-0FF6-A09F-100FED2FA5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303098"/>
              </p:ext>
            </p:extLst>
          </p:nvPr>
        </p:nvGraphicFramePr>
        <p:xfrm>
          <a:off x="838200" y="4040290"/>
          <a:ext cx="10515600" cy="18850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69785152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9909828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36224912"/>
                    </a:ext>
                  </a:extLst>
                </a:gridCol>
              </a:tblGrid>
              <a:tr h="314170"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За функціональним типом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A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A" sz="12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3478920"/>
                  </a:ext>
                </a:extLst>
              </a:tr>
              <a:tr h="628341">
                <a:tc>
                  <a:txBody>
                    <a:bodyPr/>
                    <a:lstStyle/>
                    <a:p>
                      <a:r>
                        <a:rPr lang="ru-RU" sz="1200" kern="100" dirty="0" err="1">
                          <a:effectLst/>
                        </a:rPr>
                        <a:t>Транзитні</a:t>
                      </a:r>
                      <a:endParaRPr lang="en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Через які відбувається інтенсивний потік речовини та енергії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Геосистеми, де речовина і енергія активно переміщуються.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929261"/>
                  </a:ext>
                </a:extLst>
              </a:tr>
              <a:tr h="628341"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Акумулятивні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В яких переважають процеси накопичення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Геосистеми з домінуючим процесом накопичення речовин (ґрунтоутворення, осадові басейни).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0392345"/>
                  </a:ext>
                </a:extLst>
              </a:tr>
              <a:tr h="314170"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Дисипативні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>
                          <a:effectLst/>
                        </a:rPr>
                        <a:t>Де переважає розсіювання енергії</a:t>
                      </a:r>
                      <a:endParaRPr lang="en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kern="100" dirty="0" err="1">
                          <a:effectLst/>
                        </a:rPr>
                        <a:t>Геосистеми</a:t>
                      </a:r>
                      <a:r>
                        <a:rPr lang="ru-RU" sz="1200" kern="100" dirty="0">
                          <a:effectLst/>
                        </a:rPr>
                        <a:t> з </a:t>
                      </a:r>
                      <a:r>
                        <a:rPr lang="ru-RU" sz="1200" kern="100" dirty="0" err="1">
                          <a:effectLst/>
                        </a:rPr>
                        <a:t>високим</a:t>
                      </a:r>
                      <a:r>
                        <a:rPr lang="ru-RU" sz="1200" kern="100" dirty="0">
                          <a:effectLst/>
                        </a:rPr>
                        <a:t> </a:t>
                      </a:r>
                      <a:r>
                        <a:rPr lang="ru-RU" sz="1200" kern="100" dirty="0" err="1">
                          <a:effectLst/>
                        </a:rPr>
                        <a:t>рівнем</a:t>
                      </a:r>
                      <a:r>
                        <a:rPr lang="ru-RU" sz="1200" kern="100" dirty="0">
                          <a:effectLst/>
                        </a:rPr>
                        <a:t> </a:t>
                      </a:r>
                      <a:r>
                        <a:rPr lang="ru-RU" sz="1200" kern="100" dirty="0" err="1">
                          <a:effectLst/>
                        </a:rPr>
                        <a:t>енергетичних</a:t>
                      </a:r>
                      <a:r>
                        <a:rPr lang="ru-RU" sz="1200" kern="100" dirty="0">
                          <a:effectLst/>
                        </a:rPr>
                        <a:t> </a:t>
                      </a:r>
                      <a:r>
                        <a:rPr lang="ru-RU" sz="1200" kern="100" dirty="0" err="1">
                          <a:effectLst/>
                        </a:rPr>
                        <a:t>втрат</a:t>
                      </a:r>
                      <a:r>
                        <a:rPr lang="ru-RU" sz="1200" kern="100" dirty="0">
                          <a:effectLst/>
                        </a:rPr>
                        <a:t>.</a:t>
                      </a:r>
                      <a:endParaRPr lang="en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2150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647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96F35-AFE8-883B-13CA-F54E2F72F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8512"/>
            <a:ext cx="10515600" cy="5128451"/>
          </a:xfrm>
        </p:spPr>
        <p:txBody>
          <a:bodyPr/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Антропогенно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модифіковані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Антропогенно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модифіковані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зазнали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внаслідок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але все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зберігають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антропогенно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модифікованих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сільськогосподарські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ландшафти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міські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парки,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лісопосадки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водосховища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часто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запобігання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деградації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170572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ECE0E8E-0AA1-246F-0399-4CF6782F12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5456389"/>
              </p:ext>
            </p:extLst>
          </p:nvPr>
        </p:nvGraphicFramePr>
        <p:xfrm>
          <a:off x="755904" y="573024"/>
          <a:ext cx="10728960" cy="6196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76320">
                  <a:extLst>
                    <a:ext uri="{9D8B030D-6E8A-4147-A177-3AD203B41FA5}">
                      <a16:colId xmlns:a16="http://schemas.microsoft.com/office/drawing/2014/main" val="1751793053"/>
                    </a:ext>
                  </a:extLst>
                </a:gridCol>
                <a:gridCol w="3576320">
                  <a:extLst>
                    <a:ext uri="{9D8B030D-6E8A-4147-A177-3AD203B41FA5}">
                      <a16:colId xmlns:a16="http://schemas.microsoft.com/office/drawing/2014/main" val="3217941295"/>
                    </a:ext>
                  </a:extLst>
                </a:gridCol>
                <a:gridCol w="3576320">
                  <a:extLst>
                    <a:ext uri="{9D8B030D-6E8A-4147-A177-3AD203B41FA5}">
                      <a16:colId xmlns:a16="http://schemas.microsoft.com/office/drawing/2014/main" val="1495899675"/>
                    </a:ext>
                  </a:extLst>
                </a:gridCol>
              </a:tblGrid>
              <a:tr h="433586">
                <a:tc>
                  <a:txBody>
                    <a:bodyPr/>
                    <a:lstStyle/>
                    <a:p>
                      <a:pPr algn="ctr"/>
                      <a:r>
                        <a:rPr lang="ru-RU" sz="1400" kern="100" dirty="0" err="1">
                          <a:effectLst/>
                        </a:rPr>
                        <a:t>Критерій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00">
                          <a:effectLst/>
                        </a:rPr>
                        <a:t>Типи антропогенно модифікованих геосистем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00">
                          <a:effectLst/>
                        </a:rPr>
                        <a:t>Опис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3745553744"/>
                  </a:ext>
                </a:extLst>
              </a:tr>
              <a:tr h="216793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 ступенем модифікації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144588352"/>
                  </a:ext>
                </a:extLst>
              </a:tr>
              <a:tr h="650379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Слабко модифіковані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Ліси</a:t>
                      </a:r>
                      <a:r>
                        <a:rPr lang="ru-RU" sz="1400" kern="100" dirty="0">
                          <a:effectLst/>
                        </a:rPr>
                        <a:t> з </a:t>
                      </a:r>
                      <a:r>
                        <a:rPr lang="ru-RU" sz="1400" kern="100" dirty="0" err="1">
                          <a:effectLst/>
                        </a:rPr>
                        <a:t>вибірковими</a:t>
                      </a:r>
                      <a:r>
                        <a:rPr lang="ru-RU" sz="1400" kern="100" dirty="0">
                          <a:effectLst/>
                        </a:rPr>
                        <a:t> рубками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Території, де зберігається значна частина природних властивостей, але з певними втручаннями.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260239888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Помірно модифіковані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Сільськогосподарські угіддя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Землі, які активно використовуються для вирощування культур.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3936365972"/>
                  </a:ext>
                </a:extLst>
              </a:tr>
              <a:tr h="650379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Сильно модифіковані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Урбанізовані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території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Зони із значною трансформацією під впливом людської діяльності (міста, промислові центри).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3845863551"/>
                  </a:ext>
                </a:extLst>
              </a:tr>
              <a:tr h="287953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 типом антропогенного впливу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endParaRPr lang="en-UA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178349589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Агрогенні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Сформовані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сільськогосподарською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діяльністю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Поля, плантації, пасовища.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3115716105"/>
                  </a:ext>
                </a:extLst>
              </a:tr>
              <a:tr h="488514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Урбогенні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Міські</a:t>
                      </a:r>
                      <a:r>
                        <a:rPr lang="ru-RU" sz="1400" kern="100" dirty="0">
                          <a:effectLst/>
                        </a:rPr>
                        <a:t> та </a:t>
                      </a:r>
                      <a:r>
                        <a:rPr lang="ru-RU" sz="1400" kern="100" dirty="0" err="1">
                          <a:effectLst/>
                        </a:rPr>
                        <a:t>приміські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території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Забудовані зони із високою концентрацією населення та інфраструктури.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4276966593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Техногенні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Промислові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зони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кар’єри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Регіони, змінені видобутком корисних копалин чи виробничими процесами.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3598609139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Рекреаційні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Туристичні зони, парки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Області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призначені</a:t>
                      </a:r>
                      <a:r>
                        <a:rPr lang="ru-RU" sz="1400" kern="100" dirty="0">
                          <a:effectLst/>
                        </a:rPr>
                        <a:t> для </a:t>
                      </a:r>
                      <a:r>
                        <a:rPr lang="ru-RU" sz="1400" kern="100" dirty="0" err="1">
                          <a:effectLst/>
                        </a:rPr>
                        <a:t>відпочинку</a:t>
                      </a:r>
                      <a:r>
                        <a:rPr lang="ru-RU" sz="1400" kern="100" dirty="0">
                          <a:effectLst/>
                        </a:rPr>
                        <a:t> і туризму.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1588953562"/>
                  </a:ext>
                </a:extLst>
              </a:tr>
              <a:tr h="216793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 напрямком модифікації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endParaRPr lang="en-UA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2321084586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Деградовані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Зі зниженням продуктивності та біорізноманіття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Землі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які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втрачають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родючість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або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екосистемну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стабільність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4067090885"/>
                  </a:ext>
                </a:extLst>
              </a:tr>
              <a:tr h="650379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Окультурені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 підвищенням продуктивності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Території</a:t>
                      </a:r>
                      <a:r>
                        <a:rPr lang="ru-RU" sz="1400" kern="100" dirty="0">
                          <a:effectLst/>
                        </a:rPr>
                        <a:t>, де </a:t>
                      </a:r>
                      <a:r>
                        <a:rPr lang="ru-RU" sz="1400" kern="100" dirty="0" err="1">
                          <a:effectLst/>
                        </a:rPr>
                        <a:t>природні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системи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змінені</a:t>
                      </a:r>
                      <a:r>
                        <a:rPr lang="ru-RU" sz="1400" kern="100" dirty="0">
                          <a:effectLst/>
                        </a:rPr>
                        <a:t> для </a:t>
                      </a:r>
                      <a:r>
                        <a:rPr lang="ru-RU" sz="1400" kern="100" dirty="0" err="1">
                          <a:effectLst/>
                        </a:rPr>
                        <a:t>покращення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продуктивності</a:t>
                      </a:r>
                      <a:r>
                        <a:rPr lang="ru-RU" sz="1400" kern="100" dirty="0">
                          <a:effectLst/>
                        </a:rPr>
                        <a:t> (</a:t>
                      </a:r>
                      <a:r>
                        <a:rPr lang="ru-RU" sz="1400" kern="100" dirty="0" err="1">
                          <a:effectLst/>
                        </a:rPr>
                        <a:t>наприклад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меліорація</a:t>
                      </a:r>
                      <a:r>
                        <a:rPr lang="ru-RU" sz="1400" kern="100" dirty="0">
                          <a:effectLst/>
                        </a:rPr>
                        <a:t>).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2370706962"/>
                  </a:ext>
                </a:extLst>
              </a:tr>
              <a:tr h="4335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Ренатуралізовані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Які відновлюються після припинення інтенсивного впливу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Зони</a:t>
                      </a:r>
                      <a:r>
                        <a:rPr lang="ru-RU" sz="1400" kern="100" dirty="0">
                          <a:effectLst/>
                        </a:rPr>
                        <a:t>, де </a:t>
                      </a:r>
                      <a:r>
                        <a:rPr lang="ru-RU" sz="1400" kern="100" dirty="0" err="1">
                          <a:effectLst/>
                        </a:rPr>
                        <a:t>відбувається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природне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чи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штучне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відновлення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екосистем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90" marR="67990" marT="0" marB="0"/>
                </a:tc>
                <a:extLst>
                  <a:ext uri="{0D108BD9-81ED-4DB2-BD59-A6C34878D82A}">
                    <a16:rowId xmlns:a16="http://schemas.microsoft.com/office/drawing/2014/main" val="71298622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541315AC-DE8E-03FA-77F4-3E79FF713B98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-6589" y="102310"/>
            <a:ext cx="12490346" cy="56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A" sz="1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</a:t>
            </a:r>
            <a:r>
              <a:rPr kumimoji="0" lang="ru-RU" altLang="en-UA" sz="1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ласифікація</a:t>
            </a:r>
            <a:r>
              <a:rPr kumimoji="0" lang="ru-RU" altLang="en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en-UA" sz="1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антропогенно</a:t>
            </a:r>
            <a:r>
              <a:rPr kumimoji="0" lang="ru-RU" altLang="en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en-UA" sz="12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модифікованих</a:t>
            </a:r>
            <a:r>
              <a:rPr kumimoji="0" lang="ru-RU" altLang="en-UA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геосистем</a:t>
            </a:r>
            <a:endParaRPr kumimoji="0" lang="ru-RU" altLang="en-U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458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8AFD0-5491-98D8-A0E9-D53136519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/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Техногенні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Техногенні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штучно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переважно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сформовані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інтенсивними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потоками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часто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системам.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техногенних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міста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промислові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вузли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теплиці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штучні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острови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вимагають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контролю з боку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людини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часто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високу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енергоємність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4668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546BD86-93F5-F339-08F1-119EEFF81F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027335"/>
              </p:ext>
            </p:extLst>
          </p:nvPr>
        </p:nvGraphicFramePr>
        <p:xfrm>
          <a:off x="329184" y="487681"/>
          <a:ext cx="11350751" cy="6053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6586">
                  <a:extLst>
                    <a:ext uri="{9D8B030D-6E8A-4147-A177-3AD203B41FA5}">
                      <a16:colId xmlns:a16="http://schemas.microsoft.com/office/drawing/2014/main" val="4197008267"/>
                    </a:ext>
                  </a:extLst>
                </a:gridCol>
                <a:gridCol w="3406586">
                  <a:extLst>
                    <a:ext uri="{9D8B030D-6E8A-4147-A177-3AD203B41FA5}">
                      <a16:colId xmlns:a16="http://schemas.microsoft.com/office/drawing/2014/main" val="1349286807"/>
                    </a:ext>
                  </a:extLst>
                </a:gridCol>
                <a:gridCol w="4537579">
                  <a:extLst>
                    <a:ext uri="{9D8B030D-6E8A-4147-A177-3AD203B41FA5}">
                      <a16:colId xmlns:a16="http://schemas.microsoft.com/office/drawing/2014/main" val="624167750"/>
                    </a:ext>
                  </a:extLst>
                </a:gridCol>
              </a:tblGrid>
              <a:tr h="213086">
                <a:tc>
                  <a:txBody>
                    <a:bodyPr/>
                    <a:lstStyle/>
                    <a:p>
                      <a:pPr algn="ctr"/>
                      <a:r>
                        <a:rPr lang="ru-RU" sz="1400" kern="100" dirty="0" err="1">
                          <a:effectLst/>
                        </a:rPr>
                        <a:t>Критерій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00">
                          <a:effectLst/>
                        </a:rPr>
                        <a:t>Типи техногенних геосистем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00">
                          <a:effectLst/>
                        </a:rPr>
                        <a:t>Опис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2774793666"/>
                  </a:ext>
                </a:extLst>
              </a:tr>
              <a:tr h="373268">
                <a:tc>
                  <a:txBody>
                    <a:bodyPr/>
                    <a:lstStyle/>
                    <a:p>
                      <a:r>
                        <a:rPr lang="ru-RU" sz="1400" kern="100" dirty="0">
                          <a:effectLst/>
                        </a:rPr>
                        <a:t>За </a:t>
                      </a:r>
                      <a:r>
                        <a:rPr lang="ru-RU" sz="1400" kern="100" dirty="0" err="1">
                          <a:effectLst/>
                        </a:rPr>
                        <a:t>функціональним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призначенням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3080355818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Промислові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effectLst/>
                        </a:rPr>
                        <a:t>Заводи, фабрики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Території, де здійснюється виробництво товарів і матеріалів.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2312637523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Транспортні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Автомагістралі, залізниці, порти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Інфраструктура, призначена для переміщення людей і вантажів.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172268440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Енергетичні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Електростанції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лінії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електропередач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Геосистеми, пов'язані з виробництвом і передачею енергії.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4173785930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Житлові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Міські квартали, житлові комплекси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Зони, призначені для проживання людей, включаючи інфраструктуру побуту.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1788676210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Гідротехнічні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effectLst/>
                        </a:rPr>
                        <a:t>Канали, </a:t>
                      </a:r>
                      <a:r>
                        <a:rPr lang="ru-RU" sz="1400" kern="100" dirty="0" err="1">
                          <a:effectLst/>
                        </a:rPr>
                        <a:t>дамби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Споруди, які змінюють водні потоки або регулюють водний баланс.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1670503186"/>
                  </a:ext>
                </a:extLst>
              </a:tr>
              <a:tr h="213086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 ступенем замкнутості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2814433310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Відкриті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effectLst/>
                        </a:rPr>
                        <a:t>З </a:t>
                      </a:r>
                      <a:r>
                        <a:rPr lang="ru-RU" sz="1400" kern="100" dirty="0" err="1">
                          <a:effectLst/>
                        </a:rPr>
                        <a:t>інтенсивним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обміном</a:t>
                      </a:r>
                      <a:r>
                        <a:rPr lang="ru-RU" sz="1400" kern="100" dirty="0">
                          <a:effectLst/>
                        </a:rPr>
                        <a:t> з </a:t>
                      </a:r>
                      <a:r>
                        <a:rPr lang="ru-RU" sz="1400" kern="100" dirty="0" err="1">
                          <a:effectLst/>
                        </a:rPr>
                        <a:t>навколишнім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середовищем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Геосистеми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які</a:t>
                      </a:r>
                      <a:r>
                        <a:rPr lang="ru-RU" sz="1400" kern="100" dirty="0">
                          <a:effectLst/>
                        </a:rPr>
                        <a:t> активно </a:t>
                      </a:r>
                      <a:r>
                        <a:rPr lang="ru-RU" sz="1400" kern="100" dirty="0" err="1">
                          <a:effectLst/>
                        </a:rPr>
                        <a:t>взаємодіють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із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природними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процесами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1340114596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Напівзамкнені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effectLst/>
                        </a:rPr>
                        <a:t>З </a:t>
                      </a:r>
                      <a:r>
                        <a:rPr lang="ru-RU" sz="1400" kern="100" dirty="0" err="1">
                          <a:effectLst/>
                        </a:rPr>
                        <a:t>обмеженим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обміном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Геосистеми</a:t>
                      </a:r>
                      <a:r>
                        <a:rPr lang="ru-RU" sz="1400" kern="100" dirty="0">
                          <a:effectLst/>
                        </a:rPr>
                        <a:t>, у </a:t>
                      </a:r>
                      <a:r>
                        <a:rPr lang="ru-RU" sz="1400" kern="100" dirty="0" err="1">
                          <a:effectLst/>
                        </a:rPr>
                        <a:t>яких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обмін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речовин</a:t>
                      </a:r>
                      <a:r>
                        <a:rPr lang="ru-RU" sz="1400" kern="100" dirty="0">
                          <a:effectLst/>
                        </a:rPr>
                        <a:t> і </a:t>
                      </a:r>
                      <a:r>
                        <a:rPr lang="ru-RU" sz="1400" kern="100" dirty="0" err="1">
                          <a:effectLst/>
                        </a:rPr>
                        <a:t>енергії</a:t>
                      </a:r>
                      <a:r>
                        <a:rPr lang="ru-RU" sz="1400" kern="100" dirty="0">
                          <a:effectLst/>
                        </a:rPr>
                        <a:t> з </a:t>
                      </a:r>
                      <a:r>
                        <a:rPr lang="ru-RU" sz="1400" kern="100" dirty="0" err="1">
                          <a:effectLst/>
                        </a:rPr>
                        <a:t>довкіллям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частково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обмежений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2184574991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Замкнені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>
                          <a:effectLst/>
                        </a:rPr>
                        <a:t>З </a:t>
                      </a:r>
                      <a:r>
                        <a:rPr lang="ru-RU" sz="1400" kern="100" dirty="0" err="1">
                          <a:effectLst/>
                        </a:rPr>
                        <a:t>мінімальним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обміном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наприклад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космічні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станції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Геосистеми</a:t>
                      </a:r>
                      <a:r>
                        <a:rPr lang="ru-RU" sz="1400" kern="100" dirty="0">
                          <a:effectLst/>
                        </a:rPr>
                        <a:t>, де </a:t>
                      </a:r>
                      <a:r>
                        <a:rPr lang="ru-RU" sz="1400" kern="100" dirty="0" err="1">
                          <a:effectLst/>
                        </a:rPr>
                        <a:t>ресурси</a:t>
                      </a:r>
                      <a:r>
                        <a:rPr lang="ru-RU" sz="1400" kern="100" dirty="0">
                          <a:effectLst/>
                        </a:rPr>
                        <a:t> і </a:t>
                      </a:r>
                      <a:r>
                        <a:rPr lang="ru-RU" sz="1400" kern="100" dirty="0" err="1">
                          <a:effectLst/>
                        </a:rPr>
                        <a:t>середовище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майже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повністю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ізольовані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від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зовнішнього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впливу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1322870689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 впливом на навколишнє середовище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1474347996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Екологічно нейтральні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Геосистеми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які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мають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мінімальний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або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відсутній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негативний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вплив</a:t>
                      </a:r>
                      <a:r>
                        <a:rPr lang="ru-RU" sz="1400" kern="100" dirty="0">
                          <a:effectLst/>
                        </a:rPr>
                        <a:t> на </a:t>
                      </a:r>
                      <a:r>
                        <a:rPr lang="ru-RU" sz="1400" kern="100" dirty="0" err="1">
                          <a:effectLst/>
                        </a:rPr>
                        <a:t>довкілля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3851516510"/>
                  </a:ext>
                </a:extLst>
              </a:tr>
              <a:tr h="426172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Забруднюючі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endParaRPr lang="en-UA" sz="14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Техногенні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системи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які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спричиняють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забруднення</a:t>
                      </a:r>
                      <a:r>
                        <a:rPr lang="ru-RU" sz="1400" kern="100" dirty="0">
                          <a:effectLst/>
                        </a:rPr>
                        <a:t> (</a:t>
                      </a:r>
                      <a:r>
                        <a:rPr lang="ru-RU" sz="1400" kern="100" dirty="0" err="1">
                          <a:effectLst/>
                        </a:rPr>
                        <a:t>викиди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відходи</a:t>
                      </a:r>
                      <a:r>
                        <a:rPr lang="ru-RU" sz="1400" kern="100" dirty="0">
                          <a:effectLst/>
                        </a:rPr>
                        <a:t>).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2078103995"/>
                  </a:ext>
                </a:extLst>
              </a:tr>
              <a:tr h="559901"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Деструктивні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>
                          <a:effectLst/>
                        </a:rPr>
                        <a:t>Які руйнують природні системи</a:t>
                      </a:r>
                      <a:endParaRPr lang="en-UA" sz="14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00" dirty="0" err="1">
                          <a:effectLst/>
                        </a:rPr>
                        <a:t>Геосистеми</a:t>
                      </a:r>
                      <a:r>
                        <a:rPr lang="ru-RU" sz="1400" kern="100" dirty="0">
                          <a:effectLst/>
                        </a:rPr>
                        <a:t>, </a:t>
                      </a:r>
                      <a:r>
                        <a:rPr lang="ru-RU" sz="1400" kern="100" dirty="0" err="1">
                          <a:effectLst/>
                        </a:rPr>
                        <a:t>що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знищують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природні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ландшафти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або</a:t>
                      </a:r>
                      <a:r>
                        <a:rPr lang="ru-RU" sz="1400" kern="100" dirty="0">
                          <a:effectLst/>
                        </a:rPr>
                        <a:t> </a:t>
                      </a:r>
                      <a:r>
                        <a:rPr lang="ru-RU" sz="1400" kern="100" dirty="0" err="1">
                          <a:effectLst/>
                        </a:rPr>
                        <a:t>екосистеми</a:t>
                      </a:r>
                      <a:r>
                        <a:rPr lang="ru-RU" sz="1400" kern="100" dirty="0">
                          <a:effectLst/>
                        </a:rPr>
                        <a:t> через свою </a:t>
                      </a:r>
                      <a:r>
                        <a:rPr lang="ru-RU" sz="1400" kern="100" dirty="0" err="1">
                          <a:effectLst/>
                        </a:rPr>
                        <a:t>діяльність</a:t>
                      </a:r>
                      <a:r>
                        <a:rPr lang="ru-RU" sz="1400" kern="100" dirty="0">
                          <a:effectLst/>
                        </a:rPr>
                        <a:t>.</a:t>
                      </a:r>
                      <a:endParaRPr lang="en-UA" sz="14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760" marR="62760" marT="0" marB="0"/>
                </a:tc>
                <a:extLst>
                  <a:ext uri="{0D108BD9-81ED-4DB2-BD59-A6C34878D82A}">
                    <a16:rowId xmlns:a16="http://schemas.microsoft.com/office/drawing/2014/main" val="50458092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C24DDC9-82BA-AF53-120B-047F982AC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240" y="2786"/>
            <a:ext cx="6987174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A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</a:t>
            </a:r>
            <a:r>
              <a:rPr kumimoji="0" lang="ru-RU" altLang="en-UA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ласифікація</a:t>
            </a:r>
            <a:r>
              <a:rPr kumimoji="0" lang="ru-RU" altLang="en-UA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ru-RU" altLang="en-UA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техногенних</a:t>
            </a:r>
            <a:r>
              <a:rPr kumimoji="0" lang="ru-RU" altLang="en-UA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геосистем</a:t>
            </a:r>
            <a:endParaRPr kumimoji="0" lang="ru-RU" altLang="en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08C99-9D4D-5184-BFC6-87B064D07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0144"/>
            <a:ext cx="10515600" cy="5786819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Польові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Дистанційні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Моделювання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</a:p>
          <a:p>
            <a:pPr marL="0" indent="0" algn="ctr">
              <a:lnSpc>
                <a:spcPct val="115000"/>
              </a:lnSpc>
              <a:buNone/>
            </a:pP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Таблиця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.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Польові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методи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</a:t>
            </a:r>
            <a:r>
              <a:rPr lang="ru-RU" sz="2400" b="0" i="0" u="none" strike="noStrike" dirty="0" err="1">
                <a:solidFill>
                  <a:srgbClr val="000000"/>
                </a:solidFill>
                <a:effectLst/>
                <a:latin typeface="-webkit-standard"/>
              </a:rPr>
              <a:t>дослідження</a:t>
            </a:r>
            <a:r>
              <a:rPr lang="ru-RU" sz="24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 геосистем</a:t>
            </a:r>
            <a:endParaRPr lang="en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61FAB1E-59BC-6FE1-D12A-D5042BCBC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806587"/>
              </p:ext>
            </p:extLst>
          </p:nvPr>
        </p:nvGraphicFramePr>
        <p:xfrm>
          <a:off x="838200" y="2538253"/>
          <a:ext cx="10515600" cy="3838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48368134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88369638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79085070"/>
                    </a:ext>
                  </a:extLst>
                </a:gridCol>
              </a:tblGrid>
              <a:tr h="227419">
                <a:tc>
                  <a:txBody>
                    <a:bodyPr/>
                    <a:lstStyle/>
                    <a:p>
                      <a:pPr algn="ctr"/>
                      <a:r>
                        <a:rPr lang="en-UA" sz="1400" kern="0" dirty="0">
                          <a:effectLst/>
                        </a:rPr>
                        <a:t>Метод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400" kern="0">
                          <a:effectLst/>
                        </a:rPr>
                        <a:t>Об'єкт дослідження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400" kern="0">
                          <a:effectLst/>
                        </a:rPr>
                        <a:t>Основні завдання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2031284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Ландшафтне картографування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Межі геосистем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Визначення меж ландшафтних одиниць, просторова прив'язка досліджень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968969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Геоботанічні дослідження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Рослинні угруповання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Опис видового складу та структури рослинності як індикаторів стану геосистем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8584493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Ґрунтові дослідження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Ґрунтові профілі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Оцінка родючості, водного режиму, едафічного компонента геосистем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1546777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Гідрологічні вимірювання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Поверхневі та ґрунтові води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Визначення витрат води, рівня ґрунтових вод, водного балансу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1121075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Мікрокліматичні спостереження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Локальні кліматичні параметри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Вимірювання температури, вологості, швидкості вітру на різних висотах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1489743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Геоморфологічні дослідження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Рельєф території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Опис форм рельєфу, процесів ерозії та акумуляції, просторова організація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371943"/>
                  </a:ext>
                </a:extLst>
              </a:tr>
              <a:tr h="22741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Біоіндикація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Живі організми-індикатори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Оцінка стану середовища, екологічний моніторинг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3420148"/>
                  </a:ext>
                </a:extLst>
              </a:tr>
              <a:tr h="454839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Ландшафтно-геохімічні дослідження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Міграція хімічних елементів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Вивчення біогеохімічних циклів, оцінка екологічного стану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1836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642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8BDC758-90E5-69E5-9705-51F6755364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1314564"/>
              </p:ext>
            </p:extLst>
          </p:nvPr>
        </p:nvGraphicFramePr>
        <p:xfrm>
          <a:off x="768096" y="743712"/>
          <a:ext cx="11070336" cy="6161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0112">
                  <a:extLst>
                    <a:ext uri="{9D8B030D-6E8A-4147-A177-3AD203B41FA5}">
                      <a16:colId xmlns:a16="http://schemas.microsoft.com/office/drawing/2014/main" val="1825385871"/>
                    </a:ext>
                  </a:extLst>
                </a:gridCol>
                <a:gridCol w="3690112">
                  <a:extLst>
                    <a:ext uri="{9D8B030D-6E8A-4147-A177-3AD203B41FA5}">
                      <a16:colId xmlns:a16="http://schemas.microsoft.com/office/drawing/2014/main" val="3365578522"/>
                    </a:ext>
                  </a:extLst>
                </a:gridCol>
                <a:gridCol w="3690112">
                  <a:extLst>
                    <a:ext uri="{9D8B030D-6E8A-4147-A177-3AD203B41FA5}">
                      <a16:colId xmlns:a16="http://schemas.microsoft.com/office/drawing/2014/main" val="1132947644"/>
                    </a:ext>
                  </a:extLst>
                </a:gridCol>
              </a:tblGrid>
              <a:tr h="284878">
                <a:tc>
                  <a:txBody>
                    <a:bodyPr/>
                    <a:lstStyle/>
                    <a:p>
                      <a:pPr algn="ctr"/>
                      <a:r>
                        <a:rPr lang="en-UA" sz="1800" kern="0" dirty="0">
                          <a:effectLst/>
                        </a:rPr>
                        <a:t>Метод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800" kern="0">
                          <a:effectLst/>
                        </a:rPr>
                        <a:t>Джерело даних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800" kern="0">
                          <a:effectLst/>
                        </a:rPr>
                        <a:t>Основні завдання та можливості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7596610"/>
                  </a:ext>
                </a:extLst>
              </a:tr>
              <a:tr h="839572"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Аерофотозйомка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Літальні апарати, дрони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Високоякісне картографування ландшафтів, детальний моніторинг змін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5540807"/>
                  </a:ext>
                </a:extLst>
              </a:tr>
              <a:tr h="1119429"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Космічна зйомка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Супутники (мультиспектральна, гіперспектральна)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Регулярні знімки великих територій, аналіз стану рослинності та ґрунтів за спектральними характеристиками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009286"/>
                  </a:ext>
                </a:extLst>
              </a:tr>
              <a:tr h="839572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Радарна зйомка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Радіолокаційні системи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Отримання даних про рельєф та вологість ґрунту через хмарний покрив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6045143"/>
                  </a:ext>
                </a:extLst>
              </a:tr>
              <a:tr h="1119429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Лідарна зйомка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Лазерне сканування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Точні цифрові моделі рельєфу, вивчення структури рослинного покриву (висота дерев, щільність крон)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6789704"/>
                  </a:ext>
                </a:extLst>
              </a:tr>
              <a:tr h="1119429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Теплова зйомка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Інфрачервоні сенсори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Дослідження теплового режиму, виявлення термальних аномалій, моніторинг урбанізованих територій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184790"/>
                  </a:ext>
                </a:extLst>
              </a:tr>
              <a:tr h="839572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Спектрометрія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Спектральні сенсори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Визначення складу та стану поверхні, оцінка стану рослинності, виявлення забруднень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6689008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24A33F00-6548-0001-09E0-D82E5D759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862" y="43934"/>
            <a:ext cx="105911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A" altLang="en-UA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Таблиця. Дистанційні методи дослідження геосистем</a:t>
            </a:r>
            <a:endParaRPr kumimoji="0" lang="en-UA" altLang="en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65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E00AD-8B92-B74F-6F6B-027E12176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087"/>
            <a:ext cx="10515600" cy="5646876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115000"/>
              </a:lnSpc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ВСТУП ДО ТЕОРІЇ ГЕОСИСТЕМ: ПОНЯТТЯ, СТРУКТУРА ТА ФУНКЦІОНУВАННЯ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План: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Вступ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Структура геосистем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для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земельними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водними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ресурсами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Висновки</a:t>
            </a:r>
            <a:endParaRPr lang="en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647004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F13548-7CB5-8EF8-7E06-A07ED8FE85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6386227"/>
              </p:ext>
            </p:extLst>
          </p:nvPr>
        </p:nvGraphicFramePr>
        <p:xfrm>
          <a:off x="838200" y="1021157"/>
          <a:ext cx="10515600" cy="4993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40507749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88767628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85132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A" sz="1400" kern="0" dirty="0">
                          <a:effectLst/>
                        </a:rPr>
                        <a:t>Метод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400" kern="0">
                          <a:effectLst/>
                        </a:rPr>
                        <a:t>Інструментарій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400" kern="0">
                          <a:effectLst/>
                        </a:rPr>
                        <a:t>Основні завдання та можливості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9130480"/>
                  </a:ext>
                </a:extLst>
              </a:tr>
              <a:tr h="875006"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Концептуальне моделювання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Теоретичні схеми та діаграми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Відображення структури та внутрішніх взаємозв'язків, теоретичний базис для складних моделей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5405878"/>
                  </a:ext>
                </a:extLst>
              </a:tr>
              <a:tr h="583337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Математичне моделювання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Диференціальні рівняння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Кількісний опис динамічних процесів, прогнозування змін у часі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2987542"/>
                  </a:ext>
                </a:extLst>
              </a:tr>
              <a:tr h="875006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Імітаційне моделювання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Комп'ютерні програми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Віртуальні експерименти, тестування різних сценаріїв розвитку без ризику для реальних об'єктів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8618173"/>
                  </a:ext>
                </a:extLst>
              </a:tr>
              <a:tr h="583337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Статистичне моделювання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Статистичний апарат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Аналіз взаємозв'язків між компонентами, прогнозування на основі історичних даних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4628884"/>
                  </a:ext>
                </a:extLst>
              </a:tr>
              <a:tr h="583337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Геоінформаційне моделювання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ГІС-технології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Інтеграція просторових даних, створення цифрових моделей ландшафту, просторовий аналіз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0958505"/>
                  </a:ext>
                </a:extLst>
              </a:tr>
              <a:tr h="583337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Агентне моделювання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Моделювання поведінки агентів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Вивчення емерджентних властивостей через взаємодію індивідуальних елементів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2339481"/>
                  </a:ext>
                </a:extLst>
              </a:tr>
              <a:tr h="583337">
                <a:tc>
                  <a:txBody>
                    <a:bodyPr/>
                    <a:lstStyle/>
                    <a:p>
                      <a:r>
                        <a:rPr lang="en-UA" sz="1400" kern="0">
                          <a:effectLst/>
                        </a:rPr>
                        <a:t>Нейромережеве моделювання</a:t>
                      </a:r>
                      <a:endParaRPr lang="en-UA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Штучні нейронні мережі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400" kern="0" dirty="0">
                          <a:effectLst/>
                        </a:rPr>
                        <a:t>Аналіз складних нелінійних взаємозв'язків, виявлення патернів у великих обсягах даних</a:t>
                      </a:r>
                      <a:endParaRPr lang="en-UA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370464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77C7AD7-DBFC-FAAE-6B23-BB5EC4E70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104" y="43934"/>
            <a:ext cx="44417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A" altLang="en-UA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Таблиця. Методи моделювання геосистем</a:t>
            </a:r>
            <a:endParaRPr kumimoji="0" lang="en-UA" altLang="en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2365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463BD-073E-FA0F-7FC5-492CE7C6E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809"/>
            <a:ext cx="10515600" cy="5819154"/>
          </a:xfrm>
        </p:spPr>
        <p:txBody>
          <a:bodyPr/>
          <a:lstStyle/>
          <a:p>
            <a:r>
              <a:rPr lang="en-UA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Геосистемний підхід в управлінні природними ресурсами</a:t>
            </a:r>
            <a:endParaRPr lang="en-U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A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BE66005-0EF4-EDD8-700C-D0A5DC6014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551944"/>
              </p:ext>
            </p:extLst>
          </p:nvPr>
        </p:nvGraphicFramePr>
        <p:xfrm>
          <a:off x="838201" y="954157"/>
          <a:ext cx="10515600" cy="5546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54810918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84718171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18493497"/>
                    </a:ext>
                  </a:extLst>
                </a:gridCol>
              </a:tblGrid>
              <a:tr h="308113">
                <a:tc>
                  <a:txBody>
                    <a:bodyPr/>
                    <a:lstStyle/>
                    <a:p>
                      <a:pPr algn="ctr"/>
                      <a:r>
                        <a:rPr lang="en-UA" sz="1800" kern="0" dirty="0">
                          <a:effectLst/>
                        </a:rPr>
                        <a:t>Принципи підходу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800" kern="0">
                          <a:effectLst/>
                        </a:rPr>
                        <a:t>Сутність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800" kern="0">
                          <a:effectLst/>
                        </a:rPr>
                        <a:t>Значення для управління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3761655"/>
                  </a:ext>
                </a:extLst>
              </a:tr>
              <a:tr h="1540565"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Цілісність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Розгляд природних ресурсів як єдиної геосистеми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Зміни в одному компоненті впливають на інші (землекористування → гідрологічний режим → біорізноманіття)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5822283"/>
                  </a:ext>
                </a:extLst>
              </a:tr>
              <a:tr h="1232452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Міждисциплінарність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Інтеграція знань різних наук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Поєднання гідрології, ґрунтознавства, екології, економіки для обґрунтованих рішень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670987"/>
                  </a:ext>
                </a:extLst>
              </a:tr>
              <a:tr h="924339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Багаторівневий аналіз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Вивчення процесів від локального до глобального рівня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Прогнозування наслідків управлінських рішень на різних масштабних рівнях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1220273"/>
                  </a:ext>
                </a:extLst>
              </a:tr>
              <a:tr h="616226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Динамічність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Постійний моніторинг природних та антропогенних змін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Передбачення можливих змін, своєчасна реакція на проблеми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2949745"/>
                  </a:ext>
                </a:extLst>
              </a:tr>
              <a:tr h="924339">
                <a:tc>
                  <a:txBody>
                    <a:bodyPr/>
                    <a:lstStyle/>
                    <a:p>
                      <a:r>
                        <a:rPr lang="en-UA" sz="1800" kern="0">
                          <a:effectLst/>
                        </a:rPr>
                        <a:t>Адаптивне управління</a:t>
                      </a:r>
                      <a:endParaRPr lang="en-UA" sz="1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Гнучке реагування на зміни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800" kern="0" dirty="0">
                          <a:effectLst/>
                        </a:rPr>
                        <a:t>Корекція стратегій на основі нових даних, адаптація до глобальних змін</a:t>
                      </a:r>
                      <a:endParaRPr lang="en-UA" sz="1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093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7878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90020A-B249-C108-0EED-F1D7436E6EC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191544"/>
              </p:ext>
            </p:extLst>
          </p:nvPr>
        </p:nvGraphicFramePr>
        <p:xfrm>
          <a:off x="838200" y="1099930"/>
          <a:ext cx="10515600" cy="36664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97428095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74245565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612389718"/>
                    </a:ext>
                  </a:extLst>
                </a:gridCol>
              </a:tblGrid>
              <a:tr h="454111">
                <a:tc>
                  <a:txBody>
                    <a:bodyPr/>
                    <a:lstStyle/>
                    <a:p>
                      <a:pPr algn="ctr"/>
                      <a:r>
                        <a:rPr lang="en-UA" sz="1600" kern="0" dirty="0">
                          <a:effectLst/>
                        </a:rPr>
                        <a:t>Практичні застосування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600" kern="0">
                          <a:effectLst/>
                        </a:rPr>
                        <a:t>Мета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A" sz="1600" kern="0">
                          <a:effectLst/>
                        </a:rPr>
                        <a:t>Результат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2793187"/>
                  </a:ext>
                </a:extLst>
              </a:tr>
              <a:tr h="454111">
                <a:tc>
                  <a:txBody>
                    <a:bodyPr/>
                    <a:lstStyle/>
                    <a:p>
                      <a:r>
                        <a:rPr lang="en-UA" sz="1600" kern="0" dirty="0">
                          <a:effectLst/>
                        </a:rPr>
                        <a:t>Інтегроване управління річковими басейнами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 dirty="0">
                          <a:effectLst/>
                        </a:rPr>
                        <a:t>Врахування всіх компонентів водної екосистеми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>
                          <a:effectLst/>
                        </a:rPr>
                        <a:t>Збалансоване використання водних ресурсів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4312101"/>
                  </a:ext>
                </a:extLst>
              </a:tr>
              <a:tr h="908221">
                <a:tc>
                  <a:txBody>
                    <a:bodyPr/>
                    <a:lstStyle/>
                    <a:p>
                      <a:r>
                        <a:rPr lang="en-UA" sz="1600" kern="0">
                          <a:effectLst/>
                        </a:rPr>
                        <a:t>Створення екологічних коридорів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 dirty="0">
                          <a:effectLst/>
                        </a:rPr>
                        <a:t>Забезпечення просторових зв'язків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>
                          <a:effectLst/>
                        </a:rPr>
                        <a:t>Міграція видів, генетичний обмін, збереження біорізноманіття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9334985"/>
                  </a:ext>
                </a:extLst>
              </a:tr>
              <a:tr h="908221">
                <a:tc>
                  <a:txBody>
                    <a:bodyPr/>
                    <a:lstStyle/>
                    <a:p>
                      <a:r>
                        <a:rPr lang="en-UA" sz="1600" kern="0">
                          <a:effectLst/>
                        </a:rPr>
                        <a:t>Оптимізація землекористування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 dirty="0">
                          <a:effectLst/>
                        </a:rPr>
                        <a:t>Врахування природних процесів та екологічних обмежень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>
                          <a:effectLst/>
                        </a:rPr>
                        <a:t>Зниження негативного впливу господарської діяльності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0664071"/>
                  </a:ext>
                </a:extLst>
              </a:tr>
              <a:tr h="908221">
                <a:tc>
                  <a:txBody>
                    <a:bodyPr/>
                    <a:lstStyle/>
                    <a:p>
                      <a:r>
                        <a:rPr lang="en-UA" sz="1600" kern="0">
                          <a:effectLst/>
                        </a:rPr>
                        <a:t>Агроекологічні практики</a:t>
                      </a:r>
                      <a:endParaRPr lang="en-UA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 dirty="0">
                          <a:effectLst/>
                        </a:rPr>
                        <a:t>Взаємодія сільського господарства з природним середовищем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A" sz="1600" kern="0" dirty="0">
                          <a:effectLst/>
                        </a:rPr>
                        <a:t>Збереження родючості ґрунтів, біорізноманіття, водних ресурсів</a:t>
                      </a:r>
                      <a:endParaRPr lang="en-UA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2611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761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CD93A-9F1C-0179-88AB-66DFE980C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5376" y="512064"/>
            <a:ext cx="9144000" cy="5608319"/>
          </a:xfrm>
        </p:spPr>
        <p:txBody>
          <a:bodyPr>
            <a:normAutofit fontScale="90000"/>
          </a:bodyPr>
          <a:lstStyle/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утворення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взаємопов'язані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літосфери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гідросфери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атмосфери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життєвого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Актуальність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обумовлена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ресурсами,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зокрема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земельними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Потребою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комплексного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розробці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збалансованих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природокористування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Важливістю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мітигації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катастроф,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актуальним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контексті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кліматичних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Необхідністю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вирішення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проблем, таких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втрата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біорізноманіття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деградація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земель.</a:t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фундаментальне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науках про Землю, яке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підхід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природного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найширшому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геосистема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цілісне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утворення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складається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взаємопов'язаних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єдине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A" sz="1400" dirty="0"/>
          </a:p>
        </p:txBody>
      </p:sp>
    </p:spTree>
    <p:extLst>
      <p:ext uri="{BB962C8B-B14F-4D97-AF65-F5344CB8AC3E}">
        <p14:creationId xmlns:p14="http://schemas.microsoft.com/office/powerpoint/2010/main" val="46073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6D5F4-BE75-FFEE-009E-35A2B2D81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2064"/>
            <a:ext cx="10515600" cy="566489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але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антропогенні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реальність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сучасного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людська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стала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значущим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фактором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Таким чином, геосистема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бути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просторово-часова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взаємообумовлених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своєму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розміщенні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таких,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розвиваються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єдине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Співвідношення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понять: геосистема,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ландшафт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тісно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пов'язане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фундаментальними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науках про Землю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зокрема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ландшафту.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співвідношення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правильного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введений Артуром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Тенслі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1935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фокусується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біотичних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компонентах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абіотичним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середовищем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підкреслює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зв'язки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середовищем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Геосистема,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відміну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ширший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спектр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геологічну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основу,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рельєф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води,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ґрунти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рослинність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тваринний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враховує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аспекти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ієрархічну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79922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3D207-354A-BE33-1CC5-9722D4E68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3296"/>
            <a:ext cx="10515600" cy="5913120"/>
          </a:xfrm>
        </p:spPr>
        <p:txBody>
          <a:bodyPr>
            <a:normAutofit fontScale="70000" lnSpcReduction="20000"/>
          </a:bodyPr>
          <a:lstStyle/>
          <a:p>
            <a:pPr indent="457200" algn="just">
              <a:lnSpc>
                <a:spcPct val="115000"/>
              </a:lnSpc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Ландшафт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яке часто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синонім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особливо в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європейській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географічній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традиції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Однак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ландшафт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може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розглядатися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конкретний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прояв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певній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території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візуальну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єдність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геосистема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всеохоплюючим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яке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інтегрує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екосистемного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підходу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ландшафтознавства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додаючи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них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просторово-часовий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аспект та акцент на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взаємозв'язках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компонентами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властивості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рядом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фундаментальних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властивостей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визначають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Цілісність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функціонують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єдине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ціле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де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одного компонента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всю систему.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Ієрархічність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ієрархічну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структуру, де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нижчого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входять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складу систем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Відкритість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обмінюються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речовиною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енергією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інформацією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навколишнім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середовищем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Динамічність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змінюються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проходячи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стадії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Стійкість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зберігати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свою структуру та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впливом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зовнішніх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факторів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Саморегуляція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підтримувати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стан у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межах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завдяки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внутрішнім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механізмам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неоднорідність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просторовою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диференціацією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своїх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властивостей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Емерджентність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притаманні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окремим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компонентам, 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виникають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лише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цілої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Ритмічність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Геосистемам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циклічні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зміни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пов'язані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ритмами (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добовими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сезонними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багаторічними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Функціональність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Кожна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геосистема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виконує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певні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широкому природному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контексті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9852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3484E-8304-195B-A64B-E45ACA9F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8368"/>
            <a:ext cx="10515600" cy="5518595"/>
          </a:xfrm>
        </p:spPr>
        <p:txBody>
          <a:bodyPr>
            <a:normAutofit fontScale="92500"/>
          </a:bodyPr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(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літосфера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гідросфера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атмосфера,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біосфера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складаються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взаємопов'язаних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представляють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Кожен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важливу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Літосфера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фундаментальним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компонентом геосистем,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кору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верхню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мантію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рельєф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Геологічна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мінеральний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склад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літосфери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ґрунтів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рослинності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Гідросфера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поверхні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включаючи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океани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моря,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річки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озера, 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підземні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води. Вода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у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геохімічних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циклах,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клімату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підтримці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Атмосфера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газова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оболонка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визначальну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погоди.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циркуляцію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повітряних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перенесення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вологи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Атмосфера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захищає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Землю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шкідливого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космічного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випромінювання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регулює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режим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планети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Біосфера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живі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Вона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динамічним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компонентом геосистем,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активно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сферами.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Біосфера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кругообігу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речовин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ґрунтів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модифікації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геосистем.</a:t>
            </a:r>
            <a:r>
              <a:rPr lang="en-UA" dirty="0">
                <a:effectLst/>
              </a:rPr>
              <a:t> </a:t>
            </a:r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710423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032D16B9-377F-D636-A31D-FA54E8B00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191" y="299093"/>
            <a:ext cx="2706946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A"/>
          </a:p>
        </p:txBody>
      </p:sp>
      <p:pic>
        <p:nvPicPr>
          <p:cNvPr id="2053" name="Picture 27" descr="Взаємозв'язки між геосферами Землі">
            <a:extLst>
              <a:ext uri="{FF2B5EF4-FFF2-40B4-BE49-F238E27FC236}">
                <a16:creationId xmlns:a16="http://schemas.microsoft.com/office/drawing/2014/main" id="{24EBE616-034F-926B-6941-EEA3AC9FE8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192" y="299093"/>
            <a:ext cx="6400800" cy="625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001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431DB-5197-70C3-23DF-BF5D6D010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0144"/>
            <a:ext cx="10515600" cy="5786819"/>
          </a:xfrm>
        </p:spPr>
        <p:txBody>
          <a:bodyPr/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Ієрархія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(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локальних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ієрархічну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структуру, де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нижчого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входять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складу систем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ієрархія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просторову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глобального до локального масштабу.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глобальному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виділити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всієї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планети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Земля, яка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літосферою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гідросферою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атмосферою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біосферою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планетарному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масштабі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Регіональний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рівень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представлений такими геосистемами як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континенти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океани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кліматичні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пояси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зони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кліматичними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типами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рослинності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ґрунтів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Локальний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ландшафтів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річкових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басейнів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лісових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масивів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цьому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виражені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компонентами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місцевих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Найнижчий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рівень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представлений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елементарними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геосистемами -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фаціями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найменшими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однорідними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ділянками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ландшафту.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244628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890FF-AA90-D572-EEDA-FF9BDF1E9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4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r>
              <a:rPr lang="en-UA" sz="4800" dirty="0">
                <a:effectLst/>
              </a:rPr>
              <a:t> </a:t>
            </a:r>
            <a:endParaRPr lang="en-UA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89A16-DC25-9312-53AE-91F79C25A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457200" algn="just">
              <a:lnSpc>
                <a:spcPct val="115000"/>
              </a:lnSpc>
            </a:pP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Енергетика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Енергетика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фундаментальним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аспектом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взаємодії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межах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джерелом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більшості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геосистем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сонячна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радіація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тепловий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режим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рушійною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силою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Сонячна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геосистемах через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відбивається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назад у космос (альбедо),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поглинається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атмосферою та земною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поверхнею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нагріваючи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Поглинута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трансформується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кінетичну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повітряних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потоків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потенціальну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водяної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пари,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хімічну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сполук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фотосинтезу.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Крім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сонячної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важливу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роль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відіграє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внутрішня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Землі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яка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проявляється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через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геотермальні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вулканічну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активність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тектонічні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рухи.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впливає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рельєфу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кліматичні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біогеохімічні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цикли.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Енергетичні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потоки в геосистемах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характеризуються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складною структурою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нерівномірним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просторі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призводить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градієнтів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барічних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 свою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чергу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рушійною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силою для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геосистемах.</a:t>
            </a:r>
            <a:endParaRPr lang="en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486871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2635</Words>
  <Application>Microsoft Macintosh PowerPoint</Application>
  <PresentationFormat>Widescreen</PresentationFormat>
  <Paragraphs>296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-webkit-standard</vt:lpstr>
      <vt:lpstr>Arial</vt:lpstr>
      <vt:lpstr>Calibri</vt:lpstr>
      <vt:lpstr>Calibri Light</vt:lpstr>
      <vt:lpstr>Times New Roman</vt:lpstr>
      <vt:lpstr>Office Theme</vt:lpstr>
      <vt:lpstr>ОСНОВИ СТІЙКОСТІ ГЕОСИСТЕМ </vt:lpstr>
      <vt:lpstr>PowerPoint Presentation</vt:lpstr>
      <vt:lpstr>Геосистеми, як комплексні природні утворення, що включають взаємопов'язані компоненти літосфери, гідросфери, атмосфери та біосфери, відіграють ключову роль у формуванні та підтримці життєвого середовища на Землі.  Актуальність вивчення геосистем обумовлена:  1) Необхідністю розробки ефективних стратегій управління природними ресурсами, зокрема земельними та водними. 2) Потребою в оцінці комплексного впливу людської діяльності на природні комплекси та розробці збалансованих методів природокористування. 3) Важливістю прогнозування та мітигації природних катастроф, що стає все більш актуальним у контексті глобальних кліматичних змін. 4) Необхідністю вирішення глобальних екологічних проблем, таких як зміна клімату, втрата біорізноманіття та деградація земель. Геосистема - це фундаментальне поняття в науках про Землю, яке відображає комплексний підхід до вивчення природного середовища. У найширшому розумінні, геосистема - це цілісне утворення, що складається з взаємопов'язаних компонентів природи, які функціонують як єдине ціле.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Функціонування геосистем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СТІЙКОСТІ ГЕОСИСТЕМ </dc:title>
  <dc:creator>Microsoft Office User</dc:creator>
  <cp:lastModifiedBy>Microsoft Office User</cp:lastModifiedBy>
  <cp:revision>1</cp:revision>
  <dcterms:created xsi:type="dcterms:W3CDTF">2026-01-25T19:05:56Z</dcterms:created>
  <dcterms:modified xsi:type="dcterms:W3CDTF">2026-01-25T19:54:18Z</dcterms:modified>
</cp:coreProperties>
</file>