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1" r:id="rId1"/>
  </p:sldMasterIdLst>
  <p:sldIdLst>
    <p:sldId id="281" r:id="rId2"/>
    <p:sldId id="282" r:id="rId3"/>
    <p:sldId id="329" r:id="rId4"/>
    <p:sldId id="343" r:id="rId5"/>
    <p:sldId id="344" r:id="rId6"/>
    <p:sldId id="257" r:id="rId7"/>
    <p:sldId id="328" r:id="rId8"/>
    <p:sldId id="313" r:id="rId9"/>
    <p:sldId id="330" r:id="rId10"/>
    <p:sldId id="314" r:id="rId11"/>
    <p:sldId id="315" r:id="rId12"/>
    <p:sldId id="316" r:id="rId13"/>
    <p:sldId id="331" r:id="rId14"/>
    <p:sldId id="342" r:id="rId15"/>
    <p:sldId id="332" r:id="rId16"/>
    <p:sldId id="345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6" r:id="rId27"/>
    <p:sldId id="347" r:id="rId2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2" autoAdjust="0"/>
  </p:normalViewPr>
  <p:slideViewPr>
    <p:cSldViewPr>
      <p:cViewPr varScale="1">
        <p:scale>
          <a:sx n="86" d="100"/>
          <a:sy n="86" d="100"/>
        </p:scale>
        <p:origin x="70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89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62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954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085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442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062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984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6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82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274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932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742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16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507"/>
            <a:ext cx="12192000" cy="694650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267200" y="8382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 7.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Функціонування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ландшафтів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природні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процеси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286000"/>
            <a:ext cx="4624387" cy="30773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400" y="304800"/>
            <a:ext cx="990600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i="1" dirty="0" smtClean="0"/>
              <a:t>Мінеральний обмін </a:t>
            </a:r>
            <a:r>
              <a:rPr lang="uk-UA" sz="2400" dirty="0" smtClean="0"/>
              <a:t>в ландшафті відбувається під дією сили тяжіння і, на відміну від </a:t>
            </a:r>
            <a:r>
              <a:rPr lang="uk-UA" sz="2400" dirty="0" err="1" smtClean="0"/>
              <a:t>вологообміну</a:t>
            </a:r>
            <a:r>
              <a:rPr lang="uk-UA" sz="2400" dirty="0" smtClean="0"/>
              <a:t>, має вигляд спрямованих в один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бік міграційних гравітаційних потоків, а не кругообігу. </a:t>
            </a:r>
          </a:p>
          <a:p>
            <a:pPr algn="just">
              <a:lnSpc>
                <a:spcPct val="120000"/>
              </a:lnSpc>
            </a:pPr>
            <a:endParaRPr lang="uk-UA" sz="2400" dirty="0" smtClean="0"/>
          </a:p>
          <a:p>
            <a:pPr algn="just">
              <a:lnSpc>
                <a:spcPct val="120000"/>
              </a:lnSpc>
            </a:pPr>
            <a:r>
              <a:rPr lang="uk-UA" sz="2400" i="1" dirty="0" smtClean="0"/>
              <a:t>Мінеральні речовини мігрують в ландшафті у вигляді: </a:t>
            </a:r>
            <a:r>
              <a:rPr lang="uk-UA" sz="2400" dirty="0" smtClean="0"/>
              <a:t>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400" dirty="0" smtClean="0"/>
              <a:t>твердих продуктів денудації гірських порід, що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переміщуються по схилах під дією сили тяжіння; 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400" dirty="0" smtClean="0"/>
              <a:t>твердих продуктів вулканічних </a:t>
            </a:r>
            <a:r>
              <a:rPr lang="uk-UA" sz="2400" dirty="0" err="1" smtClean="0"/>
              <a:t>вивержень</a:t>
            </a:r>
            <a:r>
              <a:rPr lang="uk-UA" sz="2400" dirty="0" smtClean="0"/>
              <a:t>; 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400" dirty="0" smtClean="0"/>
              <a:t>механічних домішок у воді (завислі наноси); 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400" dirty="0" smtClean="0"/>
              <a:t>механічних домішок у повітрі (пил); 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400" dirty="0" smtClean="0"/>
              <a:t>водорозчинних речовин, тобто іонів, що переміщуються з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400" dirty="0" smtClean="0"/>
              <a:t>водними потоками і приймають участь в геохімічних і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2400" dirty="0" smtClean="0"/>
              <a:t>біохімічних реакціях.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753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7010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300" b="1" i="1" dirty="0" smtClean="0"/>
              <a:t>Газообмін</a:t>
            </a:r>
            <a:r>
              <a:rPr lang="uk-UA" sz="2300" dirty="0" smtClean="0"/>
              <a:t> – це переміщення, розчин і трансформація газоподібних речовин, а також циркуляція повітряних мас, яка супроводжується обміном речовиною і енергією. </a:t>
            </a:r>
          </a:p>
          <a:p>
            <a:pPr algn="just">
              <a:lnSpc>
                <a:spcPct val="120000"/>
              </a:lnSpc>
            </a:pPr>
            <a:r>
              <a:rPr lang="uk-UA" sz="2300" b="1" i="1" dirty="0" err="1" smtClean="0"/>
              <a:t>Енергообмін</a:t>
            </a:r>
            <a:r>
              <a:rPr lang="uk-UA" sz="2300" dirty="0" smtClean="0"/>
              <a:t> є кругообігом і трансформацією сонячної енергії. </a:t>
            </a:r>
          </a:p>
          <a:p>
            <a:pPr algn="just">
              <a:lnSpc>
                <a:spcPct val="120000"/>
              </a:lnSpc>
            </a:pPr>
            <a:r>
              <a:rPr lang="uk-UA" sz="2300" b="1" i="1" dirty="0" smtClean="0"/>
              <a:t>Сонячна енергія</a:t>
            </a:r>
            <a:r>
              <a:rPr lang="uk-UA" sz="2300" dirty="0" smtClean="0"/>
              <a:t> </a:t>
            </a:r>
            <a:r>
              <a:rPr lang="ru-RU" sz="2300" dirty="0" err="1" smtClean="0"/>
              <a:t>використовується</a:t>
            </a:r>
            <a:r>
              <a:rPr lang="ru-RU" sz="2300" dirty="0" smtClean="0"/>
              <a:t> в ЛК </a:t>
            </a:r>
            <a:r>
              <a:rPr lang="ru-RU" sz="2300" dirty="0" err="1" smtClean="0"/>
              <a:t>найбільш</a:t>
            </a:r>
            <a:r>
              <a:rPr lang="ru-RU" sz="2300" dirty="0" smtClean="0"/>
              <a:t> </a:t>
            </a:r>
            <a:r>
              <a:rPr lang="ru-RU" sz="2300" dirty="0" err="1" smtClean="0"/>
              <a:t>ефективно</a:t>
            </a:r>
            <a:r>
              <a:rPr lang="ru-RU" sz="2300" dirty="0" smtClean="0"/>
              <a:t> і</a:t>
            </a:r>
            <a:r>
              <a:rPr lang="uk-UA" sz="2300" dirty="0" smtClean="0"/>
              <a:t> здатна перетворюватися в різні інші види енергії – теплову, хімічну, механічну. За рахунок сонячної енергії відбуваються всі внутрішні процеси обміну в ландшафті, включаючи </a:t>
            </a:r>
            <a:r>
              <a:rPr lang="uk-UA" sz="2300" dirty="0" err="1" smtClean="0"/>
              <a:t>вологообмін</a:t>
            </a:r>
            <a:r>
              <a:rPr lang="uk-UA" sz="2300" dirty="0" smtClean="0"/>
              <a:t> і біогенний кругообіг. Забезпеченість сонячною енергією зумовлює інтенсивність функціонування ландшафтів. </a:t>
            </a:r>
            <a:endParaRPr lang="uk-UA" sz="2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057400"/>
            <a:ext cx="4923852" cy="3276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001000" y="55626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Добові і сезонні коливання кількості сонячної енергії функціонування – добовий і річний.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67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381000"/>
            <a:ext cx="112168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/>
              <a:t>Біогенний кругообіг </a:t>
            </a:r>
            <a:r>
              <a:rPr lang="uk-UA" sz="2400" dirty="0" smtClean="0"/>
              <a:t>– це процеси утворення і руйнування органічної речовини. Утворення органічної речовини із неорганічної здійснюється первинними продуцентами ( вищими рослинами, водоростями і бактеріями) за рахунок сонячної енергії і називається фотосинтезом. </a:t>
            </a:r>
          </a:p>
          <a:p>
            <a:pPr algn="just"/>
            <a:endParaRPr lang="uk-UA" sz="2400" dirty="0"/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Руйнування органічної речовини відбувається внаслідок поїдання рослин фітофагами, а фітофагів – зоофагами, а також розкладання відмерлих органічних решток мікроорганізмами.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Кожний з п’яти головних процесів функціонування ландшафтів складається із численних елементарних процесів, які мають фізичний, хімічний або біологічний характер.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4195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7950" y="381000"/>
            <a:ext cx="113692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ДИНАМІКА ЛАНДШАФТІВ</a:t>
            </a:r>
            <a:endParaRPr lang="uk-UA" sz="2400" dirty="0" smtClean="0"/>
          </a:p>
          <a:p>
            <a:pPr algn="just"/>
            <a:r>
              <a:rPr lang="uk-UA" sz="2400" dirty="0" smtClean="0"/>
              <a:t> </a:t>
            </a:r>
            <a:endParaRPr lang="uk-UA" sz="2400" dirty="0" smtClean="0"/>
          </a:p>
          <a:p>
            <a:pPr algn="just"/>
            <a:r>
              <a:rPr lang="uk-UA" sz="2400" dirty="0" smtClean="0"/>
              <a:t>Кількісні зміни, які відбуваються в ландшафтному комплексі під дією природних і антропогенних чинників і не приводять до якісної перебудови його структури, називають </a:t>
            </a:r>
            <a:r>
              <a:rPr lang="uk-UA" sz="2400" b="1" i="1" dirty="0" smtClean="0"/>
              <a:t>динамікою ландшафтів</a:t>
            </a:r>
            <a:r>
              <a:rPr lang="uk-UA" sz="2400" dirty="0" smtClean="0"/>
              <a:t>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У широкому розумінні її можна визначити як зміну в часі значень її окремих станів, які, на відміну від еволюції, не приводить до безпосереднього формування принципово нового ЛК.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63" t="5167" r="4496" b="1830"/>
          <a:stretch/>
        </p:blipFill>
        <p:spPr>
          <a:xfrm>
            <a:off x="6180273" y="3505200"/>
            <a:ext cx="4191001" cy="32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52400"/>
            <a:ext cx="1136925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У ландшафтах існують різні типи системних </a:t>
            </a:r>
            <a:r>
              <a:rPr lang="uk-UA" sz="2400" dirty="0" err="1" smtClean="0"/>
              <a:t>зв'язків</a:t>
            </a:r>
            <a:r>
              <a:rPr lang="uk-UA" sz="2400" dirty="0" smtClean="0"/>
              <a:t>, що визначають їх динаміку та функціонування. </a:t>
            </a:r>
          </a:p>
          <a:p>
            <a:pPr algn="just"/>
            <a:r>
              <a:rPr lang="uk-UA" sz="2400" b="1" i="1" dirty="0" smtClean="0"/>
              <a:t>Прямі зв'язки </a:t>
            </a:r>
            <a:r>
              <a:rPr lang="uk-UA" sz="2400" dirty="0" smtClean="0"/>
              <a:t>проявляються в односпрямованому впливі одного компонента на інший, наприклад, вплив сонячної радіації на ландшафти Землі або ґрунтових вод на живлення річок.</a:t>
            </a:r>
          </a:p>
          <a:p>
            <a:pPr algn="just"/>
            <a:r>
              <a:rPr lang="uk-UA" sz="2400" b="1" i="1" dirty="0" smtClean="0"/>
              <a:t>Зворотні зв'язки </a:t>
            </a:r>
            <a:r>
              <a:rPr lang="uk-UA" sz="2400" dirty="0" smtClean="0"/>
              <a:t>характеризуються взаємним впливом компонентів і поділяються на позитивні та негативні. При </a:t>
            </a:r>
            <a:r>
              <a:rPr lang="uk-UA" sz="2400" i="1" dirty="0" smtClean="0"/>
              <a:t>позитивному зворотному </a:t>
            </a:r>
            <a:r>
              <a:rPr lang="uk-UA" sz="2400" dirty="0" smtClean="0"/>
              <a:t>зв'язку результат процесу посилює його дію, що призводить до розвитку системи та її віддалення від початкового стану. </a:t>
            </a:r>
          </a:p>
          <a:p>
            <a:pPr algn="just"/>
            <a:r>
              <a:rPr lang="uk-UA" sz="2400" i="1" dirty="0" smtClean="0"/>
              <a:t>Негативний зворотний зв'язок</a:t>
            </a:r>
            <a:r>
              <a:rPr lang="uk-UA" sz="2400" dirty="0" smtClean="0"/>
              <a:t>, навпаки, послаблює процес і сприяє стабілізації системи. Класичним прикладом є регуляція вмісту вуглекислого газу в атмосфері через рослинний покрив: збільшення СО2 стимулює ріст рослин, які поглинають надлишок газу, повертаючи систему до рівноважного стану.</a:t>
            </a:r>
          </a:p>
          <a:p>
            <a:pPr algn="just"/>
            <a:r>
              <a:rPr lang="ru-RU" sz="2000" dirty="0" smtClean="0"/>
              <a:t>Таким чином,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негативному </a:t>
            </a:r>
            <a:r>
              <a:rPr lang="ru-RU" sz="2000" dirty="0" err="1" smtClean="0"/>
              <a:t>зворотному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зв’язку</a:t>
            </a:r>
            <a:r>
              <a:rPr lang="ru-RU" sz="2000" dirty="0" smtClean="0"/>
              <a:t> в </a:t>
            </a:r>
            <a:r>
              <a:rPr lang="ru-RU" sz="2000" dirty="0" err="1" smtClean="0"/>
              <a:t>ландшафті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спостерігається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саморегуляція</a:t>
            </a:r>
            <a:r>
              <a:rPr lang="ru-RU" sz="2000" dirty="0" smtClean="0"/>
              <a:t>, і </a:t>
            </a:r>
            <a:r>
              <a:rPr lang="ru-RU" sz="2000" dirty="0" err="1" smtClean="0"/>
              <a:t>всяке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відхилення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стандартного стану </a:t>
            </a:r>
            <a:r>
              <a:rPr lang="ru-RU" sz="2000" dirty="0" err="1" smtClean="0"/>
              <a:t>викликає</a:t>
            </a:r>
            <a:r>
              <a:rPr lang="ru-RU" sz="2000" dirty="0" smtClean="0"/>
              <a:t>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повертають</a:t>
            </a:r>
            <a:r>
              <a:rPr lang="ru-RU" sz="2000" dirty="0" smtClean="0"/>
              <a:t> систему в </a:t>
            </a:r>
            <a:r>
              <a:rPr lang="ru-RU" sz="2000" dirty="0" err="1" smtClean="0"/>
              <a:t>початковий</a:t>
            </a:r>
            <a:r>
              <a:rPr lang="ru-RU" sz="2000" dirty="0" smtClean="0"/>
              <a:t> стан. </a:t>
            </a:r>
            <a:r>
              <a:rPr lang="ru-RU" sz="2000" b="1" dirty="0" err="1" smtClean="0"/>
              <a:t>Самоочищення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рік</a:t>
            </a:r>
            <a:r>
              <a:rPr lang="ru-RU" sz="2000" b="1" dirty="0" smtClean="0"/>
              <a:t>, озер </a:t>
            </a:r>
            <a:r>
              <a:rPr lang="ru-RU" sz="2000" dirty="0" smtClean="0"/>
              <a:t>– </a:t>
            </a:r>
            <a:r>
              <a:rPr lang="ru-RU" sz="2000" dirty="0" err="1" smtClean="0"/>
              <a:t>явище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саморегуляції</a:t>
            </a:r>
            <a:r>
              <a:rPr lang="ru-RU" sz="2000" dirty="0" smtClean="0"/>
              <a:t>, але при сильному </a:t>
            </a:r>
            <a:r>
              <a:rPr lang="ru-RU" sz="2000" dirty="0" err="1" smtClean="0"/>
              <a:t>забрудненні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незворотним</a:t>
            </a:r>
            <a:r>
              <a:rPr lang="ru-RU" sz="2000" dirty="0" smtClean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3586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762000"/>
            <a:ext cx="1136925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dirty="0" smtClean="0"/>
              <a:t> </a:t>
            </a:r>
            <a:r>
              <a:rPr lang="uk-UA" sz="2400" b="1" dirty="0" smtClean="0"/>
              <a:t>С</a:t>
            </a:r>
            <a:r>
              <a:rPr lang="uk-UA" sz="2400" b="1" dirty="0" smtClean="0"/>
              <a:t>тани</a:t>
            </a:r>
            <a:r>
              <a:rPr lang="uk-UA" sz="2400" dirty="0" smtClean="0"/>
              <a:t> ЛК є властивістю їхньої структури. Ці властивості повинні бути не будь-якими, а стабільними, діяти в чітко визначений конкретний проміжок часу. Зауважимо, що такі властивості повинні бути не лише структурними, а й функціональними, оскільки функціональні особливості територіальних систем є складовою поняття їх структури. </a:t>
            </a:r>
          </a:p>
          <a:p>
            <a:pPr algn="just">
              <a:lnSpc>
                <a:spcPct val="120000"/>
              </a:lnSpc>
            </a:pPr>
            <a:r>
              <a:rPr lang="uk-UA" sz="2400" b="1" dirty="0" smtClean="0"/>
              <a:t>Стани ЛК </a:t>
            </a:r>
            <a:r>
              <a:rPr lang="uk-UA" sz="2400" dirty="0" smtClean="0"/>
              <a:t>– це стабільні співвідношення параметрів структури комплексів у конкретний проміжок часу.</a:t>
            </a:r>
          </a:p>
        </p:txBody>
      </p:sp>
    </p:spTree>
    <p:extLst>
      <p:ext uri="{BB962C8B-B14F-4D97-AF65-F5344CB8AC3E}">
        <p14:creationId xmlns:p14="http://schemas.microsoft.com/office/powerpoint/2010/main" val="17767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457200"/>
            <a:ext cx="1136925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dirty="0" smtClean="0"/>
              <a:t> </a:t>
            </a:r>
            <a:r>
              <a:rPr lang="uk-UA" sz="2400" dirty="0" smtClean="0"/>
              <a:t>Наявність станів обов’язково підтримується такою їхньою властивістю як </a:t>
            </a:r>
            <a:r>
              <a:rPr lang="uk-UA" sz="2400" b="1" i="1" dirty="0" smtClean="0"/>
              <a:t>мінливість</a:t>
            </a:r>
            <a:r>
              <a:rPr lang="uk-UA" sz="2400" dirty="0" smtClean="0"/>
              <a:t>. Вона зумовлена кількісно і якісно неоднорідними в часі та просторі вхідними й вихідними </a:t>
            </a:r>
            <a:r>
              <a:rPr lang="uk-UA" sz="2400" dirty="0" err="1" smtClean="0"/>
              <a:t>речовинно</a:t>
            </a:r>
            <a:r>
              <a:rPr lang="uk-UA" sz="2400" dirty="0" smtClean="0"/>
              <a:t>-енергетичними потоками в природних </a:t>
            </a:r>
            <a:r>
              <a:rPr lang="uk-UA" sz="2400" dirty="0" err="1" smtClean="0"/>
              <a:t>єдностях</a:t>
            </a:r>
            <a:r>
              <a:rPr lang="uk-UA" sz="2400" dirty="0" smtClean="0"/>
              <a:t>.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До </a:t>
            </a:r>
            <a:r>
              <a:rPr lang="uk-UA" sz="2400" i="1" dirty="0" smtClean="0"/>
              <a:t>вхідних потоків </a:t>
            </a:r>
            <a:r>
              <a:rPr lang="uk-UA" sz="2400" dirty="0" smtClean="0"/>
              <a:t>належать надходження в ЛК речовини та енергії з таких основних джерел, якими є космічні (енергія Сонця), загально-земні (атмосферна циркуляція, ендогенні процеси) та місцеві (сусідні ЛК, звідки речовина та енергія надходить переважно зі стоком). Вихідні потоки спрямовані через верхню, нижню та бічні межі ландшафтних комплексів. Через </a:t>
            </a:r>
            <a:r>
              <a:rPr lang="uk-UA" sz="2400" b="1" i="1" dirty="0" smtClean="0"/>
              <a:t>нижню межу </a:t>
            </a:r>
            <a:r>
              <a:rPr lang="uk-UA" sz="2400" dirty="0" smtClean="0"/>
              <a:t>речовина виходить за допомогою просочування ґрунтової вологи та гравітації. Випаровування та турбулентний обмін виводять енергію та речовину з комплексу через </a:t>
            </a:r>
            <a:r>
              <a:rPr lang="uk-UA" sz="2400" b="1" i="1" dirty="0" smtClean="0"/>
              <a:t>верхню межу</a:t>
            </a:r>
            <a:r>
              <a:rPr lang="uk-UA" sz="2400" dirty="0" smtClean="0"/>
              <a:t>. Міграція речовини через </a:t>
            </a:r>
            <a:r>
              <a:rPr lang="uk-UA" sz="2400" b="1" i="1" dirty="0" smtClean="0"/>
              <a:t>бічні межі </a:t>
            </a:r>
            <a:r>
              <a:rPr lang="uk-UA" sz="2400" dirty="0" smtClean="0"/>
              <a:t>відбувається за допомогою </a:t>
            </a:r>
            <a:r>
              <a:rPr lang="uk-UA" sz="2400" dirty="0" err="1" smtClean="0"/>
              <a:t>гравігенних</a:t>
            </a:r>
            <a:r>
              <a:rPr lang="uk-UA" sz="2400" dirty="0" smtClean="0"/>
              <a:t>, атмосферних та водних горизонтальних потоків. </a:t>
            </a:r>
          </a:p>
        </p:txBody>
      </p:sp>
    </p:spTree>
    <p:extLst>
      <p:ext uri="{BB962C8B-B14F-4D97-AF65-F5344CB8AC3E}">
        <p14:creationId xmlns:p14="http://schemas.microsoft.com/office/powerpoint/2010/main" val="35468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228600"/>
            <a:ext cx="11369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dirty="0" smtClean="0"/>
              <a:t> </a:t>
            </a:r>
            <a:r>
              <a:rPr lang="uk-UA" sz="2400" dirty="0" smtClean="0"/>
              <a:t>Стани ЛК треба відрізняти від станів компонентів. Не кожна зміна стану компоненту є одночасно зміною стану ЛК.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Наприклад, тимчасова затримка процесу фотосинтезу відчутно не впливає на інші компоненти ЛК. В цьому випадку нема підстав вважати, що відбулась </a:t>
            </a:r>
            <a:r>
              <a:rPr lang="ru-RU" sz="2400" dirty="0" err="1" smtClean="0"/>
              <a:t>зміна</a:t>
            </a:r>
            <a:r>
              <a:rPr lang="ru-RU" sz="2400" dirty="0" smtClean="0"/>
              <a:t> стану ЛК. </a:t>
            </a:r>
          </a:p>
          <a:p>
            <a:pPr algn="just">
              <a:lnSpc>
                <a:spcPct val="120000"/>
              </a:lnSpc>
            </a:pPr>
            <a:endParaRPr lang="ru-RU" sz="2400" dirty="0" smtClean="0"/>
          </a:p>
          <a:p>
            <a:pPr algn="just">
              <a:lnSpc>
                <a:spcPct val="120000"/>
              </a:lnSpc>
            </a:pPr>
            <a:r>
              <a:rPr lang="ru-RU" sz="2400" dirty="0" err="1" smtClean="0"/>
              <a:t>Отже</a:t>
            </a:r>
            <a:r>
              <a:rPr lang="ru-RU" sz="2400" dirty="0" smtClean="0"/>
              <a:t>, про </a:t>
            </a:r>
            <a:r>
              <a:rPr lang="ru-RU" sz="2400" dirty="0" err="1" smtClean="0"/>
              <a:t>зміну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станів</a:t>
            </a:r>
            <a:r>
              <a:rPr lang="ru-RU" sz="2400" dirty="0" smtClean="0"/>
              <a:t> ландшафтного комплексу </a:t>
            </a:r>
            <a:r>
              <a:rPr lang="ru-RU" sz="2400" dirty="0" err="1" smtClean="0"/>
              <a:t>можемо</a:t>
            </a:r>
            <a:r>
              <a:rPr lang="ru-RU" sz="2400" dirty="0" smtClean="0"/>
              <a:t> </a:t>
            </a:r>
            <a:r>
              <a:rPr lang="ru-RU" sz="2400" dirty="0" err="1" smtClean="0"/>
              <a:t>говорити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в тому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, коли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стосуються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компонентів</a:t>
            </a:r>
            <a:r>
              <a:rPr lang="ru-RU" sz="2400" dirty="0" smtClean="0"/>
              <a:t>. </a:t>
            </a:r>
          </a:p>
          <a:p>
            <a:pPr algn="just">
              <a:lnSpc>
                <a:spcPct val="120000"/>
              </a:lnSpc>
            </a:pPr>
            <a:r>
              <a:rPr lang="ru-RU" sz="2400" dirty="0" err="1" smtClean="0"/>
              <a:t>Питання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ландшафтних</a:t>
            </a:r>
            <a:r>
              <a:rPr lang="ru-RU" sz="2400" dirty="0" smtClean="0"/>
              <a:t> комплексах </a:t>
            </a:r>
            <a:r>
              <a:rPr lang="ru-RU" sz="2400" dirty="0" err="1" smtClean="0"/>
              <a:t>порушує</a:t>
            </a:r>
            <a:r>
              <a:rPr lang="ru-RU" sz="2400" dirty="0" smtClean="0"/>
              <a:t> проблему </a:t>
            </a:r>
            <a:r>
              <a:rPr lang="ru-RU" sz="2400" dirty="0" err="1" smtClean="0"/>
              <a:t>відповідних</a:t>
            </a:r>
            <a:r>
              <a:rPr lang="ru-RU" sz="2400" dirty="0" smtClean="0"/>
              <a:t> меж </a:t>
            </a:r>
            <a:r>
              <a:rPr lang="ru-RU" sz="2400" dirty="0" err="1" smtClean="0"/>
              <a:t>станів</a:t>
            </a:r>
            <a:r>
              <a:rPr lang="ru-RU" sz="2400" dirty="0" smtClean="0"/>
              <a:t>.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064" y="4677937"/>
            <a:ext cx="8030830" cy="218006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640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799" y="76200"/>
            <a:ext cx="11734800" cy="359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dirty="0" smtClean="0"/>
              <a:t> </a:t>
            </a:r>
            <a:r>
              <a:rPr lang="uk-UA" sz="2400" dirty="0" smtClean="0"/>
              <a:t>Межами станів ландшафтних комплексів є періоди встановлення стабільного співвідношення параметрів структури ЛК і її дестабілізації.</a:t>
            </a:r>
          </a:p>
          <a:p>
            <a:pPr algn="just">
              <a:lnSpc>
                <a:spcPct val="120000"/>
              </a:lnSpc>
            </a:pPr>
            <a:r>
              <a:rPr lang="uk-UA" sz="2400" dirty="0"/>
              <a:t>Ц</a:t>
            </a:r>
            <a:r>
              <a:rPr lang="uk-UA" sz="2400" dirty="0" smtClean="0"/>
              <a:t>ей рух не хаотичний, а цілеспрямований, зумовлений, як звичайно, певними зовнішніми чинниками. Така цілеспрямованість надає перехідним станам відповідної значущості в цілісному механізмі функціонування ЛК. Отже, функціонування ландшафтних комплексів – це система взаємопов’язаних </a:t>
            </a:r>
            <a:r>
              <a:rPr lang="uk-UA" sz="2400" dirty="0" err="1" smtClean="0"/>
              <a:t>статичночасових</a:t>
            </a:r>
            <a:r>
              <a:rPr lang="uk-UA" sz="2400" dirty="0" smtClean="0"/>
              <a:t> (скелет) і </a:t>
            </a:r>
            <a:r>
              <a:rPr lang="uk-UA" sz="2400" dirty="0" err="1" smtClean="0"/>
              <a:t>динамічно</a:t>
            </a:r>
            <a:r>
              <a:rPr lang="uk-UA" sz="2400" dirty="0" smtClean="0"/>
              <a:t>-часових (функція) станів, що є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спадковими 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484" y="3444101"/>
            <a:ext cx="7749431" cy="1971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81200" y="5410200"/>
            <a:ext cx="8305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Схема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станів</a:t>
            </a:r>
            <a:r>
              <a:rPr lang="ru-RU" sz="2400" dirty="0" smtClean="0"/>
              <a:t> ЛК </a:t>
            </a:r>
          </a:p>
          <a:p>
            <a:r>
              <a:rPr lang="ru-RU" sz="2400" dirty="0" err="1" smtClean="0"/>
              <a:t>Стани</a:t>
            </a:r>
            <a:r>
              <a:rPr lang="ru-RU" sz="2400" dirty="0" smtClean="0"/>
              <a:t>: А, Б – статично-</a:t>
            </a:r>
            <a:r>
              <a:rPr lang="ru-RU" sz="2400" dirty="0" err="1" smtClean="0"/>
              <a:t>часові</a:t>
            </a:r>
            <a:r>
              <a:rPr lang="ru-RU" sz="2400" dirty="0" smtClean="0"/>
              <a:t>; B1, B2, B1 – </a:t>
            </a:r>
            <a:r>
              <a:rPr lang="ru-RU" sz="2400" dirty="0" err="1" smtClean="0"/>
              <a:t>динамічно-часові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перехідні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581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228600"/>
            <a:ext cx="1136925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 </a:t>
            </a:r>
            <a:r>
              <a:rPr lang="uk-UA" sz="2800" b="1" dirty="0" smtClean="0"/>
              <a:t> </a:t>
            </a:r>
            <a:r>
              <a:rPr lang="uk-UA" sz="2400" dirty="0" smtClean="0"/>
              <a:t> </a:t>
            </a:r>
            <a:r>
              <a:rPr lang="uk-UA" sz="2400" dirty="0" smtClean="0"/>
              <a:t>Сукупність усіх можливих станів, у яких може знаходитись ландшафтний комплекс, називається її </a:t>
            </a:r>
            <a:r>
              <a:rPr lang="uk-UA" sz="2400" b="1" i="1" dirty="0" smtClean="0"/>
              <a:t>простором станів</a:t>
            </a:r>
            <a:r>
              <a:rPr lang="uk-UA" sz="2400" dirty="0" smtClean="0"/>
              <a:t>.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Формально він являє собою множину всіх точок </a:t>
            </a:r>
            <a:r>
              <a:rPr lang="en-US" sz="2400" dirty="0" smtClean="0"/>
              <a:t>n</a:t>
            </a:r>
            <a:r>
              <a:rPr lang="uk-UA" sz="2400" dirty="0" smtClean="0"/>
              <a:t> вимірного простору змінних ЛК, в яких він може знаходитись. Число станів ЛК в цьому просторі дуже значне, причому відмінності між окремими його точками (станами) можуть бути настільки несуттєвими, що враховувати їх недоцільно, а практично часто і неможливо. Тому при дослідженні динаміки ЛК простір його станів розділяється на окремі частини – </a:t>
            </a:r>
            <a:r>
              <a:rPr lang="uk-UA" sz="2400" b="1" i="1" dirty="0" smtClean="0"/>
              <a:t>області станів</a:t>
            </a:r>
            <a:r>
              <a:rPr lang="uk-UA" sz="2400" dirty="0" smtClean="0"/>
              <a:t>; вважається, що зміни ландшафтних комплексів в межах однієї такої області несуттєві з точки зору завдань дослідження.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 В ландшафтознавстві та екології саме такі області станів і називають </a:t>
            </a:r>
            <a:r>
              <a:rPr lang="uk-UA" sz="2400" b="1" i="1" dirty="0" smtClean="0"/>
              <a:t>станами </a:t>
            </a:r>
            <a:r>
              <a:rPr lang="uk-UA" sz="2400" b="1" i="1" dirty="0" err="1" smtClean="0"/>
              <a:t>гео</a:t>
            </a:r>
            <a:r>
              <a:rPr lang="uk-UA" sz="2400" b="1" i="1" dirty="0" smtClean="0"/>
              <a:t>- та екосистем.</a:t>
            </a:r>
          </a:p>
          <a:p>
            <a:pPr algn="just"/>
            <a:endParaRPr lang="uk-UA" sz="1400" b="1" i="1" dirty="0" smtClean="0"/>
          </a:p>
          <a:p>
            <a:pPr algn="just"/>
            <a:r>
              <a:rPr lang="uk-UA" sz="2400" dirty="0" smtClean="0"/>
              <a:t>Певна сукупність станів складає </a:t>
            </a:r>
            <a:r>
              <a:rPr lang="uk-UA" sz="2400" b="1" i="1" dirty="0" smtClean="0"/>
              <a:t>інваріант</a:t>
            </a:r>
            <a:r>
              <a:rPr lang="uk-UA" sz="2400" dirty="0" smtClean="0"/>
              <a:t> ЛК або його часову динамічну структуру, динамічний ряд, тоді як незворотні зміни складають еволюційний ряд розвитку ЛК.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849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972" y="3581400"/>
            <a:ext cx="4879284" cy="3276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5800" y="152400"/>
            <a:ext cx="8839200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План:</a:t>
            </a:r>
            <a:endParaRPr lang="en-US" sz="2400" dirty="0" smtClean="0"/>
          </a:p>
          <a:p>
            <a:endParaRPr lang="ru-RU" sz="2400" dirty="0" smtClean="0"/>
          </a:p>
          <a:p>
            <a:pPr lvl="0">
              <a:lnSpc>
                <a:spcPct val="130000"/>
              </a:lnSpc>
            </a:pPr>
            <a:r>
              <a:rPr lang="ru-RU" sz="2400" dirty="0" smtClean="0"/>
              <a:t>1. </a:t>
            </a:r>
            <a:r>
              <a:rPr lang="uk-UA" sz="2400" dirty="0"/>
              <a:t>Зміни ландшафту. Функціонування ландшафту.</a:t>
            </a:r>
          </a:p>
          <a:p>
            <a:pPr lvl="0">
              <a:lnSpc>
                <a:spcPct val="130000"/>
              </a:lnSpc>
            </a:pPr>
            <a:r>
              <a:rPr lang="uk-UA" sz="2400" dirty="0" smtClean="0"/>
              <a:t>2. Особливості </a:t>
            </a:r>
            <a:r>
              <a:rPr lang="uk-UA" sz="2400" dirty="0" err="1"/>
              <a:t>вологообміну</a:t>
            </a:r>
            <a:r>
              <a:rPr lang="uk-UA" sz="2400" dirty="0"/>
              <a:t>.</a:t>
            </a:r>
          </a:p>
          <a:p>
            <a:pPr lvl="0">
              <a:lnSpc>
                <a:spcPct val="130000"/>
              </a:lnSpc>
            </a:pPr>
            <a:r>
              <a:rPr lang="uk-UA" sz="2400" dirty="0" smtClean="0"/>
              <a:t>3. Мінеральний </a:t>
            </a:r>
            <a:r>
              <a:rPr lang="uk-UA" sz="2400" dirty="0" err="1"/>
              <a:t>колообіг</a:t>
            </a:r>
            <a:r>
              <a:rPr lang="uk-UA" sz="2400" dirty="0"/>
              <a:t>, газообмін, </a:t>
            </a:r>
            <a:r>
              <a:rPr lang="uk-UA" sz="2400" dirty="0" err="1"/>
              <a:t>енергообмін</a:t>
            </a:r>
            <a:r>
              <a:rPr lang="uk-UA" sz="2400" dirty="0"/>
              <a:t>, біогенний </a:t>
            </a:r>
            <a:r>
              <a:rPr lang="uk-UA" sz="2400" dirty="0" err="1"/>
              <a:t>колообіг</a:t>
            </a:r>
            <a:r>
              <a:rPr lang="uk-UA" sz="2400" dirty="0"/>
              <a:t>.</a:t>
            </a:r>
          </a:p>
          <a:p>
            <a:pPr lvl="0">
              <a:lnSpc>
                <a:spcPct val="130000"/>
              </a:lnSpc>
            </a:pPr>
            <a:r>
              <a:rPr lang="uk-UA" sz="2400" dirty="0" smtClean="0"/>
              <a:t>4. Динаміка </a:t>
            </a:r>
            <a:r>
              <a:rPr lang="uk-UA" sz="2400" dirty="0"/>
              <a:t>ландшафту.</a:t>
            </a:r>
          </a:p>
          <a:p>
            <a:pPr>
              <a:lnSpc>
                <a:spcPct val="130000"/>
              </a:lnSpc>
            </a:pPr>
            <a:r>
              <a:rPr lang="uk-UA" sz="2400" dirty="0" smtClean="0"/>
              <a:t>5. Еволюція </a:t>
            </a:r>
            <a:r>
              <a:rPr lang="uk-UA" sz="2400" dirty="0"/>
              <a:t>(розвиток) ландшафту.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1466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28600"/>
            <a:ext cx="1159785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 </a:t>
            </a:r>
            <a:r>
              <a:rPr lang="uk-UA" sz="2800" b="1" dirty="0" smtClean="0"/>
              <a:t> </a:t>
            </a:r>
            <a:r>
              <a:rPr lang="uk-UA" sz="2400" dirty="0" smtClean="0"/>
              <a:t> </a:t>
            </a:r>
            <a:r>
              <a:rPr lang="uk-UA" sz="2400" b="1" i="1" dirty="0" smtClean="0"/>
              <a:t>Змінні стани фації </a:t>
            </a:r>
            <a:r>
              <a:rPr lang="uk-UA" sz="2400" dirty="0" smtClean="0"/>
              <a:t>– це різні модифікації її корінної структури, які виникають або спонтанно, або під впливом людини. В першому випадку створюються серійні фації, які являють собою звичайні недовговічні ЛК, що заступають одна одну. Такі фації створюють серійний ряд, а процес зміни станів - </a:t>
            </a:r>
            <a:r>
              <a:rPr lang="uk-UA" sz="2400" b="1" i="1" dirty="0" smtClean="0"/>
              <a:t>сукцесія геосистем. </a:t>
            </a:r>
          </a:p>
          <a:p>
            <a:pPr algn="just"/>
            <a:r>
              <a:rPr lang="uk-UA" sz="2400" dirty="0" smtClean="0"/>
              <a:t>Зрештою серійні фації, що пройшли ряд </a:t>
            </a:r>
            <a:r>
              <a:rPr lang="uk-UA" sz="2400" dirty="0" err="1" smtClean="0"/>
              <a:t>сукцесійних</a:t>
            </a:r>
            <a:r>
              <a:rPr lang="uk-UA" sz="2400" dirty="0" smtClean="0"/>
              <a:t> змін, досягають </a:t>
            </a:r>
            <a:r>
              <a:rPr lang="uk-UA" sz="2400" dirty="0" err="1" smtClean="0"/>
              <a:t>еквіфінального</a:t>
            </a:r>
            <a:r>
              <a:rPr lang="uk-UA" sz="2400" dirty="0" smtClean="0"/>
              <a:t> стану.</a:t>
            </a:r>
          </a:p>
          <a:p>
            <a:pPr algn="just"/>
            <a:r>
              <a:rPr lang="uk-UA" sz="2400" dirty="0" smtClean="0"/>
              <a:t> </a:t>
            </a:r>
          </a:p>
          <a:p>
            <a:pPr algn="just"/>
            <a:r>
              <a:rPr lang="uk-UA" sz="2400" dirty="0" smtClean="0"/>
              <a:t>Виділяють три варіанти </a:t>
            </a:r>
            <a:r>
              <a:rPr lang="uk-UA" sz="2400" dirty="0" err="1" smtClean="0"/>
              <a:t>еквіфінального</a:t>
            </a:r>
            <a:r>
              <a:rPr lang="uk-UA" sz="2400" dirty="0" smtClean="0"/>
              <a:t> стану фації:  </a:t>
            </a:r>
          </a:p>
          <a:p>
            <a:pPr algn="just"/>
            <a:r>
              <a:rPr lang="uk-UA" sz="2400" dirty="0" smtClean="0"/>
              <a:t>- корінна фація – відносно стійкий динамічний стан при гармонічному розвитку компонентів;  </a:t>
            </a:r>
          </a:p>
          <a:p>
            <a:pPr algn="just"/>
            <a:r>
              <a:rPr lang="uk-UA" sz="2400" dirty="0" smtClean="0"/>
              <a:t>- умовно корінна фація – звичайно близька до корінної і відрізняється від неї лише тим, що за браком часу ще не прийшла в рівновагу як всередині себе, так і з зовнішнім оточенням;  </a:t>
            </a:r>
          </a:p>
          <a:p>
            <a:pPr algn="just"/>
            <a:r>
              <a:rPr lang="uk-UA" sz="2400" dirty="0" smtClean="0"/>
              <a:t>- удавано корінна (</a:t>
            </a:r>
            <a:r>
              <a:rPr lang="uk-UA" sz="2400" dirty="0" err="1" smtClean="0"/>
              <a:t>квазікорінна</a:t>
            </a:r>
            <a:r>
              <a:rPr lang="uk-UA" sz="2400" dirty="0" smtClean="0"/>
              <a:t>) фація – фація, змінена порівняно з корінною </a:t>
            </a:r>
          </a:p>
          <a:p>
            <a:pPr algn="just"/>
            <a:r>
              <a:rPr lang="uk-UA" sz="2400" dirty="0" smtClean="0"/>
              <a:t>внаслідок гіпертрофованого впливу якого-небудь фактору.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78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228600"/>
            <a:ext cx="1136925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Природні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спонтанні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характеризуються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періодичністю</a:t>
            </a:r>
            <a:r>
              <a:rPr lang="ru-RU" sz="2400" dirty="0" smtClean="0"/>
              <a:t> і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ритмічний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циклічний</a:t>
            </a:r>
            <a:r>
              <a:rPr lang="ru-RU" sz="2400" dirty="0" smtClean="0"/>
              <a:t> характер. </a:t>
            </a:r>
          </a:p>
          <a:p>
            <a:pPr algn="just"/>
            <a:endParaRPr lang="ru-RU" sz="2400" dirty="0" smtClean="0"/>
          </a:p>
          <a:p>
            <a:pPr algn="just"/>
            <a:r>
              <a:rPr lang="uk-UA" sz="2400" b="1" i="1" dirty="0" smtClean="0"/>
              <a:t>Період</a:t>
            </a:r>
            <a:r>
              <a:rPr lang="uk-UA" sz="2400" dirty="0" smtClean="0"/>
              <a:t> (від </a:t>
            </a:r>
            <a:r>
              <a:rPr lang="uk-UA" sz="2400" dirty="0" err="1" smtClean="0"/>
              <a:t>грец</a:t>
            </a:r>
            <a:r>
              <a:rPr lang="uk-UA" sz="2400" dirty="0" smtClean="0"/>
              <a:t>. – розміреність, узгодженість) – це інтервал повторюваності явищ, кругообіг, у періодичних процесах ідентичні стани системи, що відділені однаковими проміжками часу.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b="1" i="1" dirty="0" smtClean="0"/>
              <a:t>Цикл</a:t>
            </a:r>
            <a:r>
              <a:rPr lang="uk-UA" sz="2400" dirty="0" smtClean="0"/>
              <a:t> (від </a:t>
            </a:r>
            <a:r>
              <a:rPr lang="uk-UA" sz="2400" dirty="0" err="1" smtClean="0"/>
              <a:t>грец</a:t>
            </a:r>
            <a:r>
              <a:rPr lang="uk-UA" sz="2400" dirty="0" smtClean="0"/>
              <a:t>. – коло, круг) характеризує сукупність взаємопов’язаних процесів або явищ, що утворюють завершене коло розвитку. Відповідно до цього, циклічний розвиток – це такі зміни взаємозумовлених станів ЛК, у разі завершення яких система повертається через будь-який інтервал часу до наближено ідентичної (що вже була в минулому).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b="1" i="1" dirty="0" smtClean="0"/>
              <a:t>Ритм</a:t>
            </a:r>
            <a:r>
              <a:rPr lang="uk-UA" sz="2400" dirty="0" smtClean="0"/>
              <a:t> (від </a:t>
            </a:r>
            <a:r>
              <a:rPr lang="uk-UA" sz="2400" dirty="0" err="1" smtClean="0"/>
              <a:t>грец</a:t>
            </a:r>
            <a:r>
              <a:rPr lang="uk-UA" sz="2400" dirty="0" smtClean="0"/>
              <a:t>. – кружний шлях, чергування) – це закономірне чергування </a:t>
            </a:r>
            <a:r>
              <a:rPr lang="uk-UA" sz="2400" dirty="0" err="1" smtClean="0"/>
              <a:t>співрозмірних</a:t>
            </a:r>
            <a:r>
              <a:rPr lang="uk-UA" sz="2400" dirty="0" smtClean="0"/>
              <a:t> елементів у системі. Для ритмічних процесів характерним є закономірне повторення певних якісних станів окремих елементів. У цьому разі інтервали повторення можуть бути неоднаковими.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1499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3717"/>
            <a:ext cx="11369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Періодичні, динамічні і ритмічні процеси діють у природних комплексах одночасно. Вони не однакові за часом існування. Тому одні з них можуть містити цілі серії інших.</a:t>
            </a:r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49993"/>
            <a:ext cx="6553199" cy="39413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5000" y="5715000"/>
            <a:ext cx="8686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Схема співвідношення періодів, ритмів і циклів у ландшафтному комплексі: </a:t>
            </a:r>
          </a:p>
          <a:p>
            <a:endParaRPr lang="uk-UA" sz="1000" dirty="0" smtClean="0"/>
          </a:p>
          <a:p>
            <a:r>
              <a:rPr lang="uk-UA" sz="2000" dirty="0" smtClean="0"/>
              <a:t>1 – період; 2 – ритм; 3 – цикл; 4 – напрям еволюційних змін.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2313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228600"/>
            <a:ext cx="1135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Ландшафтна сукцесія.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Концепція </a:t>
            </a:r>
            <a:r>
              <a:rPr lang="uk-UA" sz="2400" b="1" i="1" dirty="0" smtClean="0"/>
              <a:t>ландшафтної сукцесії </a:t>
            </a:r>
            <a:r>
              <a:rPr lang="uk-UA" sz="2400" dirty="0" smtClean="0"/>
              <a:t>виходить з того, що для певних умов зовнішнього середовища існує такий варіант структури ЛК, при якому вона максимально позбавлена впливу </a:t>
            </a:r>
            <a:r>
              <a:rPr lang="uk-UA" sz="2400" dirty="0" err="1" smtClean="0"/>
              <a:t>лімітуючих</a:t>
            </a:r>
            <a:r>
              <a:rPr lang="uk-UA" sz="2400" dirty="0" smtClean="0"/>
              <a:t> чинників. Такий ЛК називається </a:t>
            </a:r>
            <a:r>
              <a:rPr lang="uk-UA" sz="2400" b="1" i="1" dirty="0" err="1" smtClean="0"/>
              <a:t>клімаксовим</a:t>
            </a:r>
            <a:r>
              <a:rPr lang="uk-UA" sz="2400" b="1" i="1" dirty="0" smtClean="0"/>
              <a:t> для даних умов</a:t>
            </a:r>
            <a:r>
              <a:rPr lang="uk-UA" sz="2400" dirty="0" smtClean="0"/>
              <a:t>. </a:t>
            </a:r>
          </a:p>
          <a:p>
            <a:pPr algn="just"/>
            <a:r>
              <a:rPr lang="uk-UA" sz="2400" dirty="0" smtClean="0"/>
              <a:t>Інші ЛК відрізняються від нього за фактором, що зумовив їх відхилення від </a:t>
            </a:r>
            <a:r>
              <a:rPr lang="uk-UA" sz="2400" dirty="0" err="1" smtClean="0"/>
              <a:t>клімаксового</a:t>
            </a:r>
            <a:r>
              <a:rPr lang="uk-UA" sz="2400" dirty="0" smtClean="0"/>
              <a:t> стану, та за ступенем цього відхилення. Такі ландшафтні комплекси та їх стани називаються </a:t>
            </a:r>
            <a:r>
              <a:rPr lang="uk-UA" sz="2400" b="1" i="1" dirty="0" smtClean="0"/>
              <a:t>серійними</a:t>
            </a:r>
            <a:r>
              <a:rPr lang="uk-UA" sz="2400" dirty="0" smtClean="0"/>
              <a:t>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13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3717"/>
            <a:ext cx="1136925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/>
              <a:t> </a:t>
            </a:r>
            <a:r>
              <a:rPr lang="uk-UA" sz="2800" b="1" dirty="0" smtClean="0"/>
              <a:t> </a:t>
            </a:r>
            <a:r>
              <a:rPr lang="uk-UA" sz="2400" dirty="0" smtClean="0"/>
              <a:t> </a:t>
            </a:r>
            <a:r>
              <a:rPr lang="uk-UA" sz="2400" dirty="0" smtClean="0"/>
              <a:t>При послабленні або припиненні дії на ландшафтний комплекс його </a:t>
            </a:r>
            <a:r>
              <a:rPr lang="uk-UA" sz="2400" dirty="0" err="1" smtClean="0"/>
              <a:t>лімітуючого</a:t>
            </a:r>
            <a:r>
              <a:rPr lang="uk-UA" sz="2400" dirty="0" smtClean="0"/>
              <a:t> чинника відбувається спрямована зміна ЛК одного одним (або одного стану іншим) у бік меншої залежності від цього чинника аж до </a:t>
            </a:r>
            <a:r>
              <a:rPr lang="uk-UA" sz="2400" dirty="0" err="1" smtClean="0"/>
              <a:t>клімаксового</a:t>
            </a:r>
            <a:r>
              <a:rPr lang="uk-UA" sz="2400" dirty="0" smtClean="0"/>
              <a:t> ЛК (прогресивна, або автогенна сукцесія).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При посиленні дії </a:t>
            </a:r>
            <a:r>
              <a:rPr lang="uk-UA" sz="2400" dirty="0" err="1" smtClean="0"/>
              <a:t>лімітуючого</a:t>
            </a:r>
            <a:r>
              <a:rPr lang="uk-UA" sz="2400" dirty="0" smtClean="0"/>
              <a:t> чинника відбувається послідовна зміна ландшафтних комплексів у зворотному напряму – від </a:t>
            </a:r>
            <a:r>
              <a:rPr lang="uk-UA" sz="2400" dirty="0" err="1" smtClean="0"/>
              <a:t>клімаксового</a:t>
            </a:r>
            <a:r>
              <a:rPr lang="uk-UA" sz="2400" dirty="0" smtClean="0"/>
              <a:t> через серію ландшафтних комплексів з усе більш трансформованими </a:t>
            </a:r>
            <a:r>
              <a:rPr lang="uk-UA" sz="2400" dirty="0" err="1" smtClean="0"/>
              <a:t>лімітуючим</a:t>
            </a:r>
            <a:r>
              <a:rPr lang="uk-UA" sz="2400" dirty="0" smtClean="0"/>
              <a:t> фактором структурами аж до ЛК, структура якого спрощена фактором максимально можливо (регресивна, або </a:t>
            </a:r>
            <a:r>
              <a:rPr lang="uk-UA" sz="2400" dirty="0" err="1" smtClean="0"/>
              <a:t>алогенна</a:t>
            </a:r>
            <a:r>
              <a:rPr lang="uk-UA" sz="2400" dirty="0" smtClean="0"/>
              <a:t> сукцесія). 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ЛК та їх стани з максимально трансформованими фактором структурами називаються </a:t>
            </a:r>
            <a:r>
              <a:rPr lang="uk-UA" sz="2400" b="1" i="1" dirty="0" smtClean="0"/>
              <a:t>ініціальними.</a:t>
            </a:r>
            <a:r>
              <a:rPr lang="uk-UA" sz="2400" dirty="0" smtClean="0"/>
              <a:t> </a:t>
            </a:r>
          </a:p>
          <a:p>
            <a:pPr algn="just"/>
            <a:r>
              <a:rPr lang="uk-UA" sz="2400" i="1" dirty="0"/>
              <a:t>Н</a:t>
            </a:r>
            <a:r>
              <a:rPr lang="uk-UA" sz="2400" i="1" dirty="0" smtClean="0"/>
              <a:t>априклад</a:t>
            </a:r>
            <a:r>
              <a:rPr lang="uk-UA" sz="2400" dirty="0" smtClean="0"/>
              <a:t>, є ландшафтні комплекси оголених піщаних субстратів, поверхонь </a:t>
            </a:r>
          </a:p>
          <a:p>
            <a:pPr algn="just"/>
            <a:r>
              <a:rPr lang="uk-UA" sz="2400" dirty="0" err="1" smtClean="0"/>
              <a:t>відслонень</a:t>
            </a:r>
            <a:r>
              <a:rPr lang="uk-UA" sz="2400" dirty="0" smtClean="0"/>
              <a:t> гірських порід, арен мінеральних </a:t>
            </a:r>
            <a:r>
              <a:rPr lang="uk-UA" sz="2400" dirty="0" err="1" smtClean="0"/>
              <a:t>вицвітів</a:t>
            </a:r>
            <a:r>
              <a:rPr lang="uk-UA" sz="2400" dirty="0" smtClean="0"/>
              <a:t> солей, перезволожені субстрати. Від цих ландшафтних комплексів беруть початок відповідні </a:t>
            </a:r>
            <a:r>
              <a:rPr lang="uk-UA" sz="2400" dirty="0" err="1" smtClean="0"/>
              <a:t>сукцесійні</a:t>
            </a:r>
            <a:r>
              <a:rPr lang="uk-UA" sz="2400" dirty="0" smtClean="0"/>
              <a:t> ряди, вздовж яких ЛК закономірно змінюють одна одну у напрямі клімаксу. 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7948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3717"/>
            <a:ext cx="1136925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 </a:t>
            </a:r>
            <a:r>
              <a:rPr lang="uk-UA" sz="2800" b="1" dirty="0" smtClean="0"/>
              <a:t> </a:t>
            </a:r>
            <a:r>
              <a:rPr lang="uk-UA" sz="2400" b="1" dirty="0" smtClean="0"/>
              <a:t> </a:t>
            </a:r>
            <a:r>
              <a:rPr lang="uk-UA" sz="2400" b="1" dirty="0" smtClean="0"/>
              <a:t>РОЗВИТОК ЛАНДШАФТІВ </a:t>
            </a:r>
          </a:p>
          <a:p>
            <a:pPr algn="just"/>
            <a:r>
              <a:rPr lang="uk-UA" sz="2400" dirty="0" smtClean="0"/>
              <a:t>Якісні, незворотні зміни ЛК, які супроводжуються перебудовою структури ЛК, називаються розвитком або еволюцією ландшафтів. </a:t>
            </a:r>
          </a:p>
          <a:p>
            <a:pPr algn="just"/>
            <a:r>
              <a:rPr lang="uk-UA" sz="2400" dirty="0" smtClean="0"/>
              <a:t>Існують інші визначення розвитку ландшафтного комплексу: </a:t>
            </a:r>
          </a:p>
          <a:p>
            <a:pPr algn="just"/>
            <a:r>
              <a:rPr lang="uk-UA" sz="2400" dirty="0" smtClean="0"/>
              <a:t> зникнення старих і виникнення нових видів морфологічних структур (Міллер, 1974); </a:t>
            </a:r>
          </a:p>
          <a:p>
            <a:pPr algn="just"/>
            <a:r>
              <a:rPr lang="uk-UA" sz="2400" dirty="0" smtClean="0"/>
              <a:t> процес, який відбувається узгоджено з властивостями речовини, під дією або з участю незмінного зовнішнього джерела енергії (</a:t>
            </a:r>
            <a:r>
              <a:rPr lang="uk-UA" sz="2400" dirty="0" err="1" smtClean="0"/>
              <a:t>Арманд</a:t>
            </a:r>
            <a:r>
              <a:rPr lang="uk-UA" sz="2400" dirty="0" smtClean="0"/>
              <a:t>, 1975); </a:t>
            </a:r>
          </a:p>
          <a:p>
            <a:pPr algn="just"/>
            <a:r>
              <a:rPr lang="uk-UA" sz="2400" dirty="0" smtClean="0"/>
              <a:t> спрямовані зміни у ландшафті, які відбуваються під дією мінливих умов зовнішнього середовища, найчастіше під впливом тектонічних процесів і клімату (</a:t>
            </a:r>
            <a:r>
              <a:rPr lang="uk-UA" sz="2400" dirty="0" err="1" smtClean="0"/>
              <a:t>Гришанков</a:t>
            </a:r>
            <a:r>
              <a:rPr lang="uk-UA" sz="2400" dirty="0" smtClean="0"/>
              <a:t>, 2001); </a:t>
            </a:r>
          </a:p>
          <a:p>
            <a:pPr algn="just"/>
            <a:r>
              <a:rPr lang="uk-UA" sz="2400" dirty="0" smtClean="0"/>
              <a:t> заміна одних інваріантів геосистем іншими внаслідок саморозвитку і впливу зовнішніх умов (</a:t>
            </a:r>
            <a:r>
              <a:rPr lang="uk-UA" sz="2400" dirty="0" err="1" smtClean="0"/>
              <a:t>Сочава</a:t>
            </a:r>
            <a:r>
              <a:rPr lang="uk-UA" sz="2400" dirty="0" smtClean="0"/>
              <a:t>, 1978). </a:t>
            </a:r>
          </a:p>
          <a:p>
            <a:pPr algn="just"/>
            <a:r>
              <a:rPr lang="uk-UA" sz="2400" b="1" i="1" dirty="0" smtClean="0"/>
              <a:t>Динамічні зміни в ЛК характеризуються періодичністю і зворотністю а еволюційні – спрямованістю і незворотністю</a:t>
            </a:r>
            <a:r>
              <a:rPr lang="uk-UA" sz="2400" dirty="0" smtClean="0"/>
              <a:t>. Під незворотністю еволюційних змін розуміють обов’язкову і незворотну зміну властивостей ЛК у ході його еволюції, на відміну від динамічних змін, які є лише сукцесіями і не виходять за межі притаманних цьому ЛК властивостей. </a:t>
            </a:r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4225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038600"/>
            <a:ext cx="4343400" cy="28021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3717"/>
            <a:ext cx="1136925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 </a:t>
            </a:r>
            <a:r>
              <a:rPr lang="uk-UA" sz="2800" b="1" dirty="0" smtClean="0"/>
              <a:t> </a:t>
            </a:r>
            <a:r>
              <a:rPr lang="uk-UA" sz="2400" b="1" dirty="0" smtClean="0"/>
              <a:t> </a:t>
            </a:r>
            <a:r>
              <a:rPr lang="uk-UA" sz="2400" b="1" dirty="0" smtClean="0"/>
              <a:t>РОЗВИТОК ЛАНДШАФТІВ </a:t>
            </a:r>
          </a:p>
          <a:p>
            <a:pPr algn="just"/>
            <a:r>
              <a:rPr lang="uk-UA" sz="2400" dirty="0" smtClean="0"/>
              <a:t>Під </a:t>
            </a:r>
            <a:r>
              <a:rPr lang="uk-UA" sz="2400" b="1" i="1" dirty="0" smtClean="0"/>
              <a:t>незворотністю</a:t>
            </a:r>
            <a:r>
              <a:rPr lang="uk-UA" sz="2400" dirty="0" smtClean="0"/>
              <a:t> еволюційних змін розуміють обов’язкову і незворотну зміну властивостей ЛК у ході його еволюції, на відміну від динамічних змін, які є лише сукцесіями і не виходять за межі притаманних цьому ЛК властивостей. Окремі цикли динамічних змін в ЛК можна порівняти з витком спіралі. Кожний новий виток просовує ЛК в поступальному русі.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b="1" i="1" dirty="0" smtClean="0"/>
              <a:t>Поступальний рух </a:t>
            </a:r>
            <a:r>
              <a:rPr lang="uk-UA" sz="2400" dirty="0" smtClean="0"/>
              <a:t>або </a:t>
            </a:r>
            <a:r>
              <a:rPr lang="uk-UA" sz="2400" b="1" i="1" dirty="0" smtClean="0"/>
              <a:t>спрямованість</a:t>
            </a:r>
            <a:r>
              <a:rPr lang="uk-UA" sz="2400" dirty="0" smtClean="0"/>
              <a:t> еволюційних змін є необхідною умовою розвитку будь-яких природних систем. Під нею розуміють етапність еволюційних змін, тобто властивість історії розвитку поділятися на окремі самостійні відрізки часу – етапи. Кожний етап – це окремий цикл динамічних змін, виток спіралі. </a:t>
            </a:r>
          </a:p>
        </p:txBody>
      </p:sp>
    </p:spTree>
    <p:extLst>
      <p:ext uri="{BB962C8B-B14F-4D97-AF65-F5344CB8AC3E}">
        <p14:creationId xmlns:p14="http://schemas.microsoft.com/office/powerpoint/2010/main" val="10912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28600"/>
            <a:ext cx="1136925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 </a:t>
            </a:r>
            <a:r>
              <a:rPr lang="uk-UA" sz="2800" b="1" dirty="0" smtClean="0"/>
              <a:t> </a:t>
            </a:r>
            <a:r>
              <a:rPr lang="uk-UA" sz="2400" b="1" dirty="0" smtClean="0"/>
              <a:t> </a:t>
            </a:r>
            <a:r>
              <a:rPr lang="uk-UA" sz="2400" b="1" dirty="0" smtClean="0"/>
              <a:t>РОЗВИТОК ЛАНДШАФТІВ </a:t>
            </a:r>
          </a:p>
          <a:p>
            <a:pPr algn="just"/>
            <a:r>
              <a:rPr lang="uk-UA" sz="2400" b="1" i="1" dirty="0" smtClean="0"/>
              <a:t>Прогресивність еволюційних змін </a:t>
            </a:r>
            <a:r>
              <a:rPr lang="uk-UA" sz="2400" dirty="0" smtClean="0"/>
              <a:t>можна розуміти як спрямованість на формування нових геосистем, а не на повторення тих, що вже були. Але в такому розумінні ця риса лише повторює іншу – незворотність, що позбавляє сенсу її використання. </a:t>
            </a:r>
          </a:p>
          <a:p>
            <a:pPr algn="just"/>
            <a:endParaRPr lang="uk-UA" sz="2400" b="1" i="1" dirty="0" smtClean="0"/>
          </a:p>
          <a:p>
            <a:pPr algn="just"/>
            <a:r>
              <a:rPr lang="uk-UA" sz="2400" b="1" i="1" dirty="0" err="1" smtClean="0"/>
              <a:t>Довготривалість</a:t>
            </a:r>
            <a:r>
              <a:rPr lang="uk-UA" sz="2400" b="1" i="1" dirty="0" smtClean="0"/>
              <a:t> еволюційних змін </a:t>
            </a:r>
            <a:r>
              <a:rPr lang="uk-UA" sz="2400" dirty="0" smtClean="0"/>
              <a:t>розуміється як властивість геосистем змінюватись лише після того, як мине значний відрізок часу. </a:t>
            </a:r>
          </a:p>
          <a:p>
            <a:pPr algn="just"/>
            <a:endParaRPr lang="uk-UA" sz="2400" b="1" i="1" dirty="0" smtClean="0"/>
          </a:p>
          <a:p>
            <a:pPr algn="just"/>
            <a:r>
              <a:rPr lang="uk-UA" sz="2400" b="1" i="1" dirty="0" smtClean="0"/>
              <a:t>Спадкоємність еволюційних змін </a:t>
            </a:r>
            <a:r>
              <a:rPr lang="uk-UA" sz="2400" dirty="0" smtClean="0"/>
              <a:t>розуміється як нерозривний зв’язок нового ландшафтного комплексу з попереднім. Тобто новоутворена геосистема не є чимось абсолютно новим і поряд з новими властивостями обов’язково зберігає частину старих.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766220"/>
            <a:ext cx="3790950" cy="19810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" y="5388546"/>
            <a:ext cx="7155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З</a:t>
            </a:r>
            <a:r>
              <a:rPr lang="uk-UA" sz="2000" dirty="0" smtClean="0"/>
              <a:t>агальна тенденція спрямованості розвитку ландшафту полягає у поступовому кількісному накопиченні елементів нової структури. Кінцевим результатом цього процесу є якісний стрибок – зміна одного ландшафту іншим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58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3716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b="1" i="1" dirty="0" smtClean="0"/>
          </a:p>
          <a:p>
            <a:pPr algn="just"/>
            <a:endParaRPr lang="uk-UA" sz="2400" dirty="0"/>
          </a:p>
          <a:p>
            <a:pPr algn="just"/>
            <a:endParaRPr lang="uk-UA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228600"/>
            <a:ext cx="11605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Під зміною ландшафту розуміють набуття ним нових чи втрата колишніх властивостей внаслідок зовнішнього впливу (природного, антропогенного) або під впливом внутрішніх процесів, які діють, зазвичай, одночасно.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5053" y="182880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 smtClean="0"/>
              <a:t>Зовнішні причини змін ландшафту</a:t>
            </a:r>
            <a:r>
              <a:rPr lang="uk-UA" sz="2400" dirty="0" smtClean="0"/>
              <a:t>:</a:t>
            </a:r>
          </a:p>
          <a:p>
            <a:r>
              <a:rPr lang="uk-UA" sz="2400" dirty="0" smtClean="0"/>
              <a:t>-	космічні,</a:t>
            </a:r>
          </a:p>
          <a:p>
            <a:r>
              <a:rPr lang="uk-UA" sz="2400" dirty="0" smtClean="0"/>
              <a:t>-	тектонічні,</a:t>
            </a:r>
          </a:p>
          <a:p>
            <a:r>
              <a:rPr lang="uk-UA" sz="2400" dirty="0" smtClean="0"/>
              <a:t>-	</a:t>
            </a:r>
            <a:r>
              <a:rPr lang="uk-UA" sz="2400" dirty="0" err="1" smtClean="0"/>
              <a:t>антропогенно</a:t>
            </a:r>
            <a:r>
              <a:rPr lang="uk-UA" sz="2400" dirty="0" smtClean="0"/>
              <a:t>-техногенні,</a:t>
            </a:r>
          </a:p>
          <a:p>
            <a:r>
              <a:rPr lang="uk-UA" sz="2400" dirty="0" smtClean="0"/>
              <a:t>-	еволюційні, пов’язані з еволюцією ПТК більш високого рангу.</a:t>
            </a:r>
          </a:p>
          <a:p>
            <a:endParaRPr lang="uk-UA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4953000"/>
            <a:ext cx="113538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До </a:t>
            </a:r>
            <a:r>
              <a:rPr lang="uk-UA" sz="2400" b="1" i="1" dirty="0" smtClean="0"/>
              <a:t>внутрішніх причин </a:t>
            </a:r>
            <a:r>
              <a:rPr lang="uk-UA" sz="2400" dirty="0" smtClean="0"/>
              <a:t>відносять взаємодії компонентів у процесі функціонування ландшафту, які є рушійною силою саморозвитку ландшафту. </a:t>
            </a:r>
          </a:p>
          <a:p>
            <a:pPr>
              <a:lnSpc>
                <a:spcPct val="120000"/>
              </a:lnSpc>
            </a:pPr>
            <a:r>
              <a:rPr lang="uk-UA" sz="2400" dirty="0" smtClean="0"/>
              <a:t>Під </a:t>
            </a:r>
            <a:r>
              <a:rPr lang="uk-UA" sz="2400" b="1" i="1" dirty="0" smtClean="0"/>
              <a:t>саморозвитком</a:t>
            </a:r>
            <a:r>
              <a:rPr lang="uk-UA" sz="2400" dirty="0" smtClean="0"/>
              <a:t> ландшафту розуміють прагнення компонентів досягнути рівноваги. </a:t>
            </a:r>
            <a:endParaRPr lang="uk-UA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201" y="1585561"/>
            <a:ext cx="5060360" cy="336743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3091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828800"/>
            <a:ext cx="4923852" cy="3276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0376" y="3722542"/>
            <a:ext cx="670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b="1" i="1" dirty="0" smtClean="0"/>
          </a:p>
          <a:p>
            <a:pPr algn="just"/>
            <a:r>
              <a:rPr lang="ru-RU" sz="2400" b="1" i="1" dirty="0" err="1" smtClean="0"/>
              <a:t>Зміни</a:t>
            </a:r>
            <a:r>
              <a:rPr lang="ru-RU" sz="2400" b="1" i="1" dirty="0" smtClean="0"/>
              <a:t> ландшафту </a:t>
            </a:r>
            <a:r>
              <a:rPr lang="ru-RU" sz="2400" b="1" i="1" dirty="0" err="1" smtClean="0"/>
              <a:t>поділяють</a:t>
            </a:r>
            <a:r>
              <a:rPr lang="ru-RU" sz="2400" b="1" i="1" dirty="0" smtClean="0"/>
              <a:t> на три </a:t>
            </a:r>
            <a:r>
              <a:rPr lang="ru-RU" sz="2400" b="1" i="1" dirty="0" err="1" smtClean="0"/>
              <a:t>групи</a:t>
            </a:r>
            <a:r>
              <a:rPr lang="ru-RU" sz="2400" b="1" i="1" dirty="0" smtClean="0"/>
              <a:t>: </a:t>
            </a:r>
          </a:p>
          <a:p>
            <a:pPr algn="just"/>
            <a:r>
              <a:rPr lang="ru-RU" sz="2400" dirty="0" smtClean="0"/>
              <a:t>-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, </a:t>
            </a:r>
          </a:p>
          <a:p>
            <a:pPr algn="just"/>
            <a:r>
              <a:rPr lang="ru-RU" sz="2400" dirty="0" smtClean="0"/>
              <a:t>- </a:t>
            </a:r>
            <a:r>
              <a:rPr lang="ru-RU" sz="2400" dirty="0" err="1" smtClean="0"/>
              <a:t>динаміка</a:t>
            </a:r>
            <a:r>
              <a:rPr lang="ru-RU" sz="2400" dirty="0" smtClean="0"/>
              <a:t>, </a:t>
            </a:r>
          </a:p>
          <a:p>
            <a:pPr algn="just"/>
            <a:r>
              <a:rPr lang="ru-RU" sz="2400" dirty="0" smtClean="0"/>
              <a:t>-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(</a:t>
            </a:r>
            <a:r>
              <a:rPr lang="ru-RU" sz="2400" dirty="0" err="1" smtClean="0"/>
              <a:t>еволюція</a:t>
            </a:r>
            <a:r>
              <a:rPr lang="ru-RU" sz="2400" dirty="0" smtClean="0"/>
              <a:t>).</a:t>
            </a:r>
          </a:p>
          <a:p>
            <a:pPr algn="just"/>
            <a:endParaRPr lang="uk-UA" sz="2400" dirty="0"/>
          </a:p>
          <a:p>
            <a:pPr algn="just"/>
            <a:endParaRPr lang="uk-UA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84623"/>
            <a:ext cx="1160592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dirty="0" smtClean="0"/>
              <a:t>Критерії класифікацій зміни ландшафту</a:t>
            </a:r>
            <a:r>
              <a:rPr lang="uk-UA" sz="2400" dirty="0" smtClean="0"/>
              <a:t>: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- джерело (ендогенні та екзогенні),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- інтенсивність (слабкі, сильні),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uk-UA" sz="2400" dirty="0" smtClean="0"/>
              <a:t>спрямованість (регресивні, прогресивні,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оборотні та незворотні),</a:t>
            </a:r>
          </a:p>
          <a:p>
            <a:pPr marL="342900" indent="-342900" algn="just">
              <a:lnSpc>
                <a:spcPct val="120000"/>
              </a:lnSpc>
              <a:buFontTx/>
              <a:buChar char="-"/>
            </a:pPr>
            <a:r>
              <a:rPr lang="uk-UA" sz="2400" dirty="0" smtClean="0"/>
              <a:t>охоплення (зміна ландшафту в цілому або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його окремих елементів),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- швидкість (поступові, різкі).</a:t>
            </a:r>
          </a:p>
        </p:txBody>
      </p:sp>
    </p:spTree>
    <p:extLst>
      <p:ext uri="{BB962C8B-B14F-4D97-AF65-F5344CB8AC3E}">
        <p14:creationId xmlns:p14="http://schemas.microsoft.com/office/powerpoint/2010/main" val="27183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828800"/>
            <a:ext cx="4923852" cy="3276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800" y="1371600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400" b="1" i="1" dirty="0" smtClean="0"/>
          </a:p>
          <a:p>
            <a:pPr algn="just"/>
            <a:r>
              <a:rPr lang="uk-UA" sz="2400" b="1" i="1" dirty="0" smtClean="0"/>
              <a:t>Функціонування ландшафтів </a:t>
            </a:r>
            <a:r>
              <a:rPr lang="uk-UA" sz="2400" dirty="0" smtClean="0"/>
              <a:t>– це сукупність всіх процесів переміщення, обміну і трансформації речовини і енергії всередині ЛК або між різними ЛК як інтегральний фізико-географічний процес. </a:t>
            </a:r>
          </a:p>
          <a:p>
            <a:pPr algn="just"/>
            <a:endParaRPr lang="uk-UA" sz="2400" dirty="0" smtClean="0"/>
          </a:p>
          <a:p>
            <a:pPr algn="just"/>
            <a:r>
              <a:rPr lang="ru-RU" sz="2400" dirty="0" err="1" smtClean="0"/>
              <a:t>Функціонування</a:t>
            </a:r>
            <a:r>
              <a:rPr lang="ru-RU" sz="2400" dirty="0" smtClean="0"/>
              <a:t> носить </a:t>
            </a:r>
            <a:r>
              <a:rPr lang="ru-RU" sz="2400" dirty="0" err="1" smtClean="0"/>
              <a:t>циклічний</a:t>
            </a:r>
            <a:r>
              <a:rPr lang="ru-RU" sz="2400" dirty="0" smtClean="0"/>
              <a:t> (і тому </a:t>
            </a:r>
            <a:r>
              <a:rPr lang="ru-RU" sz="2400" dirty="0" err="1" smtClean="0"/>
              <a:t>оборотний</a:t>
            </a:r>
            <a:r>
              <a:rPr lang="ru-RU" sz="2400" dirty="0" smtClean="0"/>
              <a:t>) характер.</a:t>
            </a:r>
            <a:endParaRPr lang="uk-UA" sz="2400" dirty="0"/>
          </a:p>
          <a:p>
            <a:pPr algn="just"/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9611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762000"/>
            <a:ext cx="67056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i="1" dirty="0" smtClean="0"/>
              <a:t>Складовими функціонування ландшафтів є: </a:t>
            </a:r>
          </a:p>
          <a:p>
            <a:pPr algn="just">
              <a:lnSpc>
                <a:spcPct val="120000"/>
              </a:lnSpc>
            </a:pPr>
            <a:r>
              <a:rPr lang="uk-UA" sz="2400" dirty="0" err="1" smtClean="0"/>
              <a:t>вологообмін</a:t>
            </a:r>
            <a:r>
              <a:rPr lang="uk-UA" sz="2400" dirty="0" smtClean="0"/>
              <a:t>,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мінеральний обмін,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газообмін,</a:t>
            </a:r>
          </a:p>
          <a:p>
            <a:pPr algn="just">
              <a:lnSpc>
                <a:spcPct val="120000"/>
              </a:lnSpc>
            </a:pPr>
            <a:r>
              <a:rPr lang="uk-UA" sz="2400" dirty="0" err="1" smtClean="0"/>
              <a:t>енергообмін</a:t>
            </a:r>
            <a:r>
              <a:rPr lang="uk-UA" sz="2400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біогенний кругообіг. </a:t>
            </a:r>
            <a:endParaRPr lang="uk-UA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239" y="1219200"/>
            <a:ext cx="5038361" cy="33528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76200"/>
            <a:ext cx="7239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err="1" smtClean="0"/>
              <a:t>Вологообмін</a:t>
            </a:r>
            <a:r>
              <a:rPr lang="uk-UA" sz="2400" dirty="0" smtClean="0"/>
              <a:t> називають </a:t>
            </a:r>
            <a:r>
              <a:rPr lang="uk-UA" sz="2400" i="1" dirty="0" smtClean="0"/>
              <a:t>«кровообігом ландшафту»</a:t>
            </a:r>
            <a:r>
              <a:rPr lang="uk-UA" sz="2400" dirty="0" smtClean="0"/>
              <a:t>, оскільки складна система водних потоків пронизує ландшафт подібно до кровоносної системи людини. </a:t>
            </a:r>
          </a:p>
          <a:p>
            <a:pPr algn="just"/>
            <a:r>
              <a:rPr lang="uk-UA" sz="2400" dirty="0" smtClean="0"/>
              <a:t>За посередництвом потоків вологи відбувається основний мінеральний обмін між окремими складовими частинами ландшафту. Переміщення вологи супроводжується формуванням розчинів, транспортуванням і акумуляцією хімічних елементів; переважна більшість геохімічних реакцій відбувається у </a:t>
            </a:r>
          </a:p>
          <a:p>
            <a:pPr algn="just"/>
            <a:r>
              <a:rPr lang="uk-UA" sz="2400" dirty="0" smtClean="0"/>
              <a:t>водному середовищі. </a:t>
            </a:r>
          </a:p>
          <a:p>
            <a:pPr algn="just"/>
            <a:r>
              <a:rPr lang="uk-UA" sz="2400" i="1" dirty="0" smtClean="0"/>
              <a:t>Головними процесами </a:t>
            </a:r>
            <a:r>
              <a:rPr lang="uk-UA" sz="2400" i="1" dirty="0" err="1" smtClean="0"/>
              <a:t>вологообміну</a:t>
            </a:r>
            <a:r>
              <a:rPr lang="uk-UA" sz="2400" i="1" dirty="0" smtClean="0"/>
              <a:t> </a:t>
            </a:r>
            <a:r>
              <a:rPr lang="uk-UA" sz="2400" dirty="0" smtClean="0"/>
              <a:t>є випадання атмосферних опадів, поверхневий стік, інфільтрація і підземний стік, підняття ґрунтових розчинів по капілярах і випаровування, транспірація, конденсація вологи в атмосфері і нове випадання опадів. </a:t>
            </a:r>
            <a:endParaRPr lang="uk-UA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5680" y="1752600"/>
            <a:ext cx="4470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76200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Вода – один з основних </a:t>
            </a:r>
            <a:r>
              <a:rPr lang="uk-UA" sz="2400" dirty="0" err="1" smtClean="0"/>
              <a:t>лімітуючих</a:t>
            </a:r>
            <a:r>
              <a:rPr lang="uk-UA" sz="2400" dirty="0" smtClean="0"/>
              <a:t> екологічних чинників і від її кількості в ландшафтному комплексі, збалансованості потоків залежать численні властивості ЛК, що визначають її потенціал. У загальній схемі водних потоків, потоки вологи об’єднані в цикл, тобто в ландшафтному комплексі здійснюється </a:t>
            </a:r>
            <a:r>
              <a:rPr lang="uk-UA" sz="2400" dirty="0" err="1" smtClean="0"/>
              <a:t>колообіг</a:t>
            </a:r>
            <a:r>
              <a:rPr lang="uk-UA" sz="2400" dirty="0" smtClean="0"/>
              <a:t> води.</a:t>
            </a:r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910" y="2015192"/>
            <a:ext cx="6810374" cy="29378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385" y="5181600"/>
            <a:ext cx="1165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Схема </a:t>
            </a:r>
            <a:r>
              <a:rPr lang="uk-UA" sz="2400" dirty="0" err="1" smtClean="0"/>
              <a:t>колообігу</a:t>
            </a:r>
            <a:r>
              <a:rPr lang="uk-UA" sz="2400" dirty="0" smtClean="0"/>
              <a:t> води у природі:</a:t>
            </a:r>
          </a:p>
          <a:p>
            <a:r>
              <a:rPr lang="uk-UA" dirty="0" smtClean="0"/>
              <a:t>1 - випаровування з поверхні океану; 2 - опади на поверхню океану; 3 - опади на поверхню суші; 4 - випаровування з поверхні суші; 5 - поверхневий і підземний стоки в річку, 6 - річковий стік в океан, море, безстічну водойму; 7 - підземний стік в океан, море, безстічну водойму, 8 - </a:t>
            </a:r>
            <a:r>
              <a:rPr lang="uk-UA" dirty="0" err="1" smtClean="0"/>
              <a:t>вологообіг</a:t>
            </a:r>
            <a:r>
              <a:rPr lang="uk-UA" dirty="0" smtClean="0"/>
              <a:t> між сушею і океаном через атмосферу.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84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304800"/>
            <a:ext cx="9906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Під водним режимом ґрунту розуміють сукупність явищ надходження води в ґрунт, її переміщення, змін фізичного стану, втрати з ґрунту. </a:t>
            </a:r>
          </a:p>
          <a:p>
            <a:pPr algn="just"/>
            <a:r>
              <a:rPr lang="uk-UA" sz="2800" dirty="0" smtClean="0"/>
              <a:t>До елементів водного режиму (балансу) належать: </a:t>
            </a:r>
          </a:p>
          <a:p>
            <a:pPr algn="just"/>
            <a:r>
              <a:rPr lang="uk-UA" sz="2800" dirty="0" smtClean="0"/>
              <a:t>- поглинання, </a:t>
            </a:r>
          </a:p>
          <a:p>
            <a:pPr algn="just"/>
            <a:r>
              <a:rPr lang="uk-UA" sz="2800" dirty="0" smtClean="0"/>
              <a:t>- фільтрація, </a:t>
            </a:r>
          </a:p>
          <a:p>
            <a:pPr algn="just"/>
            <a:r>
              <a:rPr lang="uk-UA" sz="2800" dirty="0" smtClean="0"/>
              <a:t>- капілярне підняття, </a:t>
            </a:r>
          </a:p>
          <a:p>
            <a:pPr algn="just"/>
            <a:r>
              <a:rPr lang="uk-UA" sz="2800" dirty="0" smtClean="0"/>
              <a:t>- поверхневий стік, </a:t>
            </a:r>
          </a:p>
          <a:p>
            <a:pPr algn="just"/>
            <a:r>
              <a:rPr lang="uk-UA" sz="2800" dirty="0" smtClean="0"/>
              <a:t>- низхідний та боковий стоки, </a:t>
            </a:r>
          </a:p>
          <a:p>
            <a:pPr algn="just"/>
            <a:r>
              <a:rPr lang="uk-UA" sz="2800" dirty="0" smtClean="0"/>
              <a:t>- фізичне випаровування, </a:t>
            </a:r>
          </a:p>
          <a:p>
            <a:pPr algn="just"/>
            <a:r>
              <a:rPr lang="uk-UA" sz="2800" dirty="0" smtClean="0"/>
              <a:t>- </a:t>
            </a:r>
            <a:r>
              <a:rPr lang="uk-UA" sz="2800" dirty="0" err="1" smtClean="0"/>
              <a:t>десукція</a:t>
            </a:r>
            <a:r>
              <a:rPr lang="uk-UA" sz="2800" dirty="0" smtClean="0"/>
              <a:t>, </a:t>
            </a:r>
          </a:p>
          <a:p>
            <a:pPr algn="just"/>
            <a:r>
              <a:rPr lang="uk-UA" sz="2800" dirty="0" smtClean="0"/>
              <a:t>- замерзання, </a:t>
            </a:r>
          </a:p>
          <a:p>
            <a:pPr algn="just"/>
            <a:r>
              <a:rPr lang="uk-UA" sz="2800" dirty="0" smtClean="0"/>
              <a:t>- розмерзання, </a:t>
            </a:r>
          </a:p>
          <a:p>
            <a:pPr algn="just"/>
            <a:r>
              <a:rPr lang="uk-UA" sz="2800" dirty="0" smtClean="0"/>
              <a:t>- конденсація води</a:t>
            </a:r>
          </a:p>
          <a:p>
            <a:pPr algn="just"/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430" y="2142141"/>
            <a:ext cx="5934772" cy="29994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3600" y="514154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. </a:t>
            </a:r>
            <a:r>
              <a:rPr lang="uk-UA" sz="2400" dirty="0" smtClean="0"/>
              <a:t>Схема балансу води в ґрунті:</a:t>
            </a:r>
          </a:p>
          <a:p>
            <a:r>
              <a:rPr lang="uk-UA" dirty="0" smtClean="0"/>
              <a:t>1 - опади; 2 - випаровування з поверхні рослин; 3 - випаровування з поверхні ґрунту; 4 - поверхневий стік; 5 - </a:t>
            </a:r>
            <a:r>
              <a:rPr lang="uk-UA" dirty="0" err="1" smtClean="0"/>
              <a:t>десукція</a:t>
            </a:r>
            <a:r>
              <a:rPr lang="uk-UA" dirty="0" smtClean="0"/>
              <a:t> рослинами; 6 - внутрішньо ґрунтовий стік; 7 - ґрунтовий стік.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62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1217</TotalTime>
  <Words>2505</Words>
  <Application>Microsoft Office PowerPoint</Application>
  <PresentationFormat>Широкоэкранный</PresentationFormat>
  <Paragraphs>163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Corbel</vt:lpstr>
      <vt:lpstr>Gill Sans MT</vt:lpstr>
      <vt:lpstr>Times New Roman</vt:lpstr>
      <vt:lpstr>Parcel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Олена</cp:lastModifiedBy>
  <cp:revision>110</cp:revision>
  <dcterms:created xsi:type="dcterms:W3CDTF">2024-09-03T07:40:07Z</dcterms:created>
  <dcterms:modified xsi:type="dcterms:W3CDTF">2025-11-30T20:51:35Z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2024-09-03T00:00:00Z</vt:filetime>
  </property>
  <property fmtid="{D5CDD505-2E9C-101B-9397-08002B2CF9AE}" pid="5" name="Producer">
    <vt:lpwstr>Microsoft® PowerPoint® 2019</vt:lpwstr>
  </property>
</Properties>
</file>