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8" r:id="rId1"/>
  </p:sldMasterIdLst>
  <p:sldIdLst>
    <p:sldId id="281" r:id="rId2"/>
    <p:sldId id="282" r:id="rId3"/>
    <p:sldId id="257" r:id="rId4"/>
    <p:sldId id="329" r:id="rId5"/>
    <p:sldId id="328" r:id="rId6"/>
    <p:sldId id="313" r:id="rId7"/>
    <p:sldId id="330" r:id="rId8"/>
    <p:sldId id="314" r:id="rId9"/>
    <p:sldId id="315" r:id="rId10"/>
    <p:sldId id="316" r:id="rId11"/>
    <p:sldId id="331" r:id="rId12"/>
    <p:sldId id="342" r:id="rId13"/>
    <p:sldId id="332" r:id="rId14"/>
    <p:sldId id="333" r:id="rId15"/>
    <p:sldId id="334" r:id="rId16"/>
    <p:sldId id="335" r:id="rId17"/>
    <p:sldId id="336" r:id="rId18"/>
    <p:sldId id="337" r:id="rId19"/>
    <p:sldId id="338" r:id="rId20"/>
    <p:sldId id="339" r:id="rId21"/>
    <p:sldId id="340" r:id="rId22"/>
    <p:sldId id="341" r:id="rId2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2" autoAdjust="0"/>
  </p:normalViewPr>
  <p:slideViewPr>
    <p:cSldViewPr>
      <p:cViewPr varScale="1">
        <p:scale>
          <a:sx n="86" d="100"/>
          <a:sy n="86" d="100"/>
        </p:scale>
        <p:origin x="70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11/16/2025</a:t>
            </a:fld>
            <a:endParaRPr lang="en-US"/>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1760356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63259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889207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4043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11/16/2025</a:t>
            </a:fld>
            <a:endParaRPr lang="en-US"/>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40119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1D8BD707-D9CF-40AE-B4C6-C98DA3205C09}" type="datetimeFigureOut">
              <a:rPr lang="en-US" smtClean="0"/>
              <a:t>11/16/2025</a:t>
            </a:fld>
            <a:endParaRPr lang="en-US"/>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24957832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t>11/16/2025</a:t>
            </a:fld>
            <a:endParaRPr lang="en-US"/>
          </a:p>
        </p:txBody>
      </p:sp>
      <p:sp>
        <p:nvSpPr>
          <p:cNvPr id="9" name="Footer Placeholder 8"/>
          <p:cNvSpPr>
            <a:spLocks noGrp="1"/>
          </p:cNvSpPr>
          <p:nvPr>
            <p:ph type="ftr" sz="quarter" idx="11"/>
          </p:nvPr>
        </p:nvSpPr>
        <p:spPr/>
        <p:txBody>
          <a:bodyPr/>
          <a:lstStyle/>
          <a:p>
            <a:endParaRPr lang="uk-UA"/>
          </a:p>
        </p:txBody>
      </p:sp>
      <p:sp>
        <p:nvSpPr>
          <p:cNvPr id="10" name="Slide Number Placeholder 9"/>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22482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1D8BD707-D9CF-40AE-B4C6-C98DA3205C09}" type="datetimeFigureOut">
              <a:rPr lang="en-US" smtClean="0"/>
              <a:t>11/16/2025</a:t>
            </a:fld>
            <a:endParaRPr lang="en-US"/>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6F15528-21DE-4FAA-801E-634DDDAF4B2B}" type="slidenum">
              <a:rPr lang="uk-UA" smtClean="0"/>
              <a:t>‹#›</a:t>
            </a:fld>
            <a:endParaRPr lang="uk-UA"/>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87456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11/16/2025</a:t>
            </a:fld>
            <a:endParaRPr lang="en-US"/>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417050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11/16/2025</a:t>
            </a:fld>
            <a:endParaRPr lang="en-US"/>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24776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9" name="Date Placeholder 8"/>
          <p:cNvSpPr>
            <a:spLocks noGrp="1"/>
          </p:cNvSpPr>
          <p:nvPr>
            <p:ph type="dt" sz="half" idx="10"/>
          </p:nvPr>
        </p:nvSpPr>
        <p:spPr/>
        <p:txBody>
          <a:bodyPr/>
          <a:lstStyle/>
          <a:p>
            <a:fld id="{1D8BD707-D9CF-40AE-B4C6-C98DA3205C09}" type="datetimeFigureOut">
              <a:rPr lang="en-US" smtClean="0"/>
              <a:t>11/16/2025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uk-UA"/>
          </a:p>
        </p:txBody>
      </p:sp>
      <p:sp>
        <p:nvSpPr>
          <p:cNvPr id="11" name="Slide Number Placeholder 10"/>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236772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t>11/16/2025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uk-UA"/>
          </a:p>
        </p:txBody>
      </p:sp>
      <p:sp>
        <p:nvSpPr>
          <p:cNvPr id="10" name="Slide Number Placeholder 9"/>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257541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D8BD707-D9CF-40AE-B4C6-C98DA3205C09}" type="datetimeFigureOut">
              <a:rPr lang="en-US" smtClean="0"/>
              <a:t>11/16/2025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uk-UA"/>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6F15528-21DE-4FAA-801E-634DDDAF4B2B}" type="slidenum">
              <a:rPr lang="uk-UA" smtClean="0"/>
              <a:t>‹#›</a:t>
            </a:fld>
            <a:endParaRPr lang="uk-UA"/>
          </a:p>
        </p:txBody>
      </p:sp>
    </p:spTree>
    <p:extLst>
      <p:ext uri="{BB962C8B-B14F-4D97-AF65-F5344CB8AC3E}">
        <p14:creationId xmlns:p14="http://schemas.microsoft.com/office/powerpoint/2010/main" val="409051109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05600" y="3276600"/>
            <a:ext cx="8610600" cy="1323439"/>
          </a:xfrm>
          <a:prstGeom prst="rect">
            <a:avLst/>
          </a:prstGeom>
        </p:spPr>
        <p:txBody>
          <a:bodyPr wrap="square">
            <a:spAutoFit/>
          </a:bodyPr>
          <a:lstStyle/>
          <a:p>
            <a:r>
              <a:rPr lang="ru-RU" sz="4000" b="1" dirty="0" smtClean="0">
                <a:effectLst/>
                <a:latin typeface="Times New Roman" panose="02020603050405020304" pitchFamily="18" charset="0"/>
                <a:ea typeface="Calibri" panose="020F0502020204030204" pitchFamily="34" charset="0"/>
              </a:rPr>
              <a:t>Тема 6: </a:t>
            </a:r>
            <a:r>
              <a:rPr lang="uk-UA" sz="4000" b="1" dirty="0">
                <a:latin typeface="Times New Roman" panose="02020603050405020304" pitchFamily="18" charset="0"/>
                <a:cs typeface="Times New Roman" panose="02020603050405020304" pitchFamily="18" charset="0"/>
              </a:rPr>
              <a:t>Ландшафтна </a:t>
            </a:r>
            <a:endParaRPr lang="uk-UA" sz="4000" b="1" dirty="0" smtClean="0">
              <a:latin typeface="Times New Roman" panose="02020603050405020304" pitchFamily="18" charset="0"/>
              <a:cs typeface="Times New Roman" panose="02020603050405020304" pitchFamily="18" charset="0"/>
            </a:endParaRPr>
          </a:p>
          <a:p>
            <a:r>
              <a:rPr lang="uk-UA" sz="4000" b="1" dirty="0">
                <a:latin typeface="Times New Roman" panose="02020603050405020304" pitchFamily="18" charset="0"/>
                <a:cs typeface="Times New Roman" panose="02020603050405020304" pitchFamily="18" charset="0"/>
              </a:rPr>
              <a:t> </a:t>
            </a:r>
            <a:r>
              <a:rPr lang="uk-UA" sz="4000" b="1" dirty="0" smtClean="0">
                <a:latin typeface="Times New Roman" panose="02020603050405020304" pitchFamily="18" charset="0"/>
                <a:cs typeface="Times New Roman" panose="02020603050405020304" pitchFamily="18" charset="0"/>
              </a:rPr>
              <a:t>              екологія </a:t>
            </a:r>
            <a:endParaRPr lang="uk-UA" sz="4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a:srcRect b="8763"/>
          <a:stretch/>
        </p:blipFill>
        <p:spPr>
          <a:xfrm>
            <a:off x="381000" y="1676400"/>
            <a:ext cx="6186487" cy="4227831"/>
          </a:xfrm>
          <a:prstGeom prst="rect">
            <a:avLst/>
          </a:prstGeom>
        </p:spPr>
      </p:pic>
    </p:spTree>
    <p:extLst>
      <p:ext uri="{BB962C8B-B14F-4D97-AF65-F5344CB8AC3E}">
        <p14:creationId xmlns:p14="http://schemas.microsoft.com/office/powerpoint/2010/main" val="2713845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517950" y="381000"/>
            <a:ext cx="10454850" cy="5262979"/>
          </a:xfrm>
          <a:prstGeom prst="rect">
            <a:avLst/>
          </a:prstGeom>
        </p:spPr>
        <p:txBody>
          <a:bodyPr wrap="square">
            <a:spAutoFit/>
          </a:bodyPr>
          <a:lstStyle/>
          <a:p>
            <a:pPr algn="just"/>
            <a:r>
              <a:rPr lang="uk-UA" sz="2400" b="1" i="1" dirty="0" smtClean="0"/>
              <a:t>Стійкість ландшафтів </a:t>
            </a:r>
            <a:r>
              <a:rPr lang="uk-UA" sz="2400" dirty="0" smtClean="0"/>
              <a:t>– це здатність ПТК зберігати значення своїх якісних і кількісних параметрів (свій інваріант) у певних "порогових" межах при впливі зовнішніх природних і антропогенних факторів (навантаження). Стійкість визначається по відношенню до будь-якого навантаження на ландшафт. </a:t>
            </a:r>
          </a:p>
          <a:p>
            <a:pPr algn="just"/>
            <a:r>
              <a:rPr lang="uk-UA" sz="2400" dirty="0" smtClean="0"/>
              <a:t>Стійкість ПТК прямо пропорційна їхньому таксономічному рангу: чим </a:t>
            </a:r>
          </a:p>
          <a:p>
            <a:pPr algn="just"/>
            <a:r>
              <a:rPr lang="uk-UA" sz="2400" dirty="0" smtClean="0"/>
              <a:t>вищий ранг ПТК і, відповідно, складніша його структура, тим більша його стійкість. Найменш стійкі до навантажень ПТК локального рівня. Вони невеликі за розмірами, з відносно простою структурою і можуть бути повністю перебудовані. </a:t>
            </a:r>
          </a:p>
          <a:p>
            <a:pPr algn="just"/>
            <a:r>
              <a:rPr lang="uk-UA" sz="2400" dirty="0" smtClean="0"/>
              <a:t>ПТК регіонального рівня значно більш стійкі і здатні зберігати свої суттєві якості (геологічний фундамент, рельєф, клімат) при впливові будь-якої інтенсивності. </a:t>
            </a:r>
          </a:p>
          <a:p>
            <a:pPr algn="just"/>
            <a:r>
              <a:rPr lang="uk-UA" sz="2400" dirty="0" smtClean="0"/>
              <a:t>Планетарні ПТК ще більш стійкі. </a:t>
            </a:r>
            <a:endParaRPr lang="uk-UA" sz="2400" dirty="0"/>
          </a:p>
        </p:txBody>
      </p:sp>
    </p:spTree>
    <p:extLst>
      <p:ext uri="{BB962C8B-B14F-4D97-AF65-F5344CB8AC3E}">
        <p14:creationId xmlns:p14="http://schemas.microsoft.com/office/powerpoint/2010/main" val="3419546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517950" y="381000"/>
            <a:ext cx="11369250" cy="3108543"/>
          </a:xfrm>
          <a:prstGeom prst="rect">
            <a:avLst/>
          </a:prstGeom>
        </p:spPr>
        <p:txBody>
          <a:bodyPr wrap="square">
            <a:spAutoFit/>
          </a:bodyPr>
          <a:lstStyle/>
          <a:p>
            <a:pPr algn="just"/>
            <a:r>
              <a:rPr lang="uk-UA" sz="2800" b="1" dirty="0" smtClean="0"/>
              <a:t>Ландшафтне планування та </a:t>
            </a:r>
            <a:r>
              <a:rPr lang="uk-UA" sz="2800" b="1" dirty="0" err="1" smtClean="0"/>
              <a:t>проєктування</a:t>
            </a:r>
            <a:r>
              <a:rPr lang="uk-UA" sz="2800" b="1" dirty="0" smtClean="0"/>
              <a:t> </a:t>
            </a:r>
          </a:p>
          <a:p>
            <a:pPr algn="just"/>
            <a:endParaRPr lang="uk-UA" sz="2400" dirty="0" smtClean="0"/>
          </a:p>
          <a:p>
            <a:pPr algn="just"/>
            <a:r>
              <a:rPr lang="uk-UA" sz="2400" dirty="0" smtClean="0"/>
              <a:t> </a:t>
            </a:r>
            <a:r>
              <a:rPr lang="uk-UA" sz="2400" b="1" i="1" dirty="0" smtClean="0"/>
              <a:t>Ландшафтне планування та </a:t>
            </a:r>
            <a:r>
              <a:rPr lang="uk-UA" sz="2400" b="1" i="1" dirty="0" err="1" smtClean="0"/>
              <a:t>проєктування</a:t>
            </a:r>
            <a:r>
              <a:rPr lang="uk-UA" sz="2400" b="1" i="1" dirty="0" smtClean="0"/>
              <a:t> </a:t>
            </a:r>
            <a:r>
              <a:rPr lang="uk-UA" sz="2400" dirty="0" smtClean="0"/>
              <a:t>є одним з ключових напрямків застосування принципів та методів ландшафтної екології в управлінні земельними та водними ресурсами. Ця міждисциплінарна галузь спрямована на розробку стратегій збалансованого використання територій з урахуванням їхньої ландшафтної структури, функціональності та динаміки.</a:t>
            </a:r>
          </a:p>
          <a:p>
            <a:pPr algn="just"/>
            <a:endParaRPr lang="uk-UA" sz="2400" dirty="0"/>
          </a:p>
        </p:txBody>
      </p:sp>
      <p:pic>
        <p:nvPicPr>
          <p:cNvPr id="2" name="Рисунок 1"/>
          <p:cNvPicPr>
            <a:picLocks noChangeAspect="1"/>
          </p:cNvPicPr>
          <p:nvPr/>
        </p:nvPicPr>
        <p:blipFill>
          <a:blip r:embed="rId2"/>
          <a:stretch>
            <a:fillRect/>
          </a:stretch>
        </p:blipFill>
        <p:spPr>
          <a:xfrm>
            <a:off x="2743200" y="3090862"/>
            <a:ext cx="5661000" cy="3767138"/>
          </a:xfrm>
          <a:prstGeom prst="rect">
            <a:avLst/>
          </a:prstGeom>
        </p:spPr>
      </p:pic>
    </p:spTree>
    <p:extLst>
      <p:ext uri="{BB962C8B-B14F-4D97-AF65-F5344CB8AC3E}">
        <p14:creationId xmlns:p14="http://schemas.microsoft.com/office/powerpoint/2010/main" val="694295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517950" y="381000"/>
            <a:ext cx="11369250" cy="4216539"/>
          </a:xfrm>
          <a:prstGeom prst="rect">
            <a:avLst/>
          </a:prstGeom>
        </p:spPr>
        <p:txBody>
          <a:bodyPr wrap="square">
            <a:spAutoFit/>
          </a:bodyPr>
          <a:lstStyle/>
          <a:p>
            <a:pPr algn="just"/>
            <a:r>
              <a:rPr lang="uk-UA" sz="2800" b="1" dirty="0" smtClean="0"/>
              <a:t>Ландшафтне планування та </a:t>
            </a:r>
            <a:r>
              <a:rPr lang="uk-UA" sz="2800" b="1" dirty="0" err="1" smtClean="0"/>
              <a:t>проєктування</a:t>
            </a:r>
            <a:r>
              <a:rPr lang="uk-UA" sz="2800" b="1" dirty="0" smtClean="0"/>
              <a:t> </a:t>
            </a:r>
          </a:p>
          <a:p>
            <a:pPr algn="just"/>
            <a:endParaRPr lang="uk-UA" sz="2400" dirty="0" smtClean="0"/>
          </a:p>
          <a:p>
            <a:pPr algn="just"/>
            <a:r>
              <a:rPr lang="uk-UA" sz="2400" b="1" i="1" dirty="0" smtClean="0"/>
              <a:t>Ландшафтне планування </a:t>
            </a:r>
            <a:r>
              <a:rPr lang="uk-UA" sz="2400" dirty="0" smtClean="0"/>
              <a:t>(ЛП) є важливим інструментом європейського просторового планування, що значною мірою забезпечує впровадження у відповідну політику принципів сталого розвитку. Про необхідність здійснення ландшафтної політики для успішного територіального розвитку наголошено в Керівних принципах сталого просторового розвитку Європейського континенту, сформульовано як «включення питань розвитку ландшафтів до просторового планування та галузевих програм», «імплементація інтегрованої політики, спрямованої на одночасний захист, управління та планування ландшафтів» </a:t>
            </a:r>
            <a:endParaRPr lang="uk-UA" sz="2400" dirty="0"/>
          </a:p>
        </p:txBody>
      </p:sp>
      <p:pic>
        <p:nvPicPr>
          <p:cNvPr id="2" name="Рисунок 1"/>
          <p:cNvPicPr>
            <a:picLocks noChangeAspect="1"/>
          </p:cNvPicPr>
          <p:nvPr/>
        </p:nvPicPr>
        <p:blipFill>
          <a:blip r:embed="rId2"/>
          <a:stretch>
            <a:fillRect/>
          </a:stretch>
        </p:blipFill>
        <p:spPr>
          <a:xfrm>
            <a:off x="7391400" y="4335351"/>
            <a:ext cx="4572000" cy="2528225"/>
          </a:xfrm>
          <a:prstGeom prst="rect">
            <a:avLst/>
          </a:prstGeom>
        </p:spPr>
      </p:pic>
      <p:pic>
        <p:nvPicPr>
          <p:cNvPr id="4" name="Рисунок 3"/>
          <p:cNvPicPr>
            <a:picLocks noChangeAspect="1"/>
          </p:cNvPicPr>
          <p:nvPr/>
        </p:nvPicPr>
        <p:blipFill>
          <a:blip r:embed="rId3"/>
          <a:stretch>
            <a:fillRect/>
          </a:stretch>
        </p:blipFill>
        <p:spPr>
          <a:xfrm>
            <a:off x="838200" y="4565412"/>
            <a:ext cx="5486400" cy="2292588"/>
          </a:xfrm>
          <a:prstGeom prst="rect">
            <a:avLst/>
          </a:prstGeom>
        </p:spPr>
      </p:pic>
    </p:spTree>
    <p:extLst>
      <p:ext uri="{BB962C8B-B14F-4D97-AF65-F5344CB8AC3E}">
        <p14:creationId xmlns:p14="http://schemas.microsoft.com/office/powerpoint/2010/main" val="1358638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517950" y="381000"/>
            <a:ext cx="11369250" cy="6001643"/>
          </a:xfrm>
          <a:prstGeom prst="rect">
            <a:avLst/>
          </a:prstGeom>
        </p:spPr>
        <p:txBody>
          <a:bodyPr wrap="square">
            <a:spAutoFit/>
          </a:bodyPr>
          <a:lstStyle/>
          <a:p>
            <a:pPr algn="just"/>
            <a:r>
              <a:rPr lang="uk-UA" sz="2400" dirty="0" smtClean="0"/>
              <a:t>Ландшафтне планування базується на комплексному аналізі компонентів ландшафту, включаючи геологічну основу, рельєф, ґрунти, гідрологію, рослинний та тваринний світ, а також антропогенні чинники. Цей підхід дозволяє виявляти просторові взаємозв'язки між різними елементами ландшафту та оцінювати їхню роль у забезпеченні </a:t>
            </a:r>
            <a:r>
              <a:rPr lang="uk-UA" sz="2400" dirty="0" err="1" smtClean="0"/>
              <a:t>екосистемних</a:t>
            </a:r>
            <a:r>
              <a:rPr lang="uk-UA" sz="2400" dirty="0" smtClean="0"/>
              <a:t> функцій та послуг.</a:t>
            </a:r>
          </a:p>
          <a:p>
            <a:pPr algn="just"/>
            <a:endParaRPr lang="uk-UA" sz="2400" dirty="0"/>
          </a:p>
          <a:p>
            <a:pPr algn="just"/>
            <a:r>
              <a:rPr lang="uk-UA" sz="2400" dirty="0" smtClean="0"/>
              <a:t>Ла</a:t>
            </a:r>
            <a:r>
              <a:rPr lang="uk-UA" sz="2400" dirty="0" smtClean="0"/>
              <a:t>ндшафтне планування є перспективним інструментом для забезпечення сталого розвитку та екологічної безпеки, що обумовлені:</a:t>
            </a:r>
          </a:p>
          <a:p>
            <a:pPr algn="just"/>
            <a:endParaRPr lang="uk-UA" sz="2400" dirty="0"/>
          </a:p>
          <a:p>
            <a:pPr algn="just"/>
            <a:r>
              <a:rPr lang="uk-UA" sz="2400" dirty="0" smtClean="0"/>
              <a:t> 1)  нераціональним розміщенням виробництва, концентрацією шкідливих та небезпечних виробництв, залишених у спадок плановою економікою;</a:t>
            </a:r>
          </a:p>
          <a:p>
            <a:pPr algn="just"/>
            <a:r>
              <a:rPr lang="uk-UA" sz="2400" dirty="0" smtClean="0"/>
              <a:t> 2)  високим рівнем зношеності основних фондів виробництва, його технологічною відсталістю і низькою наукоємністю;</a:t>
            </a:r>
          </a:p>
          <a:p>
            <a:pPr algn="just"/>
            <a:r>
              <a:rPr lang="uk-UA" sz="2400" dirty="0" smtClean="0"/>
              <a:t> 3)  високою </a:t>
            </a:r>
            <a:r>
              <a:rPr lang="uk-UA" sz="2400" dirty="0" err="1" smtClean="0"/>
              <a:t>ресурсоємністю</a:t>
            </a:r>
            <a:r>
              <a:rPr lang="uk-UA" sz="2400" dirty="0" smtClean="0"/>
              <a:t> виробництва та споживання;</a:t>
            </a:r>
          </a:p>
          <a:p>
            <a:pPr algn="just"/>
            <a:r>
              <a:rPr lang="uk-UA" sz="2400" dirty="0" smtClean="0"/>
              <a:t> 4)  низькою екологічною свідомістю і культурою населення</a:t>
            </a:r>
            <a:endParaRPr lang="uk-UA" sz="2400" dirty="0"/>
          </a:p>
        </p:txBody>
      </p:sp>
    </p:spTree>
    <p:extLst>
      <p:ext uri="{BB962C8B-B14F-4D97-AF65-F5344CB8AC3E}">
        <p14:creationId xmlns:p14="http://schemas.microsoft.com/office/powerpoint/2010/main" val="1776788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457200" y="228600"/>
            <a:ext cx="11369250" cy="6555641"/>
          </a:xfrm>
          <a:prstGeom prst="rect">
            <a:avLst/>
          </a:prstGeom>
        </p:spPr>
        <p:txBody>
          <a:bodyPr wrap="square">
            <a:spAutoFit/>
          </a:bodyPr>
          <a:lstStyle/>
          <a:p>
            <a:pPr algn="just"/>
            <a:r>
              <a:rPr lang="uk-UA" sz="2400" dirty="0" smtClean="0"/>
              <a:t> </a:t>
            </a:r>
            <a:r>
              <a:rPr lang="uk-UA" sz="2800" b="1" dirty="0" smtClean="0"/>
              <a:t>Аргументи на користь ЛП:</a:t>
            </a:r>
          </a:p>
          <a:p>
            <a:pPr algn="just"/>
            <a:r>
              <a:rPr lang="uk-UA" sz="2400" dirty="0" smtClean="0"/>
              <a:t> —  </a:t>
            </a:r>
            <a:r>
              <a:rPr lang="uk-UA" sz="2300" dirty="0" smtClean="0"/>
              <a:t>задекларовані наміри України інтегруватися в ЄС, а отже, необхідність узгодити багато які підходи і механізми, участь у транскордонному співробітництві, входження в європейську </a:t>
            </a:r>
            <a:r>
              <a:rPr lang="uk-UA" sz="2300" dirty="0" err="1" smtClean="0"/>
              <a:t>екомережу</a:t>
            </a:r>
            <a:r>
              <a:rPr lang="uk-UA" sz="2300" dirty="0" smtClean="0"/>
              <a:t> (</a:t>
            </a:r>
            <a:r>
              <a:rPr lang="en-US" sz="2300" dirty="0" smtClean="0"/>
              <a:t>Natura 2000), </a:t>
            </a:r>
            <a:r>
              <a:rPr lang="uk-UA" sz="2300" dirty="0" smtClean="0"/>
              <a:t>ратифікація і виконання міжнародних конвенцій;</a:t>
            </a:r>
          </a:p>
          <a:p>
            <a:pPr algn="just"/>
            <a:r>
              <a:rPr lang="uk-UA" sz="2300" dirty="0" smtClean="0"/>
              <a:t> —  трансформації, пов’язані з поняттям ландшафту, його властивостями і критеріями оцінювання. Йдеться про культурний ландшафт, ландшафтну своєрідність і різноманітність, образ території і ландшафту — все, що останнім часом пов’язується з тенденцією гуманізації;</a:t>
            </a:r>
          </a:p>
          <a:p>
            <a:pPr algn="just"/>
            <a:r>
              <a:rPr lang="uk-UA" sz="2300" dirty="0" smtClean="0"/>
              <a:t> — розвиток нових видів і форм людської діяльності, специфіка розвитку туристичної діяльності;</a:t>
            </a:r>
          </a:p>
          <a:p>
            <a:pPr algn="just"/>
            <a:r>
              <a:rPr lang="uk-UA" sz="2300" dirty="0" smtClean="0"/>
              <a:t> —  неузгодженість законодавчої бази та недотримання законів, що забезпечують використання природних ресурсів і охорону компонентів природи;</a:t>
            </a:r>
          </a:p>
          <a:p>
            <a:pPr algn="just"/>
            <a:r>
              <a:rPr lang="uk-UA" sz="2300" dirty="0" smtClean="0"/>
              <a:t> —  необхідність фактичного, а не формального узгодження територіальних планів з місцевим населенням, громадами, іншими власниками, що мають права та інтереси на тій чи іншій території;</a:t>
            </a:r>
          </a:p>
          <a:p>
            <a:pPr algn="just"/>
            <a:r>
              <a:rPr lang="uk-UA" sz="2300" dirty="0" smtClean="0"/>
              <a:t> —  реагування на глобальні виклики, що визначають постановку завдань у сфері планування: проблеми глобалізації, кліматичних та демографічних змін тощо.</a:t>
            </a:r>
            <a:endParaRPr lang="uk-UA" sz="2300" dirty="0"/>
          </a:p>
        </p:txBody>
      </p:sp>
    </p:spTree>
    <p:extLst>
      <p:ext uri="{BB962C8B-B14F-4D97-AF65-F5344CB8AC3E}">
        <p14:creationId xmlns:p14="http://schemas.microsoft.com/office/powerpoint/2010/main" val="3764023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457200" y="228600"/>
            <a:ext cx="11369250" cy="4585871"/>
          </a:xfrm>
          <a:prstGeom prst="rect">
            <a:avLst/>
          </a:prstGeom>
        </p:spPr>
        <p:txBody>
          <a:bodyPr wrap="square">
            <a:spAutoFit/>
          </a:bodyPr>
          <a:lstStyle/>
          <a:p>
            <a:pPr algn="just"/>
            <a:r>
              <a:rPr lang="uk-UA" sz="2400" b="1" dirty="0" smtClean="0"/>
              <a:t> </a:t>
            </a:r>
            <a:r>
              <a:rPr lang="uk-UA" sz="2800" b="1" dirty="0" smtClean="0"/>
              <a:t> </a:t>
            </a:r>
            <a:r>
              <a:rPr lang="uk-UA" sz="2400" b="1" dirty="0" smtClean="0"/>
              <a:t>В основу впровадження ЛП в Україні закладено такі постулати:</a:t>
            </a:r>
          </a:p>
          <a:p>
            <a:pPr algn="just"/>
            <a:endParaRPr lang="uk-UA" sz="2400" dirty="0" smtClean="0"/>
          </a:p>
          <a:p>
            <a:pPr algn="just"/>
            <a:r>
              <a:rPr lang="uk-UA" sz="2400" dirty="0" smtClean="0"/>
              <a:t> —  інтеграцію європейських (у нашому випадку — німецьких) методичних основ з методами та підходами національних шкіл;</a:t>
            </a:r>
          </a:p>
          <a:p>
            <a:pPr algn="just"/>
            <a:r>
              <a:rPr lang="uk-UA" sz="2400" dirty="0" smtClean="0"/>
              <a:t> —  оригінальну методику із сумлінним урахуванням просторової специфіки;</a:t>
            </a:r>
          </a:p>
          <a:p>
            <a:pPr algn="just"/>
            <a:r>
              <a:rPr lang="uk-UA" sz="2400" dirty="0" smtClean="0"/>
              <a:t> —  збирання та інтерпретацію різних даних (лімітованих якістю та можливостями доступу) та облік значущості експертної думки, збалансоване поєднання картографічної та текстової частин розробок;</a:t>
            </a:r>
          </a:p>
          <a:p>
            <a:pPr algn="just"/>
            <a:r>
              <a:rPr lang="uk-UA" sz="2400" dirty="0" smtClean="0"/>
              <a:t> —  орієнтацію на зацікавлені владні та громадські структури з відповідним узгодженням досягнення цілей розвитку та подолання виявлених конфліктів;</a:t>
            </a:r>
          </a:p>
          <a:p>
            <a:pPr algn="just"/>
            <a:r>
              <a:rPr lang="uk-UA" sz="2400" dirty="0" smtClean="0"/>
              <a:t> —  високу практичну значущість результатів, спрямовану на вирішення конкретних завдань, зумовлених розвитком національного законодавства.</a:t>
            </a:r>
            <a:endParaRPr lang="uk-UA" sz="2400" dirty="0"/>
          </a:p>
        </p:txBody>
      </p:sp>
      <p:pic>
        <p:nvPicPr>
          <p:cNvPr id="2" name="Рисунок 1"/>
          <p:cNvPicPr>
            <a:picLocks noChangeAspect="1"/>
          </p:cNvPicPr>
          <p:nvPr/>
        </p:nvPicPr>
        <p:blipFill>
          <a:blip r:embed="rId2"/>
          <a:stretch>
            <a:fillRect/>
          </a:stretch>
        </p:blipFill>
        <p:spPr>
          <a:xfrm>
            <a:off x="4075649" y="4785306"/>
            <a:ext cx="4132352" cy="2072694"/>
          </a:xfrm>
          <a:prstGeom prst="rect">
            <a:avLst/>
          </a:prstGeom>
        </p:spPr>
      </p:pic>
    </p:spTree>
    <p:extLst>
      <p:ext uri="{BB962C8B-B14F-4D97-AF65-F5344CB8AC3E}">
        <p14:creationId xmlns:p14="http://schemas.microsoft.com/office/powerpoint/2010/main" val="2958184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457200" y="228600"/>
            <a:ext cx="11369250" cy="2000548"/>
          </a:xfrm>
          <a:prstGeom prst="rect">
            <a:avLst/>
          </a:prstGeom>
        </p:spPr>
        <p:txBody>
          <a:bodyPr wrap="square">
            <a:spAutoFit/>
          </a:bodyPr>
          <a:lstStyle/>
          <a:p>
            <a:pPr algn="just"/>
            <a:r>
              <a:rPr lang="uk-UA" sz="2400" b="1" dirty="0" smtClean="0"/>
              <a:t> </a:t>
            </a:r>
            <a:r>
              <a:rPr lang="uk-UA" sz="2800" b="1" dirty="0" smtClean="0"/>
              <a:t> </a:t>
            </a:r>
            <a:r>
              <a:rPr lang="uk-UA" sz="2400" dirty="0" smtClean="0"/>
              <a:t> ЛП розглядається як інструмент, що відкриває можливості обліку просторової специфіки, розроблення конкретних рекомендацій для </a:t>
            </a:r>
          </a:p>
          <a:p>
            <a:pPr algn="just"/>
            <a:r>
              <a:rPr lang="uk-UA" sz="2400" dirty="0" smtClean="0"/>
              <a:t>управління і планування, створення платформи для співпраці з громадськістю та іншими зацікавленими особами і, як жоден інший, сприяє сталому розвитку територій.</a:t>
            </a:r>
            <a:endParaRPr lang="uk-UA" sz="2400" dirty="0"/>
          </a:p>
        </p:txBody>
      </p:sp>
      <p:pic>
        <p:nvPicPr>
          <p:cNvPr id="2" name="Рисунок 1"/>
          <p:cNvPicPr>
            <a:picLocks noChangeAspect="1"/>
          </p:cNvPicPr>
          <p:nvPr/>
        </p:nvPicPr>
        <p:blipFill>
          <a:blip r:embed="rId2"/>
          <a:stretch>
            <a:fillRect/>
          </a:stretch>
        </p:blipFill>
        <p:spPr>
          <a:xfrm>
            <a:off x="8305800" y="1977831"/>
            <a:ext cx="3736571" cy="2092480"/>
          </a:xfrm>
          <a:prstGeom prst="rect">
            <a:avLst/>
          </a:prstGeom>
          <a:effectLst>
            <a:softEdge rad="127000"/>
          </a:effectLst>
        </p:spPr>
      </p:pic>
      <p:pic>
        <p:nvPicPr>
          <p:cNvPr id="4" name="Рисунок 3"/>
          <p:cNvPicPr>
            <a:picLocks noChangeAspect="1"/>
          </p:cNvPicPr>
          <p:nvPr/>
        </p:nvPicPr>
        <p:blipFill rotWithShape="1">
          <a:blip r:embed="rId3"/>
          <a:srcRect t="18410"/>
          <a:stretch/>
        </p:blipFill>
        <p:spPr>
          <a:xfrm>
            <a:off x="178437" y="3048000"/>
            <a:ext cx="8251188" cy="3785839"/>
          </a:xfrm>
          <a:prstGeom prst="rect">
            <a:avLst/>
          </a:prstGeom>
          <a:effectLst>
            <a:softEdge rad="127000"/>
          </a:effectLst>
        </p:spPr>
      </p:pic>
    </p:spTree>
    <p:extLst>
      <p:ext uri="{BB962C8B-B14F-4D97-AF65-F5344CB8AC3E}">
        <p14:creationId xmlns:p14="http://schemas.microsoft.com/office/powerpoint/2010/main" val="2584932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457200" y="228600"/>
            <a:ext cx="11369250" cy="5693866"/>
          </a:xfrm>
          <a:prstGeom prst="rect">
            <a:avLst/>
          </a:prstGeom>
        </p:spPr>
        <p:txBody>
          <a:bodyPr wrap="square">
            <a:spAutoFit/>
          </a:bodyPr>
          <a:lstStyle/>
          <a:p>
            <a:pPr algn="just"/>
            <a:r>
              <a:rPr lang="uk-UA" sz="2400" b="1" dirty="0" smtClean="0"/>
              <a:t> </a:t>
            </a:r>
            <a:r>
              <a:rPr lang="uk-UA" sz="2800" b="1" dirty="0" smtClean="0"/>
              <a:t> </a:t>
            </a:r>
            <a:r>
              <a:rPr lang="uk-UA" sz="2400" dirty="0" smtClean="0"/>
              <a:t> </a:t>
            </a:r>
            <a:r>
              <a:rPr lang="uk-UA" sz="2400" b="1" dirty="0" smtClean="0"/>
              <a:t>Оцінка впливу на навколишнє середовище з урахуванням ландшафтних особливостей</a:t>
            </a:r>
          </a:p>
          <a:p>
            <a:pPr algn="just"/>
            <a:endParaRPr lang="ru-RU" sz="2400" dirty="0"/>
          </a:p>
          <a:p>
            <a:pPr algn="just"/>
            <a:r>
              <a:rPr lang="uk-UA" sz="2400" dirty="0" smtClean="0"/>
              <a:t>Ландшафтний підхід в ОВНС базується на принципах ландшафтної екології та передбачає розгляд навколишнього середовища як єдиної просторово-гетерогенної системи, що складається з взаємопов'язаних абіотичних, біотичних та антропогенних компонентів. Такий підхід дозволяє враховувати не лише прямі впливи на окремі компоненти, але й непрямі ефекти, що виникають внаслідок порушення ландшафтної структури та функціональних </a:t>
            </a:r>
            <a:r>
              <a:rPr lang="uk-UA" sz="2400" dirty="0" err="1" smtClean="0"/>
              <a:t>зв'язків</a:t>
            </a:r>
            <a:r>
              <a:rPr lang="uk-UA" sz="2400" dirty="0" smtClean="0"/>
              <a:t> між елементами ландшафту.</a:t>
            </a:r>
          </a:p>
          <a:p>
            <a:pPr algn="just"/>
            <a:r>
              <a:rPr lang="uk-UA" sz="2400" dirty="0" smtClean="0"/>
              <a:t>Одним з ключових аспектів ландшафтного підходу в ОВНС є аналіз ландшафтної структури території, на яку планується вплив. </a:t>
            </a:r>
          </a:p>
          <a:p>
            <a:pPr algn="just"/>
            <a:r>
              <a:rPr lang="uk-UA" sz="2400" dirty="0" smtClean="0"/>
              <a:t>Це включає:  </a:t>
            </a:r>
            <a:r>
              <a:rPr lang="uk-UA" sz="2400" b="1" i="1" dirty="0" smtClean="0"/>
              <a:t>картографування ландшафтів</a:t>
            </a:r>
            <a:r>
              <a:rPr lang="uk-UA" sz="2400" dirty="0" smtClean="0"/>
              <a:t>, </a:t>
            </a:r>
            <a:r>
              <a:rPr lang="uk-UA" sz="2400" b="1" i="1" dirty="0" smtClean="0"/>
              <a:t>визначення їхніх меж</a:t>
            </a:r>
            <a:r>
              <a:rPr lang="uk-UA" sz="2400" dirty="0" smtClean="0"/>
              <a:t>, </a:t>
            </a:r>
            <a:r>
              <a:rPr lang="uk-UA" sz="2400" b="1" i="1" dirty="0" smtClean="0"/>
              <a:t>типів та просторового розподілу</a:t>
            </a:r>
            <a:r>
              <a:rPr lang="uk-UA" sz="2400" dirty="0" smtClean="0"/>
              <a:t>, а також </a:t>
            </a:r>
            <a:r>
              <a:rPr lang="uk-UA" sz="2400" b="1" i="1" dirty="0" smtClean="0"/>
              <a:t>оцінку взаємозв'язків між різними ландшафтними елементами</a:t>
            </a:r>
            <a:r>
              <a:rPr lang="uk-UA" sz="2400" dirty="0" smtClean="0"/>
              <a:t>. </a:t>
            </a:r>
            <a:endParaRPr lang="uk-UA" sz="2400" dirty="0"/>
          </a:p>
        </p:txBody>
      </p:sp>
    </p:spTree>
    <p:extLst>
      <p:ext uri="{BB962C8B-B14F-4D97-AF65-F5344CB8AC3E}">
        <p14:creationId xmlns:p14="http://schemas.microsoft.com/office/powerpoint/2010/main" val="57852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457200" y="228600"/>
            <a:ext cx="11369250" cy="4216539"/>
          </a:xfrm>
          <a:prstGeom prst="rect">
            <a:avLst/>
          </a:prstGeom>
        </p:spPr>
        <p:txBody>
          <a:bodyPr wrap="square">
            <a:spAutoFit/>
          </a:bodyPr>
          <a:lstStyle/>
          <a:p>
            <a:pPr algn="just"/>
            <a:r>
              <a:rPr lang="uk-UA" sz="2400" b="1" dirty="0" smtClean="0"/>
              <a:t> </a:t>
            </a:r>
            <a:r>
              <a:rPr lang="uk-UA" sz="2800" b="1" dirty="0" smtClean="0"/>
              <a:t> </a:t>
            </a:r>
            <a:r>
              <a:rPr lang="uk-UA" sz="2400" dirty="0" smtClean="0"/>
              <a:t> Важливим інструментом для оцінки впливів на ландшафти є моделювання та просторовий аналіз з використанням географічних інформаційних систем (ГІС). Ці методи дозволяють </a:t>
            </a:r>
            <a:r>
              <a:rPr lang="uk-UA" sz="2400" dirty="0" err="1" smtClean="0"/>
              <a:t>візуалізувати</a:t>
            </a:r>
            <a:r>
              <a:rPr lang="uk-UA" sz="2400" dirty="0" smtClean="0"/>
              <a:t> та прогнозувати зміни ландшафтної структури, потоки речовин та енергії, а також оцінювати ризики для </a:t>
            </a:r>
            <a:r>
              <a:rPr lang="uk-UA" sz="2400" dirty="0" err="1" smtClean="0"/>
              <a:t>екосистемних</a:t>
            </a:r>
            <a:r>
              <a:rPr lang="uk-UA" sz="2400" dirty="0" smtClean="0"/>
              <a:t> послуг під впливом планованої діяльності.</a:t>
            </a:r>
          </a:p>
          <a:p>
            <a:pPr algn="just"/>
            <a:endParaRPr lang="uk-UA" sz="2400" dirty="0"/>
          </a:p>
          <a:p>
            <a:pPr algn="just"/>
            <a:r>
              <a:rPr lang="uk-UA" sz="2400" dirty="0" smtClean="0"/>
              <a:t>Ландшафтний підхід передбачає розробку заходів з пом'якшення та компенсації негативних наслідків. Це може включати створення екологічних коридорів для підтримки зв'язності ландшафтів, відновлення порушених ділянок, збереження цінних ландшафтних елементів та інші стратегії, спрямовані на підтримку ландшафтної структури та функцій.</a:t>
            </a:r>
            <a:endParaRPr lang="uk-UA" sz="2400" dirty="0"/>
          </a:p>
        </p:txBody>
      </p:sp>
      <p:pic>
        <p:nvPicPr>
          <p:cNvPr id="2" name="Рисунок 1"/>
          <p:cNvPicPr>
            <a:picLocks noChangeAspect="1"/>
          </p:cNvPicPr>
          <p:nvPr/>
        </p:nvPicPr>
        <p:blipFill>
          <a:blip r:embed="rId2"/>
          <a:stretch>
            <a:fillRect/>
          </a:stretch>
        </p:blipFill>
        <p:spPr>
          <a:xfrm>
            <a:off x="8839200" y="4539933"/>
            <a:ext cx="3087938" cy="2003286"/>
          </a:xfrm>
          <a:prstGeom prst="rect">
            <a:avLst/>
          </a:prstGeom>
        </p:spPr>
      </p:pic>
      <p:pic>
        <p:nvPicPr>
          <p:cNvPr id="4" name="Рисунок 3"/>
          <p:cNvPicPr>
            <a:picLocks noChangeAspect="1"/>
          </p:cNvPicPr>
          <p:nvPr/>
        </p:nvPicPr>
        <p:blipFill>
          <a:blip r:embed="rId3"/>
          <a:stretch>
            <a:fillRect/>
          </a:stretch>
        </p:blipFill>
        <p:spPr>
          <a:xfrm>
            <a:off x="304800" y="4575245"/>
            <a:ext cx="3086845" cy="2054155"/>
          </a:xfrm>
          <a:prstGeom prst="rect">
            <a:avLst/>
          </a:prstGeom>
        </p:spPr>
      </p:pic>
      <p:pic>
        <p:nvPicPr>
          <p:cNvPr id="5" name="Рисунок 4"/>
          <p:cNvPicPr>
            <a:picLocks noChangeAspect="1"/>
          </p:cNvPicPr>
          <p:nvPr/>
        </p:nvPicPr>
        <p:blipFill>
          <a:blip r:embed="rId4"/>
          <a:stretch>
            <a:fillRect/>
          </a:stretch>
        </p:blipFill>
        <p:spPr>
          <a:xfrm>
            <a:off x="4572000" y="4539933"/>
            <a:ext cx="3086845" cy="2054155"/>
          </a:xfrm>
          <a:prstGeom prst="rect">
            <a:avLst/>
          </a:prstGeom>
        </p:spPr>
      </p:pic>
    </p:spTree>
    <p:extLst>
      <p:ext uri="{BB962C8B-B14F-4D97-AF65-F5344CB8AC3E}">
        <p14:creationId xmlns:p14="http://schemas.microsoft.com/office/powerpoint/2010/main" val="1149982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8380680" y="3048000"/>
            <a:ext cx="3811320" cy="4038600"/>
          </a:xfrm>
          <a:prstGeom prst="rect">
            <a:avLst/>
          </a:prstGeom>
          <a:effectLst>
            <a:softEdge rad="317500"/>
          </a:effectLst>
        </p:spPr>
      </p:pic>
      <p:sp>
        <p:nvSpPr>
          <p:cNvPr id="3" name="Прямоугольник 2"/>
          <p:cNvSpPr/>
          <p:nvPr/>
        </p:nvSpPr>
        <p:spPr>
          <a:xfrm>
            <a:off x="381000" y="3717"/>
            <a:ext cx="11369250" cy="4585871"/>
          </a:xfrm>
          <a:prstGeom prst="rect">
            <a:avLst/>
          </a:prstGeom>
        </p:spPr>
        <p:txBody>
          <a:bodyPr wrap="square">
            <a:spAutoFit/>
          </a:bodyPr>
          <a:lstStyle/>
          <a:p>
            <a:pPr algn="just"/>
            <a:r>
              <a:rPr lang="uk-UA" sz="2400" b="1" dirty="0" smtClean="0"/>
              <a:t> </a:t>
            </a:r>
            <a:r>
              <a:rPr lang="uk-UA" sz="2800" b="1" dirty="0" smtClean="0"/>
              <a:t> </a:t>
            </a:r>
            <a:r>
              <a:rPr lang="uk-UA" sz="2400" dirty="0" smtClean="0"/>
              <a:t> Збереження </a:t>
            </a:r>
            <a:r>
              <a:rPr lang="uk-UA" sz="2400" dirty="0" err="1" smtClean="0"/>
              <a:t>біорізноманіття</a:t>
            </a:r>
            <a:r>
              <a:rPr lang="uk-UA" sz="2400" dirty="0" smtClean="0"/>
              <a:t> та </a:t>
            </a:r>
            <a:r>
              <a:rPr lang="uk-UA" sz="2400" dirty="0" err="1" smtClean="0"/>
              <a:t>екосистемних</a:t>
            </a:r>
            <a:r>
              <a:rPr lang="uk-UA" sz="2400" dirty="0" smtClean="0"/>
              <a:t> послуг. </a:t>
            </a:r>
            <a:r>
              <a:rPr lang="uk-UA" sz="2400" dirty="0" err="1" smtClean="0"/>
              <a:t>Біорізноманіття</a:t>
            </a:r>
            <a:r>
              <a:rPr lang="uk-UA" sz="2400" dirty="0" smtClean="0"/>
              <a:t> та </a:t>
            </a:r>
            <a:r>
              <a:rPr lang="uk-UA" sz="2400" dirty="0" err="1" smtClean="0"/>
              <a:t>екосистемні</a:t>
            </a:r>
            <a:r>
              <a:rPr lang="uk-UA" sz="2400" dirty="0" smtClean="0"/>
              <a:t> послуги є ключовими компонентами функціонування ландшафтів та забезпечення їхньої стійкості. Збереження </a:t>
            </a:r>
            <a:r>
              <a:rPr lang="uk-UA" sz="2400" dirty="0" err="1" smtClean="0"/>
              <a:t>біорізноманіття</a:t>
            </a:r>
            <a:r>
              <a:rPr lang="uk-UA" sz="2400" dirty="0" smtClean="0"/>
              <a:t> та підтримання </a:t>
            </a:r>
            <a:r>
              <a:rPr lang="uk-UA" sz="2400" dirty="0" err="1" smtClean="0"/>
              <a:t>екосистемних</a:t>
            </a:r>
            <a:r>
              <a:rPr lang="uk-UA" sz="2400" dirty="0" smtClean="0"/>
              <a:t> послуг є одним з головних завдань ландшафтної екології та ефективного управління земельними та водними ресурсами.</a:t>
            </a:r>
          </a:p>
          <a:p>
            <a:pPr algn="just"/>
            <a:endParaRPr lang="uk-UA" sz="2400" dirty="0"/>
          </a:p>
          <a:p>
            <a:pPr algn="just"/>
            <a:r>
              <a:rPr lang="uk-UA" sz="2400" b="1" i="1" dirty="0" err="1" smtClean="0"/>
              <a:t>Екосистемні</a:t>
            </a:r>
            <a:r>
              <a:rPr lang="uk-UA" sz="2400" b="1" i="1" dirty="0" smtClean="0"/>
              <a:t> послуги </a:t>
            </a:r>
            <a:r>
              <a:rPr lang="uk-UA" sz="2400" dirty="0" smtClean="0"/>
              <a:t>– це вигоди, які людство отримує від функціонування екосистем. Вони включають </a:t>
            </a:r>
            <a:r>
              <a:rPr lang="uk-UA" sz="2400" dirty="0" err="1" smtClean="0"/>
              <a:t>забезпечуючі</a:t>
            </a:r>
            <a:r>
              <a:rPr lang="uk-UA" sz="2400" dirty="0" smtClean="0"/>
              <a:t> послуги (наприклад, постачання їжі, води, деревини), регулюючі послуги (регулювання клімату, очищення води, запилення рослин), культурні послуги (рекреація, естетичні цінності, духовні та релігійні цінності) та підтримуючі послуги (ґрунтоутворення, кругообіг поживних речовин).</a:t>
            </a:r>
            <a:endParaRPr lang="uk-UA" sz="2400" dirty="0"/>
          </a:p>
        </p:txBody>
      </p:sp>
    </p:spTree>
    <p:extLst>
      <p:ext uri="{BB962C8B-B14F-4D97-AF65-F5344CB8AC3E}">
        <p14:creationId xmlns:p14="http://schemas.microsoft.com/office/powerpoint/2010/main" val="1231396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152400"/>
            <a:ext cx="8839200" cy="4154984"/>
          </a:xfrm>
          <a:prstGeom prst="rect">
            <a:avLst/>
          </a:prstGeom>
        </p:spPr>
        <p:txBody>
          <a:bodyPr wrap="square">
            <a:spAutoFit/>
          </a:bodyPr>
          <a:lstStyle/>
          <a:p>
            <a:pPr algn="ctr"/>
            <a:r>
              <a:rPr lang="ru-RU" sz="2400" dirty="0" smtClean="0"/>
              <a:t>План:</a:t>
            </a:r>
            <a:endParaRPr lang="en-US" sz="2400" dirty="0" smtClean="0"/>
          </a:p>
          <a:p>
            <a:endParaRPr lang="ru-RU" sz="2400" dirty="0" smtClean="0"/>
          </a:p>
          <a:p>
            <a:r>
              <a:rPr lang="ru-RU" sz="2400" dirty="0" smtClean="0"/>
              <a:t>1. </a:t>
            </a:r>
            <a:r>
              <a:rPr lang="uk-UA" sz="2400" dirty="0" smtClean="0"/>
              <a:t>Вступ до ландшафтної екології.</a:t>
            </a:r>
          </a:p>
          <a:p>
            <a:r>
              <a:rPr lang="uk-UA" sz="2400" dirty="0" smtClean="0"/>
              <a:t>2. Функціонування ландшафтів.</a:t>
            </a:r>
          </a:p>
          <a:p>
            <a:r>
              <a:rPr lang="uk-UA" sz="2400" dirty="0" smtClean="0"/>
              <a:t>3. Застосування ландшафтної екології в управлінні земельними та водними ресурсами.</a:t>
            </a:r>
          </a:p>
          <a:p>
            <a:r>
              <a:rPr lang="uk-UA" sz="2400" dirty="0" smtClean="0"/>
              <a:t>4. Методи дослідження в ландшафтній екології.</a:t>
            </a:r>
          </a:p>
          <a:p>
            <a:r>
              <a:rPr lang="uk-UA" sz="2400" dirty="0" smtClean="0"/>
              <a:t>5. Виклики та перспективи ландшафтної екології.</a:t>
            </a:r>
          </a:p>
          <a:p>
            <a:r>
              <a:rPr lang="uk-UA" sz="2400" dirty="0" smtClean="0"/>
              <a:t>6. Висновки та практичні рекомендації щодо застосування ландшафтної екології в управлінні земельними та водними ресурсами.</a:t>
            </a:r>
            <a:endParaRPr lang="uk-UA" sz="2400" dirty="0" smtClean="0"/>
          </a:p>
        </p:txBody>
      </p:sp>
      <p:pic>
        <p:nvPicPr>
          <p:cNvPr id="4" name="Рисунок 3"/>
          <p:cNvPicPr>
            <a:picLocks noChangeAspect="1"/>
          </p:cNvPicPr>
          <p:nvPr/>
        </p:nvPicPr>
        <p:blipFill>
          <a:blip r:embed="rId2"/>
          <a:stretch>
            <a:fillRect/>
          </a:stretch>
        </p:blipFill>
        <p:spPr>
          <a:xfrm>
            <a:off x="7162800" y="3592865"/>
            <a:ext cx="4906624" cy="3265135"/>
          </a:xfrm>
          <a:prstGeom prst="rect">
            <a:avLst/>
          </a:prstGeom>
          <a:effectLst>
            <a:softEdge rad="317500"/>
          </a:effectLst>
        </p:spPr>
      </p:pic>
    </p:spTree>
    <p:extLst>
      <p:ext uri="{BB962C8B-B14F-4D97-AF65-F5344CB8AC3E}">
        <p14:creationId xmlns:p14="http://schemas.microsoft.com/office/powerpoint/2010/main" val="3146650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85800" y="685800"/>
            <a:ext cx="5257800" cy="2764585"/>
          </a:xfrm>
          <a:prstGeom prst="rect">
            <a:avLst/>
          </a:prstGeom>
        </p:spPr>
      </p:pic>
      <p:pic>
        <p:nvPicPr>
          <p:cNvPr id="5" name="Рисунок 4"/>
          <p:cNvPicPr>
            <a:picLocks noChangeAspect="1"/>
          </p:cNvPicPr>
          <p:nvPr/>
        </p:nvPicPr>
        <p:blipFill>
          <a:blip r:embed="rId3"/>
          <a:stretch>
            <a:fillRect/>
          </a:stretch>
        </p:blipFill>
        <p:spPr>
          <a:xfrm>
            <a:off x="6172200" y="2895600"/>
            <a:ext cx="5672138" cy="3679774"/>
          </a:xfrm>
          <a:prstGeom prst="rect">
            <a:avLst/>
          </a:prstGeom>
        </p:spPr>
      </p:pic>
    </p:spTree>
    <p:extLst>
      <p:ext uri="{BB962C8B-B14F-4D97-AF65-F5344CB8AC3E}">
        <p14:creationId xmlns:p14="http://schemas.microsoft.com/office/powerpoint/2010/main" val="21367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381000" y="3717"/>
            <a:ext cx="11369250" cy="6432530"/>
          </a:xfrm>
          <a:prstGeom prst="rect">
            <a:avLst/>
          </a:prstGeom>
        </p:spPr>
        <p:txBody>
          <a:bodyPr wrap="square">
            <a:spAutoFit/>
          </a:bodyPr>
          <a:lstStyle/>
          <a:p>
            <a:pPr algn="just"/>
            <a:r>
              <a:rPr lang="uk-UA" sz="2400" b="1" dirty="0" smtClean="0"/>
              <a:t> </a:t>
            </a:r>
            <a:r>
              <a:rPr lang="uk-UA" sz="2800" b="1" dirty="0" smtClean="0"/>
              <a:t> </a:t>
            </a:r>
            <a:r>
              <a:rPr lang="uk-UA" sz="2400" dirty="0" smtClean="0"/>
              <a:t> Збереження </a:t>
            </a:r>
            <a:r>
              <a:rPr lang="uk-UA" sz="2400" dirty="0" err="1" smtClean="0"/>
              <a:t>біорізноманіття</a:t>
            </a:r>
            <a:r>
              <a:rPr lang="uk-UA" sz="2400" dirty="0" smtClean="0"/>
              <a:t> та </a:t>
            </a:r>
            <a:r>
              <a:rPr lang="uk-UA" sz="2400" dirty="0" err="1" smtClean="0"/>
              <a:t>екосистемних</a:t>
            </a:r>
            <a:r>
              <a:rPr lang="uk-UA" sz="2400" dirty="0" smtClean="0"/>
              <a:t> послуг в контексті ландшафтної екології передбачає :</a:t>
            </a:r>
          </a:p>
          <a:p>
            <a:pPr algn="just"/>
            <a:endParaRPr lang="uk-UA" sz="2400" dirty="0" smtClean="0"/>
          </a:p>
          <a:p>
            <a:pPr algn="just"/>
            <a:r>
              <a:rPr lang="uk-UA" sz="2400" dirty="0" smtClean="0"/>
              <a:t>1. Ландшафтне планування та </a:t>
            </a:r>
            <a:r>
              <a:rPr lang="uk-UA" sz="2400" dirty="0" err="1" smtClean="0"/>
              <a:t>проєктування</a:t>
            </a:r>
            <a:r>
              <a:rPr lang="uk-UA" sz="2400" dirty="0" smtClean="0"/>
              <a:t> з урахуванням збереження цінних природних ландшафтів, екосистем та місць існування видів.</a:t>
            </a:r>
          </a:p>
          <a:p>
            <a:pPr algn="just"/>
            <a:r>
              <a:rPr lang="uk-UA" sz="2400" dirty="0" smtClean="0"/>
              <a:t>2. Створення екологічних мереж та коридорів для забезпечення зв'язності ландшафтів та вільного переміщення видів між ділянками місць існування.</a:t>
            </a:r>
          </a:p>
          <a:p>
            <a:pPr algn="just"/>
            <a:r>
              <a:rPr lang="uk-UA" sz="2400" dirty="0" smtClean="0"/>
              <a:t>3. Проведення ландшафтного моніторингу для відстеження змін у структурі та функціонуванні ландшафтів, а також виявлення вразливих ділянок та видів.</a:t>
            </a:r>
          </a:p>
          <a:p>
            <a:pPr algn="just"/>
            <a:r>
              <a:rPr lang="uk-UA" sz="2400" dirty="0" smtClean="0"/>
              <a:t>4. Впровадження практик сталого землекористування, таких як збереження буферних зон, екологічне сільське та лісове господарство, відновлення порушених ландшафтів тощо.</a:t>
            </a:r>
          </a:p>
          <a:p>
            <a:pPr algn="just"/>
            <a:r>
              <a:rPr lang="uk-UA" sz="2400" dirty="0" smtClean="0"/>
              <a:t>5. Оцінка та картографування </a:t>
            </a:r>
            <a:r>
              <a:rPr lang="uk-UA" sz="2400" dirty="0" err="1" smtClean="0"/>
              <a:t>екосистемних</a:t>
            </a:r>
            <a:r>
              <a:rPr lang="uk-UA" sz="2400" dirty="0" smtClean="0"/>
              <a:t> послуг для виявлення їхньої ролі в забезпеченні добробуту людей та прийнятті обґрунтованих рішень щодо управління ресурсами.</a:t>
            </a:r>
          </a:p>
          <a:p>
            <a:pPr algn="just"/>
            <a:r>
              <a:rPr lang="uk-UA" sz="2400" dirty="0" smtClean="0"/>
              <a:t>6. Розробка стратегій адаптації до змін клімату, спрямованих на підвищення стійкості ландшафтів та екосистем.</a:t>
            </a:r>
          </a:p>
        </p:txBody>
      </p:sp>
    </p:spTree>
    <p:extLst>
      <p:ext uri="{BB962C8B-B14F-4D97-AF65-F5344CB8AC3E}">
        <p14:creationId xmlns:p14="http://schemas.microsoft.com/office/powerpoint/2010/main" val="3794845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381000" y="3717"/>
            <a:ext cx="11369250" cy="7017306"/>
          </a:xfrm>
          <a:prstGeom prst="rect">
            <a:avLst/>
          </a:prstGeom>
        </p:spPr>
        <p:txBody>
          <a:bodyPr wrap="square">
            <a:spAutoFit/>
          </a:bodyPr>
          <a:lstStyle/>
          <a:p>
            <a:pPr algn="just"/>
            <a:r>
              <a:rPr lang="uk-UA" sz="2400" b="1" dirty="0" smtClean="0"/>
              <a:t> </a:t>
            </a:r>
            <a:r>
              <a:rPr lang="uk-UA" sz="2800" b="1" dirty="0" smtClean="0"/>
              <a:t> </a:t>
            </a:r>
            <a:r>
              <a:rPr lang="uk-UA" sz="2400" dirty="0" smtClean="0"/>
              <a:t> </a:t>
            </a:r>
            <a:r>
              <a:rPr lang="uk-UA" sz="2400" b="1" dirty="0" smtClean="0"/>
              <a:t>Управління водозборами та басейнами річок з урахуванням ландшафтної структури. </a:t>
            </a:r>
          </a:p>
          <a:p>
            <a:pPr algn="just"/>
            <a:r>
              <a:rPr lang="uk-UA" sz="2400" dirty="0" smtClean="0"/>
              <a:t>Басейни річок та водозбори є ключовими одиницями ландшафту, в межах яких відбувається інтеграція абіотичних, біотичних та антропогенних процесів. Ефективне управління водозборами та басейнами річок вимагає врахування їхньої ландшафтної структури, екологічних процесів та взаємозв'язків між різними компонентами ландшафту.</a:t>
            </a:r>
          </a:p>
          <a:p>
            <a:pPr algn="just"/>
            <a:endParaRPr lang="uk-UA" sz="1000" dirty="0" smtClean="0"/>
          </a:p>
          <a:p>
            <a:pPr algn="just"/>
            <a:r>
              <a:rPr lang="uk-UA" sz="2400" b="1" i="1" dirty="0" smtClean="0"/>
              <a:t>Ландшафтний підхід до управління водозборами передбачає:</a:t>
            </a:r>
          </a:p>
          <a:p>
            <a:pPr algn="just"/>
            <a:endParaRPr lang="uk-UA" sz="1400" dirty="0" smtClean="0"/>
          </a:p>
          <a:p>
            <a:pPr marL="342900" indent="-342900" algn="just">
              <a:buFontTx/>
              <a:buChar char="-"/>
            </a:pPr>
            <a:r>
              <a:rPr lang="ru-RU" sz="2400" dirty="0" err="1" smtClean="0"/>
              <a:t>просторовий</a:t>
            </a:r>
            <a:r>
              <a:rPr lang="ru-RU" sz="2400" dirty="0" smtClean="0"/>
              <a:t> </a:t>
            </a:r>
            <a:r>
              <a:rPr lang="ru-RU" sz="2400" dirty="0" err="1" smtClean="0"/>
              <a:t>аналіз</a:t>
            </a:r>
            <a:r>
              <a:rPr lang="ru-RU" sz="2400" dirty="0" smtClean="0"/>
              <a:t> </a:t>
            </a:r>
            <a:r>
              <a:rPr lang="ru-RU" sz="2400" dirty="0" err="1" smtClean="0"/>
              <a:t>басейну</a:t>
            </a:r>
            <a:r>
              <a:rPr lang="ru-RU" sz="2400" dirty="0" smtClean="0"/>
              <a:t> </a:t>
            </a:r>
            <a:r>
              <a:rPr lang="ru-RU" sz="2400" dirty="0" err="1" smtClean="0"/>
              <a:t>річки</a:t>
            </a:r>
            <a:r>
              <a:rPr lang="ru-RU" sz="2400" dirty="0" smtClean="0"/>
              <a:t> та </a:t>
            </a:r>
            <a:r>
              <a:rPr lang="ru-RU" sz="2400" dirty="0" err="1" smtClean="0"/>
              <a:t>водозбору</a:t>
            </a:r>
            <a:r>
              <a:rPr lang="ru-RU" sz="2400" dirty="0" smtClean="0"/>
              <a:t>, </a:t>
            </a:r>
            <a:r>
              <a:rPr lang="ru-RU" sz="2400" dirty="0" err="1" smtClean="0"/>
              <a:t>включаючи</a:t>
            </a:r>
            <a:r>
              <a:rPr lang="ru-RU" sz="2400" dirty="0" smtClean="0"/>
              <a:t> </a:t>
            </a:r>
            <a:r>
              <a:rPr lang="ru-RU" sz="2400" dirty="0" err="1" smtClean="0"/>
              <a:t>картографування</a:t>
            </a:r>
            <a:r>
              <a:rPr lang="ru-RU" sz="2400" dirty="0" smtClean="0"/>
              <a:t> </a:t>
            </a:r>
            <a:r>
              <a:rPr lang="ru-RU" sz="2400" dirty="0" err="1" smtClean="0"/>
              <a:t>різних</a:t>
            </a:r>
            <a:r>
              <a:rPr lang="ru-RU" sz="2400" dirty="0" smtClean="0"/>
              <a:t> </a:t>
            </a:r>
            <a:r>
              <a:rPr lang="ru-RU" sz="2400" dirty="0" err="1" smtClean="0"/>
              <a:t>типів</a:t>
            </a:r>
            <a:r>
              <a:rPr lang="ru-RU" sz="2400" dirty="0" smtClean="0"/>
              <a:t> </a:t>
            </a:r>
            <a:r>
              <a:rPr lang="ru-RU" sz="2400" dirty="0" err="1" smtClean="0"/>
              <a:t>ландшафтів</a:t>
            </a:r>
            <a:r>
              <a:rPr lang="ru-RU" sz="2400" dirty="0" smtClean="0"/>
              <a:t>, </a:t>
            </a:r>
            <a:r>
              <a:rPr lang="ru-RU" sz="2400" dirty="0" err="1" smtClean="0"/>
              <a:t>їх</a:t>
            </a:r>
            <a:r>
              <a:rPr lang="ru-RU" sz="2400" dirty="0" smtClean="0"/>
              <a:t> </a:t>
            </a:r>
            <a:r>
              <a:rPr lang="ru-RU" sz="2400" dirty="0" err="1" smtClean="0"/>
              <a:t>структури</a:t>
            </a:r>
            <a:r>
              <a:rPr lang="ru-RU" sz="2400" dirty="0" smtClean="0"/>
              <a:t> та </a:t>
            </a:r>
            <a:r>
              <a:rPr lang="ru-RU" sz="2400" dirty="0" err="1" smtClean="0"/>
              <a:t>зв'язності</a:t>
            </a:r>
            <a:r>
              <a:rPr lang="ru-RU" sz="2400" dirty="0" smtClean="0"/>
              <a:t>;</a:t>
            </a:r>
          </a:p>
          <a:p>
            <a:pPr marL="342900" indent="-342900" algn="just">
              <a:buFontTx/>
              <a:buChar char="-"/>
            </a:pPr>
            <a:r>
              <a:rPr lang="uk-UA" sz="2400" dirty="0" smtClean="0"/>
              <a:t>ідентифікація екологічно цінних ландшафтних елементів, таких як заплави, водно-болотні угіддя, лісові масиви та місця існування рідкісних видів;</a:t>
            </a:r>
          </a:p>
          <a:p>
            <a:pPr marL="342900" indent="-342900" algn="just">
              <a:buFontTx/>
              <a:buChar char="-"/>
            </a:pPr>
            <a:r>
              <a:rPr lang="uk-UA" sz="2400" dirty="0" smtClean="0"/>
              <a:t>аналіз потоків води, наносів, поживних речовин та забруднюючих речовин у межах басейну річки та їх взаємозв'язку з ландшафтними компонентами;</a:t>
            </a:r>
          </a:p>
          <a:p>
            <a:pPr marL="342900" indent="-342900" algn="just">
              <a:buFontTx/>
              <a:buChar char="-"/>
            </a:pPr>
            <a:r>
              <a:rPr lang="uk-UA" sz="2400" dirty="0" smtClean="0"/>
              <a:t>розробка інтегрованих планів управління басейнами річок;</a:t>
            </a:r>
          </a:p>
          <a:p>
            <a:pPr marL="342900" indent="-342900" algn="just">
              <a:buFontTx/>
              <a:buChar char="-"/>
            </a:pPr>
            <a:r>
              <a:rPr lang="ru-RU" sz="2400" dirty="0" err="1" smtClean="0"/>
              <a:t>залучення</a:t>
            </a:r>
            <a:r>
              <a:rPr lang="ru-RU" sz="2400" dirty="0" smtClean="0"/>
              <a:t> </a:t>
            </a:r>
            <a:r>
              <a:rPr lang="ru-RU" sz="2400" dirty="0" err="1" smtClean="0"/>
              <a:t>місцевих</a:t>
            </a:r>
            <a:r>
              <a:rPr lang="ru-RU" sz="2400" dirty="0" smtClean="0"/>
              <a:t> громад та </a:t>
            </a:r>
            <a:r>
              <a:rPr lang="ru-RU" sz="2400" dirty="0" err="1" smtClean="0"/>
              <a:t>зацікавлених</a:t>
            </a:r>
            <a:r>
              <a:rPr lang="ru-RU" sz="2400" dirty="0" smtClean="0"/>
              <a:t> </a:t>
            </a:r>
            <a:r>
              <a:rPr lang="ru-RU" sz="2400" dirty="0" err="1" smtClean="0"/>
              <a:t>сторін</a:t>
            </a:r>
            <a:r>
              <a:rPr lang="ru-RU" sz="2400" dirty="0" smtClean="0"/>
              <a:t> до </a:t>
            </a:r>
            <a:r>
              <a:rPr lang="ru-RU" sz="2400" dirty="0" err="1" smtClean="0"/>
              <a:t>процесу</a:t>
            </a:r>
            <a:r>
              <a:rPr lang="ru-RU" sz="2400" dirty="0" smtClean="0"/>
              <a:t> </a:t>
            </a:r>
            <a:r>
              <a:rPr lang="ru-RU" sz="2400" dirty="0" err="1" smtClean="0"/>
              <a:t>прийняття</a:t>
            </a:r>
            <a:r>
              <a:rPr lang="ru-RU" sz="2400" dirty="0" smtClean="0"/>
              <a:t> </a:t>
            </a:r>
            <a:r>
              <a:rPr lang="ru-RU" sz="2400" dirty="0" err="1" smtClean="0"/>
              <a:t>рішень</a:t>
            </a:r>
            <a:r>
              <a:rPr lang="ru-RU" sz="2400" dirty="0" smtClean="0"/>
              <a:t> та </a:t>
            </a:r>
            <a:r>
              <a:rPr lang="ru-RU" sz="2400" dirty="0" err="1" smtClean="0"/>
              <a:t>моніторингу</a:t>
            </a:r>
            <a:r>
              <a:rPr lang="ru-RU" sz="2400" dirty="0" smtClean="0"/>
              <a:t> стану </a:t>
            </a:r>
            <a:r>
              <a:rPr lang="ru-RU" sz="2400" dirty="0" err="1" smtClean="0"/>
              <a:t>водозборів</a:t>
            </a:r>
            <a:r>
              <a:rPr lang="ru-RU" sz="2400" dirty="0" smtClean="0"/>
              <a:t> і </a:t>
            </a:r>
            <a:r>
              <a:rPr lang="ru-RU" sz="2400" dirty="0" err="1" smtClean="0"/>
              <a:t>басейнів</a:t>
            </a:r>
            <a:r>
              <a:rPr lang="ru-RU" sz="2400" dirty="0" smtClean="0"/>
              <a:t> </a:t>
            </a:r>
            <a:r>
              <a:rPr lang="ru-RU" sz="2400" dirty="0" err="1" smtClean="0"/>
              <a:t>річок</a:t>
            </a:r>
            <a:r>
              <a:rPr lang="ru-RU" sz="2400" dirty="0" smtClean="0"/>
              <a:t>.</a:t>
            </a:r>
            <a:endParaRPr lang="uk-UA" sz="2400" dirty="0" smtClean="0"/>
          </a:p>
        </p:txBody>
      </p:sp>
    </p:spTree>
    <p:extLst>
      <p:ext uri="{BB962C8B-B14F-4D97-AF65-F5344CB8AC3E}">
        <p14:creationId xmlns:p14="http://schemas.microsoft.com/office/powerpoint/2010/main" val="422543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304800" y="762000"/>
            <a:ext cx="6705600" cy="4524315"/>
          </a:xfrm>
          <a:prstGeom prst="rect">
            <a:avLst/>
          </a:prstGeom>
        </p:spPr>
        <p:txBody>
          <a:bodyPr wrap="square">
            <a:spAutoFit/>
          </a:bodyPr>
          <a:lstStyle/>
          <a:p>
            <a:pPr algn="just"/>
            <a:r>
              <a:rPr lang="uk-UA" sz="2400" dirty="0" smtClean="0"/>
              <a:t>Застосування екологічного підходу у ландшафтознавстві полягає, на думку М. Д. Гродзинського, у використанні можливостей інтеграції двох підходів – ландшафтного та екологічного в один – </a:t>
            </a:r>
            <a:r>
              <a:rPr lang="uk-UA" sz="2400" dirty="0" err="1" smtClean="0"/>
              <a:t>ландшафтно</a:t>
            </a:r>
            <a:r>
              <a:rPr lang="uk-UA" sz="2400" dirty="0" smtClean="0"/>
              <a:t>-екологічний. Доцільність такої інтеграції полягає в тому, що у екології і ландшафтознавства є багато взаємодоповнюючих концепцій, теоретичних положень і методів, із синтезом яких пов’язане формування теоретичного базису «</a:t>
            </a:r>
            <a:r>
              <a:rPr lang="uk-UA" sz="2400" b="1" i="1" dirty="0" smtClean="0"/>
              <a:t>ландшафтної екології</a:t>
            </a:r>
            <a:r>
              <a:rPr lang="uk-UA" sz="2400" dirty="0" smtClean="0"/>
              <a:t>».</a:t>
            </a:r>
            <a:endParaRPr lang="uk-UA" sz="2400" dirty="0" smtClean="0"/>
          </a:p>
        </p:txBody>
      </p:sp>
      <p:pic>
        <p:nvPicPr>
          <p:cNvPr id="2" name="Рисунок 1"/>
          <p:cNvPicPr>
            <a:picLocks noChangeAspect="1"/>
          </p:cNvPicPr>
          <p:nvPr/>
        </p:nvPicPr>
        <p:blipFill>
          <a:blip r:embed="rId2"/>
          <a:stretch>
            <a:fillRect/>
          </a:stretch>
        </p:blipFill>
        <p:spPr>
          <a:xfrm>
            <a:off x="7001239" y="1219200"/>
            <a:ext cx="5038361" cy="3352800"/>
          </a:xfrm>
          <a:prstGeom prst="rect">
            <a:avLst/>
          </a:prstGeom>
          <a:effectLst>
            <a:softEdge rad="317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010400" y="1828800"/>
            <a:ext cx="4923852" cy="3276600"/>
          </a:xfrm>
          <a:prstGeom prst="rect">
            <a:avLst/>
          </a:prstGeom>
          <a:effectLst>
            <a:softEdge rad="317500"/>
          </a:effectLst>
        </p:spPr>
      </p:pic>
      <p:sp>
        <p:nvSpPr>
          <p:cNvPr id="3" name="Прямоугольник 2"/>
          <p:cNvSpPr/>
          <p:nvPr/>
        </p:nvSpPr>
        <p:spPr>
          <a:xfrm>
            <a:off x="304800" y="1676400"/>
            <a:ext cx="6705600" cy="3046988"/>
          </a:xfrm>
          <a:prstGeom prst="rect">
            <a:avLst/>
          </a:prstGeom>
        </p:spPr>
        <p:txBody>
          <a:bodyPr wrap="square">
            <a:spAutoFit/>
          </a:bodyPr>
          <a:lstStyle/>
          <a:p>
            <a:pPr algn="just"/>
            <a:r>
              <a:rPr lang="uk-UA" sz="2400" dirty="0" smtClean="0"/>
              <a:t>Поряд з терміном  «ландшафтна екологія» існує також «</a:t>
            </a:r>
            <a:r>
              <a:rPr lang="uk-UA" sz="2400" dirty="0" err="1" smtClean="0"/>
              <a:t>геоекологія</a:t>
            </a:r>
            <a:r>
              <a:rPr lang="uk-UA" sz="2400" dirty="0" smtClean="0"/>
              <a:t>». В англомовних </a:t>
            </a:r>
          </a:p>
          <a:p>
            <a:pPr algn="just"/>
            <a:r>
              <a:rPr lang="uk-UA" sz="2400" dirty="0" smtClean="0"/>
              <a:t>країнах користуються майже виключно першим, у німецько- та </a:t>
            </a:r>
            <a:r>
              <a:rPr lang="uk-UA" sz="2400" dirty="0" err="1" smtClean="0"/>
              <a:t>слов’яномовних</a:t>
            </a:r>
            <a:r>
              <a:rPr lang="uk-UA" sz="2400" dirty="0" smtClean="0"/>
              <a:t> – двома.</a:t>
            </a:r>
          </a:p>
          <a:p>
            <a:pPr algn="just"/>
            <a:r>
              <a:rPr lang="uk-UA" sz="2400" dirty="0" smtClean="0"/>
              <a:t>Термін «</a:t>
            </a:r>
            <a:r>
              <a:rPr lang="uk-UA" sz="2400" dirty="0" err="1" smtClean="0"/>
              <a:t>геоекологія</a:t>
            </a:r>
            <a:r>
              <a:rPr lang="uk-UA" sz="2400" dirty="0" smtClean="0"/>
              <a:t>» прижилася в континентальній Європі, а «ландшафтна екологія» – у США та Англії</a:t>
            </a:r>
            <a:endParaRPr lang="uk-UA" sz="2400" dirty="0" smtClean="0"/>
          </a:p>
        </p:txBody>
      </p:sp>
    </p:spTree>
    <p:extLst>
      <p:ext uri="{BB962C8B-B14F-4D97-AF65-F5344CB8AC3E}">
        <p14:creationId xmlns:p14="http://schemas.microsoft.com/office/powerpoint/2010/main" val="2230915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304800" y="762000"/>
            <a:ext cx="6934200" cy="5632311"/>
          </a:xfrm>
          <a:prstGeom prst="rect">
            <a:avLst/>
          </a:prstGeom>
        </p:spPr>
        <p:txBody>
          <a:bodyPr wrap="square">
            <a:spAutoFit/>
          </a:bodyPr>
          <a:lstStyle/>
          <a:p>
            <a:pPr algn="just"/>
            <a:r>
              <a:rPr lang="uk-UA" sz="2400" b="1" i="1" dirty="0" smtClean="0"/>
              <a:t>Ландшафтна екологія </a:t>
            </a:r>
            <a:r>
              <a:rPr lang="uk-UA" sz="2400" dirty="0" smtClean="0"/>
              <a:t>– це міждисциплінарна сфера досліджень зосереджена на вивченні взаємодії між просторовими елементами ландшафту, екологічними процесами та антропогенними чинниками.</a:t>
            </a:r>
          </a:p>
          <a:p>
            <a:pPr algn="just"/>
            <a:endParaRPr lang="uk-UA" sz="2400" dirty="0"/>
          </a:p>
          <a:p>
            <a:pPr algn="just"/>
            <a:r>
              <a:rPr lang="uk-UA" sz="2400" b="1" i="1" dirty="0" smtClean="0"/>
              <a:t>Ландшафт</a:t>
            </a:r>
            <a:r>
              <a:rPr lang="uk-UA" sz="2400" dirty="0" smtClean="0"/>
              <a:t> можна визначити як просторово-гетерогенну територіальну систему, яка складається з взаємопов'язаних абіотичних (геологічна основа, рельєф, клімат, ґрунти, гідрологія) та біотичних (рослинність, тваринний світ) компонентів, що перебувають під постійним впливом природних та антропогенних чинників.</a:t>
            </a:r>
            <a:endParaRPr lang="uk-UA" sz="2400" dirty="0" smtClean="0"/>
          </a:p>
        </p:txBody>
      </p:sp>
      <p:pic>
        <p:nvPicPr>
          <p:cNvPr id="2" name="Рисунок 1"/>
          <p:cNvPicPr>
            <a:picLocks noChangeAspect="1"/>
          </p:cNvPicPr>
          <p:nvPr/>
        </p:nvPicPr>
        <p:blipFill>
          <a:blip r:embed="rId2"/>
          <a:stretch>
            <a:fillRect/>
          </a:stretch>
        </p:blipFill>
        <p:spPr>
          <a:xfrm>
            <a:off x="7467600" y="1905000"/>
            <a:ext cx="4694836" cy="3124200"/>
          </a:xfrm>
          <a:prstGeom prst="rect">
            <a:avLst/>
          </a:prstGeom>
          <a:effectLst>
            <a:softEdge rad="317500"/>
          </a:effectLst>
        </p:spPr>
      </p:pic>
    </p:spTree>
    <p:extLst>
      <p:ext uri="{BB962C8B-B14F-4D97-AF65-F5344CB8AC3E}">
        <p14:creationId xmlns:p14="http://schemas.microsoft.com/office/powerpoint/2010/main" val="3934553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762000" y="381000"/>
            <a:ext cx="9906000" cy="5139869"/>
          </a:xfrm>
          <a:prstGeom prst="rect">
            <a:avLst/>
          </a:prstGeom>
        </p:spPr>
        <p:txBody>
          <a:bodyPr wrap="square">
            <a:spAutoFit/>
          </a:bodyPr>
          <a:lstStyle/>
          <a:p>
            <a:pPr algn="just"/>
            <a:r>
              <a:rPr lang="uk-UA" sz="2800" b="1" dirty="0" smtClean="0"/>
              <a:t>Характерні </a:t>
            </a:r>
            <a:r>
              <a:rPr lang="uk-UA" sz="2800" b="1" dirty="0" smtClean="0"/>
              <a:t>риси ландшафтної екології: </a:t>
            </a:r>
          </a:p>
          <a:p>
            <a:pPr algn="just"/>
            <a:endParaRPr lang="uk-UA" sz="2800" dirty="0" smtClean="0"/>
          </a:p>
          <a:p>
            <a:pPr algn="just">
              <a:spcAft>
                <a:spcPts val="600"/>
              </a:spcAft>
            </a:pPr>
            <a:r>
              <a:rPr lang="uk-UA" sz="2800" dirty="0" smtClean="0"/>
              <a:t>1 – міждисциплінарний характер; </a:t>
            </a:r>
          </a:p>
          <a:p>
            <a:pPr algn="just">
              <a:spcAft>
                <a:spcPts val="600"/>
              </a:spcAft>
            </a:pPr>
            <a:r>
              <a:rPr lang="uk-UA" sz="2800" dirty="0" smtClean="0"/>
              <a:t>2 – </a:t>
            </a:r>
            <a:r>
              <a:rPr lang="uk-UA" sz="2800" dirty="0" err="1" smtClean="0"/>
              <a:t>центрованість</a:t>
            </a:r>
            <a:r>
              <a:rPr lang="uk-UA" sz="2800" dirty="0" smtClean="0"/>
              <a:t> на проблемах взаємодії людини із довкіллям;</a:t>
            </a:r>
          </a:p>
          <a:p>
            <a:pPr algn="just">
              <a:spcAft>
                <a:spcPts val="600"/>
              </a:spcAft>
            </a:pPr>
            <a:r>
              <a:rPr lang="uk-UA" sz="2800" dirty="0" smtClean="0"/>
              <a:t>3 – </a:t>
            </a:r>
            <a:r>
              <a:rPr lang="uk-UA" sz="2800" dirty="0" err="1" smtClean="0"/>
              <a:t>акцентацієя</a:t>
            </a:r>
            <a:r>
              <a:rPr lang="uk-UA" sz="2800" dirty="0" smtClean="0"/>
              <a:t> на територіальному характері цих проблем; </a:t>
            </a:r>
          </a:p>
          <a:p>
            <a:pPr algn="just">
              <a:spcAft>
                <a:spcPts val="600"/>
              </a:spcAft>
            </a:pPr>
            <a:r>
              <a:rPr lang="uk-UA" sz="2800" dirty="0" smtClean="0"/>
              <a:t>4 – надання більшої уваги не аналізу структури, будови територіальних систем, а тим процесам, які в них відбуваються і, зокрема, призводять до певних станів цих систем.</a:t>
            </a:r>
            <a:endParaRPr lang="uk-UA" sz="2400" dirty="0"/>
          </a:p>
        </p:txBody>
      </p:sp>
    </p:spTree>
    <p:extLst>
      <p:ext uri="{BB962C8B-B14F-4D97-AF65-F5344CB8AC3E}">
        <p14:creationId xmlns:p14="http://schemas.microsoft.com/office/powerpoint/2010/main" val="3388478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615415" y="4114800"/>
            <a:ext cx="4610039" cy="3067772"/>
          </a:xfrm>
          <a:prstGeom prst="rect">
            <a:avLst/>
          </a:prstGeom>
          <a:effectLst>
            <a:softEdge rad="317500"/>
          </a:effectLst>
        </p:spPr>
      </p:pic>
      <p:sp>
        <p:nvSpPr>
          <p:cNvPr id="3" name="Прямоугольник 2"/>
          <p:cNvSpPr/>
          <p:nvPr/>
        </p:nvSpPr>
        <p:spPr>
          <a:xfrm>
            <a:off x="381000" y="304800"/>
            <a:ext cx="9906000" cy="4893647"/>
          </a:xfrm>
          <a:prstGeom prst="rect">
            <a:avLst/>
          </a:prstGeom>
        </p:spPr>
        <p:txBody>
          <a:bodyPr wrap="square">
            <a:spAutoFit/>
          </a:bodyPr>
          <a:lstStyle/>
          <a:p>
            <a:pPr algn="just"/>
            <a:r>
              <a:rPr lang="uk-UA" sz="2800" b="1" dirty="0" smtClean="0"/>
              <a:t>Основні принципи ландшафтної екології</a:t>
            </a:r>
            <a:endParaRPr lang="uk-UA" sz="2800" b="1" dirty="0" smtClean="0"/>
          </a:p>
          <a:p>
            <a:pPr algn="just"/>
            <a:endParaRPr lang="ru-RU" sz="2400" dirty="0" smtClean="0"/>
          </a:p>
          <a:p>
            <a:pPr algn="just">
              <a:spcAft>
                <a:spcPts val="600"/>
              </a:spcAft>
            </a:pPr>
            <a:r>
              <a:rPr lang="uk-UA" sz="2400" dirty="0" smtClean="0"/>
              <a:t>1) Просторова гетерогенність – різноманітність просторової структури ландшафтів та їхніх компонентів.</a:t>
            </a:r>
          </a:p>
          <a:p>
            <a:pPr algn="just">
              <a:spcAft>
                <a:spcPts val="600"/>
              </a:spcAft>
            </a:pPr>
            <a:r>
              <a:rPr lang="uk-UA" sz="2400" dirty="0" smtClean="0"/>
              <a:t>2) Потоки речовин та енергії – обмін речовинами, енергією та інформацією між елементами ландшафту.</a:t>
            </a:r>
          </a:p>
          <a:p>
            <a:pPr algn="just">
              <a:spcAft>
                <a:spcPts val="600"/>
              </a:spcAft>
            </a:pPr>
            <a:r>
              <a:rPr lang="uk-UA" sz="2400" dirty="0" smtClean="0"/>
              <a:t>3) Ієрархічна організація – ландшафти мають ієрархічну структуру, де кожен рівень взаємодіє з іншими рівнями.</a:t>
            </a:r>
          </a:p>
          <a:p>
            <a:pPr algn="just">
              <a:spcAft>
                <a:spcPts val="600"/>
              </a:spcAft>
            </a:pPr>
            <a:r>
              <a:rPr lang="uk-UA" sz="2400" dirty="0" smtClean="0"/>
              <a:t>4) Динаміка та стійкість – ландшафти є динамічними системами, які прагнуть до стану рівноваги, але можуть зазнавати змін під впливом природних та антропогенних чинників</a:t>
            </a:r>
          </a:p>
          <a:p>
            <a:pPr algn="just"/>
            <a:endParaRPr lang="uk-UA" sz="2400" dirty="0"/>
          </a:p>
        </p:txBody>
      </p:sp>
    </p:spTree>
    <p:extLst>
      <p:ext uri="{BB962C8B-B14F-4D97-AF65-F5344CB8AC3E}">
        <p14:creationId xmlns:p14="http://schemas.microsoft.com/office/powerpoint/2010/main" val="1596278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762000" y="381000"/>
            <a:ext cx="9906000" cy="4893647"/>
          </a:xfrm>
          <a:prstGeom prst="rect">
            <a:avLst/>
          </a:prstGeom>
        </p:spPr>
        <p:txBody>
          <a:bodyPr wrap="square">
            <a:spAutoFit/>
          </a:bodyPr>
          <a:lstStyle/>
          <a:p>
            <a:pPr algn="just"/>
            <a:r>
              <a:rPr lang="uk-UA" sz="2800" b="1" dirty="0" smtClean="0"/>
              <a:t>Основні завдання ландшафтної екології</a:t>
            </a:r>
          </a:p>
          <a:p>
            <a:pPr algn="just"/>
            <a:endParaRPr lang="ru-RU" sz="2400" dirty="0"/>
          </a:p>
          <a:p>
            <a:pPr algn="just">
              <a:spcAft>
                <a:spcPts val="600"/>
              </a:spcAft>
            </a:pPr>
            <a:r>
              <a:rPr lang="ru-RU" sz="2400" dirty="0" smtClean="0"/>
              <a:t>- </a:t>
            </a:r>
            <a:r>
              <a:rPr lang="uk-UA" sz="2400" dirty="0" smtClean="0"/>
              <a:t>Вивчення структури, функціонування та динаміки ландшафтів на різних просторових та часових масштабах.</a:t>
            </a:r>
          </a:p>
          <a:p>
            <a:pPr algn="just">
              <a:spcAft>
                <a:spcPts val="600"/>
              </a:spcAft>
            </a:pPr>
            <a:r>
              <a:rPr lang="uk-UA" sz="2400" dirty="0" smtClean="0"/>
              <a:t>- Аналіз взаємодії між природними та антропогенними процесами в ландшафтах.</a:t>
            </a:r>
          </a:p>
          <a:p>
            <a:pPr algn="just">
              <a:spcAft>
                <a:spcPts val="600"/>
              </a:spcAft>
            </a:pPr>
            <a:r>
              <a:rPr lang="uk-UA" sz="2400" dirty="0" smtClean="0"/>
              <a:t>- Розробка стратегій збереження </a:t>
            </a:r>
            <a:r>
              <a:rPr lang="uk-UA" sz="2400" dirty="0" err="1" smtClean="0"/>
              <a:t>біорізноманіття</a:t>
            </a:r>
            <a:r>
              <a:rPr lang="uk-UA" sz="2400" dirty="0" smtClean="0"/>
              <a:t>, </a:t>
            </a:r>
            <a:r>
              <a:rPr lang="uk-UA" sz="2400" dirty="0" err="1" smtClean="0"/>
              <a:t>екосистемних</a:t>
            </a:r>
            <a:r>
              <a:rPr lang="uk-UA" sz="2400" dirty="0" smtClean="0"/>
              <a:t> послуг та стійкості ландшафтів.</a:t>
            </a:r>
          </a:p>
          <a:p>
            <a:pPr algn="just">
              <a:spcAft>
                <a:spcPts val="600"/>
              </a:spcAft>
            </a:pPr>
            <a:r>
              <a:rPr lang="uk-UA" sz="2400" dirty="0" smtClean="0"/>
              <a:t>- Надання наукових обґрунтувань для управління земельними та водними ресурсами, ландшафтного планування та </a:t>
            </a:r>
            <a:r>
              <a:rPr lang="uk-UA" sz="2400" dirty="0" err="1" smtClean="0"/>
              <a:t>проєктування</a:t>
            </a:r>
            <a:endParaRPr lang="uk-UA" sz="2400" dirty="0" smtClean="0"/>
          </a:p>
          <a:p>
            <a:pPr algn="just"/>
            <a:endParaRPr lang="ru-RU" sz="2400" dirty="0" smtClean="0"/>
          </a:p>
          <a:p>
            <a:pPr algn="just"/>
            <a:endParaRPr lang="uk-UA" sz="2400" dirty="0"/>
          </a:p>
        </p:txBody>
      </p:sp>
      <p:pic>
        <p:nvPicPr>
          <p:cNvPr id="4" name="Рисунок 3"/>
          <p:cNvPicPr>
            <a:picLocks noChangeAspect="1"/>
          </p:cNvPicPr>
          <p:nvPr/>
        </p:nvPicPr>
        <p:blipFill>
          <a:blip r:embed="rId2"/>
          <a:stretch>
            <a:fillRect/>
          </a:stretch>
        </p:blipFill>
        <p:spPr>
          <a:xfrm>
            <a:off x="6358518" y="4038600"/>
            <a:ext cx="5848350" cy="2924175"/>
          </a:xfrm>
          <a:prstGeom prst="rect">
            <a:avLst/>
          </a:prstGeom>
          <a:effectLst>
            <a:softEdge rad="635000"/>
          </a:effectLst>
        </p:spPr>
      </p:pic>
    </p:spTree>
    <p:extLst>
      <p:ext uri="{BB962C8B-B14F-4D97-AF65-F5344CB8AC3E}">
        <p14:creationId xmlns:p14="http://schemas.microsoft.com/office/powerpoint/2010/main" val="575370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588169" y="170985"/>
            <a:ext cx="9906000" cy="2000548"/>
          </a:xfrm>
          <a:prstGeom prst="rect">
            <a:avLst/>
          </a:prstGeom>
        </p:spPr>
        <p:txBody>
          <a:bodyPr wrap="square">
            <a:spAutoFit/>
          </a:bodyPr>
          <a:lstStyle/>
          <a:p>
            <a:pPr algn="just"/>
            <a:r>
              <a:rPr lang="uk-UA" sz="2800" b="1" dirty="0" smtClean="0"/>
              <a:t>Екологічні процеси та цикли в ландшафтах </a:t>
            </a:r>
          </a:p>
          <a:p>
            <a:pPr algn="just"/>
            <a:endParaRPr lang="ru-RU" sz="2400" dirty="0"/>
          </a:p>
          <a:p>
            <a:pPr algn="just"/>
            <a:r>
              <a:rPr lang="uk-UA" sz="2400" dirty="0" smtClean="0"/>
              <a:t>Ландшафти є складними відкритими екосистемами, в яких відбувається постійний обмін речовинами, енергією та інформацією між різними компонентами.</a:t>
            </a:r>
            <a:endParaRPr lang="uk-UA" sz="2400" dirty="0"/>
          </a:p>
        </p:txBody>
      </p:sp>
      <p:pic>
        <p:nvPicPr>
          <p:cNvPr id="4" name="Рисунок 3"/>
          <p:cNvPicPr>
            <a:picLocks noChangeAspect="1"/>
          </p:cNvPicPr>
          <p:nvPr/>
        </p:nvPicPr>
        <p:blipFill>
          <a:blip r:embed="rId2"/>
          <a:stretch>
            <a:fillRect/>
          </a:stretch>
        </p:blipFill>
        <p:spPr>
          <a:xfrm>
            <a:off x="8915400" y="2247275"/>
            <a:ext cx="3157538" cy="4744935"/>
          </a:xfrm>
          <a:prstGeom prst="rect">
            <a:avLst/>
          </a:prstGeom>
          <a:effectLst>
            <a:softEdge rad="317500"/>
          </a:effectLst>
        </p:spPr>
      </p:pic>
      <p:sp>
        <p:nvSpPr>
          <p:cNvPr id="2" name="Прямоугольник 1"/>
          <p:cNvSpPr/>
          <p:nvPr/>
        </p:nvSpPr>
        <p:spPr>
          <a:xfrm>
            <a:off x="590028" y="2171533"/>
            <a:ext cx="7779834" cy="4401205"/>
          </a:xfrm>
          <a:prstGeom prst="rect">
            <a:avLst/>
          </a:prstGeom>
        </p:spPr>
        <p:txBody>
          <a:bodyPr wrap="square">
            <a:spAutoFit/>
          </a:bodyPr>
          <a:lstStyle/>
          <a:p>
            <a:pPr algn="just"/>
            <a:r>
              <a:rPr lang="uk-UA" sz="2000" dirty="0" smtClean="0"/>
              <a:t>Функціонування ландшафтів забезпечується низкою екологічних процесів та циклів, які відбуваються на різних рівнях організації. До них належить кругообіг біогенних елементів, таких як вуглець, азот, фосфор, сірка та інші, між абіотичними та біотичними компонентами ландшафту.</a:t>
            </a:r>
          </a:p>
          <a:p>
            <a:pPr algn="just"/>
            <a:r>
              <a:rPr lang="uk-UA" sz="2000" b="1" i="1" dirty="0" err="1" smtClean="0"/>
              <a:t>Продукційні</a:t>
            </a:r>
            <a:r>
              <a:rPr lang="uk-UA" sz="2000" b="1" i="1" dirty="0" smtClean="0"/>
              <a:t> процеси</a:t>
            </a:r>
            <a:r>
              <a:rPr lang="uk-UA" sz="2000" dirty="0" smtClean="0"/>
              <a:t>, включають фотосинтез, первинну та вторинну продукцію біомаси. Не менш значущими є деструкційні процеси, що забезпечують розклад органічних речовин та мінералізацію поживних речовин.</a:t>
            </a:r>
          </a:p>
          <a:p>
            <a:pPr algn="just"/>
            <a:r>
              <a:rPr lang="uk-UA" sz="2000" b="1" i="1" dirty="0" err="1" smtClean="0"/>
              <a:t>Сукцесійні</a:t>
            </a:r>
            <a:r>
              <a:rPr lang="uk-UA" sz="2000" b="1" i="1" dirty="0" smtClean="0"/>
              <a:t> процеси </a:t>
            </a:r>
            <a:r>
              <a:rPr lang="uk-UA" sz="2000" dirty="0" smtClean="0"/>
              <a:t>відбуваються після порушень та призводять до формування нових стадій розвитку екосистем. Гідрологічний цикл, який включає випаровування, транспірацію, опади та потоки води у ландшафті, також відіграє ключову роль у функціонуванні ландшафтних систем.</a:t>
            </a:r>
            <a:endParaRPr lang="uk-UA" sz="2000" dirty="0"/>
          </a:p>
        </p:txBody>
      </p:sp>
    </p:spTree>
    <p:extLst>
      <p:ext uri="{BB962C8B-B14F-4D97-AF65-F5344CB8AC3E}">
        <p14:creationId xmlns:p14="http://schemas.microsoft.com/office/powerpoint/2010/main" val="3716745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TM10001115[[fn=Посылка]]</Template>
  <TotalTime>1030</TotalTime>
  <Words>1853</Words>
  <Application>Microsoft Office PowerPoint</Application>
  <PresentationFormat>Широкоэкранный</PresentationFormat>
  <Paragraphs>105</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Corbel</vt:lpstr>
      <vt:lpstr>Gill Sans MT</vt:lpstr>
      <vt:lpstr>Times New Roman</vt:lpstr>
      <vt:lpstr>Parcel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Вика</dc:creator>
  <cp:lastModifiedBy>Олена</cp:lastModifiedBy>
  <cp:revision>92</cp:revision>
  <dcterms:created xsi:type="dcterms:W3CDTF">2024-09-03T07:40:07Z</dcterms:created>
  <dcterms:modified xsi:type="dcterms:W3CDTF">2025-11-16T21:52:02Z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2022-09-01T00:00:00Z</vt:filetime>
  </property>
  <property fmtid="{D5CDD505-2E9C-101B-9397-08002B2CF9AE}" pid="3" name="Creator">
    <vt:lpwstr>Microsoft® PowerPoint® 2019</vt:lpwstr>
  </property>
  <property fmtid="{D5CDD505-2E9C-101B-9397-08002B2CF9AE}" pid="4" name="LastSaved">
    <vt:filetime>2024-09-03T00:00:00Z</vt:filetime>
  </property>
  <property fmtid="{D5CDD505-2E9C-101B-9397-08002B2CF9AE}" pid="5" name="Producer">
    <vt:lpwstr>Microsoft® PowerPoint® 2019</vt:lpwstr>
  </property>
</Properties>
</file>