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18" r:id="rId1"/>
  </p:sldMasterIdLst>
  <p:sldIdLst>
    <p:sldId id="281" r:id="rId2"/>
    <p:sldId id="282" r:id="rId3"/>
    <p:sldId id="257" r:id="rId4"/>
    <p:sldId id="313" r:id="rId5"/>
    <p:sldId id="314" r:id="rId6"/>
    <p:sldId id="315" r:id="rId7"/>
    <p:sldId id="316" r:id="rId8"/>
    <p:sldId id="317" r:id="rId9"/>
    <p:sldId id="318" r:id="rId10"/>
    <p:sldId id="319" r:id="rId11"/>
    <p:sldId id="320" r:id="rId12"/>
    <p:sldId id="284" r:id="rId13"/>
    <p:sldId id="295" r:id="rId14"/>
    <p:sldId id="323" r:id="rId15"/>
    <p:sldId id="322" r:id="rId16"/>
    <p:sldId id="327" r:id="rId17"/>
    <p:sldId id="285" r:id="rId18"/>
    <p:sldId id="296" r:id="rId19"/>
    <p:sldId id="324" r:id="rId20"/>
    <p:sldId id="297" r:id="rId21"/>
    <p:sldId id="298" r:id="rId22"/>
  </p:sldIdLst>
  <p:sldSz cx="12192000" cy="6858000"/>
  <p:notesSz cx="12192000" cy="6858000"/>
  <p:defaultTextStyle>
    <a:defPPr>
      <a:defRPr kern="0"/>
    </a:def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82" autoAdjust="0"/>
  </p:normalViewPr>
  <p:slideViewPr>
    <p:cSldViewPr>
      <p:cViewPr varScale="1">
        <p:scale>
          <a:sx n="69" d="100"/>
          <a:sy n="69" d="100"/>
        </p:scale>
        <p:origin x="-756"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17603560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632590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3889207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40438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3401199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1D8BD707-D9CF-40AE-B4C6-C98DA3205C09}"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24957832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7"/>
          <p:cNvSpPr>
            <a:spLocks noGrp="1"/>
          </p:cNvSpPr>
          <p:nvPr>
            <p:ph type="dt" sz="half" idx="10"/>
          </p:nvPr>
        </p:nvSpPr>
        <p:spPr/>
        <p:txBody>
          <a:bodyPr/>
          <a:lstStyle/>
          <a:p>
            <a:fld id="{1D8BD707-D9CF-40AE-B4C6-C98DA3205C09}" type="datetimeFigureOut">
              <a:rPr lang="en-US" smtClean="0"/>
              <a:t>11/3/2025</a:t>
            </a:fld>
            <a:endParaRPr lang="en-US"/>
          </a:p>
        </p:txBody>
      </p:sp>
      <p:sp>
        <p:nvSpPr>
          <p:cNvPr id="9" name="Footer Placeholder 8"/>
          <p:cNvSpPr>
            <a:spLocks noGrp="1"/>
          </p:cNvSpPr>
          <p:nvPr>
            <p:ph type="ftr" sz="quarter" idx="11"/>
          </p:nvPr>
        </p:nvSpPr>
        <p:spPr/>
        <p:txBody>
          <a:bodyPr/>
          <a:lstStyle/>
          <a:p>
            <a:endParaRPr lang="uk-UA"/>
          </a:p>
        </p:txBody>
      </p:sp>
      <p:sp>
        <p:nvSpPr>
          <p:cNvPr id="10" name="Slide Number Placeholder 9"/>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3224824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583436" y="3143250"/>
            <a:ext cx="4270248" cy="2596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1D8BD707-D9CF-40AE-B4C6-C98DA3205C09}"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B6F15528-21DE-4FAA-801E-634DDDAF4B2B}" type="slidenum">
              <a:rPr lang="uk-UA" smtClean="0"/>
              <a:t>‹#›</a:t>
            </a:fld>
            <a:endParaRPr lang="uk-UA"/>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1874563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11/3/2025</a:t>
            </a:fld>
            <a:endParaRPr lang="en-US"/>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4170501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11/3/2025</a:t>
            </a:fld>
            <a:endParaRPr lang="en-US"/>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3247765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9" name="Date Placeholder 8"/>
          <p:cNvSpPr>
            <a:spLocks noGrp="1"/>
          </p:cNvSpPr>
          <p:nvPr>
            <p:ph type="dt" sz="half" idx="10"/>
          </p:nvPr>
        </p:nvSpPr>
        <p:spPr/>
        <p:txBody>
          <a:bodyPr/>
          <a:lstStyle/>
          <a:p>
            <a:fld id="{1D8BD707-D9CF-40AE-B4C6-C98DA3205C09}" type="datetimeFigureOut">
              <a:rPr lang="en-US" smtClean="0"/>
              <a:t>11/3/2025</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uk-UA"/>
          </a:p>
        </p:txBody>
      </p:sp>
      <p:sp>
        <p:nvSpPr>
          <p:cNvPr id="11" name="Slide Number Placeholder 10"/>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2367729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D8BD707-D9CF-40AE-B4C6-C98DA3205C09}" type="datetimeFigureOut">
              <a:rPr lang="en-US" smtClean="0"/>
              <a:t>11/3/2025</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uk-UA"/>
          </a:p>
        </p:txBody>
      </p:sp>
      <p:sp>
        <p:nvSpPr>
          <p:cNvPr id="10" name="Slide Number Placeholder 9"/>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2575419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D8BD707-D9CF-40AE-B4C6-C98DA3205C09}" type="datetimeFigureOut">
              <a:rPr lang="en-US" smtClean="0"/>
              <a:t>11/3/2025</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uk-UA"/>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B6F15528-21DE-4FAA-801E-634DDDAF4B2B}" type="slidenum">
              <a:rPr lang="uk-UA" smtClean="0"/>
              <a:t>‹#›</a:t>
            </a:fld>
            <a:endParaRPr lang="uk-UA"/>
          </a:p>
        </p:txBody>
      </p:sp>
    </p:spTree>
    <p:extLst>
      <p:ext uri="{BB962C8B-B14F-4D97-AF65-F5344CB8AC3E}">
        <p14:creationId xmlns:p14="http://schemas.microsoft.com/office/powerpoint/2010/main" val="409051109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15240"/>
            <a:ext cx="12192000" cy="6827520"/>
          </a:xfrm>
          <a:prstGeom prst="rect">
            <a:avLst/>
          </a:prstGeom>
        </p:spPr>
      </p:pic>
      <p:sp>
        <p:nvSpPr>
          <p:cNvPr id="2" name="Прямоугольник 1"/>
          <p:cNvSpPr/>
          <p:nvPr/>
        </p:nvSpPr>
        <p:spPr>
          <a:xfrm>
            <a:off x="3581400" y="1295400"/>
            <a:ext cx="8610600" cy="1323439"/>
          </a:xfrm>
          <a:prstGeom prst="rect">
            <a:avLst/>
          </a:prstGeom>
        </p:spPr>
        <p:txBody>
          <a:bodyPr wrap="square">
            <a:spAutoFit/>
          </a:bodyPr>
          <a:lstStyle/>
          <a:p>
            <a:r>
              <a:rPr lang="ru-RU" sz="4000" b="1" dirty="0" smtClean="0">
                <a:effectLst/>
                <a:latin typeface="Times New Roman" panose="02020603050405020304" pitchFamily="18" charset="0"/>
                <a:ea typeface="Calibri" panose="020F0502020204030204" pitchFamily="34" charset="0"/>
              </a:rPr>
              <a:t>Тема 5: </a:t>
            </a:r>
            <a:r>
              <a:rPr lang="ru-RU" sz="4000" b="1" dirty="0" err="1" smtClean="0">
                <a:effectLst/>
                <a:latin typeface="Times New Roman" panose="02020603050405020304" pitchFamily="18" charset="0"/>
                <a:ea typeface="Calibri" panose="020F0502020204030204" pitchFamily="34" charset="0"/>
              </a:rPr>
              <a:t>Ландшафтотвірні</a:t>
            </a:r>
            <a:r>
              <a:rPr lang="ru-RU" sz="4000" b="1" dirty="0" smtClean="0">
                <a:effectLst/>
                <a:latin typeface="Times New Roman" panose="02020603050405020304" pitchFamily="18" charset="0"/>
                <a:ea typeface="Calibri" panose="020F0502020204030204" pitchFamily="34" charset="0"/>
              </a:rPr>
              <a:t> </a:t>
            </a:r>
            <a:r>
              <a:rPr lang="ru-RU" sz="4000" b="1" dirty="0" err="1" smtClean="0">
                <a:effectLst/>
                <a:latin typeface="Times New Roman" panose="02020603050405020304" pitchFamily="18" charset="0"/>
                <a:ea typeface="Calibri" panose="020F0502020204030204" pitchFamily="34" charset="0"/>
              </a:rPr>
              <a:t>фактори</a:t>
            </a:r>
            <a:r>
              <a:rPr lang="ru-RU" sz="4000" b="1" dirty="0" smtClean="0">
                <a:effectLst/>
                <a:latin typeface="Times New Roman" panose="02020603050405020304" pitchFamily="18" charset="0"/>
                <a:ea typeface="Calibri" panose="020F0502020204030204" pitchFamily="34" charset="0"/>
              </a:rPr>
              <a:t> та </a:t>
            </a:r>
            <a:r>
              <a:rPr lang="ru-RU" sz="4000" b="1" dirty="0" err="1" smtClean="0">
                <a:effectLst/>
                <a:latin typeface="Times New Roman" panose="02020603050405020304" pitchFamily="18" charset="0"/>
                <a:ea typeface="Calibri" panose="020F0502020204030204" pitchFamily="34" charset="0"/>
              </a:rPr>
              <a:t>їх</a:t>
            </a:r>
            <a:r>
              <a:rPr lang="ru-RU" sz="4000" b="1" dirty="0" smtClean="0">
                <a:effectLst/>
                <a:latin typeface="Times New Roman" panose="02020603050405020304" pitchFamily="18" charset="0"/>
                <a:ea typeface="Calibri" panose="020F0502020204030204" pitchFamily="34" charset="0"/>
              </a:rPr>
              <a:t> роль у </a:t>
            </a:r>
            <a:r>
              <a:rPr lang="ru-RU" sz="4000" b="1" dirty="0" err="1" smtClean="0">
                <a:effectLst/>
                <a:latin typeface="Times New Roman" panose="02020603050405020304" pitchFamily="18" charset="0"/>
                <a:ea typeface="Calibri" panose="020F0502020204030204" pitchFamily="34" charset="0"/>
              </a:rPr>
              <a:t>формуванні</a:t>
            </a:r>
            <a:r>
              <a:rPr lang="ru-RU" sz="4000" b="1" dirty="0" smtClean="0">
                <a:effectLst/>
                <a:latin typeface="Times New Roman" panose="02020603050405020304" pitchFamily="18" charset="0"/>
                <a:ea typeface="Calibri" panose="020F0502020204030204" pitchFamily="34" charset="0"/>
              </a:rPr>
              <a:t> </a:t>
            </a:r>
            <a:r>
              <a:rPr lang="ru-RU" sz="4000" b="1" dirty="0" err="1" smtClean="0">
                <a:effectLst/>
                <a:latin typeface="Times New Roman" panose="02020603050405020304" pitchFamily="18" charset="0"/>
                <a:ea typeface="Calibri" panose="020F0502020204030204" pitchFamily="34" charset="0"/>
              </a:rPr>
              <a:t>ландшафтів</a:t>
            </a:r>
            <a:endParaRPr lang="uk-UA" sz="4000" dirty="0"/>
          </a:p>
        </p:txBody>
      </p:sp>
    </p:spTree>
    <p:extLst>
      <p:ext uri="{BB962C8B-B14F-4D97-AF65-F5344CB8AC3E}">
        <p14:creationId xmlns:p14="http://schemas.microsoft.com/office/powerpoint/2010/main" val="2713845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609600" y="457200"/>
            <a:ext cx="10363200" cy="4154984"/>
          </a:xfrm>
          <a:prstGeom prst="rect">
            <a:avLst/>
          </a:prstGeom>
        </p:spPr>
        <p:txBody>
          <a:bodyPr wrap="square">
            <a:spAutoFit/>
          </a:bodyPr>
          <a:lstStyle/>
          <a:p>
            <a:pPr algn="just"/>
            <a:r>
              <a:rPr lang="uk-UA" sz="2400" b="1" i="1" dirty="0" smtClean="0"/>
              <a:t>Міцність порід </a:t>
            </a:r>
            <a:r>
              <a:rPr lang="uk-UA" sz="2400" dirty="0" smtClean="0"/>
              <a:t>є вирішальним фактором у стійкості рельєфу до денудації. Міцні кварцити, граніти, базальти довго опираються руйнуванню, утворюючи останцеві гори, скелі-"свідки" давніх поверхонь вирівнювання. </a:t>
            </a:r>
          </a:p>
          <a:p>
            <a:pPr algn="just"/>
            <a:endParaRPr lang="uk-UA" sz="2400" dirty="0"/>
          </a:p>
          <a:p>
            <a:pPr algn="just"/>
            <a:r>
              <a:rPr lang="uk-UA" sz="2400" b="1" dirty="0" smtClean="0"/>
              <a:t>Літологічний склад </a:t>
            </a:r>
            <a:r>
              <a:rPr lang="uk-UA" sz="2400" dirty="0" smtClean="0"/>
              <a:t>порід є не просто пасивним субстратом, а активним агентом </a:t>
            </a:r>
            <a:r>
              <a:rPr lang="uk-UA" sz="2400" dirty="0" err="1" smtClean="0"/>
              <a:t>ландшафтотворення</a:t>
            </a:r>
            <a:r>
              <a:rPr lang="uk-UA" sz="2400" dirty="0" smtClean="0"/>
              <a:t>. </a:t>
            </a:r>
          </a:p>
          <a:p>
            <a:pPr algn="just"/>
            <a:r>
              <a:rPr lang="uk-UA" sz="2400" dirty="0" smtClean="0"/>
              <a:t>Він визначає хімізм середовища, інтенсивність та напрямок процесів вивітрювання, особливості водного режиму, морфологію рельєфу. Через ці фактори літологія впливає на ґрунтовий покрив, рослинність, а отже, і на весь ландшафтний комплекс. </a:t>
            </a:r>
            <a:endParaRPr lang="uk-UA" sz="2400" dirty="0"/>
          </a:p>
        </p:txBody>
      </p:sp>
    </p:spTree>
    <p:extLst>
      <p:ext uri="{BB962C8B-B14F-4D97-AF65-F5344CB8AC3E}">
        <p14:creationId xmlns:p14="http://schemas.microsoft.com/office/powerpoint/2010/main" val="1903433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609600" y="457200"/>
            <a:ext cx="10363200" cy="4893647"/>
          </a:xfrm>
          <a:prstGeom prst="rect">
            <a:avLst/>
          </a:prstGeom>
        </p:spPr>
        <p:txBody>
          <a:bodyPr wrap="square">
            <a:spAutoFit/>
          </a:bodyPr>
          <a:lstStyle/>
          <a:p>
            <a:pPr algn="just"/>
            <a:r>
              <a:rPr lang="uk-UA" sz="2400" b="1" dirty="0" smtClean="0"/>
              <a:t>Тектонічна структура </a:t>
            </a:r>
            <a:r>
              <a:rPr lang="uk-UA" sz="2400" dirty="0" smtClean="0"/>
              <a:t>відображає будову земної кори та верхньої мантії, характер залягання порід, наявність розломів, складок та інших дислокацій. </a:t>
            </a:r>
          </a:p>
          <a:p>
            <a:pPr algn="just"/>
            <a:r>
              <a:rPr lang="uk-UA" sz="2400" dirty="0" smtClean="0"/>
              <a:t>У глобальному масштабі найбільший вплив мають межі літосферних плит. Зони зіткнення плит (колізії) породжують гірські системи, такі як Гімалаї або Альпи. </a:t>
            </a:r>
          </a:p>
          <a:p>
            <a:pPr algn="just"/>
            <a:endParaRPr lang="uk-UA" sz="2400" dirty="0"/>
          </a:p>
          <a:p>
            <a:pPr algn="just"/>
            <a:r>
              <a:rPr lang="uk-UA" sz="2400" i="1" dirty="0"/>
              <a:t>З</a:t>
            </a:r>
            <a:r>
              <a:rPr lang="uk-UA" sz="2400" i="1" dirty="0" smtClean="0"/>
              <a:t>они розсування плит (</a:t>
            </a:r>
            <a:r>
              <a:rPr lang="uk-UA" sz="2400" i="1" dirty="0" err="1" smtClean="0"/>
              <a:t>рифти</a:t>
            </a:r>
            <a:r>
              <a:rPr lang="uk-UA" sz="2400" i="1" dirty="0" smtClean="0"/>
              <a:t>) </a:t>
            </a:r>
            <a:r>
              <a:rPr lang="uk-UA" sz="2400" dirty="0" smtClean="0"/>
              <a:t>утворюють протяжні западини, як-от </a:t>
            </a:r>
            <a:r>
              <a:rPr lang="uk-UA" sz="2400" dirty="0" err="1" smtClean="0"/>
              <a:t>рифт</a:t>
            </a:r>
            <a:r>
              <a:rPr lang="uk-UA" sz="2400" dirty="0" smtClean="0"/>
              <a:t> Східної Африки. Тут формуються специфічні ландшафти з глибокими озерними </a:t>
            </a:r>
            <a:r>
              <a:rPr lang="uk-UA" sz="2400" dirty="0" err="1" smtClean="0"/>
              <a:t>улоговинами</a:t>
            </a:r>
            <a:r>
              <a:rPr lang="uk-UA" sz="2400" dirty="0" smtClean="0"/>
              <a:t>, вулканічними плато, що перемежовуються саванами. Сейсмічна активність, пов'язана з </a:t>
            </a:r>
            <a:r>
              <a:rPr lang="uk-UA" sz="2400" dirty="0" err="1" smtClean="0"/>
              <a:t>рифтогенезом</a:t>
            </a:r>
            <a:r>
              <a:rPr lang="uk-UA" sz="2400" dirty="0" smtClean="0"/>
              <a:t>, сприяє виникненню </a:t>
            </a:r>
            <a:r>
              <a:rPr lang="uk-UA" sz="2400" dirty="0" err="1" smtClean="0"/>
              <a:t>обвально-осипних</a:t>
            </a:r>
            <a:r>
              <a:rPr lang="uk-UA" sz="2400" dirty="0" smtClean="0"/>
              <a:t> схилів, селевих конусів виносу, що додають мозаїчності місцевим ландшафтам.</a:t>
            </a:r>
            <a:endParaRPr lang="uk-UA" sz="2400" dirty="0"/>
          </a:p>
        </p:txBody>
      </p:sp>
    </p:spTree>
    <p:extLst>
      <p:ext uri="{BB962C8B-B14F-4D97-AF65-F5344CB8AC3E}">
        <p14:creationId xmlns:p14="http://schemas.microsoft.com/office/powerpoint/2010/main" val="3228353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57200" y="304800"/>
            <a:ext cx="11353800" cy="5632311"/>
          </a:xfrm>
          <a:prstGeom prst="rect">
            <a:avLst/>
          </a:prstGeom>
        </p:spPr>
        <p:txBody>
          <a:bodyPr wrap="square">
            <a:spAutoFit/>
          </a:bodyPr>
          <a:lstStyle/>
          <a:p>
            <a:pPr algn="just"/>
            <a:r>
              <a:rPr lang="ru-RU" sz="2400" dirty="0" smtClean="0"/>
              <a:t>У межах </a:t>
            </a:r>
            <a:r>
              <a:rPr lang="ru-RU" sz="2400" dirty="0" err="1" smtClean="0"/>
              <a:t>континентальних</a:t>
            </a:r>
            <a:r>
              <a:rPr lang="ru-RU" sz="2400" dirty="0" smtClean="0"/>
              <a:t> платформ </a:t>
            </a:r>
            <a:r>
              <a:rPr lang="ru-RU" sz="2400" dirty="0" err="1" smtClean="0"/>
              <a:t>визначальними</a:t>
            </a:r>
            <a:r>
              <a:rPr lang="ru-RU" sz="2400" dirty="0" smtClean="0"/>
              <a:t> є </a:t>
            </a:r>
            <a:r>
              <a:rPr lang="ru-RU" sz="2400" dirty="0" err="1" smtClean="0"/>
              <a:t>структури</a:t>
            </a:r>
            <a:r>
              <a:rPr lang="ru-RU" sz="2400" dirty="0" smtClean="0"/>
              <a:t> другого порядку: </a:t>
            </a:r>
          </a:p>
          <a:p>
            <a:pPr algn="just"/>
            <a:endParaRPr lang="ru-RU" sz="2400" dirty="0" smtClean="0"/>
          </a:p>
          <a:p>
            <a:pPr algn="just"/>
            <a:r>
              <a:rPr lang="ru-RU" sz="2400" dirty="0" err="1" smtClean="0"/>
              <a:t>щити</a:t>
            </a:r>
            <a:r>
              <a:rPr lang="ru-RU" sz="2400" dirty="0" smtClean="0"/>
              <a:t>, </a:t>
            </a:r>
          </a:p>
          <a:p>
            <a:pPr algn="just"/>
            <a:r>
              <a:rPr lang="ru-RU" sz="2400" dirty="0" err="1" smtClean="0"/>
              <a:t>плити</a:t>
            </a:r>
            <a:r>
              <a:rPr lang="ru-RU" sz="2400" dirty="0" smtClean="0"/>
              <a:t>, </a:t>
            </a:r>
          </a:p>
          <a:p>
            <a:pPr algn="just"/>
            <a:r>
              <a:rPr lang="ru-RU" sz="2400" dirty="0" err="1" smtClean="0"/>
              <a:t>западини</a:t>
            </a:r>
            <a:r>
              <a:rPr lang="ru-RU" sz="2400" dirty="0" smtClean="0"/>
              <a:t>. </a:t>
            </a:r>
            <a:endParaRPr lang="ru-RU" sz="2400" dirty="0"/>
          </a:p>
          <a:p>
            <a:pPr algn="just"/>
            <a:r>
              <a:rPr lang="ru-RU" sz="2400" dirty="0" err="1" smtClean="0"/>
              <a:t>Стародавні</a:t>
            </a:r>
            <a:r>
              <a:rPr lang="ru-RU" sz="2400" dirty="0" smtClean="0"/>
              <a:t> </a:t>
            </a:r>
            <a:r>
              <a:rPr lang="ru-RU" sz="2400" dirty="0" err="1" smtClean="0"/>
              <a:t>щити</a:t>
            </a:r>
            <a:r>
              <a:rPr lang="ru-RU" sz="2400" dirty="0" smtClean="0"/>
              <a:t> (</a:t>
            </a:r>
            <a:r>
              <a:rPr lang="ru-RU" sz="2400" dirty="0" err="1" smtClean="0"/>
              <a:t>Балтійський</a:t>
            </a:r>
            <a:r>
              <a:rPr lang="ru-RU" sz="2400" dirty="0" smtClean="0"/>
              <a:t>, </a:t>
            </a:r>
            <a:r>
              <a:rPr lang="ru-RU" sz="2400" dirty="0" err="1" smtClean="0"/>
              <a:t>Канадський</a:t>
            </a:r>
            <a:r>
              <a:rPr lang="ru-RU" sz="2400" dirty="0" smtClean="0"/>
              <a:t>) </a:t>
            </a:r>
            <a:r>
              <a:rPr lang="ru-RU" sz="2400" dirty="0" err="1" smtClean="0"/>
              <a:t>характеризуються</a:t>
            </a:r>
            <a:r>
              <a:rPr lang="ru-RU" sz="2400" dirty="0" smtClean="0"/>
              <a:t> </a:t>
            </a:r>
            <a:r>
              <a:rPr lang="ru-RU" sz="2400" dirty="0" err="1" smtClean="0"/>
              <a:t>відносно</a:t>
            </a:r>
            <a:r>
              <a:rPr lang="ru-RU" sz="2400" dirty="0" smtClean="0"/>
              <a:t> плоским, але </a:t>
            </a:r>
            <a:r>
              <a:rPr lang="ru-RU" sz="2400" dirty="0" err="1" smtClean="0"/>
              <a:t>розчленованим</a:t>
            </a:r>
            <a:r>
              <a:rPr lang="ru-RU" sz="2400" dirty="0" smtClean="0"/>
              <a:t> </a:t>
            </a:r>
            <a:r>
              <a:rPr lang="ru-RU" sz="2400" dirty="0" err="1" smtClean="0"/>
              <a:t>рельєфом</a:t>
            </a:r>
            <a:r>
              <a:rPr lang="ru-RU" sz="2400" dirty="0" smtClean="0"/>
              <a:t>. На </a:t>
            </a:r>
            <a:r>
              <a:rPr lang="ru-RU" sz="2400" dirty="0" err="1" smtClean="0"/>
              <a:t>їхніх</a:t>
            </a:r>
            <a:r>
              <a:rPr lang="ru-RU" sz="2400" dirty="0" smtClean="0"/>
              <a:t> </a:t>
            </a:r>
            <a:r>
              <a:rPr lang="ru-RU" sz="2400" dirty="0" err="1" smtClean="0"/>
              <a:t>територіях</a:t>
            </a:r>
            <a:r>
              <a:rPr lang="ru-RU" sz="2400" dirty="0" smtClean="0"/>
              <a:t> </a:t>
            </a:r>
            <a:r>
              <a:rPr lang="ru-RU" sz="2400" dirty="0" err="1" smtClean="0"/>
              <a:t>переважають</a:t>
            </a:r>
            <a:r>
              <a:rPr lang="ru-RU" sz="2400" dirty="0" smtClean="0"/>
              <a:t> </a:t>
            </a:r>
            <a:r>
              <a:rPr lang="ru-RU" sz="2400" dirty="0" err="1" smtClean="0"/>
              <a:t>ландшафти</a:t>
            </a:r>
            <a:r>
              <a:rPr lang="ru-RU" sz="2400" dirty="0" smtClean="0"/>
              <a:t> тайги </a:t>
            </a:r>
            <a:r>
              <a:rPr lang="ru-RU" sz="2400" dirty="0" err="1" smtClean="0"/>
              <a:t>або</a:t>
            </a:r>
            <a:r>
              <a:rPr lang="ru-RU" sz="2400" dirty="0" smtClean="0"/>
              <a:t> </a:t>
            </a:r>
            <a:r>
              <a:rPr lang="ru-RU" sz="2400" dirty="0" err="1" smtClean="0"/>
              <a:t>лісотундри</a:t>
            </a:r>
            <a:r>
              <a:rPr lang="ru-RU" sz="2400" dirty="0" smtClean="0"/>
              <a:t> з великою </a:t>
            </a:r>
            <a:r>
              <a:rPr lang="ru-RU" sz="2400" dirty="0" err="1" smtClean="0"/>
              <a:t>кількістю</a:t>
            </a:r>
            <a:r>
              <a:rPr lang="ru-RU" sz="2400" dirty="0" smtClean="0"/>
              <a:t> озер </a:t>
            </a:r>
            <a:r>
              <a:rPr lang="ru-RU" sz="2400" dirty="0" err="1" smtClean="0"/>
              <a:t>льодовикового</a:t>
            </a:r>
            <a:r>
              <a:rPr lang="ru-RU" sz="2400" dirty="0" smtClean="0"/>
              <a:t> </a:t>
            </a:r>
            <a:r>
              <a:rPr lang="ru-RU" sz="2400" dirty="0" err="1" smtClean="0"/>
              <a:t>походження</a:t>
            </a:r>
            <a:r>
              <a:rPr lang="ru-RU" sz="2400" dirty="0" smtClean="0"/>
              <a:t>.</a:t>
            </a:r>
          </a:p>
          <a:p>
            <a:pPr algn="just"/>
            <a:endParaRPr lang="ru-RU" sz="2400" dirty="0"/>
          </a:p>
          <a:p>
            <a:pPr algn="just"/>
            <a:r>
              <a:rPr lang="uk-UA" sz="2400" dirty="0" smtClean="0"/>
              <a:t>Внутрішньо-</a:t>
            </a:r>
            <a:r>
              <a:rPr lang="uk-UA" sz="2400" dirty="0" err="1" smtClean="0"/>
              <a:t>платформова</a:t>
            </a:r>
            <a:r>
              <a:rPr lang="uk-UA" sz="2400" dirty="0" smtClean="0"/>
              <a:t> тектоніка також </a:t>
            </a:r>
          </a:p>
          <a:p>
            <a:pPr algn="just"/>
            <a:r>
              <a:rPr lang="uk-UA" sz="2400" dirty="0" smtClean="0"/>
              <a:t>включає систему </a:t>
            </a:r>
            <a:r>
              <a:rPr lang="uk-UA" sz="2400" b="1" i="1" dirty="0" smtClean="0"/>
              <a:t>розломів і флексур</a:t>
            </a:r>
            <a:r>
              <a:rPr lang="uk-UA" sz="2400" dirty="0" smtClean="0"/>
              <a:t>. </a:t>
            </a:r>
          </a:p>
          <a:p>
            <a:pPr algn="just"/>
            <a:r>
              <a:rPr lang="uk-UA" sz="2400" dirty="0" smtClean="0"/>
              <a:t>Ці лінійні структури часто стають осями річкових </a:t>
            </a:r>
          </a:p>
          <a:p>
            <a:pPr algn="just"/>
            <a:r>
              <a:rPr lang="uk-UA" sz="2400" dirty="0" smtClean="0"/>
              <a:t>долин, задаючи тим самим каркас дренажної мережі. </a:t>
            </a:r>
            <a:endParaRPr lang="uk-UA" sz="2400" dirty="0"/>
          </a:p>
        </p:txBody>
      </p:sp>
      <p:pic>
        <p:nvPicPr>
          <p:cNvPr id="2" name="Рисунок 1"/>
          <p:cNvPicPr>
            <a:picLocks noChangeAspect="1"/>
          </p:cNvPicPr>
          <p:nvPr/>
        </p:nvPicPr>
        <p:blipFill>
          <a:blip r:embed="rId2"/>
          <a:stretch>
            <a:fillRect/>
          </a:stretch>
        </p:blipFill>
        <p:spPr>
          <a:xfrm>
            <a:off x="7924800" y="3733800"/>
            <a:ext cx="4510088" cy="3378213"/>
          </a:xfrm>
          <a:prstGeom prst="rect">
            <a:avLst/>
          </a:prstGeom>
          <a:effectLst>
            <a:softEdge rad="317500"/>
          </a:effectLst>
        </p:spPr>
      </p:pic>
    </p:spTree>
    <p:extLst>
      <p:ext uri="{BB962C8B-B14F-4D97-AF65-F5344CB8AC3E}">
        <p14:creationId xmlns:p14="http://schemas.microsoft.com/office/powerpoint/2010/main" val="3549981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2400" y="1106117"/>
            <a:ext cx="7924800" cy="5262979"/>
          </a:xfrm>
          <a:prstGeom prst="rect">
            <a:avLst/>
          </a:prstGeom>
        </p:spPr>
        <p:txBody>
          <a:bodyPr wrap="square">
            <a:spAutoFit/>
          </a:bodyPr>
          <a:lstStyle/>
          <a:p>
            <a:pPr algn="just"/>
            <a:r>
              <a:rPr lang="uk-UA" sz="2400" dirty="0" smtClean="0"/>
              <a:t>Складчасті структури, такі як синкліналі та антикліналі, не завжди прямо відображаються в рельєфі. </a:t>
            </a:r>
          </a:p>
          <a:p>
            <a:pPr algn="just"/>
            <a:endParaRPr lang="uk-UA" sz="2400" dirty="0"/>
          </a:p>
          <a:p>
            <a:pPr algn="just"/>
            <a:r>
              <a:rPr lang="uk-UA" sz="2400" dirty="0" smtClean="0"/>
              <a:t>У інверсійних ландшафтах </a:t>
            </a:r>
            <a:r>
              <a:rPr lang="uk-UA" sz="2400" i="1" dirty="0" smtClean="0"/>
              <a:t>антикліналі</a:t>
            </a:r>
            <a:r>
              <a:rPr lang="uk-UA" sz="2400" dirty="0" smtClean="0"/>
              <a:t> можуть виражатися як западини, а </a:t>
            </a:r>
            <a:r>
              <a:rPr lang="uk-UA" sz="2400" i="1" dirty="0" smtClean="0"/>
              <a:t>синкліналі</a:t>
            </a:r>
            <a:r>
              <a:rPr lang="uk-UA" sz="2400" dirty="0" smtClean="0"/>
              <a:t> – як підняття, що пов'язано з різною стійкістю порід до денудації. </a:t>
            </a:r>
          </a:p>
          <a:p>
            <a:pPr algn="just"/>
            <a:endParaRPr lang="uk-UA" sz="2400" dirty="0"/>
          </a:p>
          <a:p>
            <a:pPr algn="just"/>
            <a:r>
              <a:rPr lang="uk-UA" sz="2400" dirty="0" smtClean="0"/>
              <a:t>Критичну роль у формуванні сучасних ландшафтів відіграє </a:t>
            </a:r>
            <a:r>
              <a:rPr lang="uk-UA" sz="2400" i="1" dirty="0" smtClean="0"/>
              <a:t>неотектоніка</a:t>
            </a:r>
            <a:r>
              <a:rPr lang="uk-UA" sz="2400" dirty="0" smtClean="0"/>
              <a:t> – тектонічні рухи, що відбувалися протягом неогену та четвертинного періоду. Саме ці рухи, що тривають і донині, визначили основні риси сучасного рельєфу, а через нього – і інші компоненти ландшафту.</a:t>
            </a:r>
          </a:p>
        </p:txBody>
      </p:sp>
      <p:pic>
        <p:nvPicPr>
          <p:cNvPr id="5" name="Рисунок 4"/>
          <p:cNvPicPr>
            <a:picLocks noChangeAspect="1"/>
          </p:cNvPicPr>
          <p:nvPr/>
        </p:nvPicPr>
        <p:blipFill>
          <a:blip r:embed="rId2"/>
          <a:stretch>
            <a:fillRect/>
          </a:stretch>
        </p:blipFill>
        <p:spPr>
          <a:xfrm>
            <a:off x="8443912" y="3392139"/>
            <a:ext cx="3305175" cy="2475691"/>
          </a:xfrm>
          <a:prstGeom prst="rect">
            <a:avLst/>
          </a:prstGeom>
        </p:spPr>
      </p:pic>
      <p:pic>
        <p:nvPicPr>
          <p:cNvPr id="6" name="Рисунок 5"/>
          <p:cNvPicPr>
            <a:picLocks noChangeAspect="1"/>
          </p:cNvPicPr>
          <p:nvPr/>
        </p:nvPicPr>
        <p:blipFill>
          <a:blip r:embed="rId3"/>
          <a:stretch>
            <a:fillRect/>
          </a:stretch>
        </p:blipFill>
        <p:spPr>
          <a:xfrm>
            <a:off x="8205088" y="990600"/>
            <a:ext cx="3782822" cy="2286022"/>
          </a:xfrm>
          <a:prstGeom prst="rect">
            <a:avLst/>
          </a:prstGeom>
        </p:spPr>
      </p:pic>
    </p:spTree>
    <p:extLst>
      <p:ext uri="{BB962C8B-B14F-4D97-AF65-F5344CB8AC3E}">
        <p14:creationId xmlns:p14="http://schemas.microsoft.com/office/powerpoint/2010/main" val="953972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81000" y="381000"/>
            <a:ext cx="7924800" cy="6001643"/>
          </a:xfrm>
          <a:prstGeom prst="rect">
            <a:avLst/>
          </a:prstGeom>
        </p:spPr>
        <p:txBody>
          <a:bodyPr wrap="square">
            <a:spAutoFit/>
          </a:bodyPr>
          <a:lstStyle/>
          <a:p>
            <a:pPr algn="just"/>
            <a:r>
              <a:rPr lang="uk-UA" sz="2400" dirty="0" smtClean="0"/>
              <a:t>Вертикальні неотектонічні рухи безпосередньо впливають на базис ерозії річок. </a:t>
            </a:r>
          </a:p>
          <a:p>
            <a:pPr algn="just"/>
            <a:r>
              <a:rPr lang="uk-UA" sz="2400" dirty="0" smtClean="0"/>
              <a:t>Підняття території призводить до врізання річок, формування терас, ярусності рельєфу. </a:t>
            </a:r>
          </a:p>
          <a:p>
            <a:pPr algn="just"/>
            <a:endParaRPr lang="uk-UA" sz="2400" dirty="0"/>
          </a:p>
          <a:p>
            <a:pPr algn="just"/>
            <a:r>
              <a:rPr lang="uk-UA" sz="2400" dirty="0" smtClean="0"/>
              <a:t>На крутих схилах формуються </a:t>
            </a:r>
            <a:r>
              <a:rPr lang="uk-UA" sz="2400" dirty="0" err="1" smtClean="0"/>
              <a:t>неповнорозвинені</a:t>
            </a:r>
            <a:r>
              <a:rPr lang="uk-UA" sz="2400" dirty="0" smtClean="0"/>
              <a:t>, щебенисті ґрунти, які швидко змиваються. У цих умовах ландшафт набуває "відкритого" характеру з рідкісним рослинним покривом.</a:t>
            </a:r>
          </a:p>
          <a:p>
            <a:pPr algn="just"/>
            <a:endParaRPr lang="uk-UA" sz="2400" dirty="0"/>
          </a:p>
          <a:p>
            <a:pPr algn="just"/>
            <a:r>
              <a:rPr lang="uk-UA" sz="2400" dirty="0" smtClean="0"/>
              <a:t>Області неотектонічного опускання характеризуються акумулятивним рельєфом. Повільне занурення фундаменту у такому випадку призвело до утворення плоскої поверхні з великою кількістю боліт та озер. Слабкий дренаж сприяє </a:t>
            </a:r>
            <a:r>
              <a:rPr lang="uk-UA" sz="2400" dirty="0" err="1" smtClean="0"/>
              <a:t>оглеєнню</a:t>
            </a:r>
            <a:r>
              <a:rPr lang="uk-UA" sz="2400" dirty="0" smtClean="0"/>
              <a:t> ґрунтів, накопиченню торфу. </a:t>
            </a:r>
          </a:p>
        </p:txBody>
      </p:sp>
      <p:pic>
        <p:nvPicPr>
          <p:cNvPr id="2" name="Рисунок 1"/>
          <p:cNvPicPr>
            <a:picLocks noChangeAspect="1"/>
          </p:cNvPicPr>
          <p:nvPr/>
        </p:nvPicPr>
        <p:blipFill>
          <a:blip r:embed="rId2"/>
          <a:stretch>
            <a:fillRect/>
          </a:stretch>
        </p:blipFill>
        <p:spPr>
          <a:xfrm>
            <a:off x="8277749" y="500571"/>
            <a:ext cx="3914251" cy="5882072"/>
          </a:xfrm>
          <a:prstGeom prst="rect">
            <a:avLst/>
          </a:prstGeom>
          <a:effectLst>
            <a:softEdge rad="317500"/>
          </a:effectLst>
        </p:spPr>
      </p:pic>
    </p:spTree>
    <p:extLst>
      <p:ext uri="{BB962C8B-B14F-4D97-AF65-F5344CB8AC3E}">
        <p14:creationId xmlns:p14="http://schemas.microsoft.com/office/powerpoint/2010/main" val="784606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3010"/>
            <a:ext cx="8915400" cy="6663363"/>
          </a:xfrm>
          <a:prstGeom prst="rect">
            <a:avLst/>
          </a:prstGeom>
        </p:spPr>
        <p:txBody>
          <a:bodyPr wrap="square">
            <a:spAutoFit/>
          </a:bodyPr>
          <a:lstStyle/>
          <a:p>
            <a:pPr algn="just"/>
            <a:r>
              <a:rPr lang="uk-UA" sz="2400" i="1" dirty="0" smtClean="0"/>
              <a:t>Горизонтальні неотектонічні рухи </a:t>
            </a:r>
            <a:r>
              <a:rPr lang="uk-UA" sz="2400" dirty="0" smtClean="0"/>
              <a:t>також мають </a:t>
            </a:r>
            <a:r>
              <a:rPr lang="uk-UA" sz="2400" dirty="0" err="1" smtClean="0"/>
              <a:t>ландшафтоформуючий</a:t>
            </a:r>
            <a:r>
              <a:rPr lang="uk-UA" sz="2400" dirty="0" smtClean="0"/>
              <a:t> ефект. </a:t>
            </a:r>
          </a:p>
          <a:p>
            <a:pPr algn="just"/>
            <a:r>
              <a:rPr lang="uk-UA" sz="2400" dirty="0" smtClean="0"/>
              <a:t>У зонах </a:t>
            </a:r>
            <a:r>
              <a:rPr lang="uk-UA" sz="2400" dirty="0" err="1" smtClean="0"/>
              <a:t>трансформних</a:t>
            </a:r>
            <a:r>
              <a:rPr lang="uk-UA" sz="2400" dirty="0" smtClean="0"/>
              <a:t> розломів відбувається зміщення блоків земної кори. Це спричиняє утворення зсувних уступів, ромбоподібних западин, що заповнюються озерами.</a:t>
            </a:r>
          </a:p>
          <a:p>
            <a:pPr algn="just"/>
            <a:endParaRPr lang="uk-UA" sz="900" dirty="0"/>
          </a:p>
          <a:p>
            <a:pPr algn="just"/>
            <a:r>
              <a:rPr lang="uk-UA" sz="2400" dirty="0" smtClean="0"/>
              <a:t>Неотектонічна активність має і </a:t>
            </a:r>
          </a:p>
          <a:p>
            <a:pPr algn="just"/>
            <a:r>
              <a:rPr lang="uk-UA" sz="2400" dirty="0" smtClean="0"/>
              <a:t>непрямий вплив на ландшафти через </a:t>
            </a:r>
          </a:p>
          <a:p>
            <a:pPr algn="just"/>
            <a:r>
              <a:rPr lang="uk-UA" sz="2400" dirty="0" smtClean="0"/>
              <a:t>зміну циркуляції атмосфери та океану.</a:t>
            </a:r>
          </a:p>
          <a:p>
            <a:pPr algn="just"/>
            <a:endParaRPr lang="uk-UA" sz="1000" dirty="0"/>
          </a:p>
          <a:p>
            <a:pPr algn="just"/>
            <a:r>
              <a:rPr lang="uk-UA" sz="2400" dirty="0" smtClean="0"/>
              <a:t>У прибережних регіонах неотектонічні </a:t>
            </a:r>
          </a:p>
          <a:p>
            <a:pPr algn="just"/>
            <a:r>
              <a:rPr lang="uk-UA" sz="2400" dirty="0" smtClean="0"/>
              <a:t>рухи визначають характер взаємодії моря і </a:t>
            </a:r>
          </a:p>
          <a:p>
            <a:pPr algn="just"/>
            <a:r>
              <a:rPr lang="uk-UA" sz="2400" dirty="0" smtClean="0"/>
              <a:t>суші. На берегах, що піднімаються, </a:t>
            </a:r>
          </a:p>
          <a:p>
            <a:pPr algn="just"/>
            <a:r>
              <a:rPr lang="uk-UA" sz="2400" dirty="0" smtClean="0"/>
              <a:t>спостерігається регресія моря. Тут </a:t>
            </a:r>
          </a:p>
          <a:p>
            <a:pPr algn="just"/>
            <a:r>
              <a:rPr lang="uk-UA" sz="2400" dirty="0" smtClean="0"/>
              <a:t>формуються молоді узбережні ландшафти з</a:t>
            </a:r>
          </a:p>
          <a:p>
            <a:pPr algn="just"/>
            <a:r>
              <a:rPr lang="uk-UA" sz="2400" dirty="0" smtClean="0"/>
              <a:t> піщаними дюнами, </a:t>
            </a:r>
            <a:r>
              <a:rPr lang="uk-UA" sz="2400" dirty="0" err="1" smtClean="0"/>
              <a:t>заростаючими</a:t>
            </a:r>
            <a:r>
              <a:rPr lang="uk-UA" sz="2400" dirty="0" smtClean="0"/>
              <a:t> лагунами. </a:t>
            </a:r>
          </a:p>
          <a:p>
            <a:pPr algn="just"/>
            <a:r>
              <a:rPr lang="uk-UA" sz="2400" dirty="0" smtClean="0"/>
              <a:t>На узбережжях, що опускаються, навпаки,</a:t>
            </a:r>
          </a:p>
          <a:p>
            <a:pPr algn="just"/>
            <a:r>
              <a:rPr lang="uk-UA" sz="2400" dirty="0" smtClean="0"/>
              <a:t> відбувається трансгресія з утворенням естуаріїв, маршів, мангрових </a:t>
            </a:r>
            <a:r>
              <a:rPr lang="uk-UA" sz="2400" dirty="0" err="1" smtClean="0"/>
              <a:t>заростей</a:t>
            </a:r>
            <a:r>
              <a:rPr lang="uk-UA" sz="2400" dirty="0" smtClean="0"/>
              <a:t>.</a:t>
            </a:r>
          </a:p>
        </p:txBody>
      </p:sp>
      <p:pic>
        <p:nvPicPr>
          <p:cNvPr id="5" name="Рисунок 4"/>
          <p:cNvPicPr>
            <a:picLocks noChangeAspect="1"/>
          </p:cNvPicPr>
          <p:nvPr/>
        </p:nvPicPr>
        <p:blipFill>
          <a:blip r:embed="rId2"/>
          <a:stretch>
            <a:fillRect/>
          </a:stretch>
        </p:blipFill>
        <p:spPr>
          <a:xfrm>
            <a:off x="6811073" y="2057400"/>
            <a:ext cx="5353049" cy="3689399"/>
          </a:xfrm>
          <a:prstGeom prst="rect">
            <a:avLst/>
          </a:prstGeom>
        </p:spPr>
      </p:pic>
    </p:spTree>
    <p:extLst>
      <p:ext uri="{BB962C8B-B14F-4D97-AF65-F5344CB8AC3E}">
        <p14:creationId xmlns:p14="http://schemas.microsoft.com/office/powerpoint/2010/main" val="446529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2400" y="762000"/>
            <a:ext cx="6248400" cy="4524315"/>
          </a:xfrm>
          <a:prstGeom prst="rect">
            <a:avLst/>
          </a:prstGeom>
        </p:spPr>
        <p:txBody>
          <a:bodyPr wrap="square">
            <a:spAutoFit/>
          </a:bodyPr>
          <a:lstStyle/>
          <a:p>
            <a:pPr algn="just"/>
            <a:r>
              <a:rPr lang="uk-UA" sz="2400" i="1" dirty="0"/>
              <a:t>Т</a:t>
            </a:r>
            <a:r>
              <a:rPr lang="uk-UA" sz="2400" i="1" dirty="0" smtClean="0"/>
              <a:t>ект</a:t>
            </a:r>
            <a:r>
              <a:rPr lang="uk-UA" sz="2400" dirty="0" smtClean="0"/>
              <a:t>онічна структура та неотектонічні процеси відіграють роль </a:t>
            </a:r>
            <a:r>
              <a:rPr lang="uk-UA" sz="2400" b="1" i="1" dirty="0" smtClean="0"/>
              <a:t>головного "архітектора"</a:t>
            </a:r>
            <a:r>
              <a:rPr lang="uk-UA" sz="2400" dirty="0" smtClean="0"/>
              <a:t> у формуванні ландшафтів. Вони визначають базові морфоструктури рельєфу, регулюють інтенсивність </a:t>
            </a:r>
            <a:r>
              <a:rPr lang="uk-UA" sz="2400" dirty="0" err="1" smtClean="0"/>
              <a:t>ерозійно</a:t>
            </a:r>
            <a:r>
              <a:rPr lang="uk-UA" sz="2400" dirty="0" smtClean="0"/>
              <a:t>-акумулятивних процесів, впливають на циркуляцію атмосфери та гідросфери. Через ці фактори тектоніка опосередковано керує процесами ґрунтоутворення, розвитком рослинного покриву, а отже, і всією ландшафтною структурою. </a:t>
            </a:r>
          </a:p>
        </p:txBody>
      </p:sp>
      <p:pic>
        <p:nvPicPr>
          <p:cNvPr id="5" name="Рисунок 4"/>
          <p:cNvPicPr>
            <a:picLocks noChangeAspect="1"/>
          </p:cNvPicPr>
          <p:nvPr/>
        </p:nvPicPr>
        <p:blipFill>
          <a:blip r:embed="rId2"/>
          <a:stretch>
            <a:fillRect/>
          </a:stretch>
        </p:blipFill>
        <p:spPr>
          <a:xfrm>
            <a:off x="6807356" y="1179457"/>
            <a:ext cx="5353049" cy="3689399"/>
          </a:xfrm>
          <a:prstGeom prst="rect">
            <a:avLst/>
          </a:prstGeom>
        </p:spPr>
      </p:pic>
    </p:spTree>
    <p:extLst>
      <p:ext uri="{BB962C8B-B14F-4D97-AF65-F5344CB8AC3E}">
        <p14:creationId xmlns:p14="http://schemas.microsoft.com/office/powerpoint/2010/main" val="2334868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2400" y="76200"/>
            <a:ext cx="6858000" cy="5016758"/>
          </a:xfrm>
          <a:prstGeom prst="rect">
            <a:avLst/>
          </a:prstGeom>
        </p:spPr>
        <p:txBody>
          <a:bodyPr wrap="square">
            <a:spAutoFit/>
          </a:bodyPr>
          <a:lstStyle/>
          <a:p>
            <a:pPr algn="just"/>
            <a:r>
              <a:rPr lang="uk-UA" sz="2800" b="1" dirty="0" smtClean="0"/>
              <a:t>Рельєф як </a:t>
            </a:r>
            <a:r>
              <a:rPr lang="uk-UA" sz="2800" b="1" dirty="0" err="1" smtClean="0"/>
              <a:t>ландшафтотвірний</a:t>
            </a:r>
            <a:r>
              <a:rPr lang="uk-UA" sz="2800" b="1" dirty="0" smtClean="0"/>
              <a:t> фактор.</a:t>
            </a:r>
          </a:p>
          <a:p>
            <a:pPr algn="just"/>
            <a:endParaRPr lang="uk-UA" sz="2400" dirty="0"/>
          </a:p>
          <a:p>
            <a:pPr algn="just"/>
            <a:r>
              <a:rPr lang="uk-UA" sz="2400" dirty="0" smtClean="0"/>
              <a:t>Рельєф є одним із найважливіших </a:t>
            </a:r>
            <a:r>
              <a:rPr lang="uk-UA" sz="2400" dirty="0" err="1" smtClean="0"/>
              <a:t>ландшафтотвірних</a:t>
            </a:r>
            <a:r>
              <a:rPr lang="uk-UA" sz="2400" dirty="0" smtClean="0"/>
              <a:t> факторів, який визначає просторову диференціацію природних комплексів та їхню динаміку. </a:t>
            </a:r>
          </a:p>
          <a:p>
            <a:pPr algn="just"/>
            <a:endParaRPr lang="uk-UA" sz="2400" dirty="0" smtClean="0"/>
          </a:p>
          <a:p>
            <a:pPr algn="just"/>
            <a:r>
              <a:rPr lang="uk-UA" sz="2400" dirty="0" smtClean="0"/>
              <a:t>Його вплив на формування ландшафтів здійснюється через:</a:t>
            </a:r>
          </a:p>
          <a:p>
            <a:pPr algn="just"/>
            <a:r>
              <a:rPr lang="uk-UA" sz="2400" dirty="0" smtClean="0"/>
              <a:t>перерозподіл сонячної радіації, </a:t>
            </a:r>
          </a:p>
          <a:p>
            <a:pPr algn="just"/>
            <a:r>
              <a:rPr lang="uk-UA" sz="2400" dirty="0" smtClean="0"/>
              <a:t>атмосферних опадів, </a:t>
            </a:r>
          </a:p>
          <a:p>
            <a:pPr algn="just"/>
            <a:r>
              <a:rPr lang="uk-UA" sz="2400" dirty="0" smtClean="0"/>
              <a:t>гравітаційне переміщення речовин та енергії</a:t>
            </a:r>
            <a:endParaRPr lang="uk-UA" sz="2400" dirty="0"/>
          </a:p>
        </p:txBody>
      </p:sp>
      <p:pic>
        <p:nvPicPr>
          <p:cNvPr id="2" name="Рисунок 1"/>
          <p:cNvPicPr>
            <a:picLocks noChangeAspect="1"/>
          </p:cNvPicPr>
          <p:nvPr/>
        </p:nvPicPr>
        <p:blipFill>
          <a:blip r:embed="rId2"/>
          <a:stretch>
            <a:fillRect/>
          </a:stretch>
        </p:blipFill>
        <p:spPr>
          <a:xfrm>
            <a:off x="7010400" y="1778092"/>
            <a:ext cx="5029200" cy="3758606"/>
          </a:xfrm>
          <a:prstGeom prst="rect">
            <a:avLst/>
          </a:prstGeom>
          <a:effectLst>
            <a:softEdge rad="317500"/>
          </a:effectLst>
        </p:spPr>
      </p:pic>
    </p:spTree>
    <p:extLst>
      <p:ext uri="{BB962C8B-B14F-4D97-AF65-F5344CB8AC3E}">
        <p14:creationId xmlns:p14="http://schemas.microsoft.com/office/powerpoint/2010/main" val="1843141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04800" y="228600"/>
            <a:ext cx="6553200" cy="6432530"/>
          </a:xfrm>
          <a:prstGeom prst="rect">
            <a:avLst/>
          </a:prstGeom>
        </p:spPr>
        <p:txBody>
          <a:bodyPr wrap="square">
            <a:spAutoFit/>
          </a:bodyPr>
          <a:lstStyle/>
          <a:p>
            <a:pPr algn="just"/>
            <a:r>
              <a:rPr lang="ru-RU" sz="2800" b="1" dirty="0" smtClean="0"/>
              <a:t> </a:t>
            </a:r>
            <a:r>
              <a:rPr lang="uk-UA" sz="2400" b="1" i="1" dirty="0" err="1" smtClean="0"/>
              <a:t>Макро</a:t>
            </a:r>
            <a:r>
              <a:rPr lang="uk-UA" sz="2400" b="1" i="1" dirty="0" smtClean="0"/>
              <a:t>-, </a:t>
            </a:r>
            <a:r>
              <a:rPr lang="uk-UA" sz="2400" b="1" i="1" dirty="0" err="1" smtClean="0"/>
              <a:t>мезо</a:t>
            </a:r>
            <a:r>
              <a:rPr lang="uk-UA" sz="2400" b="1" i="1" dirty="0" smtClean="0"/>
              <a:t>- і мікрорельєф. </a:t>
            </a:r>
          </a:p>
          <a:p>
            <a:pPr algn="just"/>
            <a:endParaRPr lang="uk-UA" sz="2400" b="1" i="1" dirty="0" smtClean="0"/>
          </a:p>
          <a:p>
            <a:pPr algn="just"/>
            <a:r>
              <a:rPr lang="uk-UA" sz="2400" b="1" i="1" dirty="0" smtClean="0"/>
              <a:t>Макрорельєф</a:t>
            </a:r>
            <a:r>
              <a:rPr lang="uk-UA" sz="2400" dirty="0" smtClean="0"/>
              <a:t>, представлений великими формами земної поверхні (гірські системи, рівнини, плато), визначає зональний розподіл кліматичних параметрів і, як наслідок, ґрунтово-рослинного покриву.</a:t>
            </a:r>
          </a:p>
          <a:p>
            <a:pPr algn="just"/>
            <a:endParaRPr lang="uk-UA" sz="2400" dirty="0"/>
          </a:p>
          <a:p>
            <a:pPr algn="just"/>
            <a:r>
              <a:rPr lang="uk-UA" sz="2400" b="1" i="1" dirty="0" smtClean="0"/>
              <a:t>Мезорельєф</a:t>
            </a:r>
            <a:r>
              <a:rPr lang="uk-UA" sz="2400" dirty="0" smtClean="0"/>
              <a:t> охоплює форми середніх розмірів (балки, яри, моренні горби) і відіграє ключову роль у формуванні місцевих </a:t>
            </a:r>
            <a:r>
              <a:rPr lang="uk-UA" sz="2400" dirty="0" err="1" smtClean="0"/>
              <a:t>кліматів</a:t>
            </a:r>
            <a:r>
              <a:rPr lang="uk-UA" sz="2400" dirty="0" smtClean="0"/>
              <a:t> та ґрунтових відмін.</a:t>
            </a:r>
          </a:p>
          <a:p>
            <a:pPr algn="just"/>
            <a:endParaRPr lang="uk-UA" sz="2400" dirty="0"/>
          </a:p>
          <a:p>
            <a:pPr algn="just"/>
            <a:r>
              <a:rPr lang="ru-RU" sz="2400" b="1" i="1" dirty="0" err="1" smtClean="0"/>
              <a:t>Мікрорельєф</a:t>
            </a:r>
            <a:r>
              <a:rPr lang="ru-RU" sz="2400" dirty="0" smtClean="0"/>
              <a:t>, </a:t>
            </a:r>
            <a:r>
              <a:rPr lang="ru-RU" sz="2400" dirty="0" err="1" smtClean="0"/>
              <a:t>виражений</a:t>
            </a:r>
            <a:r>
              <a:rPr lang="ru-RU" sz="2400" dirty="0" smtClean="0"/>
              <a:t> </a:t>
            </a:r>
            <a:r>
              <a:rPr lang="ru-RU" sz="2400" dirty="0" err="1" smtClean="0"/>
              <a:t>дрібними</a:t>
            </a:r>
            <a:r>
              <a:rPr lang="ru-RU" sz="2400" dirty="0" smtClean="0"/>
              <a:t> </a:t>
            </a:r>
            <a:r>
              <a:rPr lang="ru-RU" sz="2400" dirty="0" err="1" smtClean="0"/>
              <a:t>нерівностями</a:t>
            </a:r>
            <a:r>
              <a:rPr lang="ru-RU" sz="2400" dirty="0" smtClean="0"/>
              <a:t> </a:t>
            </a:r>
            <a:r>
              <a:rPr lang="ru-RU" sz="2400" dirty="0" err="1" smtClean="0"/>
              <a:t>поверхні</a:t>
            </a:r>
            <a:r>
              <a:rPr lang="ru-RU" sz="2400" dirty="0" smtClean="0"/>
              <a:t> (горбки, </a:t>
            </a:r>
            <a:r>
              <a:rPr lang="ru-RU" sz="2400" dirty="0" err="1" smtClean="0"/>
              <a:t>западини</a:t>
            </a:r>
            <a:r>
              <a:rPr lang="ru-RU" sz="2400" dirty="0" smtClean="0"/>
              <a:t>, </a:t>
            </a:r>
            <a:r>
              <a:rPr lang="ru-RU" sz="2400" dirty="0" err="1" smtClean="0"/>
              <a:t>тріщини</a:t>
            </a:r>
            <a:r>
              <a:rPr lang="ru-RU" sz="2400" dirty="0" smtClean="0"/>
              <a:t>), </a:t>
            </a:r>
            <a:r>
              <a:rPr lang="ru-RU" sz="2400" dirty="0" err="1" smtClean="0"/>
              <a:t>впливає</a:t>
            </a:r>
            <a:r>
              <a:rPr lang="ru-RU" sz="2400" dirty="0" smtClean="0"/>
              <a:t> на </a:t>
            </a:r>
            <a:r>
              <a:rPr lang="ru-RU" sz="2400" dirty="0" err="1" smtClean="0"/>
              <a:t>розподіл</a:t>
            </a:r>
            <a:r>
              <a:rPr lang="ru-RU" sz="2400" dirty="0" smtClean="0"/>
              <a:t> </a:t>
            </a:r>
            <a:r>
              <a:rPr lang="ru-RU" sz="2400" dirty="0" err="1" smtClean="0"/>
              <a:t>вологи</a:t>
            </a:r>
            <a:r>
              <a:rPr lang="ru-RU" sz="2400" dirty="0" smtClean="0"/>
              <a:t> та тепла в приземному </a:t>
            </a:r>
            <a:r>
              <a:rPr lang="ru-RU" sz="2400" dirty="0" err="1" smtClean="0"/>
              <a:t>шарі</a:t>
            </a:r>
            <a:r>
              <a:rPr lang="ru-RU" sz="2400" dirty="0" smtClean="0"/>
              <a:t>.</a:t>
            </a:r>
            <a:endParaRPr lang="uk-UA" sz="2400" dirty="0" smtClean="0"/>
          </a:p>
        </p:txBody>
      </p:sp>
      <p:pic>
        <p:nvPicPr>
          <p:cNvPr id="2" name="Рисунок 1"/>
          <p:cNvPicPr>
            <a:picLocks noChangeAspect="1"/>
          </p:cNvPicPr>
          <p:nvPr/>
        </p:nvPicPr>
        <p:blipFill>
          <a:blip r:embed="rId2"/>
          <a:stretch>
            <a:fillRect/>
          </a:stretch>
        </p:blipFill>
        <p:spPr>
          <a:xfrm>
            <a:off x="7010400" y="1828800"/>
            <a:ext cx="4984816" cy="3733800"/>
          </a:xfrm>
          <a:prstGeom prst="rect">
            <a:avLst/>
          </a:prstGeom>
        </p:spPr>
      </p:pic>
    </p:spTree>
    <p:extLst>
      <p:ext uri="{BB962C8B-B14F-4D97-AF65-F5344CB8AC3E}">
        <p14:creationId xmlns:p14="http://schemas.microsoft.com/office/powerpoint/2010/main" val="2013244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600" y="381000"/>
            <a:ext cx="11582400" cy="6801862"/>
          </a:xfrm>
          <a:prstGeom prst="rect">
            <a:avLst/>
          </a:prstGeom>
        </p:spPr>
        <p:txBody>
          <a:bodyPr wrap="square">
            <a:spAutoFit/>
          </a:bodyPr>
          <a:lstStyle/>
          <a:p>
            <a:pPr algn="just"/>
            <a:r>
              <a:rPr lang="ru-RU" sz="2800" b="1" i="1" dirty="0" smtClean="0"/>
              <a:t> </a:t>
            </a:r>
            <a:r>
              <a:rPr lang="uk-UA" sz="2400" b="1" i="1" dirty="0" smtClean="0"/>
              <a:t>Висота, експозиція, крутизна схилів</a:t>
            </a:r>
            <a:r>
              <a:rPr lang="uk-UA" sz="2400" i="1" dirty="0" smtClean="0"/>
              <a:t>. </a:t>
            </a:r>
          </a:p>
          <a:p>
            <a:pPr algn="just"/>
            <a:endParaRPr lang="uk-UA" sz="2400" dirty="0"/>
          </a:p>
          <a:p>
            <a:pPr algn="just"/>
            <a:r>
              <a:rPr lang="uk-UA" sz="2400" dirty="0" smtClean="0"/>
              <a:t>Абсолютна </a:t>
            </a:r>
            <a:r>
              <a:rPr lang="uk-UA" sz="2400" b="1" i="1" dirty="0" smtClean="0"/>
              <a:t>висота</a:t>
            </a:r>
            <a:r>
              <a:rPr lang="uk-UA" sz="2400" dirty="0" smtClean="0"/>
              <a:t> місцевості є визначальним чинником висотної поясності ландшафтів. У Карпатах кожні 100 м підйому знижують середньорічну температуру на 0,6°</a:t>
            </a:r>
            <a:r>
              <a:rPr lang="en-US" sz="2400" dirty="0" smtClean="0"/>
              <a:t>C, </a:t>
            </a:r>
            <a:r>
              <a:rPr lang="uk-UA" sz="2400" dirty="0" smtClean="0"/>
              <a:t>що призводить до зміни типів рослинності: від дубових лісів у передгір'ях до альпійських лук на висотах понад 1500 м.</a:t>
            </a:r>
          </a:p>
          <a:p>
            <a:pPr algn="just"/>
            <a:endParaRPr lang="uk-UA" sz="2400" dirty="0" smtClean="0"/>
          </a:p>
          <a:p>
            <a:pPr algn="just"/>
            <a:r>
              <a:rPr lang="uk-UA" sz="2400" b="1" i="1" dirty="0" smtClean="0"/>
              <a:t>Експозиція</a:t>
            </a:r>
            <a:r>
              <a:rPr lang="uk-UA" sz="2400" dirty="0" smtClean="0"/>
              <a:t> схилів впливає на інсоляцію та зволоження територій. У помірних широтах південні схили отримують більше сонячної радіації, ніж північні. Дослідження показали, що на південних схилах Кримських гір формуються </a:t>
            </a:r>
            <a:r>
              <a:rPr lang="uk-UA" sz="2400" dirty="0" err="1" smtClean="0"/>
              <a:t>ксерофітні</a:t>
            </a:r>
            <a:r>
              <a:rPr lang="uk-UA" sz="2400" dirty="0" smtClean="0"/>
              <a:t> ландшафти з домінуванням ялівцевих лісів, тоді як північні схили вкриті </a:t>
            </a:r>
            <a:r>
              <a:rPr lang="uk-UA" sz="2400" dirty="0" err="1" smtClean="0"/>
              <a:t>мезофільними</a:t>
            </a:r>
            <a:r>
              <a:rPr lang="uk-UA" sz="2400" dirty="0" smtClean="0"/>
              <a:t> буковими лісами.</a:t>
            </a:r>
          </a:p>
          <a:p>
            <a:pPr algn="just"/>
            <a:endParaRPr lang="uk-UA" sz="2400" dirty="0" smtClean="0"/>
          </a:p>
          <a:p>
            <a:pPr algn="just"/>
            <a:r>
              <a:rPr lang="uk-UA" sz="2400" b="1" i="1" dirty="0" smtClean="0"/>
              <a:t>Крутизна схилів </a:t>
            </a:r>
            <a:r>
              <a:rPr lang="uk-UA" sz="2400" dirty="0" smtClean="0"/>
              <a:t>визначає інтенсивність ерозійних процесів та гравітаційне переміщення речовин. На схилах крутизною понад 15° у Карпатах спостерігається активізація зсувів та осипів, що призводить до формування специфічних </a:t>
            </a:r>
            <a:r>
              <a:rPr lang="uk-UA" sz="2400" dirty="0" err="1" smtClean="0"/>
              <a:t>петрофітних</a:t>
            </a:r>
            <a:r>
              <a:rPr lang="uk-UA" sz="2400" dirty="0" smtClean="0"/>
              <a:t> угруповань.</a:t>
            </a:r>
          </a:p>
          <a:p>
            <a:pPr algn="just"/>
            <a:endParaRPr lang="uk-UA" sz="2400" dirty="0" smtClean="0"/>
          </a:p>
        </p:txBody>
      </p:sp>
    </p:spTree>
    <p:extLst>
      <p:ext uri="{BB962C8B-B14F-4D97-AF65-F5344CB8AC3E}">
        <p14:creationId xmlns:p14="http://schemas.microsoft.com/office/powerpoint/2010/main" val="376985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2000" y="305812"/>
            <a:ext cx="8839200" cy="3785652"/>
          </a:xfrm>
          <a:prstGeom prst="rect">
            <a:avLst/>
          </a:prstGeom>
        </p:spPr>
        <p:txBody>
          <a:bodyPr wrap="square">
            <a:spAutoFit/>
          </a:bodyPr>
          <a:lstStyle/>
          <a:p>
            <a:pPr algn="ctr"/>
            <a:r>
              <a:rPr lang="ru-RU" sz="2400" dirty="0" smtClean="0"/>
              <a:t>План:</a:t>
            </a:r>
            <a:endParaRPr lang="en-US" sz="2400" dirty="0" smtClean="0"/>
          </a:p>
          <a:p>
            <a:endParaRPr lang="ru-RU" sz="2400" dirty="0" smtClean="0"/>
          </a:p>
          <a:p>
            <a:r>
              <a:rPr lang="ru-RU" sz="2400" dirty="0" smtClean="0"/>
              <a:t>1. </a:t>
            </a:r>
            <a:r>
              <a:rPr lang="ru-RU" sz="2400" dirty="0" err="1" smtClean="0"/>
              <a:t>Визначення</a:t>
            </a:r>
            <a:r>
              <a:rPr lang="ru-RU" sz="2400" dirty="0" smtClean="0"/>
              <a:t> та </a:t>
            </a:r>
            <a:r>
              <a:rPr lang="ru-RU" sz="2400" dirty="0" err="1" smtClean="0"/>
              <a:t>класифікація</a:t>
            </a:r>
            <a:r>
              <a:rPr lang="ru-RU" sz="2400" dirty="0" smtClean="0"/>
              <a:t> </a:t>
            </a:r>
            <a:r>
              <a:rPr lang="ru-RU" sz="2400" dirty="0" err="1" smtClean="0"/>
              <a:t>ландшафтотвірних</a:t>
            </a:r>
            <a:r>
              <a:rPr lang="ru-RU" sz="2400" dirty="0" smtClean="0"/>
              <a:t> </a:t>
            </a:r>
            <a:r>
              <a:rPr lang="ru-RU" sz="2400" dirty="0" err="1" smtClean="0"/>
              <a:t>факторів</a:t>
            </a:r>
            <a:r>
              <a:rPr lang="ru-RU" sz="2400" dirty="0" smtClean="0"/>
              <a:t>. </a:t>
            </a:r>
          </a:p>
          <a:p>
            <a:r>
              <a:rPr lang="ru-RU" sz="2400" dirty="0" smtClean="0"/>
              <a:t>2. </a:t>
            </a:r>
            <a:r>
              <a:rPr lang="ru-RU" sz="2400" dirty="0" err="1" smtClean="0"/>
              <a:t>Геологічна</a:t>
            </a:r>
            <a:r>
              <a:rPr lang="ru-RU" sz="2400" dirty="0" smtClean="0"/>
              <a:t> основа ландшафту.</a:t>
            </a:r>
          </a:p>
          <a:p>
            <a:r>
              <a:rPr lang="ru-RU" sz="2400" dirty="0" smtClean="0"/>
              <a:t>3. </a:t>
            </a:r>
            <a:r>
              <a:rPr lang="ru-RU" sz="2400" dirty="0" err="1" smtClean="0"/>
              <a:t>Рельєф</a:t>
            </a:r>
            <a:r>
              <a:rPr lang="ru-RU" sz="2400" dirty="0" smtClean="0"/>
              <a:t> як </a:t>
            </a:r>
            <a:r>
              <a:rPr lang="ru-RU" sz="2400" dirty="0" err="1" smtClean="0"/>
              <a:t>ландшафтотвірний</a:t>
            </a:r>
            <a:r>
              <a:rPr lang="ru-RU" sz="2400" dirty="0" smtClean="0"/>
              <a:t> фактор.</a:t>
            </a:r>
          </a:p>
          <a:p>
            <a:r>
              <a:rPr lang="ru-RU" sz="2400" dirty="0" smtClean="0"/>
              <a:t>4. </a:t>
            </a:r>
            <a:r>
              <a:rPr lang="ru-RU" sz="2400" dirty="0" err="1" smtClean="0"/>
              <a:t>Клімат</a:t>
            </a:r>
            <a:r>
              <a:rPr lang="ru-RU" sz="2400" dirty="0" smtClean="0"/>
              <a:t> у </a:t>
            </a:r>
            <a:r>
              <a:rPr lang="ru-RU" sz="2400" dirty="0" err="1" smtClean="0"/>
              <a:t>формуванні</a:t>
            </a:r>
            <a:r>
              <a:rPr lang="ru-RU" sz="2400" dirty="0" smtClean="0"/>
              <a:t> </a:t>
            </a:r>
            <a:r>
              <a:rPr lang="ru-RU" sz="2400" dirty="0" err="1" smtClean="0"/>
              <a:t>ландшафтів</a:t>
            </a:r>
            <a:r>
              <a:rPr lang="ru-RU" sz="2400" dirty="0" smtClean="0"/>
              <a:t>. </a:t>
            </a:r>
          </a:p>
          <a:p>
            <a:r>
              <a:rPr lang="ru-RU" sz="2400" dirty="0" smtClean="0"/>
              <a:t>5. </a:t>
            </a:r>
            <a:r>
              <a:rPr lang="ru-RU" sz="2400" dirty="0" err="1" smtClean="0"/>
              <a:t>Водні</a:t>
            </a:r>
            <a:r>
              <a:rPr lang="ru-RU" sz="2400" dirty="0" smtClean="0"/>
              <a:t> </a:t>
            </a:r>
            <a:r>
              <a:rPr lang="ru-RU" sz="2400" dirty="0" err="1" smtClean="0"/>
              <a:t>об'єкти</a:t>
            </a:r>
            <a:r>
              <a:rPr lang="ru-RU" sz="2400" dirty="0" smtClean="0"/>
              <a:t> та </a:t>
            </a:r>
            <a:r>
              <a:rPr lang="ru-RU" sz="2400" dirty="0" err="1" smtClean="0"/>
              <a:t>їх</a:t>
            </a:r>
            <a:r>
              <a:rPr lang="ru-RU" sz="2400" dirty="0" smtClean="0"/>
              <a:t> </a:t>
            </a:r>
            <a:r>
              <a:rPr lang="ru-RU" sz="2400" dirty="0" err="1" smtClean="0"/>
              <a:t>вплив</a:t>
            </a:r>
            <a:r>
              <a:rPr lang="ru-RU" sz="2400" dirty="0" smtClean="0"/>
              <a:t>.</a:t>
            </a:r>
          </a:p>
          <a:p>
            <a:r>
              <a:rPr lang="ru-RU" sz="2400" dirty="0" smtClean="0"/>
              <a:t>6. </a:t>
            </a:r>
            <a:r>
              <a:rPr lang="ru-RU" sz="2400" dirty="0" err="1" smtClean="0"/>
              <a:t>Ґрунти</a:t>
            </a:r>
            <a:r>
              <a:rPr lang="ru-RU" sz="2400" dirty="0" smtClean="0"/>
              <a:t> як </a:t>
            </a:r>
            <a:r>
              <a:rPr lang="ru-RU" sz="2400" dirty="0" err="1" smtClean="0"/>
              <a:t>дзеркало</a:t>
            </a:r>
            <a:r>
              <a:rPr lang="ru-RU" sz="2400" dirty="0" smtClean="0"/>
              <a:t> ландшафту. </a:t>
            </a:r>
          </a:p>
          <a:p>
            <a:r>
              <a:rPr lang="ru-RU" sz="2400" dirty="0" smtClean="0"/>
              <a:t>7. </a:t>
            </a:r>
            <a:r>
              <a:rPr lang="ru-RU" sz="2400" dirty="0" err="1" smtClean="0"/>
              <a:t>Біота</a:t>
            </a:r>
            <a:r>
              <a:rPr lang="ru-RU" sz="2400" dirty="0" smtClean="0"/>
              <a:t> в </a:t>
            </a:r>
            <a:r>
              <a:rPr lang="ru-RU" sz="2400" dirty="0" err="1" smtClean="0"/>
              <a:t>ландшафтній</a:t>
            </a:r>
            <a:r>
              <a:rPr lang="ru-RU" sz="2400" dirty="0" smtClean="0"/>
              <a:t> </a:t>
            </a:r>
            <a:r>
              <a:rPr lang="ru-RU" sz="2400" dirty="0" err="1" smtClean="0"/>
              <a:t>структурі</a:t>
            </a:r>
            <a:r>
              <a:rPr lang="ru-RU" sz="2400" dirty="0" smtClean="0"/>
              <a:t>.</a:t>
            </a:r>
          </a:p>
          <a:p>
            <a:r>
              <a:rPr lang="ru-RU" sz="2400" dirty="0" smtClean="0"/>
              <a:t>8. </a:t>
            </a:r>
            <a:r>
              <a:rPr lang="ru-RU" sz="2400" dirty="0" err="1" smtClean="0"/>
              <a:t>Антропогенний</a:t>
            </a:r>
            <a:r>
              <a:rPr lang="ru-RU" sz="2400" dirty="0" smtClean="0"/>
              <a:t> фактор. </a:t>
            </a:r>
          </a:p>
        </p:txBody>
      </p:sp>
      <p:pic>
        <p:nvPicPr>
          <p:cNvPr id="3" name="Рисунок 2"/>
          <p:cNvPicPr>
            <a:picLocks noChangeAspect="1"/>
          </p:cNvPicPr>
          <p:nvPr/>
        </p:nvPicPr>
        <p:blipFill>
          <a:blip r:embed="rId2"/>
          <a:stretch>
            <a:fillRect/>
          </a:stretch>
        </p:blipFill>
        <p:spPr>
          <a:xfrm>
            <a:off x="5924550" y="3733800"/>
            <a:ext cx="6248400" cy="3124200"/>
          </a:xfrm>
          <a:prstGeom prst="rect">
            <a:avLst/>
          </a:prstGeom>
        </p:spPr>
      </p:pic>
    </p:spTree>
    <p:extLst>
      <p:ext uri="{BB962C8B-B14F-4D97-AF65-F5344CB8AC3E}">
        <p14:creationId xmlns:p14="http://schemas.microsoft.com/office/powerpoint/2010/main" val="3146650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600" y="228600"/>
            <a:ext cx="10515600" cy="6740307"/>
          </a:xfrm>
          <a:prstGeom prst="rect">
            <a:avLst/>
          </a:prstGeom>
        </p:spPr>
        <p:txBody>
          <a:bodyPr wrap="square">
            <a:spAutoFit/>
          </a:bodyPr>
          <a:lstStyle/>
          <a:p>
            <a:pPr algn="just"/>
            <a:r>
              <a:rPr lang="uk-UA" sz="2400" b="1" i="1" dirty="0" smtClean="0"/>
              <a:t>Перерозподіл тепла, вологи, речовин</a:t>
            </a:r>
            <a:r>
              <a:rPr lang="uk-UA" sz="2400" i="1" dirty="0" smtClean="0"/>
              <a:t>. </a:t>
            </a:r>
          </a:p>
          <a:p>
            <a:pPr algn="just"/>
            <a:endParaRPr lang="uk-UA" sz="2400" i="1" dirty="0"/>
          </a:p>
          <a:p>
            <a:pPr algn="just"/>
            <a:r>
              <a:rPr lang="uk-UA" sz="2400" i="1" dirty="0" smtClean="0"/>
              <a:t>Рельєф істотно впливає на перерозподіл тепла і вологи, що є ключовим для формування ландшафтів. У гірських районах, таких як Карпати, західні </a:t>
            </a:r>
            <a:r>
              <a:rPr lang="uk-UA" sz="2400" i="1" dirty="0" err="1" smtClean="0"/>
              <a:t>макросхили</a:t>
            </a:r>
            <a:r>
              <a:rPr lang="uk-UA" sz="2400" i="1" dirty="0" smtClean="0"/>
              <a:t> отримують більше атмосферних опадів через затримання вологих повітряних мас, що надходять з Атлантики. Як наслідок, тут переважають вологі смерекові ліси, а на східних схилах – сухіші дубово-букові.</a:t>
            </a:r>
          </a:p>
          <a:p>
            <a:pPr algn="just"/>
            <a:endParaRPr lang="uk-UA" sz="2400" i="1" dirty="0" smtClean="0"/>
          </a:p>
          <a:p>
            <a:pPr algn="just"/>
            <a:r>
              <a:rPr lang="uk-UA" sz="2400" dirty="0"/>
              <a:t>На </a:t>
            </a:r>
            <a:r>
              <a:rPr lang="uk-UA" sz="2400" dirty="0" err="1"/>
              <a:t>мезорівні</a:t>
            </a:r>
            <a:r>
              <a:rPr lang="uk-UA" sz="2400" dirty="0"/>
              <a:t> рельєф зумовлює різницю у нагріванні та охолодженні повітря</a:t>
            </a:r>
            <a:r>
              <a:rPr lang="uk-UA" sz="2400" dirty="0" smtClean="0"/>
              <a:t>. </a:t>
            </a:r>
            <a:r>
              <a:rPr lang="ru-RU" sz="2400" dirty="0" err="1" smtClean="0"/>
              <a:t>Рельєф</a:t>
            </a:r>
            <a:r>
              <a:rPr lang="ru-RU" sz="2400" dirty="0" smtClean="0"/>
              <a:t> </a:t>
            </a:r>
            <a:r>
              <a:rPr lang="ru-RU" sz="2400" dirty="0" err="1" smtClean="0"/>
              <a:t>визначає</a:t>
            </a:r>
            <a:r>
              <a:rPr lang="ru-RU" sz="2400" dirty="0" smtClean="0"/>
              <a:t> </a:t>
            </a:r>
            <a:r>
              <a:rPr lang="ru-RU" sz="2400" dirty="0" err="1" smtClean="0"/>
              <a:t>гравітаційний</a:t>
            </a:r>
            <a:r>
              <a:rPr lang="ru-RU" sz="2400" dirty="0" smtClean="0"/>
              <a:t> перенос </a:t>
            </a:r>
            <a:r>
              <a:rPr lang="ru-RU" sz="2400" dirty="0" err="1" smtClean="0"/>
              <a:t>речовин</a:t>
            </a:r>
            <a:r>
              <a:rPr lang="ru-RU" sz="2400" dirty="0" smtClean="0"/>
              <a:t>. </a:t>
            </a:r>
          </a:p>
          <a:p>
            <a:pPr algn="just"/>
            <a:endParaRPr lang="ru-RU" sz="2400" dirty="0" smtClean="0"/>
          </a:p>
          <a:p>
            <a:pPr algn="just"/>
            <a:r>
              <a:rPr lang="uk-UA" sz="2400" dirty="0"/>
              <a:t>Р</a:t>
            </a:r>
            <a:r>
              <a:rPr lang="uk-UA" sz="2400" dirty="0" smtClean="0"/>
              <a:t>ельєф є потужним </a:t>
            </a:r>
            <a:r>
              <a:rPr lang="uk-UA" sz="2400" dirty="0" err="1" smtClean="0"/>
              <a:t>ландшафтотвірним</a:t>
            </a:r>
            <a:r>
              <a:rPr lang="uk-UA" sz="2400" dirty="0" smtClean="0"/>
              <a:t> фактором, який через свою багаторівневу структуру та різноманітні характеристики визначає просторову диференціацію та динаміку ландшафтів. Його вплив на перерозподіл тепла, вологи та речовин створює унікальну мозаїку природних комплексів, що потребує ретельного вивчення та збереження.</a:t>
            </a:r>
          </a:p>
        </p:txBody>
      </p:sp>
    </p:spTree>
    <p:extLst>
      <p:ext uri="{BB962C8B-B14F-4D97-AF65-F5344CB8AC3E}">
        <p14:creationId xmlns:p14="http://schemas.microsoft.com/office/powerpoint/2010/main" val="3926147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2400" y="762000"/>
            <a:ext cx="9601200" cy="5693866"/>
          </a:xfrm>
          <a:prstGeom prst="rect">
            <a:avLst/>
          </a:prstGeom>
        </p:spPr>
        <p:txBody>
          <a:bodyPr wrap="square">
            <a:spAutoFit/>
          </a:bodyPr>
          <a:lstStyle/>
          <a:p>
            <a:pPr algn="just"/>
            <a:r>
              <a:rPr lang="uk-UA" sz="2800" b="1" dirty="0" smtClean="0"/>
              <a:t>Клімат у формуванні ландшафтів.</a:t>
            </a:r>
          </a:p>
          <a:p>
            <a:pPr algn="just"/>
            <a:endParaRPr lang="uk-UA" sz="2800" b="1" dirty="0"/>
          </a:p>
          <a:p>
            <a:pPr algn="just"/>
            <a:r>
              <a:rPr lang="ru-RU" sz="2400" b="1" i="1" dirty="0" smtClean="0"/>
              <a:t>Температура, опади, </a:t>
            </a:r>
            <a:r>
              <a:rPr lang="ru-RU" sz="2400" b="1" i="1" dirty="0" err="1" smtClean="0"/>
              <a:t>вітри</a:t>
            </a:r>
            <a:r>
              <a:rPr lang="ru-RU" sz="2400" b="1" i="1" smtClean="0"/>
              <a:t>. </a:t>
            </a:r>
          </a:p>
          <a:p>
            <a:pPr algn="just"/>
            <a:r>
              <a:rPr lang="ru-RU" sz="2400" smtClean="0"/>
              <a:t>Температурний</a:t>
            </a:r>
            <a:r>
              <a:rPr lang="ru-RU" sz="2400" dirty="0" smtClean="0"/>
              <a:t> режим є </a:t>
            </a:r>
            <a:r>
              <a:rPr lang="ru-RU" sz="2400" dirty="0" err="1" smtClean="0"/>
              <a:t>ключовим</a:t>
            </a:r>
            <a:r>
              <a:rPr lang="ru-RU" sz="2400" dirty="0" smtClean="0"/>
              <a:t> </a:t>
            </a:r>
            <a:r>
              <a:rPr lang="ru-RU" sz="2400" dirty="0" err="1" smtClean="0"/>
              <a:t>чинником</a:t>
            </a:r>
            <a:r>
              <a:rPr lang="ru-RU" sz="2400" dirty="0" smtClean="0"/>
              <a:t>, </a:t>
            </a:r>
            <a:r>
              <a:rPr lang="ru-RU" sz="2400" dirty="0" err="1" smtClean="0"/>
              <a:t>що</a:t>
            </a:r>
            <a:r>
              <a:rPr lang="ru-RU" sz="2400" dirty="0" smtClean="0"/>
              <a:t> </a:t>
            </a:r>
            <a:r>
              <a:rPr lang="ru-RU" sz="2400" dirty="0" err="1" smtClean="0"/>
              <a:t>визначає</a:t>
            </a:r>
            <a:r>
              <a:rPr lang="ru-RU" sz="2400" dirty="0" smtClean="0"/>
              <a:t> </a:t>
            </a:r>
            <a:r>
              <a:rPr lang="ru-RU" sz="2400" dirty="0" err="1" smtClean="0"/>
              <a:t>інтенсивність</a:t>
            </a:r>
            <a:r>
              <a:rPr lang="ru-RU" sz="2400" dirty="0" smtClean="0"/>
              <a:t> </a:t>
            </a:r>
            <a:r>
              <a:rPr lang="ru-RU" sz="2400" dirty="0" err="1" smtClean="0"/>
              <a:t>фізичних</a:t>
            </a:r>
            <a:r>
              <a:rPr lang="ru-RU" sz="2400" dirty="0" smtClean="0"/>
              <a:t>, </a:t>
            </a:r>
            <a:r>
              <a:rPr lang="ru-RU" sz="2400" dirty="0" err="1" smtClean="0"/>
              <a:t>хімічних</a:t>
            </a:r>
            <a:r>
              <a:rPr lang="ru-RU" sz="2400" dirty="0" smtClean="0"/>
              <a:t> та </a:t>
            </a:r>
            <a:r>
              <a:rPr lang="ru-RU" sz="2400" dirty="0" err="1" smtClean="0"/>
              <a:t>біологічних</a:t>
            </a:r>
            <a:r>
              <a:rPr lang="ru-RU" sz="2400" dirty="0" smtClean="0"/>
              <a:t> </a:t>
            </a:r>
            <a:r>
              <a:rPr lang="ru-RU" sz="2400" dirty="0" err="1" smtClean="0"/>
              <a:t>процесів</a:t>
            </a:r>
            <a:r>
              <a:rPr lang="ru-RU" sz="2400" dirty="0" smtClean="0"/>
              <a:t> у </a:t>
            </a:r>
            <a:r>
              <a:rPr lang="ru-RU" sz="2400" dirty="0" err="1" smtClean="0"/>
              <a:t>ландшафті</a:t>
            </a:r>
            <a:r>
              <a:rPr lang="ru-RU" sz="2400" dirty="0" smtClean="0"/>
              <a:t>.</a:t>
            </a:r>
          </a:p>
          <a:p>
            <a:pPr algn="just"/>
            <a:endParaRPr lang="ru-RU" sz="1000" dirty="0" smtClean="0"/>
          </a:p>
          <a:p>
            <a:pPr algn="just"/>
            <a:r>
              <a:rPr lang="ru-RU" sz="2400" dirty="0" err="1" smtClean="0"/>
              <a:t>Атмосферні</a:t>
            </a:r>
            <a:r>
              <a:rPr lang="ru-RU" sz="2400" dirty="0" smtClean="0"/>
              <a:t> опади є </a:t>
            </a:r>
            <a:r>
              <a:rPr lang="ru-RU" sz="2400" dirty="0" err="1" smtClean="0"/>
              <a:t>джерелом</a:t>
            </a:r>
            <a:r>
              <a:rPr lang="ru-RU" sz="2400" dirty="0" smtClean="0"/>
              <a:t> </a:t>
            </a:r>
            <a:r>
              <a:rPr lang="ru-RU" sz="2400" dirty="0" err="1" smtClean="0"/>
              <a:t>вологи</a:t>
            </a:r>
            <a:r>
              <a:rPr lang="ru-RU" sz="2400" dirty="0" smtClean="0"/>
              <a:t> для </a:t>
            </a:r>
            <a:r>
              <a:rPr lang="ru-RU" sz="2400" dirty="0" err="1" smtClean="0"/>
              <a:t>ландшафтів</a:t>
            </a:r>
            <a:r>
              <a:rPr lang="ru-RU" sz="2400" dirty="0" smtClean="0"/>
              <a:t>, </a:t>
            </a:r>
            <a:r>
              <a:rPr lang="ru-RU" sz="2400" dirty="0" err="1" smtClean="0"/>
              <a:t>визначаючи</a:t>
            </a:r>
            <a:r>
              <a:rPr lang="ru-RU" sz="2400" dirty="0" smtClean="0"/>
              <a:t> </a:t>
            </a:r>
            <a:r>
              <a:rPr lang="ru-RU" sz="2400" dirty="0" err="1" smtClean="0"/>
              <a:t>водний</a:t>
            </a:r>
            <a:r>
              <a:rPr lang="ru-RU" sz="2400" dirty="0" smtClean="0"/>
              <a:t> баланс і характер </a:t>
            </a:r>
            <a:r>
              <a:rPr lang="ru-RU" sz="2400" dirty="0" err="1" smtClean="0"/>
              <a:t>зволоження</a:t>
            </a:r>
            <a:r>
              <a:rPr lang="ru-RU" sz="2400" dirty="0" smtClean="0"/>
              <a:t>. </a:t>
            </a:r>
          </a:p>
          <a:p>
            <a:pPr algn="just"/>
            <a:endParaRPr lang="ru-RU" sz="1000" dirty="0" smtClean="0"/>
          </a:p>
          <a:p>
            <a:pPr algn="just"/>
            <a:r>
              <a:rPr lang="uk-UA" sz="2400" dirty="0" smtClean="0"/>
              <a:t>Вітри відіграють важливу роль у перенесенні тепла, вологи та частинок речовин. Західні вітри, які переважають в Україні, приносять вологі атлантичні повітряні маси, сприяючи розвитку лісових ландшафтів на заході країни. Натомість, східні та південно-східні вітри несуть сухе континентальне повітря, що посилює </a:t>
            </a:r>
            <a:r>
              <a:rPr lang="uk-UA" sz="2400" dirty="0" err="1" smtClean="0"/>
              <a:t>аридизацію</a:t>
            </a:r>
            <a:r>
              <a:rPr lang="uk-UA" sz="2400" dirty="0" smtClean="0"/>
              <a:t> степових ландшафтів.</a:t>
            </a:r>
          </a:p>
        </p:txBody>
      </p:sp>
    </p:spTree>
    <p:extLst>
      <p:ext uri="{BB962C8B-B14F-4D97-AF65-F5344CB8AC3E}">
        <p14:creationId xmlns:p14="http://schemas.microsoft.com/office/powerpoint/2010/main" val="2874423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010400" y="1828800"/>
            <a:ext cx="4923852" cy="3276600"/>
          </a:xfrm>
          <a:prstGeom prst="rect">
            <a:avLst/>
          </a:prstGeom>
          <a:effectLst>
            <a:softEdge rad="317500"/>
          </a:effectLst>
        </p:spPr>
      </p:pic>
      <p:sp>
        <p:nvSpPr>
          <p:cNvPr id="3" name="Прямоугольник 2"/>
          <p:cNvSpPr/>
          <p:nvPr/>
        </p:nvSpPr>
        <p:spPr>
          <a:xfrm>
            <a:off x="304800" y="1600200"/>
            <a:ext cx="6553200" cy="3046988"/>
          </a:xfrm>
          <a:prstGeom prst="rect">
            <a:avLst/>
          </a:prstGeom>
        </p:spPr>
        <p:txBody>
          <a:bodyPr wrap="square">
            <a:spAutoFit/>
          </a:bodyPr>
          <a:lstStyle/>
          <a:p>
            <a:pPr algn="just"/>
            <a:r>
              <a:rPr lang="ru-RU" sz="2400" dirty="0" err="1" smtClean="0"/>
              <a:t>Фактори</a:t>
            </a:r>
            <a:r>
              <a:rPr lang="ru-RU" sz="2400" dirty="0" smtClean="0"/>
              <a:t>, </a:t>
            </a:r>
            <a:r>
              <a:rPr lang="ru-RU" sz="2400" dirty="0" err="1" smtClean="0"/>
              <a:t>що</a:t>
            </a:r>
            <a:r>
              <a:rPr lang="ru-RU" sz="2400" dirty="0" smtClean="0"/>
              <a:t> </a:t>
            </a:r>
            <a:r>
              <a:rPr lang="ru-RU" sz="2400" dirty="0" err="1" smtClean="0"/>
              <a:t>визначають</a:t>
            </a:r>
            <a:r>
              <a:rPr lang="ru-RU" sz="2400" dirty="0" smtClean="0"/>
              <a:t> структуру, </a:t>
            </a:r>
            <a:r>
              <a:rPr lang="ru-RU" sz="2400" dirty="0" err="1" smtClean="0"/>
              <a:t>функціонування</a:t>
            </a:r>
            <a:r>
              <a:rPr lang="ru-RU" sz="2400" dirty="0" smtClean="0"/>
              <a:t> та </a:t>
            </a:r>
            <a:r>
              <a:rPr lang="ru-RU" sz="2400" dirty="0" err="1" smtClean="0"/>
              <a:t>динаміку</a:t>
            </a:r>
            <a:r>
              <a:rPr lang="ru-RU" sz="2400" dirty="0" smtClean="0"/>
              <a:t> ландшафту, </a:t>
            </a:r>
            <a:r>
              <a:rPr lang="ru-RU" sz="2400" dirty="0" err="1" smtClean="0"/>
              <a:t>називаються</a:t>
            </a:r>
            <a:r>
              <a:rPr lang="ru-RU" sz="2400" dirty="0" smtClean="0"/>
              <a:t> </a:t>
            </a:r>
            <a:r>
              <a:rPr lang="ru-RU" sz="2400" b="1" dirty="0" err="1" smtClean="0"/>
              <a:t>ландшафтотвірними</a:t>
            </a:r>
            <a:endParaRPr lang="ru-RU" sz="2400" b="1" dirty="0" smtClean="0"/>
          </a:p>
          <a:p>
            <a:pPr algn="just"/>
            <a:endParaRPr lang="ru-RU" sz="2400" b="1" dirty="0"/>
          </a:p>
          <a:p>
            <a:pPr algn="just"/>
            <a:r>
              <a:rPr lang="ru-RU" sz="2400" dirty="0" err="1" smtClean="0"/>
              <a:t>Ландшафтотвірний</a:t>
            </a:r>
            <a:r>
              <a:rPr lang="ru-RU" sz="2400" dirty="0" smtClean="0"/>
              <a:t> фактор - будь-</a:t>
            </a:r>
            <a:r>
              <a:rPr lang="ru-RU" sz="2400" dirty="0" err="1" smtClean="0"/>
              <a:t>який</a:t>
            </a:r>
            <a:r>
              <a:rPr lang="ru-RU" sz="2400" dirty="0" smtClean="0"/>
              <a:t> </a:t>
            </a:r>
            <a:r>
              <a:rPr lang="ru-RU" sz="2400" dirty="0" err="1" smtClean="0"/>
              <a:t>природний</a:t>
            </a:r>
            <a:r>
              <a:rPr lang="ru-RU" sz="2400" dirty="0" smtClean="0"/>
              <a:t> </a:t>
            </a:r>
            <a:r>
              <a:rPr lang="ru-RU" sz="2400" dirty="0" err="1" smtClean="0"/>
              <a:t>або</a:t>
            </a:r>
            <a:r>
              <a:rPr lang="ru-RU" sz="2400" dirty="0" smtClean="0"/>
              <a:t> </a:t>
            </a:r>
            <a:r>
              <a:rPr lang="ru-RU" sz="2400" dirty="0" err="1" smtClean="0"/>
              <a:t>антропогенний</a:t>
            </a:r>
            <a:r>
              <a:rPr lang="ru-RU" sz="2400" dirty="0" smtClean="0"/>
              <a:t> компонент </a:t>
            </a:r>
            <a:r>
              <a:rPr lang="ru-RU" sz="2400" dirty="0" err="1" smtClean="0"/>
              <a:t>чи</a:t>
            </a:r>
            <a:r>
              <a:rPr lang="ru-RU" sz="2400" dirty="0" smtClean="0"/>
              <a:t> </a:t>
            </a:r>
            <a:r>
              <a:rPr lang="ru-RU" sz="2400" dirty="0" err="1" smtClean="0"/>
              <a:t>процес</a:t>
            </a:r>
            <a:r>
              <a:rPr lang="ru-RU" sz="2400" dirty="0" smtClean="0"/>
              <a:t>, </a:t>
            </a:r>
            <a:r>
              <a:rPr lang="ru-RU" sz="2400" dirty="0" err="1" smtClean="0"/>
              <a:t>який</a:t>
            </a:r>
            <a:r>
              <a:rPr lang="ru-RU" sz="2400" dirty="0" smtClean="0"/>
              <a:t> </a:t>
            </a:r>
            <a:r>
              <a:rPr lang="ru-RU" sz="2400" dirty="0" err="1" smtClean="0"/>
              <a:t>бере</a:t>
            </a:r>
            <a:r>
              <a:rPr lang="ru-RU" sz="2400" dirty="0" smtClean="0"/>
              <a:t> участь у </a:t>
            </a:r>
            <a:r>
              <a:rPr lang="ru-RU" sz="2400" dirty="0" err="1" smtClean="0"/>
              <a:t>формуванні</a:t>
            </a:r>
            <a:r>
              <a:rPr lang="ru-RU" sz="2400" dirty="0" smtClean="0"/>
              <a:t>, </a:t>
            </a:r>
            <a:r>
              <a:rPr lang="ru-RU" sz="2400" dirty="0" err="1" smtClean="0"/>
              <a:t>розвитку</a:t>
            </a:r>
            <a:r>
              <a:rPr lang="ru-RU" sz="2400" dirty="0" smtClean="0"/>
              <a:t> та </a:t>
            </a:r>
            <a:r>
              <a:rPr lang="ru-RU" sz="2400" dirty="0" err="1" smtClean="0"/>
              <a:t>трансформації</a:t>
            </a:r>
            <a:r>
              <a:rPr lang="ru-RU" sz="2400" dirty="0" smtClean="0"/>
              <a:t> ландшафту</a:t>
            </a:r>
            <a:endParaRPr lang="uk-UA"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615415" y="4114800"/>
            <a:ext cx="4610039" cy="3067772"/>
          </a:xfrm>
          <a:prstGeom prst="rect">
            <a:avLst/>
          </a:prstGeom>
          <a:effectLst>
            <a:softEdge rad="317500"/>
          </a:effectLst>
        </p:spPr>
      </p:pic>
      <p:sp>
        <p:nvSpPr>
          <p:cNvPr id="3" name="Прямоугольник 2"/>
          <p:cNvSpPr/>
          <p:nvPr/>
        </p:nvSpPr>
        <p:spPr>
          <a:xfrm>
            <a:off x="762000" y="381000"/>
            <a:ext cx="9906000" cy="4524315"/>
          </a:xfrm>
          <a:prstGeom prst="rect">
            <a:avLst/>
          </a:prstGeom>
        </p:spPr>
        <p:txBody>
          <a:bodyPr wrap="square">
            <a:spAutoFit/>
          </a:bodyPr>
          <a:lstStyle/>
          <a:p>
            <a:pPr algn="just"/>
            <a:r>
              <a:rPr lang="uk-UA" sz="2400" b="1" dirty="0" smtClean="0"/>
              <a:t>Абіотичні</a:t>
            </a:r>
            <a:r>
              <a:rPr lang="uk-UA" sz="2400" dirty="0" smtClean="0"/>
              <a:t> фактори включають компоненти неживої природи</a:t>
            </a:r>
            <a:r>
              <a:rPr lang="uk-UA" sz="2400" dirty="0"/>
              <a:t>:</a:t>
            </a:r>
            <a:r>
              <a:rPr lang="uk-UA" sz="2400" dirty="0" smtClean="0"/>
              <a:t> </a:t>
            </a:r>
          </a:p>
          <a:p>
            <a:pPr algn="just"/>
            <a:endParaRPr lang="uk-UA" sz="2400" dirty="0" smtClean="0"/>
          </a:p>
          <a:p>
            <a:pPr marL="342900" indent="-342900" algn="just">
              <a:buFontTx/>
              <a:buChar char="-"/>
            </a:pPr>
            <a:r>
              <a:rPr lang="uk-UA" sz="2400" dirty="0" smtClean="0"/>
              <a:t>геологічна будова території, яка визначає літологічний склад порід та тектонічну структуру; </a:t>
            </a:r>
          </a:p>
          <a:p>
            <a:pPr marL="342900" indent="-342900" algn="just">
              <a:buFontTx/>
              <a:buChar char="-"/>
            </a:pPr>
            <a:r>
              <a:rPr lang="uk-UA" sz="2400" dirty="0" smtClean="0"/>
              <a:t>рельєф з його </a:t>
            </a:r>
            <a:r>
              <a:rPr lang="uk-UA" sz="2400" dirty="0" err="1" smtClean="0"/>
              <a:t>морфометричними</a:t>
            </a:r>
            <a:r>
              <a:rPr lang="uk-UA" sz="2400" dirty="0" smtClean="0"/>
              <a:t> та морфологічними характеристиками; </a:t>
            </a:r>
          </a:p>
          <a:p>
            <a:pPr marL="342900" indent="-342900" algn="just">
              <a:buFontTx/>
              <a:buChar char="-"/>
            </a:pPr>
            <a:r>
              <a:rPr lang="uk-UA" sz="2400" dirty="0" smtClean="0"/>
              <a:t>клімат, що впливає через температурний режим, кількість та розподіл опадів; водні об'єкти, як поверхневі, так і підземні.</a:t>
            </a:r>
          </a:p>
          <a:p>
            <a:pPr algn="just"/>
            <a:endParaRPr lang="uk-UA" sz="2400" dirty="0"/>
          </a:p>
          <a:p>
            <a:pPr algn="just"/>
            <a:r>
              <a:rPr lang="uk-UA" sz="2400" dirty="0" smtClean="0"/>
              <a:t> Особливе місце серед абіотичних факторів займають ґрунти, які, з одного боку, є продуктом взаємодії інших факторів, а з іншого - самі значно впливають на формування ландшафту</a:t>
            </a:r>
            <a:endParaRPr lang="uk-UA" sz="2400" dirty="0"/>
          </a:p>
        </p:txBody>
      </p:sp>
    </p:spTree>
    <p:extLst>
      <p:ext uri="{BB962C8B-B14F-4D97-AF65-F5344CB8AC3E}">
        <p14:creationId xmlns:p14="http://schemas.microsoft.com/office/powerpoint/2010/main" val="3388478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762000" y="381000"/>
            <a:ext cx="9906000" cy="3785652"/>
          </a:xfrm>
          <a:prstGeom prst="rect">
            <a:avLst/>
          </a:prstGeom>
        </p:spPr>
        <p:txBody>
          <a:bodyPr wrap="square">
            <a:spAutoFit/>
          </a:bodyPr>
          <a:lstStyle/>
          <a:p>
            <a:pPr algn="just"/>
            <a:r>
              <a:rPr lang="uk-UA" sz="2400" b="1" dirty="0" smtClean="0"/>
              <a:t>Біотичні</a:t>
            </a:r>
            <a:r>
              <a:rPr lang="uk-UA" sz="2400" dirty="0" smtClean="0"/>
              <a:t> фактори представлені живими організмами</a:t>
            </a:r>
            <a:r>
              <a:rPr lang="uk-UA" sz="2400" dirty="0"/>
              <a:t>:</a:t>
            </a:r>
            <a:r>
              <a:rPr lang="uk-UA" sz="2400" dirty="0" smtClean="0"/>
              <a:t> </a:t>
            </a:r>
          </a:p>
          <a:p>
            <a:pPr algn="just"/>
            <a:endParaRPr lang="uk-UA" sz="2400" dirty="0" smtClean="0"/>
          </a:p>
          <a:p>
            <a:pPr marL="342900" indent="-342900" algn="just">
              <a:buFontTx/>
              <a:buChar char="-"/>
            </a:pPr>
            <a:r>
              <a:rPr lang="uk-UA" sz="2400" dirty="0" smtClean="0"/>
              <a:t>рослинні угруповання, які визначають фізіономічний вигляд ландшафту, структуру його біогеоценозів;</a:t>
            </a:r>
          </a:p>
          <a:p>
            <a:pPr marL="342900" indent="-342900" algn="just">
              <a:buFontTx/>
              <a:buChar char="-"/>
            </a:pPr>
            <a:r>
              <a:rPr lang="uk-UA" sz="2400" dirty="0" smtClean="0"/>
              <a:t>тваринний світ, хоча й менш помітний візуально, відіграє істотну роль у функціонуванні ландшафту через трофічні ланцюги, міграції, риючу діяльність; </a:t>
            </a:r>
          </a:p>
          <a:p>
            <a:pPr marL="342900" indent="-342900" algn="just">
              <a:buFontTx/>
              <a:buChar char="-"/>
            </a:pPr>
            <a:r>
              <a:rPr lang="uk-UA" sz="2400" dirty="0" smtClean="0"/>
              <a:t>мікроорганізми, які є ключовими агентами в процесах ґрунтоутворення, розкладу органічної речовини, кругообігу елементів.</a:t>
            </a:r>
            <a:endParaRPr lang="uk-UA" sz="2400" dirty="0"/>
          </a:p>
        </p:txBody>
      </p:sp>
    </p:spTree>
    <p:extLst>
      <p:ext uri="{BB962C8B-B14F-4D97-AF65-F5344CB8AC3E}">
        <p14:creationId xmlns:p14="http://schemas.microsoft.com/office/powerpoint/2010/main" val="575370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762000" y="381000"/>
            <a:ext cx="9906000" cy="3785652"/>
          </a:xfrm>
          <a:prstGeom prst="rect">
            <a:avLst/>
          </a:prstGeom>
        </p:spPr>
        <p:txBody>
          <a:bodyPr wrap="square">
            <a:spAutoFit/>
          </a:bodyPr>
          <a:lstStyle/>
          <a:p>
            <a:pPr algn="just"/>
            <a:r>
              <a:rPr lang="uk-UA" sz="2400" dirty="0"/>
              <a:t>А</a:t>
            </a:r>
            <a:r>
              <a:rPr lang="uk-UA" sz="2400" dirty="0" smtClean="0"/>
              <a:t>нтропогенні фактори - діяльність людини стала потужною силою, що змінює ландшафти:</a:t>
            </a:r>
          </a:p>
          <a:p>
            <a:pPr algn="just"/>
            <a:endParaRPr lang="uk-UA" sz="2400" dirty="0"/>
          </a:p>
          <a:p>
            <a:pPr marL="342900" indent="-342900" algn="just">
              <a:buFontTx/>
              <a:buChar char="-"/>
            </a:pPr>
            <a:r>
              <a:rPr lang="uk-UA" sz="2400" dirty="0" smtClean="0"/>
              <a:t>сільське господарство (зміна рослинного покриву, ерозія ґрунтів);</a:t>
            </a:r>
          </a:p>
          <a:p>
            <a:pPr marL="342900" indent="-342900" algn="just">
              <a:buFontTx/>
              <a:buChar char="-"/>
            </a:pPr>
            <a:r>
              <a:rPr lang="uk-UA" sz="2400" dirty="0" smtClean="0"/>
              <a:t> урбанізація (створення міських ландшафтів), </a:t>
            </a:r>
          </a:p>
          <a:p>
            <a:pPr marL="342900" indent="-342900" algn="just">
              <a:buFontTx/>
              <a:buChar char="-"/>
            </a:pPr>
            <a:r>
              <a:rPr lang="uk-UA" sz="2400" dirty="0" smtClean="0"/>
              <a:t>промисловість (техногенні форми рельєфу, забруднення). </a:t>
            </a:r>
          </a:p>
          <a:p>
            <a:pPr algn="just"/>
            <a:endParaRPr lang="uk-UA" sz="2400" dirty="0" smtClean="0"/>
          </a:p>
          <a:p>
            <a:pPr algn="just"/>
            <a:r>
              <a:rPr lang="uk-UA" sz="2400" dirty="0" smtClean="0"/>
              <a:t>Навіть на територіях, які здаються недоторканими,</a:t>
            </a:r>
          </a:p>
          <a:p>
            <a:pPr algn="just"/>
            <a:r>
              <a:rPr lang="uk-UA" sz="2400" dirty="0" smtClean="0"/>
              <a:t>часто можна виявити сліди давнього антропогенного</a:t>
            </a:r>
          </a:p>
          <a:p>
            <a:pPr algn="just"/>
            <a:r>
              <a:rPr lang="uk-UA" sz="2400" dirty="0" smtClean="0"/>
              <a:t> впливу, наприклад, у структурі лісів</a:t>
            </a:r>
            <a:endParaRPr lang="uk-UA" sz="2400" dirty="0"/>
          </a:p>
        </p:txBody>
      </p:sp>
      <p:pic>
        <p:nvPicPr>
          <p:cNvPr id="4" name="Рисунок 3"/>
          <p:cNvPicPr>
            <a:picLocks noChangeAspect="1"/>
          </p:cNvPicPr>
          <p:nvPr/>
        </p:nvPicPr>
        <p:blipFill>
          <a:blip r:embed="rId2"/>
          <a:stretch>
            <a:fillRect/>
          </a:stretch>
        </p:blipFill>
        <p:spPr>
          <a:xfrm>
            <a:off x="8915400" y="2247275"/>
            <a:ext cx="3157538" cy="4744935"/>
          </a:xfrm>
          <a:prstGeom prst="rect">
            <a:avLst/>
          </a:prstGeom>
          <a:effectLst>
            <a:softEdge rad="317500"/>
          </a:effectLst>
        </p:spPr>
      </p:pic>
    </p:spTree>
    <p:extLst>
      <p:ext uri="{BB962C8B-B14F-4D97-AF65-F5344CB8AC3E}">
        <p14:creationId xmlns:p14="http://schemas.microsoft.com/office/powerpoint/2010/main" val="3716745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517950" y="381000"/>
            <a:ext cx="8915400" cy="2677656"/>
          </a:xfrm>
          <a:prstGeom prst="rect">
            <a:avLst/>
          </a:prstGeom>
        </p:spPr>
        <p:txBody>
          <a:bodyPr wrap="square">
            <a:spAutoFit/>
          </a:bodyPr>
          <a:lstStyle/>
          <a:p>
            <a:pPr algn="just"/>
            <a:r>
              <a:rPr lang="uk-UA" sz="2400" dirty="0" err="1" smtClean="0"/>
              <a:t>Ландшафтотвірні</a:t>
            </a:r>
            <a:r>
              <a:rPr lang="uk-UA" sz="2400" dirty="0" smtClean="0"/>
              <a:t> фактори не діють ізольовано. Вони перебувають у постійній взаємодії, утворюючи складну мережу прямих і зворотних </a:t>
            </a:r>
            <a:r>
              <a:rPr lang="uk-UA" sz="2400" dirty="0" err="1" smtClean="0"/>
              <a:t>зв'язків</a:t>
            </a:r>
            <a:r>
              <a:rPr lang="uk-UA" sz="2400" dirty="0" smtClean="0"/>
              <a:t>. </a:t>
            </a:r>
          </a:p>
          <a:p>
            <a:pPr algn="just"/>
            <a:endParaRPr lang="uk-UA" sz="2400" dirty="0"/>
          </a:p>
          <a:p>
            <a:pPr algn="just"/>
            <a:r>
              <a:rPr lang="uk-UA" sz="2400" dirty="0" smtClean="0"/>
              <a:t>Принцип цілісності ландшафту - це не просто сума його компонентів, а інтегральна система, де зміна одного </a:t>
            </a:r>
            <a:r>
              <a:rPr lang="uk-UA" sz="2400" dirty="0" err="1" smtClean="0"/>
              <a:t>фактора</a:t>
            </a:r>
            <a:r>
              <a:rPr lang="uk-UA" sz="2400" dirty="0" smtClean="0"/>
              <a:t> неминуче викликає зміни в інших.</a:t>
            </a:r>
            <a:endParaRPr lang="uk-UA" sz="2400" dirty="0"/>
          </a:p>
        </p:txBody>
      </p:sp>
      <p:pic>
        <p:nvPicPr>
          <p:cNvPr id="2" name="Рисунок 1"/>
          <p:cNvPicPr>
            <a:picLocks noChangeAspect="1"/>
          </p:cNvPicPr>
          <p:nvPr/>
        </p:nvPicPr>
        <p:blipFill>
          <a:blip r:embed="rId2"/>
          <a:stretch>
            <a:fillRect/>
          </a:stretch>
        </p:blipFill>
        <p:spPr>
          <a:xfrm>
            <a:off x="6937800" y="2971800"/>
            <a:ext cx="4991100" cy="3657600"/>
          </a:xfrm>
          <a:prstGeom prst="rect">
            <a:avLst/>
          </a:prstGeom>
        </p:spPr>
      </p:pic>
    </p:spTree>
    <p:extLst>
      <p:ext uri="{BB962C8B-B14F-4D97-AF65-F5344CB8AC3E}">
        <p14:creationId xmlns:p14="http://schemas.microsoft.com/office/powerpoint/2010/main" val="3419546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762000" y="381000"/>
            <a:ext cx="10363200" cy="4955203"/>
          </a:xfrm>
          <a:prstGeom prst="rect">
            <a:avLst/>
          </a:prstGeom>
        </p:spPr>
        <p:txBody>
          <a:bodyPr wrap="square">
            <a:spAutoFit/>
          </a:bodyPr>
          <a:lstStyle/>
          <a:p>
            <a:pPr algn="just"/>
            <a:r>
              <a:rPr lang="uk-UA" sz="2800" b="1" dirty="0" smtClean="0"/>
              <a:t>Геологічна основа ландша</a:t>
            </a:r>
            <a:r>
              <a:rPr lang="uk-UA" sz="2800" b="1" i="1" dirty="0" smtClean="0"/>
              <a:t>фту</a:t>
            </a:r>
          </a:p>
          <a:p>
            <a:pPr algn="just"/>
            <a:endParaRPr lang="uk-UA" sz="2400" i="1" dirty="0"/>
          </a:p>
          <a:p>
            <a:pPr algn="just"/>
            <a:endParaRPr lang="uk-UA" sz="2400" i="1" dirty="0"/>
          </a:p>
          <a:p>
            <a:pPr algn="just"/>
            <a:r>
              <a:rPr lang="uk-UA" sz="2400" b="1" i="1" dirty="0" smtClean="0"/>
              <a:t>Літологічний склад </a:t>
            </a:r>
            <a:r>
              <a:rPr lang="uk-UA" sz="2400" dirty="0" smtClean="0"/>
              <a:t>характеризує речовинні особливості гірських порід, їхню структуру та текстуру. </a:t>
            </a:r>
          </a:p>
          <a:p>
            <a:pPr algn="just"/>
            <a:r>
              <a:rPr lang="uk-UA" sz="2400" dirty="0" smtClean="0"/>
              <a:t>У контексті </a:t>
            </a:r>
            <a:r>
              <a:rPr lang="uk-UA" sz="2400" dirty="0" err="1" smtClean="0"/>
              <a:t>ландшафтотворення</a:t>
            </a:r>
            <a:r>
              <a:rPr lang="uk-UA" sz="2400" dirty="0" smtClean="0"/>
              <a:t> ключове значення мають такі параметри:</a:t>
            </a:r>
          </a:p>
          <a:p>
            <a:pPr algn="just"/>
            <a:r>
              <a:rPr lang="uk-UA" sz="2400" dirty="0" smtClean="0"/>
              <a:t> мінералогічний склад, </a:t>
            </a:r>
          </a:p>
          <a:p>
            <a:pPr algn="just"/>
            <a:r>
              <a:rPr lang="uk-UA" sz="2400" dirty="0" smtClean="0"/>
              <a:t>розмір і форма мінеральних </a:t>
            </a:r>
            <a:r>
              <a:rPr lang="uk-UA" sz="2400" dirty="0" err="1" smtClean="0"/>
              <a:t>зерен</a:t>
            </a:r>
            <a:r>
              <a:rPr lang="uk-UA" sz="2400" dirty="0" smtClean="0"/>
              <a:t>, </a:t>
            </a:r>
          </a:p>
          <a:p>
            <a:pPr algn="just"/>
            <a:r>
              <a:rPr lang="uk-UA" sz="2400" dirty="0" smtClean="0"/>
              <a:t>пористість, </a:t>
            </a:r>
          </a:p>
          <a:p>
            <a:pPr algn="just"/>
            <a:r>
              <a:rPr lang="uk-UA" sz="2400" dirty="0" smtClean="0"/>
              <a:t>проникність, </a:t>
            </a:r>
          </a:p>
          <a:p>
            <a:pPr algn="just"/>
            <a:r>
              <a:rPr lang="uk-UA" sz="2400" dirty="0" smtClean="0"/>
              <a:t>щільність,</a:t>
            </a:r>
          </a:p>
          <a:p>
            <a:pPr algn="just"/>
            <a:r>
              <a:rPr lang="uk-UA" sz="2400" dirty="0" smtClean="0"/>
              <a:t>міцність порід.</a:t>
            </a:r>
            <a:endParaRPr lang="uk-UA" sz="2400" dirty="0"/>
          </a:p>
        </p:txBody>
      </p:sp>
    </p:spTree>
    <p:extLst>
      <p:ext uri="{BB962C8B-B14F-4D97-AF65-F5344CB8AC3E}">
        <p14:creationId xmlns:p14="http://schemas.microsoft.com/office/powerpoint/2010/main" val="3466627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609600" y="457200"/>
            <a:ext cx="10363200" cy="6001643"/>
          </a:xfrm>
          <a:prstGeom prst="rect">
            <a:avLst/>
          </a:prstGeom>
        </p:spPr>
        <p:txBody>
          <a:bodyPr wrap="square">
            <a:spAutoFit/>
          </a:bodyPr>
          <a:lstStyle/>
          <a:p>
            <a:pPr algn="just"/>
            <a:r>
              <a:rPr lang="ru-RU" sz="2400" b="1" i="1" dirty="0" err="1" smtClean="0"/>
              <a:t>Мінералогічний</a:t>
            </a:r>
            <a:r>
              <a:rPr lang="ru-RU" sz="2400" b="1" i="1" dirty="0" smtClean="0"/>
              <a:t> склад </a:t>
            </a:r>
            <a:r>
              <a:rPr lang="ru-RU" sz="2400" dirty="0" err="1" smtClean="0"/>
              <a:t>порід</a:t>
            </a:r>
            <a:r>
              <a:rPr lang="ru-RU" sz="2400" dirty="0" smtClean="0"/>
              <a:t> є </a:t>
            </a:r>
            <a:r>
              <a:rPr lang="ru-RU" sz="2400" dirty="0" err="1" smtClean="0"/>
              <a:t>визначальним</a:t>
            </a:r>
            <a:r>
              <a:rPr lang="ru-RU" sz="2400" dirty="0" smtClean="0"/>
              <a:t> для </a:t>
            </a:r>
            <a:r>
              <a:rPr lang="ru-RU" sz="2400" dirty="0" err="1" smtClean="0"/>
              <a:t>хімічних</a:t>
            </a:r>
            <a:r>
              <a:rPr lang="ru-RU" sz="2400" dirty="0" smtClean="0"/>
              <a:t> </a:t>
            </a:r>
            <a:r>
              <a:rPr lang="ru-RU" sz="2400" dirty="0" err="1" smtClean="0"/>
              <a:t>властивостей</a:t>
            </a:r>
            <a:r>
              <a:rPr lang="ru-RU" sz="2400" dirty="0" smtClean="0"/>
              <a:t> ландшафту. </a:t>
            </a:r>
          </a:p>
          <a:p>
            <a:pPr algn="just"/>
            <a:endParaRPr lang="ru-RU" sz="2400" i="1" dirty="0"/>
          </a:p>
          <a:p>
            <a:pPr algn="just"/>
            <a:r>
              <a:rPr lang="uk-UA" sz="2400" b="1" i="1" dirty="0" smtClean="0"/>
              <a:t>Розмір і форма мінеральних </a:t>
            </a:r>
            <a:r>
              <a:rPr lang="uk-UA" sz="2400" b="1" i="1" dirty="0" err="1" smtClean="0"/>
              <a:t>зерен</a:t>
            </a:r>
            <a:r>
              <a:rPr lang="uk-UA" sz="2400" b="1" i="1" dirty="0" smtClean="0"/>
              <a:t> </a:t>
            </a:r>
            <a:r>
              <a:rPr lang="uk-UA" sz="2400" dirty="0" smtClean="0"/>
              <a:t>безпосередньо впливають на характер вивітрювання порід. Дрібнозернисті осадові породи, такі як глини та аргіліти, мають велику питому поверхню </a:t>
            </a:r>
            <a:r>
              <a:rPr lang="uk-UA" sz="2400" dirty="0" err="1" smtClean="0"/>
              <a:t>зерен</a:t>
            </a:r>
            <a:r>
              <a:rPr lang="uk-UA" sz="2400" dirty="0" smtClean="0"/>
              <a:t>, що сприяє інтенсивним хімічним реакціям. У результаті утворюються потужні шари кори вивітрювання, які є субстратом для глибоких, добре розвинених ґрунтів.</a:t>
            </a:r>
          </a:p>
          <a:p>
            <a:pPr algn="just"/>
            <a:endParaRPr lang="uk-UA" sz="2400" dirty="0"/>
          </a:p>
          <a:p>
            <a:pPr algn="just"/>
            <a:r>
              <a:rPr lang="uk-UA" sz="2400" b="1" i="1" dirty="0" smtClean="0"/>
              <a:t>Пористість і проникність порід </a:t>
            </a:r>
            <a:r>
              <a:rPr lang="uk-UA" sz="2400" dirty="0" smtClean="0"/>
              <a:t>відіграють ключову роль у гідрологічному режимі ландшафту. </a:t>
            </a:r>
            <a:r>
              <a:rPr lang="uk-UA" sz="2400" dirty="0" err="1" smtClean="0"/>
              <a:t>Високопористі</a:t>
            </a:r>
            <a:r>
              <a:rPr lang="uk-UA" sz="2400" dirty="0" smtClean="0"/>
              <a:t> породи, такі як піски або вулканічні туфи, легко пропускають воду, що призводить до формування потужних водоносних горизонтів. У ландшафтному вимірі це проявляється у вигляді джерел, живленні річок ґрунтовими водами, що стабілізує їхній стік.</a:t>
            </a:r>
            <a:endParaRPr lang="uk-UA" sz="2400" dirty="0"/>
          </a:p>
        </p:txBody>
      </p:sp>
    </p:spTree>
    <p:extLst>
      <p:ext uri="{BB962C8B-B14F-4D97-AF65-F5344CB8AC3E}">
        <p14:creationId xmlns:p14="http://schemas.microsoft.com/office/powerpoint/2010/main" val="3634414848"/>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xmlns=""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TM10001115[[fn=Посылка]]</Template>
  <TotalTime>925</TotalTime>
  <Words>1568</Words>
  <Application>Microsoft Office PowerPoint</Application>
  <PresentationFormat>Произвольный</PresentationFormat>
  <Paragraphs>137</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Parcel</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Вика</dc:creator>
  <cp:lastModifiedBy>Герасимчук Олена Леонтіївна</cp:lastModifiedBy>
  <cp:revision>80</cp:revision>
  <dcterms:created xsi:type="dcterms:W3CDTF">2024-09-03T07:40:07Z</dcterms:created>
  <dcterms:modified xsi:type="dcterms:W3CDTF">2025-11-03T07:48:44Z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2022-09-01T00:00:00Z</vt:filetime>
  </property>
  <property fmtid="{D5CDD505-2E9C-101B-9397-08002B2CF9AE}" pid="3" name="Creator">
    <vt:lpwstr>Microsoft® PowerPoint® 2019</vt:lpwstr>
  </property>
  <property fmtid="{D5CDD505-2E9C-101B-9397-08002B2CF9AE}" pid="4" name="LastSaved">
    <vt:filetime>2024-09-03T00:00:00Z</vt:filetime>
  </property>
  <property fmtid="{D5CDD505-2E9C-101B-9397-08002B2CF9AE}" pid="5" name="Producer">
    <vt:lpwstr>Microsoft® PowerPoint® 2019</vt:lpwstr>
  </property>
</Properties>
</file>