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8" r:id="rId1"/>
  </p:sldMasterIdLst>
  <p:sldIdLst>
    <p:sldId id="281" r:id="rId2"/>
    <p:sldId id="282" r:id="rId3"/>
    <p:sldId id="257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283" r:id="rId13"/>
    <p:sldId id="284" r:id="rId14"/>
    <p:sldId id="321" r:id="rId15"/>
    <p:sldId id="295" r:id="rId16"/>
    <p:sldId id="323" r:id="rId17"/>
    <p:sldId id="322" r:id="rId18"/>
    <p:sldId id="285" r:id="rId19"/>
    <p:sldId id="296" r:id="rId20"/>
    <p:sldId id="324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25" r:id="rId29"/>
    <p:sldId id="326" r:id="rId3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2" autoAdjust="0"/>
  </p:normalViewPr>
  <p:slideViewPr>
    <p:cSldViewPr>
      <p:cViewPr varScale="1">
        <p:scale>
          <a:sx n="69" d="100"/>
          <a:sy n="69" d="100"/>
        </p:scale>
        <p:origin x="-75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35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5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9207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43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19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5783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48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6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50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776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772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541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051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81400" y="12954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4: 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Класифікація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типологія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ландшафтів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7138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457200"/>
            <a:ext cx="10363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У географічній науці найбільшого поширення набули два підходи до </a:t>
            </a:r>
          </a:p>
          <a:p>
            <a:pPr algn="just"/>
            <a:r>
              <a:rPr lang="uk-UA" sz="2400" dirty="0" smtClean="0"/>
              <a:t>класифікації ландшафтів: </a:t>
            </a:r>
          </a:p>
          <a:p>
            <a:pPr algn="just"/>
            <a:r>
              <a:rPr lang="uk-UA" sz="2400" dirty="0" smtClean="0"/>
              <a:t>1) фізико-географічне районування; </a:t>
            </a:r>
          </a:p>
          <a:p>
            <a:pPr algn="just"/>
            <a:r>
              <a:rPr lang="uk-UA" sz="2400" dirty="0" smtClean="0"/>
              <a:t>2) типологічна класифікація. </a:t>
            </a:r>
          </a:p>
          <a:p>
            <a:pPr algn="just"/>
            <a:endParaRPr lang="uk-UA" sz="2400" i="1" dirty="0"/>
          </a:p>
          <a:p>
            <a:pPr algn="just"/>
            <a:r>
              <a:rPr lang="uk-UA" sz="2400" dirty="0" smtClean="0"/>
              <a:t>Перша класифікація дозволяє описати відмінності ландшафту з тим </a:t>
            </a:r>
          </a:p>
          <a:p>
            <a:pPr algn="just"/>
            <a:r>
              <a:rPr lang="uk-UA" sz="2400" dirty="0" smtClean="0"/>
              <a:t>або іншим ступенем деталізації (залежно від призначення). </a:t>
            </a:r>
          </a:p>
          <a:p>
            <a:pPr algn="just"/>
            <a:r>
              <a:rPr lang="uk-UA" sz="2400" dirty="0" smtClean="0"/>
              <a:t>Основним критерієм при цій класифікації служить не подібність, а зв’язки, просторові відносини, територіальна єдність складових частин і спільність історичного розвитку.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 smtClean="0"/>
              <a:t>Типологічна класифікація навіть за високого ступеня узагальнення </a:t>
            </a:r>
          </a:p>
          <a:p>
            <a:pPr algn="just"/>
            <a:r>
              <a:rPr lang="uk-UA" sz="2400" dirty="0" smtClean="0"/>
              <a:t>дозволяє зберегти істотні, типові якісні ознаки досліджуваних об’єктів. У такій класифікації подібність зберігається на всіх рівнях систематизації – типах, класах, видах тощо. Розходження може бути лише у ступеня цієї подібності.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034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457200"/>
            <a:ext cx="1036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У ландшафтознавстві розроблена класифікація природно-територіальних комплексів (ПТК), основними класифікаційними </a:t>
            </a:r>
          </a:p>
          <a:p>
            <a:pPr algn="just"/>
            <a:r>
              <a:rPr lang="uk-UA" sz="2400" dirty="0" smtClean="0"/>
              <a:t>критеріями якої є: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1) походження або генезис; </a:t>
            </a:r>
          </a:p>
          <a:p>
            <a:pPr algn="just"/>
            <a:r>
              <a:rPr lang="uk-UA" sz="2400" dirty="0" smtClean="0"/>
              <a:t>2) властивості; </a:t>
            </a:r>
          </a:p>
          <a:p>
            <a:pPr algn="just"/>
            <a:r>
              <a:rPr lang="uk-UA" sz="2400" dirty="0" smtClean="0"/>
              <a:t>3) структура; </a:t>
            </a:r>
          </a:p>
          <a:p>
            <a:pPr algn="just"/>
            <a:r>
              <a:rPr lang="uk-UA" sz="2400" dirty="0" smtClean="0"/>
              <a:t>4) функціонування; </a:t>
            </a:r>
          </a:p>
          <a:p>
            <a:pPr algn="just"/>
            <a:r>
              <a:rPr lang="uk-UA" sz="2400" dirty="0" smtClean="0"/>
              <a:t>5) </a:t>
            </a:r>
            <a:r>
              <a:rPr lang="uk-UA" sz="2400" dirty="0" err="1" smtClean="0"/>
              <a:t>ландшафтоутворюючі</a:t>
            </a:r>
            <a:r>
              <a:rPr lang="uk-UA" sz="2400" dirty="0" smtClean="0"/>
              <a:t> фактори.</a:t>
            </a:r>
          </a:p>
          <a:p>
            <a:pPr algn="just"/>
            <a:endParaRPr lang="uk-UA" sz="2400" dirty="0"/>
          </a:p>
          <a:p>
            <a:pPr algn="just"/>
            <a:r>
              <a:rPr lang="ru-RU" sz="2400" dirty="0" err="1" smtClean="0"/>
              <a:t>Функціональні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найважливіші</a:t>
            </a:r>
            <a:r>
              <a:rPr lang="ru-RU" sz="2400" dirty="0" smtClean="0"/>
              <a:t> </a:t>
            </a:r>
            <a:r>
              <a:rPr lang="ru-RU" sz="2400" dirty="0" err="1" smtClean="0"/>
              <a:t>риси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визначаються</a:t>
            </a:r>
            <a:r>
              <a:rPr lang="ru-RU" sz="2400" dirty="0" smtClean="0"/>
              <a:t> тепло – і </a:t>
            </a:r>
          </a:p>
          <a:p>
            <a:pPr algn="just"/>
            <a:r>
              <a:rPr lang="ru-RU" sz="2400" dirty="0" err="1" smtClean="0"/>
              <a:t>вологозабезпеченістю</a:t>
            </a:r>
            <a:r>
              <a:rPr lang="ru-RU" sz="2400" dirty="0" smtClean="0"/>
              <a:t>. </a:t>
            </a:r>
          </a:p>
          <a:p>
            <a:pPr algn="just"/>
            <a:r>
              <a:rPr lang="uk-UA" sz="2400" dirty="0"/>
              <a:t>Н</a:t>
            </a:r>
            <a:r>
              <a:rPr lang="uk-UA" sz="2400" dirty="0" smtClean="0"/>
              <a:t>айбільш загальні ознаки ландшафтів, які є підставою для об'єднання у вищі класифікаційні категорії − типи ландшафтів, варто шукати в подібності співвідношення тепла й вологи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283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0" y="838200"/>
            <a:ext cx="12082732" cy="57721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45716" y="152400"/>
            <a:ext cx="4580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Карта ландшафтів світу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2681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3048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На земній кулі виділяють такі типи  ландшафтів суші: </a:t>
            </a:r>
          </a:p>
          <a:p>
            <a:pPr algn="just"/>
            <a:endParaRPr lang="uk-UA" sz="2400" dirty="0" smtClean="0"/>
          </a:p>
          <a:p>
            <a:pPr marL="514350" indent="-514350" algn="just">
              <a:buAutoNum type="romanUcPeriod"/>
            </a:pPr>
            <a:r>
              <a:rPr lang="uk-UA" sz="2400" dirty="0" smtClean="0"/>
              <a:t>Арктичні й антарктичні: 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/>
              <a:t>субарктичні (тундрові); </a:t>
            </a:r>
          </a:p>
          <a:p>
            <a:pPr marL="342900" indent="-342900" algn="just">
              <a:buFontTx/>
              <a:buChar char="-"/>
            </a:pPr>
            <a:r>
              <a:rPr lang="uk-UA" sz="2400" dirty="0" err="1" smtClean="0"/>
              <a:t>бореально</a:t>
            </a:r>
            <a:r>
              <a:rPr lang="uk-UA" sz="2400" dirty="0" smtClean="0"/>
              <a:t>-субарктичні (лісотундрові). </a:t>
            </a:r>
          </a:p>
          <a:p>
            <a:pPr marL="514350" indent="-514350" algn="just">
              <a:buAutoNum type="romanUcPeriod"/>
            </a:pPr>
            <a:endParaRPr lang="uk-UA" sz="2400" dirty="0" smtClean="0"/>
          </a:p>
          <a:p>
            <a:pPr algn="just"/>
            <a:r>
              <a:rPr lang="en-US" sz="2400" dirty="0" smtClean="0"/>
              <a:t>II. </a:t>
            </a:r>
            <a:r>
              <a:rPr lang="uk-UA" sz="2400" dirty="0" err="1" smtClean="0"/>
              <a:t>Бореальні</a:t>
            </a:r>
            <a:r>
              <a:rPr lang="uk-UA" sz="2400" dirty="0" smtClean="0"/>
              <a:t>, перехідні до субарктичних (лугового й </a:t>
            </a:r>
            <a:r>
              <a:rPr lang="uk-UA" sz="2400" dirty="0" err="1" smtClean="0"/>
              <a:t>лісолугові</a:t>
            </a:r>
            <a:r>
              <a:rPr lang="uk-UA" sz="2400" dirty="0" smtClean="0"/>
              <a:t>): </a:t>
            </a:r>
          </a:p>
          <a:p>
            <a:pPr marL="342900" indent="-342900" algn="just">
              <a:buFontTx/>
              <a:buChar char="-"/>
            </a:pPr>
            <a:r>
              <a:rPr lang="uk-UA" sz="2400" dirty="0" err="1" smtClean="0"/>
              <a:t>бореальні</a:t>
            </a:r>
            <a:r>
              <a:rPr lang="uk-UA" sz="2400" dirty="0" smtClean="0"/>
              <a:t> (тайгові); </a:t>
            </a:r>
          </a:p>
          <a:p>
            <a:pPr marL="342900" indent="-342900" algn="just">
              <a:buFontTx/>
              <a:buChar char="-"/>
            </a:pPr>
            <a:r>
              <a:rPr lang="uk-UA" sz="2400" dirty="0" err="1" smtClean="0"/>
              <a:t>бореально-суббореальні</a:t>
            </a:r>
            <a:r>
              <a:rPr lang="uk-UA" sz="2400" dirty="0" smtClean="0"/>
              <a:t> (</a:t>
            </a:r>
            <a:r>
              <a:rPr lang="uk-UA" sz="2400" dirty="0" err="1" smtClean="0"/>
              <a:t>підтайгові</a:t>
            </a:r>
            <a:r>
              <a:rPr lang="uk-UA" sz="2400" dirty="0" smtClean="0"/>
              <a:t>). </a:t>
            </a:r>
          </a:p>
          <a:p>
            <a:pPr algn="just"/>
            <a:endParaRPr lang="uk-UA" sz="2400" dirty="0" smtClean="0"/>
          </a:p>
          <a:p>
            <a:pPr algn="just"/>
            <a:r>
              <a:rPr lang="en-US" sz="2400" dirty="0" smtClean="0"/>
              <a:t>III. </a:t>
            </a:r>
            <a:r>
              <a:rPr lang="uk-UA" sz="2400" dirty="0" err="1" smtClean="0"/>
              <a:t>Суббореальні</a:t>
            </a:r>
            <a:r>
              <a:rPr lang="uk-UA" sz="2400" dirty="0" smtClean="0"/>
              <a:t> гумідні (широколистяні): </a:t>
            </a:r>
          </a:p>
          <a:p>
            <a:pPr algn="just"/>
            <a:r>
              <a:rPr lang="uk-UA" sz="2400" dirty="0" smtClean="0"/>
              <a:t>- </a:t>
            </a:r>
            <a:r>
              <a:rPr lang="uk-UA" sz="2400" dirty="0" err="1" smtClean="0"/>
              <a:t>суббореальні</a:t>
            </a:r>
            <a:r>
              <a:rPr lang="uk-UA" sz="2400" dirty="0" smtClean="0"/>
              <a:t> гумідні, перехідні до субтропічного  </a:t>
            </a:r>
          </a:p>
          <a:p>
            <a:pPr algn="just"/>
            <a:r>
              <a:rPr lang="uk-UA" sz="2400" dirty="0" smtClean="0"/>
              <a:t>(</a:t>
            </a:r>
            <a:r>
              <a:rPr lang="uk-UA" sz="2400" dirty="0" err="1" smtClean="0"/>
              <a:t>субсередземноморські</a:t>
            </a:r>
            <a:r>
              <a:rPr lang="uk-UA" sz="2400" dirty="0" smtClean="0"/>
              <a:t>); </a:t>
            </a:r>
          </a:p>
          <a:p>
            <a:pPr marL="342900" indent="-342900" algn="just">
              <a:buFontTx/>
              <a:buChar char="-"/>
            </a:pPr>
            <a:r>
              <a:rPr lang="uk-UA" sz="2400" dirty="0" err="1" smtClean="0"/>
              <a:t>суббореальні</a:t>
            </a:r>
            <a:r>
              <a:rPr lang="uk-UA" sz="2400" dirty="0" smtClean="0"/>
              <a:t> </a:t>
            </a:r>
            <a:r>
              <a:rPr lang="uk-UA" sz="2400" dirty="0" err="1" smtClean="0"/>
              <a:t>семигумідні</a:t>
            </a:r>
            <a:r>
              <a:rPr lang="uk-UA" sz="2400" dirty="0" smtClean="0"/>
              <a:t> (лісостепові й </a:t>
            </a:r>
            <a:r>
              <a:rPr lang="uk-UA" sz="2400" dirty="0" err="1" smtClean="0"/>
              <a:t>ариднолісові</a:t>
            </a:r>
            <a:r>
              <a:rPr lang="uk-UA" sz="2400" dirty="0" smtClean="0"/>
              <a:t>); </a:t>
            </a:r>
          </a:p>
          <a:p>
            <a:pPr marL="342900" indent="-342900" algn="just">
              <a:buFontTx/>
              <a:buChar char="-"/>
            </a:pPr>
            <a:r>
              <a:rPr lang="uk-UA" sz="2400" dirty="0" err="1" smtClean="0"/>
              <a:t>суббореальні</a:t>
            </a:r>
            <a:r>
              <a:rPr lang="uk-UA" sz="2400" dirty="0" smtClean="0"/>
              <a:t> </a:t>
            </a:r>
            <a:r>
              <a:rPr lang="uk-UA" sz="2400" dirty="0" err="1" smtClean="0"/>
              <a:t>семиаридні</a:t>
            </a:r>
            <a:r>
              <a:rPr lang="uk-UA" sz="2400" dirty="0" smtClean="0"/>
              <a:t> (степові).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49981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304800"/>
            <a:ext cx="8915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IV. </a:t>
            </a:r>
            <a:r>
              <a:rPr lang="uk-UA" sz="2400" dirty="0" err="1" smtClean="0"/>
              <a:t>Суббореальні</a:t>
            </a:r>
            <a:r>
              <a:rPr lang="uk-UA" sz="2400" dirty="0" smtClean="0"/>
              <a:t> </a:t>
            </a:r>
            <a:r>
              <a:rPr lang="uk-UA" sz="2400" dirty="0" err="1" smtClean="0"/>
              <a:t>арідні</a:t>
            </a:r>
            <a:r>
              <a:rPr lang="uk-UA" sz="2400" dirty="0" smtClean="0"/>
              <a:t> (напівпустелі): </a:t>
            </a:r>
          </a:p>
          <a:p>
            <a:pPr marL="342900" indent="-342900" algn="just">
              <a:buFontTx/>
              <a:buChar char="-"/>
            </a:pPr>
            <a:r>
              <a:rPr lang="uk-UA" sz="2400" dirty="0" err="1" smtClean="0"/>
              <a:t>суббореальні</a:t>
            </a:r>
            <a:r>
              <a:rPr lang="uk-UA" sz="2400" dirty="0" smtClean="0"/>
              <a:t> </a:t>
            </a:r>
            <a:r>
              <a:rPr lang="uk-UA" sz="2400" dirty="0" err="1" smtClean="0"/>
              <a:t>екстраарідні</a:t>
            </a:r>
            <a:r>
              <a:rPr lang="uk-UA" sz="2400" dirty="0" smtClean="0"/>
              <a:t> (пустельні). </a:t>
            </a:r>
          </a:p>
          <a:p>
            <a:pPr marL="342900" indent="-342900" algn="just">
              <a:buFontTx/>
              <a:buChar char="-"/>
            </a:pPr>
            <a:endParaRPr lang="uk-UA" sz="2400" dirty="0" smtClean="0"/>
          </a:p>
          <a:p>
            <a:pPr algn="just"/>
            <a:r>
              <a:rPr lang="en-US" sz="2400" dirty="0" smtClean="0"/>
              <a:t>V. </a:t>
            </a:r>
            <a:r>
              <a:rPr lang="uk-UA" sz="2400" dirty="0" smtClean="0"/>
              <a:t>Субтропічні гумідні (вічнозелені лісові): 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/>
              <a:t>субтропічні </a:t>
            </a:r>
            <a:r>
              <a:rPr lang="uk-UA" sz="2400" dirty="0" err="1" smtClean="0"/>
              <a:t>семигумідні</a:t>
            </a:r>
            <a:r>
              <a:rPr lang="uk-UA" sz="2400" dirty="0" smtClean="0"/>
              <a:t> (середземноморські); 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/>
              <a:t>субтропічні </a:t>
            </a:r>
            <a:r>
              <a:rPr lang="uk-UA" sz="2400" dirty="0" err="1" smtClean="0"/>
              <a:t>семиарідні</a:t>
            </a:r>
            <a:r>
              <a:rPr lang="uk-UA" sz="2400" dirty="0" smtClean="0"/>
              <a:t> (лісостепові, саванні, степові); </a:t>
            </a:r>
          </a:p>
          <a:p>
            <a:pPr marL="342900" indent="-342900" algn="just">
              <a:buFontTx/>
              <a:buChar char="-"/>
            </a:pPr>
            <a:endParaRPr lang="uk-UA" sz="2400" dirty="0" smtClean="0"/>
          </a:p>
          <a:p>
            <a:pPr algn="just"/>
            <a:r>
              <a:rPr lang="en-US" sz="2400" dirty="0" smtClean="0"/>
              <a:t>VI. </a:t>
            </a:r>
            <a:r>
              <a:rPr lang="uk-UA" sz="2400" dirty="0" smtClean="0"/>
              <a:t>Субтропічні </a:t>
            </a:r>
            <a:r>
              <a:rPr lang="uk-UA" sz="2400" dirty="0" err="1" smtClean="0"/>
              <a:t>арідні</a:t>
            </a:r>
            <a:r>
              <a:rPr lang="uk-UA" sz="2400" dirty="0" smtClean="0"/>
              <a:t> (напівпустельні) і </a:t>
            </a:r>
            <a:r>
              <a:rPr lang="uk-UA" sz="2400" dirty="0" err="1" smtClean="0"/>
              <a:t>екстраарідні</a:t>
            </a:r>
            <a:r>
              <a:rPr lang="uk-UA" sz="2400" dirty="0" smtClean="0"/>
              <a:t> (пустельні): 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/>
              <a:t>тропічні </a:t>
            </a:r>
            <a:r>
              <a:rPr lang="uk-UA" sz="2400" dirty="0" err="1" smtClean="0"/>
              <a:t>екстраарідні</a:t>
            </a:r>
            <a:r>
              <a:rPr lang="uk-UA" sz="2400" dirty="0" smtClean="0"/>
              <a:t> (пустельні). </a:t>
            </a:r>
          </a:p>
          <a:p>
            <a:pPr marL="342900" indent="-342900" algn="just">
              <a:buFontTx/>
              <a:buChar char="-"/>
            </a:pPr>
            <a:endParaRPr lang="uk-UA" sz="2400" dirty="0" smtClean="0"/>
          </a:p>
          <a:p>
            <a:pPr algn="just"/>
            <a:r>
              <a:rPr lang="en-US" sz="2400" dirty="0" smtClean="0"/>
              <a:t>VIII. </a:t>
            </a:r>
            <a:r>
              <a:rPr lang="uk-UA" sz="2400" dirty="0" smtClean="0"/>
              <a:t>Тропічні й субекваторіальні </a:t>
            </a:r>
            <a:r>
              <a:rPr lang="uk-UA" sz="2400" dirty="0" err="1" smtClean="0"/>
              <a:t>арідні</a:t>
            </a:r>
            <a:r>
              <a:rPr lang="uk-UA" sz="2400" dirty="0" smtClean="0"/>
              <a:t> й </a:t>
            </a:r>
            <a:r>
              <a:rPr lang="uk-UA" sz="2400" dirty="0" err="1" smtClean="0"/>
              <a:t>семиарідні</a:t>
            </a:r>
            <a:r>
              <a:rPr lang="uk-UA" sz="2400" dirty="0" smtClean="0"/>
              <a:t> (саванні, - </a:t>
            </a:r>
            <a:r>
              <a:rPr lang="uk-UA" sz="2400" dirty="0" err="1" smtClean="0"/>
              <a:t>рідколісові</a:t>
            </a:r>
            <a:r>
              <a:rPr lang="uk-UA" sz="2400" dirty="0" smtClean="0"/>
              <a:t>, </a:t>
            </a:r>
            <a:r>
              <a:rPr lang="uk-UA" sz="2400" dirty="0" err="1" smtClean="0"/>
              <a:t>сезоннозволоженні</a:t>
            </a:r>
            <a:r>
              <a:rPr lang="uk-UA" sz="2400" dirty="0" smtClean="0"/>
              <a:t> лісові). </a:t>
            </a:r>
          </a:p>
          <a:p>
            <a:pPr algn="just"/>
            <a:endParaRPr lang="uk-UA" sz="2400" dirty="0" smtClean="0"/>
          </a:p>
          <a:p>
            <a:pPr algn="just"/>
            <a:r>
              <a:rPr lang="en-US" sz="2400" dirty="0" smtClean="0"/>
              <a:t>XI. </a:t>
            </a:r>
            <a:r>
              <a:rPr lang="uk-UA" sz="2400" dirty="0" smtClean="0"/>
              <a:t>Тропічні й субекваторіальні гумідні (лісові). </a:t>
            </a:r>
          </a:p>
          <a:p>
            <a:pPr algn="just"/>
            <a:endParaRPr lang="uk-UA" sz="2400" dirty="0" smtClean="0"/>
          </a:p>
          <a:p>
            <a:pPr algn="just"/>
            <a:r>
              <a:rPr lang="en-US" sz="2400" dirty="0" smtClean="0"/>
              <a:t>IX. </a:t>
            </a:r>
            <a:r>
              <a:rPr lang="uk-UA" sz="2400" dirty="0" smtClean="0"/>
              <a:t>Екваторіальні гумідні (лісові).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23139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1106117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Типи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поступово</a:t>
            </a:r>
            <a:r>
              <a:rPr lang="ru-RU" sz="2400" dirty="0" smtClean="0"/>
              <a:t>, </a:t>
            </a:r>
            <a:r>
              <a:rPr lang="ru-RU" sz="2400" dirty="0" err="1" smtClean="0"/>
              <a:t>утворюючи</a:t>
            </a:r>
            <a:r>
              <a:rPr lang="ru-RU" sz="2400" dirty="0" smtClean="0"/>
              <a:t> на контактах переходи. </a:t>
            </a:r>
          </a:p>
          <a:p>
            <a:pPr algn="just"/>
            <a:r>
              <a:rPr lang="ru-RU" sz="2400" dirty="0" smtClean="0"/>
              <a:t>Тому </a:t>
            </a:r>
            <a:r>
              <a:rPr lang="ru-RU" sz="2400" dirty="0" err="1" smtClean="0"/>
              <a:t>доцільне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підтипів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ландшафтів</a:t>
            </a:r>
            <a:r>
              <a:rPr lang="ru-RU" sz="2400" dirty="0" smtClean="0"/>
              <a:t>.</a:t>
            </a:r>
          </a:p>
          <a:p>
            <a:pPr algn="just"/>
            <a:r>
              <a:rPr lang="uk-UA" sz="2400" dirty="0" smtClean="0"/>
              <a:t>На наступному рівні виділяють </a:t>
            </a:r>
            <a:r>
              <a:rPr lang="uk-UA" sz="2400" b="1" i="1" dirty="0" smtClean="0"/>
              <a:t>класи ландшафтів</a:t>
            </a:r>
            <a:r>
              <a:rPr lang="uk-UA" sz="2400" dirty="0" smtClean="0"/>
              <a:t>. </a:t>
            </a:r>
          </a:p>
          <a:p>
            <a:pPr algn="just"/>
            <a:r>
              <a:rPr lang="uk-UA" sz="2400" dirty="0" smtClean="0"/>
              <a:t>Класифікаційною ознакою прийнятий гіпсометричний фактор. </a:t>
            </a:r>
          </a:p>
          <a:p>
            <a:pPr algn="just"/>
            <a:r>
              <a:rPr lang="uk-UA" sz="2400" dirty="0" smtClean="0"/>
              <a:t>Виділяють два класи: рівнинний і гірський. </a:t>
            </a:r>
          </a:p>
          <a:p>
            <a:pPr algn="just"/>
            <a:r>
              <a:rPr lang="uk-UA" sz="2400" dirty="0" smtClean="0"/>
              <a:t>Класи ландшафтів підрозділяються на </a:t>
            </a:r>
            <a:r>
              <a:rPr lang="uk-UA" sz="2400" b="1" i="1" dirty="0" smtClean="0"/>
              <a:t>підкласи</a:t>
            </a:r>
            <a:r>
              <a:rPr lang="uk-UA" sz="2400" dirty="0" smtClean="0"/>
              <a:t>, які більш детально відбивають ярусну диференціацію </a:t>
            </a:r>
          </a:p>
          <a:p>
            <a:pPr algn="just"/>
            <a:r>
              <a:rPr lang="uk-UA" sz="2400" dirty="0" smtClean="0"/>
              <a:t>ландшафтів.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381000"/>
            <a:ext cx="3484244" cy="52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72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381000"/>
            <a:ext cx="7924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На рівнинах розрізняють низинні й піднесені ландшафти. </a:t>
            </a:r>
          </a:p>
          <a:p>
            <a:pPr algn="just"/>
            <a:r>
              <a:rPr lang="uk-UA" sz="2400" dirty="0" smtClean="0"/>
              <a:t>Особливий варіант - </a:t>
            </a:r>
            <a:r>
              <a:rPr lang="uk-UA" sz="2400" dirty="0" err="1" smtClean="0"/>
              <a:t>барьєрно</a:t>
            </a:r>
            <a:r>
              <a:rPr lang="uk-UA" sz="2400" dirty="0" smtClean="0"/>
              <a:t>-передгірські ландшафти. </a:t>
            </a:r>
          </a:p>
          <a:p>
            <a:pPr algn="just"/>
            <a:r>
              <a:rPr lang="uk-UA" sz="2400" dirty="0" smtClean="0"/>
              <a:t>У горах виділяють такі підкласи: низько -, середньо - і </a:t>
            </a:r>
          </a:p>
          <a:p>
            <a:pPr algn="just"/>
            <a:r>
              <a:rPr lang="uk-UA" sz="2400" dirty="0" smtClean="0"/>
              <a:t>високогірні ландшафти.  </a:t>
            </a:r>
          </a:p>
          <a:p>
            <a:pPr algn="just"/>
            <a:r>
              <a:rPr lang="uk-UA" sz="2400" dirty="0" smtClean="0"/>
              <a:t>На нижніх рівнях ландшафтної класифікації визначальним критерієм служить твердий фундамент ландшафту, з його структурними особливостями, складом гірських порід, формою рельєфу.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Через фундамент розкриваються й істотні генетичні риси ландшафтів. Цей критерій дозволяє виділити найбільш дрібні класифікаційні підрозділи – </a:t>
            </a:r>
          </a:p>
          <a:p>
            <a:pPr algn="just"/>
            <a:r>
              <a:rPr lang="uk-UA" sz="2400" b="1" i="1" dirty="0" smtClean="0"/>
              <a:t>види ландшафтів</a:t>
            </a:r>
            <a:r>
              <a:rPr lang="uk-UA" sz="2400" dirty="0" smtClean="0"/>
              <a:t>. Видові ознаки ландшафтів вкрай різноманітні.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749" y="500571"/>
            <a:ext cx="3914251" cy="588207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84606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381000"/>
            <a:ext cx="7620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/>
              <a:t>Види ландшафтів </a:t>
            </a:r>
            <a:r>
              <a:rPr lang="uk-UA" sz="2400" dirty="0" smtClean="0"/>
              <a:t>− це ПТК, найбільш близькі за генотипом,  структурою й морфологією. Вони об’єднані одним генетичним типом рельєфу й однорідними антропогеновими </a:t>
            </a:r>
            <a:r>
              <a:rPr lang="uk-UA" sz="2400" dirty="0" err="1" smtClean="0"/>
              <a:t>відкладеннями</a:t>
            </a:r>
            <a:r>
              <a:rPr lang="uk-UA" sz="2400" dirty="0" smtClean="0"/>
              <a:t>, обумовленими зміною </a:t>
            </a:r>
            <a:r>
              <a:rPr lang="uk-UA" sz="2400" dirty="0" err="1" smtClean="0"/>
              <a:t>ґрунтоворослинного</a:t>
            </a:r>
            <a:r>
              <a:rPr lang="uk-UA" sz="2400" dirty="0" smtClean="0"/>
              <a:t> покриву.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 smtClean="0"/>
              <a:t>Кожний вид ландшафту характеризується певним </a:t>
            </a:r>
          </a:p>
          <a:p>
            <a:pPr algn="just"/>
            <a:r>
              <a:rPr lang="uk-UA" sz="2400" dirty="0" smtClean="0"/>
              <a:t>комплексом та інтенсивністю сучасних фізико-географічних процесів.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 smtClean="0"/>
              <a:t>Кліматичні пояси, або теплова широтна зональність, обумовлена планетарно-космічними причинами, є первинним фактором зональних </a:t>
            </a:r>
          </a:p>
          <a:p>
            <a:pPr algn="just"/>
            <a:r>
              <a:rPr lang="uk-UA" sz="2400" dirty="0" smtClean="0"/>
              <a:t>закономірностей та розподілу цінних природних компонентів (води, ґрунту, рослинності, тваринного світу), а також виникнення великих природних систем − </a:t>
            </a:r>
            <a:r>
              <a:rPr lang="uk-UA" sz="2400" b="1" i="1" dirty="0" smtClean="0"/>
              <a:t>ландшафтних зон</a:t>
            </a:r>
            <a:r>
              <a:rPr lang="uk-UA" sz="2400" dirty="0" smtClean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379141"/>
            <a:ext cx="4056611" cy="6096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46529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76200"/>
            <a:ext cx="6858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Для кожної природної зони характерний свій тип ландшафту,  зовнішні ознаки якого містять його основний зміст. Проте, у природних зонах, крім ландшафтів основного типу, є  так звані "</a:t>
            </a:r>
            <a:r>
              <a:rPr lang="uk-UA" sz="2400" i="1" dirty="0" smtClean="0"/>
              <a:t>острівні ландшафти</a:t>
            </a:r>
            <a:r>
              <a:rPr lang="uk-UA" sz="2400" dirty="0" smtClean="0"/>
              <a:t>". </a:t>
            </a:r>
          </a:p>
          <a:p>
            <a:pPr algn="just"/>
            <a:r>
              <a:rPr lang="uk-UA" sz="2400" dirty="0" smtClean="0"/>
              <a:t>Наприклад, болота серед степу пояснюються азональними факторами (висотою місцевості, рівнем заляганням ґрунтових вод, тощо).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 smtClean="0"/>
              <a:t> </a:t>
            </a:r>
            <a:r>
              <a:rPr lang="uk-UA" sz="2400" i="1" dirty="0" smtClean="0"/>
              <a:t>Назва ландшафтних зон </a:t>
            </a:r>
            <a:r>
              <a:rPr lang="uk-UA" sz="2400" dirty="0" smtClean="0"/>
              <a:t>дається за геоботанічними ознаками, оскільки рослинний покрив − найбільш яскравий зовнішній компонент ландшафту, який надзвичайно чітко реагує на всі зміни в ньому. Ландшафтні зони не можна ототожнювати ні з ґрунтовими, ні з геоботанічними та іншими, вони неоднорідні як по широті, так і по довготі. </a:t>
            </a:r>
            <a:endParaRPr lang="uk-UA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778092"/>
            <a:ext cx="5029200" cy="375860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43141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228600"/>
            <a:ext cx="6553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</a:t>
            </a:r>
            <a:r>
              <a:rPr lang="uk-UA" sz="2400" dirty="0" smtClean="0"/>
              <a:t>Вищою фізико-географічною одиницею територіального характеру є </a:t>
            </a:r>
            <a:r>
              <a:rPr lang="uk-UA" sz="2400" b="1" i="1" dirty="0" smtClean="0"/>
              <a:t>пояс</a:t>
            </a:r>
            <a:r>
              <a:rPr lang="uk-UA" sz="2400" dirty="0" smtClean="0"/>
              <a:t>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 smtClean="0"/>
              <a:t>Кожному поясу відповідає певна система ландшафтних зон на рівнинах і тип вертикальної зональності в горах, які утворюються в результаті певного термічного режиму та загальної циркуляції атмосфери. </a:t>
            </a:r>
          </a:p>
          <a:p>
            <a:pPr algn="just"/>
            <a:r>
              <a:rPr lang="uk-UA" sz="2400" dirty="0" smtClean="0"/>
              <a:t>Найбільша азональна одиниця фізико-географічного районування − </a:t>
            </a:r>
            <a:r>
              <a:rPr lang="uk-UA" sz="2400" b="1" i="1" dirty="0" smtClean="0"/>
              <a:t>країна  (край)</a:t>
            </a:r>
            <a:r>
              <a:rPr lang="uk-UA" sz="2400" dirty="0" smtClean="0"/>
              <a:t>, яка утворюється єдиною морфоструктурою з характерними рисами мікрорельєфу, спільністю в розвитку атмосферної циркуляції та певним характером горизонтальної зональності на рівнинах і вертикальної зональності в горах.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094" y="2195233"/>
            <a:ext cx="4729306" cy="36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4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305812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План:</a:t>
            </a:r>
            <a:endParaRPr lang="en-US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1. </a:t>
            </a:r>
            <a:r>
              <a:rPr lang="ru-RU" sz="2400" dirty="0" err="1" smtClean="0"/>
              <a:t>Функціонування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динаміка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ландшафтів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2. </a:t>
            </a:r>
            <a:r>
              <a:rPr lang="ru-RU" sz="2400" dirty="0" err="1" smtClean="0"/>
              <a:t>Основи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класифікації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ландшафтів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3. </a:t>
            </a:r>
            <a:r>
              <a:rPr lang="ru-RU" sz="2400" dirty="0" err="1" smtClean="0"/>
              <a:t>Типологія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ландшафтів</a:t>
            </a:r>
            <a:r>
              <a:rPr lang="ru-RU" sz="2400" dirty="0" smtClean="0"/>
              <a:t> за </a:t>
            </a:r>
            <a:r>
              <a:rPr lang="ru-RU" sz="2400" dirty="0" err="1" smtClean="0"/>
              <a:t>природними</a:t>
            </a:r>
            <a:r>
              <a:rPr lang="ru-RU" sz="2400" dirty="0" smtClean="0"/>
              <a:t> факторами.</a:t>
            </a:r>
          </a:p>
          <a:p>
            <a:r>
              <a:rPr lang="ru-RU" sz="2400" dirty="0" smtClean="0"/>
              <a:t>4. </a:t>
            </a:r>
            <a:r>
              <a:rPr lang="ru-RU" sz="2400" dirty="0" err="1" smtClean="0"/>
              <a:t>Антропогенні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5. </a:t>
            </a:r>
            <a:r>
              <a:rPr lang="ru-RU" sz="2400" dirty="0" err="1" smtClean="0"/>
              <a:t>Сучасні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підходи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класифікації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ландшафтів</a:t>
            </a:r>
            <a:r>
              <a:rPr lang="ru-RU" sz="2400" dirty="0" smtClean="0"/>
              <a:t>. </a:t>
            </a:r>
            <a:r>
              <a:rPr lang="ru-RU" sz="2400" dirty="0" err="1" smtClean="0"/>
              <a:t>Європейська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ландшафтна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конвенція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352800"/>
            <a:ext cx="7010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1752600"/>
            <a:ext cx="6553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</a:t>
            </a:r>
            <a:r>
              <a:rPr lang="uk-UA" sz="2400" dirty="0" smtClean="0"/>
              <a:t>Кожен край характеризується певним </a:t>
            </a:r>
            <a:r>
              <a:rPr lang="uk-UA" sz="2400" b="1" i="1" dirty="0" smtClean="0"/>
              <a:t>класом ландшафтів</a:t>
            </a:r>
            <a:r>
              <a:rPr lang="uk-UA" sz="2400" dirty="0" smtClean="0"/>
              <a:t>. </a:t>
            </a:r>
          </a:p>
          <a:p>
            <a:pPr algn="just"/>
            <a:r>
              <a:rPr lang="uk-UA" sz="2400" dirty="0" smtClean="0"/>
              <a:t>У межах кожної фізико-географічної країни (краю) виділяють зону за біокліматичною ознакою і вона підпорядкована певному </a:t>
            </a:r>
            <a:r>
              <a:rPr lang="uk-UA" sz="2400" i="1" dirty="0" smtClean="0"/>
              <a:t>типу і підтипу ландшафту</a:t>
            </a:r>
            <a:r>
              <a:rPr lang="uk-UA" sz="2400" dirty="0" smtClean="0"/>
              <a:t>. </a:t>
            </a:r>
          </a:p>
          <a:p>
            <a:pPr algn="just"/>
            <a:endParaRPr lang="uk-UA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286121"/>
            <a:ext cx="4729306" cy="36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5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902" y="31595"/>
            <a:ext cx="6553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/>
              <a:t>Провінцію</a:t>
            </a:r>
            <a:r>
              <a:rPr lang="uk-UA" sz="2400" dirty="0" smtClean="0"/>
              <a:t> слід розглядати як частину фізико-географічної країни (краю) в межах </a:t>
            </a:r>
            <a:r>
              <a:rPr lang="uk-UA" sz="2400" i="1" dirty="0" smtClean="0"/>
              <a:t>зони або </a:t>
            </a:r>
            <a:r>
              <a:rPr lang="uk-UA" sz="2400" i="1" dirty="0" err="1" smtClean="0"/>
              <a:t>підзони</a:t>
            </a:r>
            <a:r>
              <a:rPr lang="uk-UA" sz="2400" dirty="0" smtClean="0"/>
              <a:t>. Вона виділяється також за характером трансформації повітряних мас, що мають вплив на формування і розвиток </a:t>
            </a:r>
            <a:r>
              <a:rPr lang="uk-UA" sz="2400" dirty="0" err="1" smtClean="0"/>
              <a:t>біокомплексів</a:t>
            </a:r>
            <a:r>
              <a:rPr lang="uk-UA" sz="2400" dirty="0" smtClean="0"/>
              <a:t>. Враховується загальний характер рельєфу та історія формування геолого-геоморфологічної основи ландшафту. </a:t>
            </a:r>
          </a:p>
          <a:p>
            <a:pPr algn="just"/>
            <a:r>
              <a:rPr lang="uk-UA" sz="2400" i="1" dirty="0" smtClean="0"/>
              <a:t>Поділ провінції </a:t>
            </a:r>
            <a:r>
              <a:rPr lang="uk-UA" sz="2400" dirty="0" smtClean="0"/>
              <a:t>на фізико-географічні області пов’язано з диференціюванням доволі великих неотектонічних елементів, які обумовлюють внутрішньозональний перерозподіл </a:t>
            </a:r>
            <a:r>
              <a:rPr lang="uk-UA" sz="2400" dirty="0" err="1" smtClean="0"/>
              <a:t>грунтово</a:t>
            </a:r>
            <a:r>
              <a:rPr lang="uk-UA" sz="2400" dirty="0" smtClean="0"/>
              <a:t>-рослинного покриву, характер переважаючих фізико-географічних процесів, типових генетично-спряжених видів ландшафту.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678" y="1693082"/>
            <a:ext cx="5442857" cy="304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26147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762000"/>
            <a:ext cx="9601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Україна розміщена в межах трьох фізико-географічних країн. </a:t>
            </a:r>
          </a:p>
          <a:p>
            <a:pPr algn="just"/>
            <a:r>
              <a:rPr lang="uk-UA" sz="2400" dirty="0" smtClean="0"/>
              <a:t>Рівнинна частина України займає південний захід Східноєвропейської (Руської) рівнини, на заході піднімаються Українські Карпати та на півдні </a:t>
            </a:r>
          </a:p>
          <a:p>
            <a:pPr algn="just"/>
            <a:r>
              <a:rPr lang="uk-UA" sz="2400" dirty="0" smtClean="0"/>
              <a:t>− Кримські гори. </a:t>
            </a:r>
          </a:p>
          <a:p>
            <a:pPr algn="just"/>
            <a:r>
              <a:rPr lang="uk-UA" sz="2400" dirty="0" smtClean="0"/>
              <a:t>На ландшафтній карті України в масштабі 1:2 500 000 виділено: два класи ландшафтів (рівнинні східноєвропейські, гірські карпатські та кримські ) і три типи рівнинних ландшафтів (змішаних лісів, лісостепові, степові, які у свою чергу діляться на: </a:t>
            </a:r>
            <a:r>
              <a:rPr lang="uk-UA" sz="2400" dirty="0" err="1" smtClean="0"/>
              <a:t>північностепові</a:t>
            </a:r>
            <a:r>
              <a:rPr lang="uk-UA" sz="2400" dirty="0" smtClean="0"/>
              <a:t>, </a:t>
            </a:r>
            <a:r>
              <a:rPr lang="uk-UA" sz="2400" dirty="0" err="1" smtClean="0"/>
              <a:t>середньостепові</a:t>
            </a:r>
            <a:r>
              <a:rPr lang="uk-UA" sz="2400" dirty="0" smtClean="0"/>
              <a:t> й </a:t>
            </a:r>
            <a:r>
              <a:rPr lang="uk-UA" sz="2400" dirty="0" err="1" smtClean="0"/>
              <a:t>південностепові</a:t>
            </a:r>
            <a:r>
              <a:rPr lang="uk-UA" sz="2400" dirty="0" smtClean="0"/>
              <a:t>). </a:t>
            </a:r>
          </a:p>
          <a:p>
            <a:pPr algn="just"/>
            <a:r>
              <a:rPr lang="uk-UA" sz="2400" dirty="0" smtClean="0"/>
              <a:t>Усього виділено 132 види ландшафтів.</a:t>
            </a:r>
          </a:p>
        </p:txBody>
      </p:sp>
    </p:spTree>
    <p:extLst>
      <p:ext uri="{BB962C8B-B14F-4D97-AF65-F5344CB8AC3E}">
        <p14:creationId xmlns:p14="http://schemas.microsoft.com/office/powerpoint/2010/main" val="2874423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117693"/>
            <a:ext cx="845820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Природно-територіальні комплекси України </a:t>
            </a:r>
          </a:p>
          <a:p>
            <a:pPr algn="just"/>
            <a:r>
              <a:rPr lang="uk-UA" sz="2400" dirty="0" smtClean="0"/>
              <a:t>1. Південний захід Східноєвропейської рівнини: </a:t>
            </a:r>
          </a:p>
          <a:p>
            <a:pPr algn="just"/>
            <a:r>
              <a:rPr lang="uk-UA" sz="2400" dirty="0" smtClean="0"/>
              <a:t>І. Зона змішаних лісів: </a:t>
            </a:r>
          </a:p>
          <a:p>
            <a:pPr algn="just"/>
            <a:r>
              <a:rPr lang="uk-UA" sz="2400" dirty="0" smtClean="0"/>
              <a:t>Поліська провінція (6 областей): </a:t>
            </a:r>
          </a:p>
          <a:p>
            <a:pPr marL="457200" indent="-457200" algn="just">
              <a:buAutoNum type="arabicParenR"/>
            </a:pPr>
            <a:r>
              <a:rPr lang="uk-UA" sz="2400" dirty="0" smtClean="0"/>
              <a:t>Волинське Полісся;</a:t>
            </a:r>
          </a:p>
          <a:p>
            <a:pPr marL="457200" indent="-457200" algn="just">
              <a:buAutoNum type="arabicParenR"/>
            </a:pPr>
            <a:r>
              <a:rPr lang="uk-UA" sz="2400" dirty="0" smtClean="0"/>
              <a:t>Мале Полісся; </a:t>
            </a:r>
          </a:p>
          <a:p>
            <a:pPr marL="457200" indent="-457200" algn="just">
              <a:buAutoNum type="arabicParenR"/>
            </a:pPr>
            <a:r>
              <a:rPr lang="uk-UA" sz="2400" dirty="0" smtClean="0"/>
              <a:t>Житомирське Полісся; </a:t>
            </a:r>
          </a:p>
          <a:p>
            <a:pPr marL="457200" indent="-457200" algn="just">
              <a:buAutoNum type="arabicParenR"/>
            </a:pPr>
            <a:r>
              <a:rPr lang="uk-UA" sz="2400" dirty="0" smtClean="0"/>
              <a:t>Київське Полісся; </a:t>
            </a:r>
          </a:p>
          <a:p>
            <a:pPr marL="457200" indent="-457200" algn="just">
              <a:buAutoNum type="arabicParenR"/>
            </a:pPr>
            <a:r>
              <a:rPr lang="uk-UA" sz="2400" dirty="0" smtClean="0"/>
              <a:t>Чернігівське Полісся; </a:t>
            </a:r>
          </a:p>
          <a:p>
            <a:pPr marL="457200" indent="-457200" algn="just">
              <a:buAutoNum type="arabicParenR"/>
            </a:pPr>
            <a:r>
              <a:rPr lang="uk-UA" sz="2400" dirty="0" smtClean="0"/>
              <a:t>Новгород-Сіверське Полісся.</a:t>
            </a:r>
          </a:p>
          <a:p>
            <a:pPr algn="just"/>
            <a:r>
              <a:rPr lang="uk-UA" sz="2400" dirty="0" smtClean="0"/>
              <a:t>ІІ. Лісостепова зона (3 провінції): </a:t>
            </a:r>
          </a:p>
          <a:p>
            <a:pPr algn="just"/>
            <a:r>
              <a:rPr lang="uk-UA" sz="2400" dirty="0" smtClean="0"/>
              <a:t>Західноукраїнська лісостепова </a:t>
            </a:r>
          </a:p>
          <a:p>
            <a:pPr algn="just"/>
            <a:r>
              <a:rPr lang="uk-UA" sz="2400" dirty="0" smtClean="0"/>
              <a:t>провінція (5 областей): </a:t>
            </a:r>
          </a:p>
          <a:p>
            <a:pPr algn="just"/>
            <a:r>
              <a:rPr lang="uk-UA" sz="2400" dirty="0" smtClean="0"/>
              <a:t>1) Волинське лісостепове Опілля; </a:t>
            </a:r>
          </a:p>
          <a:p>
            <a:pPr algn="just"/>
            <a:r>
              <a:rPr lang="uk-UA" sz="2400" dirty="0" smtClean="0"/>
              <a:t>2) </a:t>
            </a:r>
            <a:r>
              <a:rPr lang="uk-UA" sz="2400" dirty="0" err="1" smtClean="0"/>
              <a:t>Росточчя</a:t>
            </a:r>
            <a:r>
              <a:rPr lang="uk-UA" sz="2400" dirty="0" smtClean="0"/>
              <a:t> й Опілля; </a:t>
            </a:r>
          </a:p>
          <a:p>
            <a:pPr algn="just"/>
            <a:r>
              <a:rPr lang="uk-UA" sz="2400" dirty="0" smtClean="0"/>
              <a:t>3) </a:t>
            </a:r>
            <a:r>
              <a:rPr lang="uk-UA" sz="2400" dirty="0" err="1" smtClean="0"/>
              <a:t>Західно</a:t>
            </a:r>
            <a:r>
              <a:rPr lang="uk-UA" sz="2400" dirty="0" smtClean="0"/>
              <a:t>-Подільський лісостеп; </a:t>
            </a:r>
          </a:p>
          <a:p>
            <a:pPr algn="just"/>
            <a:r>
              <a:rPr lang="uk-UA" sz="2400" dirty="0" smtClean="0"/>
              <a:t>4) Північно-Подільський лісостеп;</a:t>
            </a:r>
          </a:p>
          <a:p>
            <a:pPr algn="just"/>
            <a:r>
              <a:rPr lang="uk-UA" sz="2400" dirty="0" smtClean="0"/>
              <a:t>5) Південно-Дністровський лісостеп.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464" y="871880"/>
            <a:ext cx="5907536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02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26020"/>
            <a:ext cx="990599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err="1" smtClean="0"/>
              <a:t>Дністровсько</a:t>
            </a:r>
            <a:r>
              <a:rPr lang="uk-UA" sz="2400" dirty="0" smtClean="0"/>
              <a:t>-Дніпровська лісостепова провінція (7 областей): </a:t>
            </a:r>
          </a:p>
          <a:p>
            <a:pPr algn="just"/>
            <a:r>
              <a:rPr lang="uk-UA" sz="2400" dirty="0" smtClean="0"/>
              <a:t>1) Північно-Придніпровський лісостеп; </a:t>
            </a:r>
          </a:p>
          <a:p>
            <a:pPr algn="just"/>
            <a:r>
              <a:rPr lang="uk-UA" sz="2400" dirty="0" smtClean="0"/>
              <a:t>2) Київський піднесений лісостеп; </a:t>
            </a:r>
          </a:p>
          <a:p>
            <a:pPr algn="just"/>
            <a:r>
              <a:rPr lang="uk-UA" sz="2400" dirty="0" smtClean="0"/>
              <a:t>3) </a:t>
            </a:r>
            <a:r>
              <a:rPr lang="uk-UA" sz="2400" dirty="0" err="1" smtClean="0"/>
              <a:t>Придністровсько</a:t>
            </a:r>
            <a:r>
              <a:rPr lang="uk-UA" sz="2400" dirty="0" smtClean="0"/>
              <a:t>-Подільський лісостеп; </a:t>
            </a:r>
          </a:p>
          <a:p>
            <a:pPr algn="just"/>
            <a:r>
              <a:rPr lang="uk-UA" sz="2400" dirty="0" smtClean="0"/>
              <a:t>4) </a:t>
            </a:r>
            <a:r>
              <a:rPr lang="uk-UA" sz="2400" dirty="0" err="1" smtClean="0"/>
              <a:t>Подільсько-Побужський</a:t>
            </a:r>
            <a:r>
              <a:rPr lang="uk-UA" sz="2400" dirty="0" smtClean="0"/>
              <a:t> лісостеп; </a:t>
            </a:r>
          </a:p>
          <a:p>
            <a:pPr algn="just"/>
            <a:r>
              <a:rPr lang="uk-UA" sz="2400" dirty="0" smtClean="0"/>
              <a:t>5) Центрально-Придністровський піднесений лісостеп; </a:t>
            </a:r>
          </a:p>
          <a:p>
            <a:pPr algn="just"/>
            <a:r>
              <a:rPr lang="uk-UA" sz="2400" dirty="0" smtClean="0"/>
              <a:t>6) Південно-Подільський піднесений лісостеп; </a:t>
            </a:r>
          </a:p>
          <a:p>
            <a:pPr algn="just"/>
            <a:r>
              <a:rPr lang="uk-UA" sz="2400" dirty="0" smtClean="0"/>
              <a:t>7) Південно-Придністровський піднесений лісостеп;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err="1" smtClean="0"/>
              <a:t>Лівобережно</a:t>
            </a:r>
            <a:r>
              <a:rPr lang="uk-UA" sz="2400" dirty="0" smtClean="0"/>
              <a:t>-Дніпровська лісостепова провінція (4 області): </a:t>
            </a:r>
          </a:p>
          <a:p>
            <a:pPr algn="just"/>
            <a:r>
              <a:rPr lang="uk-UA" sz="2400" dirty="0" smtClean="0"/>
              <a:t>1) Північно-Дніпровський терасо-рівнинний лісостеп; </a:t>
            </a:r>
          </a:p>
          <a:p>
            <a:pPr algn="just"/>
            <a:r>
              <a:rPr lang="uk-UA" sz="2400" dirty="0" smtClean="0"/>
              <a:t>2) Південно-Дніпровський </a:t>
            </a:r>
            <a:r>
              <a:rPr lang="uk-UA" sz="2400" dirty="0" err="1" smtClean="0"/>
              <a:t>терасово</a:t>
            </a:r>
            <a:r>
              <a:rPr lang="uk-UA" sz="2400" dirty="0" smtClean="0"/>
              <a:t>-рівнинний лісостеп; </a:t>
            </a:r>
          </a:p>
          <a:p>
            <a:pPr algn="just"/>
            <a:r>
              <a:rPr lang="uk-UA" sz="2400" dirty="0" smtClean="0"/>
              <a:t>3) Північний Полтавський лісостеп; </a:t>
            </a:r>
          </a:p>
          <a:p>
            <a:pPr algn="just"/>
            <a:r>
              <a:rPr lang="uk-UA" sz="2400" dirty="0" smtClean="0"/>
              <a:t>4) Південно-Полтавський лісостеп.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err="1" smtClean="0"/>
              <a:t>Середньоруська</a:t>
            </a:r>
            <a:r>
              <a:rPr lang="uk-UA" sz="2400" dirty="0" smtClean="0"/>
              <a:t> піднесена лісостепова провінція (2 області): </a:t>
            </a:r>
          </a:p>
          <a:p>
            <a:pPr algn="just"/>
            <a:r>
              <a:rPr lang="uk-UA" sz="2400" dirty="0" smtClean="0"/>
              <a:t>2) Сумський піднесений лісостеп; </a:t>
            </a:r>
          </a:p>
          <a:p>
            <a:pPr algn="just"/>
            <a:r>
              <a:rPr lang="uk-UA" sz="2400" dirty="0" smtClean="0"/>
              <a:t>3) Харківський піднесений лісостеп.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207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7119" y="198640"/>
            <a:ext cx="8229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ІІІ. Степова зона (3 </a:t>
            </a:r>
            <a:r>
              <a:rPr lang="uk-UA" sz="2400" dirty="0" err="1" smtClean="0"/>
              <a:t>підзони</a:t>
            </a:r>
            <a:r>
              <a:rPr lang="uk-UA" sz="2400" dirty="0" smtClean="0"/>
              <a:t>): </a:t>
            </a:r>
          </a:p>
          <a:p>
            <a:pPr algn="just"/>
            <a:r>
              <a:rPr lang="uk-UA" sz="2400" dirty="0" err="1" smtClean="0"/>
              <a:t>Північностепова</a:t>
            </a:r>
            <a:r>
              <a:rPr lang="uk-UA" sz="2400" dirty="0" smtClean="0"/>
              <a:t> </a:t>
            </a:r>
            <a:r>
              <a:rPr lang="uk-UA" sz="2400" dirty="0" err="1" smtClean="0"/>
              <a:t>підзона</a:t>
            </a:r>
            <a:r>
              <a:rPr lang="uk-UA" sz="2400" dirty="0" smtClean="0"/>
              <a:t> </a:t>
            </a:r>
          </a:p>
          <a:p>
            <a:pPr algn="just"/>
            <a:r>
              <a:rPr lang="uk-UA" sz="2400" dirty="0" err="1" smtClean="0"/>
              <a:t>Дніпровсько</a:t>
            </a:r>
            <a:r>
              <a:rPr lang="uk-UA" sz="2400" dirty="0" smtClean="0"/>
              <a:t>-Дністровська </a:t>
            </a:r>
            <a:r>
              <a:rPr lang="uk-UA" sz="2400" dirty="0" err="1" smtClean="0"/>
              <a:t>північностепова</a:t>
            </a:r>
            <a:r>
              <a:rPr lang="uk-UA" sz="2400" dirty="0" smtClean="0"/>
              <a:t> провінція (3 області): </a:t>
            </a:r>
          </a:p>
          <a:p>
            <a:pPr algn="just"/>
            <a:r>
              <a:rPr lang="uk-UA" sz="2400" dirty="0" smtClean="0"/>
              <a:t>1) степові відроги Центрально-Молдавської височини; </a:t>
            </a:r>
          </a:p>
          <a:p>
            <a:pPr algn="just"/>
            <a:r>
              <a:rPr lang="uk-UA" sz="2400" dirty="0" smtClean="0"/>
              <a:t>2) степові відроги Подільської височини; </a:t>
            </a:r>
          </a:p>
          <a:p>
            <a:pPr algn="just"/>
            <a:r>
              <a:rPr lang="uk-UA" sz="2400" dirty="0" smtClean="0"/>
              <a:t>3) степові відроги Придніпровської височини. </a:t>
            </a:r>
          </a:p>
          <a:p>
            <a:pPr algn="just"/>
            <a:r>
              <a:rPr lang="uk-UA" sz="2400" dirty="0" err="1" smtClean="0"/>
              <a:t>Лівобережно</a:t>
            </a:r>
            <a:r>
              <a:rPr lang="uk-UA" sz="2400" dirty="0" smtClean="0"/>
              <a:t>-</a:t>
            </a:r>
            <a:r>
              <a:rPr lang="uk-UA" sz="2400" dirty="0" err="1" smtClean="0"/>
              <a:t>Дніпровсько</a:t>
            </a:r>
            <a:r>
              <a:rPr lang="uk-UA" sz="2400" dirty="0" smtClean="0"/>
              <a:t>-Приазовська </a:t>
            </a:r>
            <a:r>
              <a:rPr lang="uk-UA" sz="2400" dirty="0" err="1" smtClean="0"/>
              <a:t>північностепова</a:t>
            </a:r>
            <a:r>
              <a:rPr lang="uk-UA" sz="2400" dirty="0" smtClean="0"/>
              <a:t> провінція: </a:t>
            </a:r>
          </a:p>
          <a:p>
            <a:pPr algn="just"/>
            <a:r>
              <a:rPr lang="uk-UA" sz="2400" dirty="0" smtClean="0"/>
              <a:t>1) </a:t>
            </a:r>
            <a:r>
              <a:rPr lang="uk-UA" sz="2400" dirty="0" err="1" smtClean="0"/>
              <a:t>Орельсько-Конкський</a:t>
            </a:r>
            <a:r>
              <a:rPr lang="uk-UA" sz="2400" dirty="0" smtClean="0"/>
              <a:t> низинний степ; </a:t>
            </a:r>
          </a:p>
          <a:p>
            <a:pPr algn="just"/>
            <a:r>
              <a:rPr lang="uk-UA" sz="2400" dirty="0" smtClean="0"/>
              <a:t>2) Приазовський піднесений степ; </a:t>
            </a:r>
          </a:p>
          <a:p>
            <a:pPr algn="just"/>
            <a:r>
              <a:rPr lang="uk-UA" sz="2400" dirty="0" smtClean="0"/>
              <a:t>3) Приазовський низинний степ. </a:t>
            </a:r>
          </a:p>
          <a:p>
            <a:pPr algn="just"/>
            <a:r>
              <a:rPr lang="uk-UA" sz="2400" dirty="0" smtClean="0"/>
              <a:t>Донецька </a:t>
            </a:r>
            <a:r>
              <a:rPr lang="uk-UA" sz="2400" dirty="0" err="1" smtClean="0"/>
              <a:t>північностепова</a:t>
            </a:r>
            <a:r>
              <a:rPr lang="uk-UA" sz="2400" dirty="0" smtClean="0"/>
              <a:t> провінція: </a:t>
            </a:r>
          </a:p>
          <a:p>
            <a:pPr marL="457200" indent="-457200" algn="just">
              <a:buAutoNum type="arabicParenR"/>
            </a:pPr>
            <a:r>
              <a:rPr lang="uk-UA" sz="2400" dirty="0" smtClean="0"/>
              <a:t>західні степові відроги Донецької височини; </a:t>
            </a:r>
          </a:p>
          <a:p>
            <a:pPr marL="457200" indent="-457200" algn="just">
              <a:buAutoNum type="arabicParenR"/>
            </a:pPr>
            <a:r>
              <a:rPr lang="ru-RU" sz="2400" dirty="0" err="1" smtClean="0"/>
              <a:t>Донецький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піднесений</a:t>
            </a:r>
            <a:r>
              <a:rPr lang="ru-RU" sz="2400" dirty="0" smtClean="0"/>
              <a:t> степ. </a:t>
            </a:r>
          </a:p>
          <a:p>
            <a:pPr algn="just"/>
            <a:r>
              <a:rPr lang="ru-RU" sz="2400" dirty="0" err="1" smtClean="0"/>
              <a:t>Задонецько-Донська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північностепова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провінція</a:t>
            </a:r>
            <a:r>
              <a:rPr lang="ru-RU" sz="2400" dirty="0" smtClean="0"/>
              <a:t>: </a:t>
            </a:r>
          </a:p>
          <a:p>
            <a:pPr marL="457200" indent="-457200" algn="just">
              <a:buAutoNum type="arabicParenR"/>
            </a:pPr>
            <a:r>
              <a:rPr lang="ru-RU" sz="2400" dirty="0" err="1" smtClean="0"/>
              <a:t>Старобельський</a:t>
            </a:r>
            <a:r>
              <a:rPr lang="ru-RU" sz="2400" dirty="0" smtClean="0"/>
              <a:t> степ. </a:t>
            </a:r>
            <a:endParaRPr lang="uk-UA" sz="2400" dirty="0" smtClean="0"/>
          </a:p>
          <a:p>
            <a:pPr algn="just"/>
            <a:r>
              <a:rPr lang="uk-UA" sz="2400" dirty="0" smtClean="0"/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51399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117693"/>
            <a:ext cx="11887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 </a:t>
            </a:r>
            <a:r>
              <a:rPr lang="uk-UA" sz="2400" dirty="0" err="1" smtClean="0"/>
              <a:t>Середньостепова</a:t>
            </a:r>
            <a:r>
              <a:rPr lang="uk-UA" sz="2400" dirty="0" smtClean="0"/>
              <a:t> </a:t>
            </a:r>
            <a:r>
              <a:rPr lang="uk-UA" sz="2400" dirty="0" err="1" smtClean="0"/>
              <a:t>підзона</a:t>
            </a:r>
            <a:r>
              <a:rPr lang="uk-UA" sz="2400" dirty="0" smtClean="0"/>
              <a:t> </a:t>
            </a:r>
          </a:p>
          <a:p>
            <a:pPr algn="just"/>
            <a:r>
              <a:rPr lang="uk-UA" sz="2400" dirty="0" smtClean="0"/>
              <a:t>Причорноморська </a:t>
            </a:r>
            <a:r>
              <a:rPr lang="uk-UA" sz="2400" dirty="0" err="1" smtClean="0"/>
              <a:t>середньостепова</a:t>
            </a:r>
            <a:r>
              <a:rPr lang="uk-UA" sz="2400" dirty="0" smtClean="0"/>
              <a:t> провінція: </a:t>
            </a:r>
          </a:p>
          <a:p>
            <a:pPr algn="just"/>
            <a:r>
              <a:rPr lang="uk-UA" sz="2400" dirty="0" smtClean="0"/>
              <a:t>1) </a:t>
            </a:r>
            <a:r>
              <a:rPr lang="uk-UA" sz="2400" dirty="0" err="1" smtClean="0"/>
              <a:t>Задністровський</a:t>
            </a:r>
            <a:r>
              <a:rPr lang="uk-UA" sz="2400" dirty="0" smtClean="0"/>
              <a:t> низинний степ; </a:t>
            </a:r>
          </a:p>
          <a:p>
            <a:pPr algn="just"/>
            <a:r>
              <a:rPr lang="uk-UA" sz="2400" dirty="0" smtClean="0"/>
              <a:t>2) </a:t>
            </a:r>
            <a:r>
              <a:rPr lang="uk-UA" sz="2400" dirty="0" err="1" smtClean="0"/>
              <a:t>Дністровсько</a:t>
            </a:r>
            <a:r>
              <a:rPr lang="uk-UA" sz="2400" dirty="0" smtClean="0"/>
              <a:t>-Бузький низинний степ; </a:t>
            </a:r>
          </a:p>
          <a:p>
            <a:pPr algn="just"/>
            <a:r>
              <a:rPr lang="uk-UA" sz="2400" dirty="0" smtClean="0"/>
              <a:t>3) </a:t>
            </a:r>
            <a:r>
              <a:rPr lang="uk-UA" sz="2400" dirty="0" err="1" smtClean="0"/>
              <a:t>Бугсько</a:t>
            </a:r>
            <a:r>
              <a:rPr lang="uk-UA" sz="2400" dirty="0" smtClean="0"/>
              <a:t>-Дніпровський низинний степ; </a:t>
            </a:r>
          </a:p>
          <a:p>
            <a:pPr algn="just"/>
            <a:r>
              <a:rPr lang="uk-UA" sz="2400" dirty="0" smtClean="0"/>
              <a:t>4) </a:t>
            </a:r>
            <a:r>
              <a:rPr lang="uk-UA" sz="2400" dirty="0" err="1" smtClean="0"/>
              <a:t>Дніпровсько-Молочанський</a:t>
            </a:r>
            <a:r>
              <a:rPr lang="uk-UA" sz="2400" dirty="0" smtClean="0"/>
              <a:t> низинний степ; </a:t>
            </a:r>
          </a:p>
          <a:p>
            <a:pPr algn="just"/>
            <a:r>
              <a:rPr lang="uk-UA" sz="2400" dirty="0" smtClean="0"/>
              <a:t>5) Південно-західні степові схили Приазовської височини. </a:t>
            </a:r>
          </a:p>
          <a:p>
            <a:pPr algn="just"/>
            <a:r>
              <a:rPr lang="uk-UA" sz="2400" dirty="0" err="1" smtClean="0"/>
              <a:t>Сухостепова</a:t>
            </a:r>
            <a:r>
              <a:rPr lang="uk-UA" sz="2400" dirty="0" smtClean="0"/>
              <a:t>  </a:t>
            </a:r>
            <a:r>
              <a:rPr lang="uk-UA" sz="2400" dirty="0" err="1" smtClean="0"/>
              <a:t>підзона</a:t>
            </a:r>
            <a:r>
              <a:rPr lang="uk-UA" sz="2400" dirty="0" smtClean="0"/>
              <a:t> </a:t>
            </a:r>
          </a:p>
          <a:p>
            <a:pPr algn="just"/>
            <a:r>
              <a:rPr lang="uk-UA" sz="2400" dirty="0" err="1" smtClean="0"/>
              <a:t>Причорноморсько</a:t>
            </a:r>
            <a:r>
              <a:rPr lang="uk-UA" sz="2400" dirty="0" smtClean="0"/>
              <a:t>-Приазовська </a:t>
            </a:r>
            <a:r>
              <a:rPr lang="uk-UA" sz="2400" dirty="0" err="1" smtClean="0"/>
              <a:t>сухостепова</a:t>
            </a:r>
            <a:r>
              <a:rPr lang="uk-UA" sz="2400" dirty="0" smtClean="0"/>
              <a:t> провінція: </a:t>
            </a:r>
          </a:p>
          <a:p>
            <a:pPr algn="just"/>
            <a:r>
              <a:rPr lang="uk-UA" sz="2400" dirty="0" smtClean="0"/>
              <a:t>1) Приморський низинний степ; </a:t>
            </a:r>
          </a:p>
          <a:p>
            <a:pPr algn="just"/>
            <a:r>
              <a:rPr lang="uk-UA" sz="2400" dirty="0" smtClean="0"/>
              <a:t>2) Нижньодніпровський терасо-дельтовий степ; </a:t>
            </a:r>
          </a:p>
          <a:p>
            <a:pPr algn="just"/>
            <a:r>
              <a:rPr lang="uk-UA" sz="2400" dirty="0" smtClean="0"/>
              <a:t>3) </a:t>
            </a:r>
            <a:r>
              <a:rPr lang="uk-UA" sz="2400" dirty="0" err="1" smtClean="0"/>
              <a:t>Присивашсько</a:t>
            </a:r>
            <a:r>
              <a:rPr lang="uk-UA" sz="2400" dirty="0" smtClean="0"/>
              <a:t>-Приазовський низинний степ. </a:t>
            </a:r>
          </a:p>
          <a:p>
            <a:pPr algn="just"/>
            <a:r>
              <a:rPr lang="uk-UA" sz="2400" dirty="0" smtClean="0"/>
              <a:t>4) Кримська степова провінція: </a:t>
            </a:r>
          </a:p>
          <a:p>
            <a:pPr algn="just"/>
            <a:r>
              <a:rPr lang="uk-UA" sz="2400" dirty="0" smtClean="0"/>
              <a:t>5) </a:t>
            </a:r>
            <a:r>
              <a:rPr lang="uk-UA" sz="2400" dirty="0" err="1" smtClean="0"/>
              <a:t>Кримсько</a:t>
            </a:r>
            <a:r>
              <a:rPr lang="uk-UA" sz="2400" dirty="0" smtClean="0"/>
              <a:t>-</a:t>
            </a:r>
            <a:r>
              <a:rPr lang="uk-UA" sz="2400" dirty="0" err="1" smtClean="0"/>
              <a:t>Присивашсько</a:t>
            </a:r>
            <a:r>
              <a:rPr lang="uk-UA" sz="2400" dirty="0" smtClean="0"/>
              <a:t>-Приазовський низинний степ; </a:t>
            </a:r>
          </a:p>
          <a:p>
            <a:pPr algn="just"/>
            <a:r>
              <a:rPr lang="uk-UA" sz="2400" dirty="0" smtClean="0"/>
              <a:t>6) </a:t>
            </a:r>
            <a:r>
              <a:rPr lang="uk-UA" sz="2400" dirty="0" err="1" smtClean="0"/>
              <a:t>Тарханкутський</a:t>
            </a:r>
            <a:r>
              <a:rPr lang="uk-UA" sz="2400" dirty="0" smtClean="0"/>
              <a:t> піднесений степ; </a:t>
            </a:r>
          </a:p>
          <a:p>
            <a:pPr algn="just"/>
            <a:r>
              <a:rPr lang="uk-UA" sz="2400" dirty="0" smtClean="0"/>
              <a:t>7) Центрально-Кримський рівнинний степ; </a:t>
            </a:r>
          </a:p>
          <a:p>
            <a:pPr algn="just"/>
            <a:r>
              <a:rPr lang="uk-UA" sz="2400" dirty="0" smtClean="0"/>
              <a:t>8) Керченський горбкуватий степ.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71344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326" y="152400"/>
            <a:ext cx="929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 </a:t>
            </a:r>
            <a:r>
              <a:rPr lang="uk-UA" sz="2400" i="1" dirty="0" smtClean="0"/>
              <a:t>2. Українські Карпати: </a:t>
            </a:r>
          </a:p>
          <a:p>
            <a:pPr algn="just"/>
            <a:endParaRPr lang="uk-UA" sz="2400" i="1" dirty="0" smtClean="0"/>
          </a:p>
          <a:p>
            <a:pPr algn="just"/>
            <a:r>
              <a:rPr lang="uk-UA" sz="2400" i="1" dirty="0" smtClean="0"/>
              <a:t>1) Передкарпаття; </a:t>
            </a:r>
          </a:p>
          <a:p>
            <a:pPr algn="just"/>
            <a:r>
              <a:rPr lang="uk-UA" sz="2400" i="1" dirty="0" smtClean="0"/>
              <a:t>2) Зовнішні Карпати; </a:t>
            </a:r>
          </a:p>
          <a:p>
            <a:pPr algn="just"/>
            <a:r>
              <a:rPr lang="uk-UA" sz="2400" i="1" dirty="0" smtClean="0"/>
              <a:t>3) </a:t>
            </a:r>
            <a:r>
              <a:rPr lang="uk-UA" sz="2400" i="1" dirty="0" err="1" smtClean="0"/>
              <a:t>Водороздільно</a:t>
            </a:r>
            <a:r>
              <a:rPr lang="uk-UA" sz="2400" i="1" dirty="0" smtClean="0"/>
              <a:t>-Верховинські Карпати; </a:t>
            </a:r>
          </a:p>
          <a:p>
            <a:pPr algn="just"/>
            <a:r>
              <a:rPr lang="uk-UA" sz="2400" i="1" dirty="0" smtClean="0"/>
              <a:t>4) </a:t>
            </a:r>
            <a:r>
              <a:rPr lang="uk-UA" sz="2400" i="1" dirty="0" err="1" smtClean="0"/>
              <a:t>Полонинсько</a:t>
            </a:r>
            <a:r>
              <a:rPr lang="uk-UA" sz="2400" i="1" dirty="0" smtClean="0"/>
              <a:t>-Чорногорські Карпати; </a:t>
            </a:r>
          </a:p>
          <a:p>
            <a:pPr algn="just"/>
            <a:r>
              <a:rPr lang="uk-UA" sz="2400" i="1" dirty="0" smtClean="0"/>
              <a:t>5) </a:t>
            </a:r>
            <a:r>
              <a:rPr lang="uk-UA" sz="2400" i="1" dirty="0" err="1" smtClean="0"/>
              <a:t>Раховсько-Чивчинські</a:t>
            </a:r>
            <a:r>
              <a:rPr lang="uk-UA" sz="2400" i="1" dirty="0" smtClean="0"/>
              <a:t> Карпати; </a:t>
            </a:r>
          </a:p>
          <a:p>
            <a:pPr algn="just"/>
            <a:r>
              <a:rPr lang="uk-UA" sz="2400" i="1" dirty="0" smtClean="0"/>
              <a:t>6) Вулканічні Карпати; </a:t>
            </a:r>
          </a:p>
          <a:p>
            <a:pPr algn="just"/>
            <a:r>
              <a:rPr lang="uk-UA" sz="2400" i="1" dirty="0" smtClean="0"/>
              <a:t>7) Закарпатська низовина.</a:t>
            </a:r>
            <a:endParaRPr lang="uk-UA" sz="24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438400"/>
            <a:ext cx="561090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08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326" y="152400"/>
            <a:ext cx="9296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 </a:t>
            </a:r>
            <a:r>
              <a:rPr lang="uk-UA" sz="2400" b="1" i="1" dirty="0" smtClean="0"/>
              <a:t>Українське Полісся </a:t>
            </a:r>
            <a:r>
              <a:rPr lang="uk-UA" sz="2400" i="1" dirty="0" smtClean="0"/>
              <a:t>− північна частина України, зайнята лісами та поліським підтипом ландшафту. Річний радіаційний баланс   тут сягає 42,5−45,0 ккал∙см-2. Тривалість вегетаційного періоду І90−200 днів, середньорічна кількість опадів −700 мм, випарування не перевищує 400450мм. Коефіцієнт зволоження − 1,9−2,8. Тут </a:t>
            </a:r>
            <a:r>
              <a:rPr lang="uk-UA" sz="2400" i="1" dirty="0" err="1" smtClean="0"/>
              <a:t>заболочено</a:t>
            </a:r>
            <a:r>
              <a:rPr lang="uk-UA" sz="2400" i="1" dirty="0" smtClean="0"/>
              <a:t> майже 70% </a:t>
            </a:r>
          </a:p>
          <a:p>
            <a:pPr algn="just"/>
            <a:r>
              <a:rPr lang="uk-UA" sz="2400" i="1" dirty="0" smtClean="0"/>
              <a:t>земель. У межах   Українського Полісся виділено п’ять фізико</a:t>
            </a:r>
          </a:p>
          <a:p>
            <a:pPr algn="just"/>
            <a:r>
              <a:rPr lang="uk-UA" sz="2400" i="1" dirty="0" smtClean="0"/>
              <a:t>географічних областей. </a:t>
            </a:r>
          </a:p>
          <a:p>
            <a:pPr algn="just"/>
            <a:r>
              <a:rPr lang="uk-UA" sz="2400" b="1" i="1" dirty="0" smtClean="0"/>
              <a:t>Лісостепова зона </a:t>
            </a:r>
            <a:r>
              <a:rPr lang="uk-UA" sz="2400" i="1" dirty="0" smtClean="0"/>
              <a:t>характеризується ландшафтами лісостепового типу зі складним чергуванням природних комплексів. Середньорічний радіаційний баланс тут становить 45−50 ккал∙см-2, річна кількість опадів − 450−650мм, випарування − 550−750м, а коефіцієнт зволоження − 1,3−2,8. </a:t>
            </a:r>
          </a:p>
          <a:p>
            <a:pPr algn="just"/>
            <a:r>
              <a:rPr lang="uk-UA" sz="2400" i="1" dirty="0" smtClean="0"/>
              <a:t>У межах </a:t>
            </a:r>
            <a:r>
              <a:rPr lang="uk-UA" sz="2400" b="1" i="1" dirty="0" smtClean="0"/>
              <a:t>лісостепової зони </a:t>
            </a:r>
            <a:r>
              <a:rPr lang="uk-UA" sz="2400" i="1" dirty="0" smtClean="0"/>
              <a:t>виділені такі провінції: Західноукраїнська, </a:t>
            </a:r>
            <a:r>
              <a:rPr lang="uk-UA" sz="2400" i="1" dirty="0" err="1" smtClean="0"/>
              <a:t>Дністровсько</a:t>
            </a:r>
            <a:r>
              <a:rPr lang="uk-UA" sz="2400" i="1" dirty="0" smtClean="0"/>
              <a:t>-Дніпровська, </a:t>
            </a:r>
            <a:r>
              <a:rPr lang="uk-UA" sz="2400" i="1" dirty="0" err="1" smtClean="0"/>
              <a:t>Лівобережно</a:t>
            </a:r>
            <a:r>
              <a:rPr lang="uk-UA" sz="2400" i="1" dirty="0" smtClean="0"/>
              <a:t>-Дніпровська та </a:t>
            </a:r>
            <a:r>
              <a:rPr lang="uk-UA" sz="2400" i="1" dirty="0" err="1" smtClean="0"/>
              <a:t>Середньоруська</a:t>
            </a:r>
            <a:r>
              <a:rPr lang="uk-UA" sz="2400" i="1" dirty="0" smtClean="0"/>
              <a:t>.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193337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326" y="152400"/>
            <a:ext cx="104988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 Степова зона характеризується найбільшими тепловими ресурсами. Річний радіаційний баланс тут складає 50−57 ккал∙см-2, тривалість вегетаційного періоду − 210−245 днів, сума активних температур (вище І0°С) − 28−30°С. Середньорічна кількість опадів коливається від 450мм на півночі до 300−350мм − на півдні, випарування сягає 900−І000мм, а </a:t>
            </a:r>
          </a:p>
          <a:p>
            <a:pPr algn="just"/>
            <a:r>
              <a:rPr lang="uk-UA" sz="2400" dirty="0" smtClean="0"/>
              <a:t>коефіцієнт зволоження −1,3−0,8. Степова зона ділиться на північно, </a:t>
            </a:r>
          </a:p>
          <a:p>
            <a:pPr algn="just"/>
            <a:r>
              <a:rPr lang="uk-UA" sz="2400" dirty="0" smtClean="0"/>
              <a:t>середню- та </a:t>
            </a:r>
            <a:r>
              <a:rPr lang="uk-UA" sz="2400" dirty="0" err="1" smtClean="0"/>
              <a:t>південностепову</a:t>
            </a:r>
            <a:r>
              <a:rPr lang="uk-UA" sz="2400" dirty="0" smtClean="0"/>
              <a:t> </a:t>
            </a:r>
            <a:r>
              <a:rPr lang="uk-UA" sz="2400" dirty="0" err="1" smtClean="0"/>
              <a:t>підзони</a:t>
            </a:r>
            <a:r>
              <a:rPr lang="uk-UA" sz="2400" dirty="0" smtClean="0"/>
              <a:t>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 smtClean="0"/>
              <a:t>До північної відносяться такі шість провінцій: </a:t>
            </a:r>
          </a:p>
          <a:p>
            <a:pPr algn="just"/>
            <a:r>
              <a:rPr lang="uk-UA" sz="2400" dirty="0" smtClean="0"/>
              <a:t>Молдавська, включає </a:t>
            </a:r>
            <a:r>
              <a:rPr lang="uk-UA" sz="2400" dirty="0" err="1" smtClean="0"/>
              <a:t>Дністровсько</a:t>
            </a:r>
            <a:r>
              <a:rPr lang="uk-UA" sz="2400" dirty="0" smtClean="0"/>
              <a:t>-Дніпровська, </a:t>
            </a:r>
            <a:r>
              <a:rPr lang="uk-UA" sz="2400" dirty="0" err="1" smtClean="0"/>
              <a:t>Лівобережно</a:t>
            </a:r>
            <a:endParaRPr lang="uk-UA" sz="2400" dirty="0" smtClean="0"/>
          </a:p>
          <a:p>
            <a:pPr algn="just"/>
            <a:r>
              <a:rPr lang="uk-UA" sz="2400" dirty="0" smtClean="0"/>
              <a:t>Дніпровська, Приазовська, Донецька, </a:t>
            </a:r>
            <a:r>
              <a:rPr lang="uk-UA" sz="2400" dirty="0" err="1" smtClean="0"/>
              <a:t>Донецько</a:t>
            </a:r>
            <a:r>
              <a:rPr lang="uk-UA" sz="2400" dirty="0" smtClean="0"/>
              <a:t>-Донська. </a:t>
            </a:r>
          </a:p>
          <a:p>
            <a:pPr algn="just"/>
            <a:endParaRPr lang="uk-UA" sz="2400"/>
          </a:p>
          <a:p>
            <a:pPr algn="just"/>
            <a:r>
              <a:rPr lang="uk-UA" sz="2400" smtClean="0"/>
              <a:t>Південностепова</a:t>
            </a:r>
            <a:r>
              <a:rPr lang="uk-UA" sz="2400" dirty="0" smtClean="0"/>
              <a:t> </a:t>
            </a:r>
            <a:r>
              <a:rPr lang="uk-UA" sz="2400" dirty="0" err="1" smtClean="0"/>
              <a:t>підзона</a:t>
            </a:r>
            <a:r>
              <a:rPr lang="uk-UA" sz="2400" dirty="0" smtClean="0"/>
              <a:t> чотири провінції: </a:t>
            </a:r>
          </a:p>
          <a:p>
            <a:pPr algn="just"/>
            <a:r>
              <a:rPr lang="uk-UA" sz="2400" dirty="0" err="1" smtClean="0"/>
              <a:t>Дунайсько</a:t>
            </a:r>
            <a:r>
              <a:rPr lang="uk-UA" sz="2400" dirty="0" smtClean="0"/>
              <a:t>-Дніпровська, </a:t>
            </a:r>
          </a:p>
          <a:p>
            <a:pPr algn="just"/>
            <a:r>
              <a:rPr lang="uk-UA" sz="2400" dirty="0" smtClean="0"/>
              <a:t>Причорноморська, </a:t>
            </a:r>
            <a:r>
              <a:rPr lang="uk-UA" sz="2400" dirty="0" err="1" smtClean="0"/>
              <a:t>Причорноморсько</a:t>
            </a:r>
            <a:r>
              <a:rPr lang="uk-UA" sz="2400" dirty="0" smtClean="0"/>
              <a:t>-Приазовська </a:t>
            </a:r>
            <a:r>
              <a:rPr lang="uk-UA" sz="2400" dirty="0" err="1" smtClean="0"/>
              <a:t>сухостепова</a:t>
            </a:r>
            <a:r>
              <a:rPr lang="uk-UA" sz="2400" dirty="0" smtClean="0"/>
              <a:t>, Кримська південно-степова.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1171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788" y="3581400"/>
            <a:ext cx="4923852" cy="3276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3400" y="533400"/>
            <a:ext cx="990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У диференціації природно-територіальних комплексів установлено </a:t>
            </a:r>
          </a:p>
          <a:p>
            <a:pPr algn="just"/>
            <a:r>
              <a:rPr lang="uk-UA" sz="2400" dirty="0" smtClean="0"/>
              <a:t>кілька закономірностей. Одна з головних −  широтна зональність, яка полягає в закономірній зміні природно-територіальних комплексів і природних процесів в напрямку від екватора до полюсів. </a:t>
            </a:r>
          </a:p>
          <a:p>
            <a:pPr algn="just"/>
            <a:r>
              <a:rPr lang="uk-UA" sz="2400" dirty="0" smtClean="0"/>
              <a:t>Першопричиною зональності, за </a:t>
            </a:r>
            <a:r>
              <a:rPr lang="uk-UA" sz="2400" dirty="0" err="1" smtClean="0"/>
              <a:t>В.В.Докучаєвим</a:t>
            </a:r>
            <a:r>
              <a:rPr lang="uk-UA" sz="2400" dirty="0" smtClean="0"/>
              <a:t>, є нерівномірний розподіл сонячної радіації по широті внаслідок </a:t>
            </a:r>
            <a:r>
              <a:rPr lang="uk-UA" sz="2400" dirty="0" err="1" smtClean="0"/>
              <a:t>кулястостої</a:t>
            </a:r>
            <a:r>
              <a:rPr lang="uk-UA" sz="2400" dirty="0" smtClean="0"/>
              <a:t> форми Землі, нахилу її осі й неоднакового кута падіння сонячних променів на земну поверхню.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61" y="3949720"/>
            <a:ext cx="4610039" cy="30677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62000" y="381000"/>
            <a:ext cx="990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Подальше вивчення зональності природи привело до відкриття </a:t>
            </a:r>
          </a:p>
          <a:p>
            <a:pPr algn="just"/>
            <a:r>
              <a:rPr lang="uk-UA" sz="2400" dirty="0" smtClean="0"/>
              <a:t>періодичного закону зональності (О.І. Григор'єв, М.І. </a:t>
            </a:r>
            <a:r>
              <a:rPr lang="uk-UA" sz="2400" dirty="0" err="1" smtClean="0"/>
              <a:t>Будико</a:t>
            </a:r>
            <a:r>
              <a:rPr lang="uk-UA" sz="2400" dirty="0" smtClean="0"/>
              <a:t>). </a:t>
            </a:r>
          </a:p>
          <a:p>
            <a:pPr algn="just"/>
            <a:r>
              <a:rPr lang="uk-UA" sz="2400" dirty="0" smtClean="0"/>
              <a:t>Цей закон полягає в тому, що зі зміною співвідношення тепла й вологи на земній поверхні при переході від одного природного поясу до іншого періодично повторюються ознаки подібності між географічними зонами. </a:t>
            </a:r>
          </a:p>
          <a:p>
            <a:pPr algn="just"/>
            <a:r>
              <a:rPr lang="ru-RU" sz="2400" dirty="0"/>
              <a:t>З</a:t>
            </a:r>
            <a:r>
              <a:rPr lang="ru-RU" sz="2400" dirty="0" smtClean="0"/>
              <a:t>она </a:t>
            </a:r>
            <a:r>
              <a:rPr lang="uk-UA" sz="2400" dirty="0" smtClean="0"/>
              <a:t>пустелі має низькі показники зволоження й періодично повторюється в помірних, субтропічних і тропічних поясах. У цих теплових поясах також  періодично повторюється  зона степів</a:t>
            </a:r>
            <a:r>
              <a:rPr lang="ru-RU" sz="2400" dirty="0" smtClean="0"/>
              <a:t>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884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381000"/>
            <a:ext cx="990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О</a:t>
            </a:r>
            <a:r>
              <a:rPr lang="uk-UA" sz="2400" dirty="0" smtClean="0"/>
              <a:t>собливості природно-територіальних комплексів обумовлені не тільки сучасним співвідношенням тепла й вологи, а й історією розвитку й формування зональних рис. </a:t>
            </a:r>
          </a:p>
          <a:p>
            <a:pPr algn="just"/>
            <a:r>
              <a:rPr lang="uk-UA" sz="2400" dirty="0" smtClean="0"/>
              <a:t>Формування природних зон − складний і тривалий процес. </a:t>
            </a:r>
          </a:p>
          <a:p>
            <a:pPr algn="just"/>
            <a:r>
              <a:rPr lang="uk-UA" sz="2400" dirty="0" smtClean="0"/>
              <a:t>Кожна зона має свій вік. У процесі розвитку змінювалися межі зон. 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61" y="2895600"/>
            <a:ext cx="6399677" cy="32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381000"/>
            <a:ext cx="990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Важливою закономірністю в диференціації ландшафтів є </a:t>
            </a:r>
          </a:p>
          <a:p>
            <a:pPr algn="just"/>
            <a:r>
              <a:rPr lang="uk-UA" sz="2400" dirty="0" smtClean="0"/>
              <a:t>вертикальна поясність, властива гірським областям. </a:t>
            </a:r>
          </a:p>
          <a:p>
            <a:pPr algn="just"/>
            <a:r>
              <a:rPr lang="uk-UA" sz="2400" dirty="0" smtClean="0"/>
              <a:t>Структура висотної поясності залежить від положення гірської області в певній широтній зоні, від напрямку гірської системи і її висот. </a:t>
            </a:r>
          </a:p>
          <a:p>
            <a:pPr algn="just"/>
            <a:r>
              <a:rPr lang="uk-UA" sz="2400" dirty="0" smtClean="0"/>
              <a:t>Крім зональних, встановлено азональні закономірності диференціації ландшафтів. Вони викликані, головним чином, геолого-геоморфологічними факторами й зміною кліматичних умов </a:t>
            </a:r>
            <a:endParaRPr lang="uk-UA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341683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dirty="0" smtClean="0"/>
              <a:t>за рахунок континентальності територій. Вплив геолого геоморфологічними факторів проявляється в особливостях залягання гірських порід, їхньому складі, новітніх рухах земної кори, висоті й морфології місцевості, її розчленованості.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3581400"/>
            <a:ext cx="5143133" cy="27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381000"/>
            <a:ext cx="655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/>
              <a:t>Структура ландшафтів </a:t>
            </a:r>
            <a:r>
              <a:rPr lang="uk-UA" sz="2400" dirty="0" smtClean="0"/>
              <a:t>− це взаємозалежна сукупність компонентів і </a:t>
            </a:r>
            <a:r>
              <a:rPr lang="uk-UA" sz="2400" dirty="0" err="1" smtClean="0"/>
              <a:t>внутрішньоландшафтних</a:t>
            </a:r>
            <a:r>
              <a:rPr lang="uk-UA" sz="2400" dirty="0" smtClean="0"/>
              <a:t> геосистем.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Структура ландшафтів досліджується шляхом вивчення взаємозв'язків складових їхніх частин.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У ландшафтах, </a:t>
            </a:r>
            <a:r>
              <a:rPr lang="ru-RU" sz="2400" dirty="0" err="1" smtClean="0"/>
              <a:t>розрізняють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вертикальні</a:t>
            </a:r>
            <a:r>
              <a:rPr lang="ru-RU" sz="2400" dirty="0" smtClean="0"/>
              <a:t>, </a:t>
            </a:r>
            <a:r>
              <a:rPr lang="ru-RU" sz="2400" dirty="0" err="1" smtClean="0"/>
              <a:t>міжкомпонентні</a:t>
            </a:r>
            <a:r>
              <a:rPr lang="ru-RU" sz="2400" dirty="0" smtClean="0"/>
              <a:t> й </a:t>
            </a:r>
            <a:r>
              <a:rPr lang="ru-RU" sz="2400" dirty="0" err="1" smtClean="0"/>
              <a:t>горизонтальні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міжгеосистемні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зв'язки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377283"/>
            <a:ext cx="2630070" cy="63038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58200" y="28395"/>
            <a:ext cx="1915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прямі однобічні: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381000"/>
            <a:ext cx="1036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Сукупність процесів обміну й перетворення речовини й енергії в ландшафті називається </a:t>
            </a:r>
            <a:r>
              <a:rPr lang="uk-UA" sz="2400" i="1" dirty="0" smtClean="0"/>
              <a:t>функціонуванням ландшафтів. </a:t>
            </a:r>
          </a:p>
          <a:p>
            <a:pPr algn="just"/>
            <a:endParaRPr lang="uk-UA" sz="2400" i="1" dirty="0"/>
          </a:p>
          <a:p>
            <a:pPr algn="just"/>
            <a:r>
              <a:rPr lang="ru-RU" sz="2400" i="1" dirty="0" smtClean="0"/>
              <a:t>Ландшафт </a:t>
            </a:r>
            <a:r>
              <a:rPr lang="ru-RU" sz="2400" i="1" dirty="0" err="1" smtClean="0"/>
              <a:t>змінюється</a:t>
            </a:r>
            <a:r>
              <a:rPr lang="ru-RU" sz="2400" i="1" dirty="0" smtClean="0"/>
              <a:t> й </a:t>
            </a:r>
            <a:r>
              <a:rPr lang="ru-RU" sz="2400" i="1" dirty="0" err="1" smtClean="0"/>
              <a:t>ця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мінливість</a:t>
            </a:r>
            <a:r>
              <a:rPr lang="ru-RU" sz="2400" i="1" dirty="0" smtClean="0"/>
              <a:t> двоякого роду. </a:t>
            </a:r>
            <a:r>
              <a:rPr lang="ru-RU" sz="2400" i="1" dirty="0" err="1" smtClean="0"/>
              <a:t>Деякі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зміни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оборотні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циклічні</a:t>
            </a:r>
            <a:r>
              <a:rPr lang="ru-RU" sz="2400" i="1" dirty="0" smtClean="0"/>
              <a:t> й не </a:t>
            </a:r>
            <a:r>
              <a:rPr lang="ru-RU" sz="2400" i="1" dirty="0" err="1" smtClean="0"/>
              <a:t>приводять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перетворення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ландшафтів</a:t>
            </a:r>
            <a:r>
              <a:rPr lang="ru-RU" sz="2400" i="1" dirty="0" smtClean="0"/>
              <a:t>.</a:t>
            </a:r>
          </a:p>
          <a:p>
            <a:pPr algn="just"/>
            <a:r>
              <a:rPr lang="uk-UA" sz="2400" i="1" dirty="0" smtClean="0"/>
              <a:t>Такі динамічні зміни або динаміка ландшафту підкреслює його стійкість, тому що свідчить про його здатність повертатися до </a:t>
            </a:r>
          </a:p>
          <a:p>
            <a:pPr algn="just"/>
            <a:r>
              <a:rPr lang="uk-UA" sz="2400" i="1" dirty="0" smtClean="0"/>
              <a:t>колишнього стану. Від динаміки варто відрізняти еволюційні, спрямовані, необоротні зміни, які становлять сутність розвитку ландшафту. Вони виражаються в перебудові структури ландшафту.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34666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457200"/>
            <a:ext cx="1036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Стійкість структури ландшафту відносна. </a:t>
            </a:r>
          </a:p>
          <a:p>
            <a:pPr algn="just"/>
            <a:r>
              <a:rPr lang="uk-UA" sz="2400" dirty="0" smtClean="0"/>
              <a:t>Ландшафт розвивається безупинно, але з різною швидкістю. Щоб трансформація ландшафту стала помітною, потрібний тривалий термін. </a:t>
            </a:r>
          </a:p>
          <a:p>
            <a:pPr algn="just"/>
            <a:r>
              <a:rPr lang="uk-UA" sz="2400" dirty="0" smtClean="0"/>
              <a:t>Розвиток ландшафтів може стимулюватися як зовнішніми так і внутрішніми причинами. </a:t>
            </a:r>
          </a:p>
          <a:p>
            <a:pPr algn="just"/>
            <a:r>
              <a:rPr lang="uk-UA" sz="2400" dirty="0" smtClean="0"/>
              <a:t>До </a:t>
            </a:r>
            <a:r>
              <a:rPr lang="uk-UA" sz="2400" i="1" dirty="0" smtClean="0"/>
              <a:t>зовнішніх причин </a:t>
            </a:r>
            <a:r>
              <a:rPr lang="uk-UA" sz="2400" dirty="0" smtClean="0"/>
              <a:t>відносять тектонічні рухи, глобальні кліматичні зміни. </a:t>
            </a:r>
          </a:p>
          <a:p>
            <a:pPr algn="just"/>
            <a:r>
              <a:rPr lang="uk-UA" sz="2400" dirty="0" smtClean="0"/>
              <a:t>До </a:t>
            </a:r>
            <a:r>
              <a:rPr lang="uk-UA" sz="2400" i="1" dirty="0" smtClean="0"/>
              <a:t>внутрішніх причин </a:t>
            </a:r>
            <a:r>
              <a:rPr lang="uk-UA" sz="2400" dirty="0" smtClean="0"/>
              <a:t>відносять саморозвиток, у механізмі якого особливу роль відіграє еволюція рослинного покриву і його взаємодія з абіотичними компонентами. 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36344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752</TotalTime>
  <Words>2078</Words>
  <Application>Microsoft Office PowerPoint</Application>
  <PresentationFormat>Произвольный</PresentationFormat>
  <Paragraphs>226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Герасимчук Олена Леонтіївна</cp:lastModifiedBy>
  <cp:revision>66</cp:revision>
  <dcterms:created xsi:type="dcterms:W3CDTF">2024-09-03T07:40:07Z</dcterms:created>
  <dcterms:modified xsi:type="dcterms:W3CDTF">2025-10-20T06:57:11Z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2024-09-03T00:00:00Z</vt:filetime>
  </property>
  <property fmtid="{D5CDD505-2E9C-101B-9397-08002B2CF9AE}" pid="5" name="Producer">
    <vt:lpwstr>Microsoft® PowerPoint® 2019</vt:lpwstr>
  </property>
</Properties>
</file>