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8" r:id="rId1"/>
  </p:sldMasterIdLst>
  <p:sldIdLst>
    <p:sldId id="281" r:id="rId2"/>
    <p:sldId id="282" r:id="rId3"/>
    <p:sldId id="257" r:id="rId4"/>
    <p:sldId id="283" r:id="rId5"/>
    <p:sldId id="284" r:id="rId6"/>
    <p:sldId id="295" r:id="rId7"/>
    <p:sldId id="28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1" r:id="rId23"/>
    <p:sldId id="310" r:id="rId24"/>
    <p:sldId id="312" r:id="rId2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35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5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9207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43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19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5783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48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6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50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776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772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541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051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10000" y="30480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uk-UA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Структура ландшафту та </a:t>
            </a:r>
            <a:r>
              <a:rPr lang="ru-RU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компоненти</a:t>
            </a:r>
            <a:endParaRPr lang="ru-RU" sz="4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713845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399" y="304800"/>
            <a:ext cx="845820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/>
              <a:t>Структурність</a:t>
            </a:r>
            <a:r>
              <a:rPr lang="uk-UA" sz="2400" i="1" dirty="0" smtClean="0"/>
              <a:t> – </a:t>
            </a:r>
            <a:r>
              <a:rPr lang="uk-UA" sz="2400" dirty="0" smtClean="0"/>
              <a:t>геосистеми мають просторово-часову упорядкованість (організованість), певним розташуванням її частин і характером їх поєднання. Структурам відповідають дві системи внутрішніх </a:t>
            </a:r>
            <a:r>
              <a:rPr lang="uk-UA" sz="2400" dirty="0" err="1" smtClean="0"/>
              <a:t>зв'язків</a:t>
            </a:r>
            <a:r>
              <a:rPr lang="uk-UA" sz="2400" dirty="0" smtClean="0"/>
              <a:t> у геосистемах: </a:t>
            </a:r>
          </a:p>
          <a:p>
            <a:pPr algn="just"/>
            <a:r>
              <a:rPr lang="uk-UA" sz="2400" dirty="0" smtClean="0"/>
              <a:t>1) </a:t>
            </a:r>
            <a:r>
              <a:rPr lang="uk-UA" sz="2400" i="1" dirty="0" smtClean="0"/>
              <a:t>вертикальна</a:t>
            </a:r>
            <a:r>
              <a:rPr lang="uk-UA" sz="2400" dirty="0" smtClean="0"/>
              <a:t> (</a:t>
            </a:r>
            <a:r>
              <a:rPr lang="uk-UA" sz="2400" dirty="0" err="1" smtClean="0"/>
              <a:t>міжкомпонентна</a:t>
            </a:r>
            <a:r>
              <a:rPr lang="uk-UA" sz="2400" dirty="0" smtClean="0"/>
              <a:t>) – утворена внутрішньо</a:t>
            </a:r>
          </a:p>
          <a:p>
            <a:pPr algn="just"/>
            <a:r>
              <a:rPr lang="uk-UA" sz="2400" dirty="0" smtClean="0"/>
              <a:t>системними зв'язками між компонентами ландшафту, наприклад, випадіння атмосферних опадів, їх фільтрація в ґрунт і ґрунтові води, підняття водяних розчинів по капілярах ґрунту і материнської породи, випаровування, транспірація, відклади органічних решток, всмоктування ґрунтових розчинів кореневою системою рослин і т. д.;</a:t>
            </a:r>
          </a:p>
          <a:p>
            <a:pPr algn="just"/>
            <a:r>
              <a:rPr lang="uk-UA" sz="2400" dirty="0" smtClean="0"/>
              <a:t> 2) </a:t>
            </a:r>
            <a:r>
              <a:rPr lang="uk-UA" sz="2400" i="1" dirty="0" smtClean="0"/>
              <a:t>горизонтальна</a:t>
            </a:r>
            <a:r>
              <a:rPr lang="uk-UA" sz="2400" dirty="0" smtClean="0"/>
              <a:t> (міжсистемна) – утворена зв'язками між окремими ландшафтами,  наприклад, водний і твердий стік, стікання холодного повітря вздовж схилів, перенос хімічних елементів з водойм на суходоли, з біомасою птахів і комах і т. д.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2362200"/>
            <a:ext cx="325539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2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775" y="2819400"/>
            <a:ext cx="6753225" cy="41941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399" y="304800"/>
            <a:ext cx="84582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/>
              <a:t>Динамічність – </a:t>
            </a:r>
            <a:r>
              <a:rPr lang="uk-UA" sz="2400" i="1" dirty="0" smtClean="0"/>
              <a:t>здатність геосистем змінюватися під дією періодично мінливих зовнішніх факторів без перебудови її структури. Це забезпечує гнучкість геосистеми, її «живучість». До динамічних відносяться циклічні зміни (добові, сезонні, річні, багаторічні), обумовлені планетарно-астрономічними причинами. </a:t>
            </a:r>
            <a:r>
              <a:rPr lang="uk-UA" sz="2400" dirty="0" smtClean="0"/>
              <a:t>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b="1" i="1" dirty="0" smtClean="0"/>
              <a:t>Стійкість</a:t>
            </a:r>
            <a:r>
              <a:rPr lang="uk-UA" sz="2400" dirty="0" smtClean="0"/>
              <a:t> – здатність геосистем за умов зміни зовнішніх </a:t>
            </a:r>
          </a:p>
          <a:p>
            <a:pPr algn="just"/>
            <a:r>
              <a:rPr lang="uk-UA" sz="2400" dirty="0" smtClean="0"/>
              <a:t>впливів відновлювати або зберігати структуру і інші властивості. </a:t>
            </a:r>
          </a:p>
          <a:p>
            <a:pPr algn="just"/>
            <a:r>
              <a:rPr lang="uk-UA" sz="2400" dirty="0" smtClean="0"/>
              <a:t>Природну стійкість геосистем слід відрізняти від стійкості техногенно-природних систем, яка полягає в здатності  виконувати задані соціально-економічні функції. </a:t>
            </a:r>
          </a:p>
        </p:txBody>
      </p:sp>
    </p:spTree>
    <p:extLst>
      <p:ext uri="{BB962C8B-B14F-4D97-AF65-F5344CB8AC3E}">
        <p14:creationId xmlns:p14="http://schemas.microsoft.com/office/powerpoint/2010/main" val="3776002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40" y="3505200"/>
            <a:ext cx="5196840" cy="3352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1" y="26020"/>
            <a:ext cx="8001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/>
              <a:t>Здатність розвиватися </a:t>
            </a:r>
            <a:r>
              <a:rPr lang="uk-UA" sz="2400" i="1" dirty="0" smtClean="0"/>
              <a:t>– </a:t>
            </a:r>
            <a:r>
              <a:rPr lang="uk-UA" sz="2400" dirty="0" smtClean="0"/>
              <a:t>геосистеми еволюційно змінюються, тобто відбувається спрямована (необоротна) зміна, що призводить до корінної перебудови структури, появі нових геосистем (заростання озер, заболочування лісів, виникнення ярів і ін.). </a:t>
            </a:r>
          </a:p>
          <a:p>
            <a:pPr algn="just"/>
            <a:r>
              <a:rPr lang="uk-UA" sz="2000" i="1" dirty="0" smtClean="0"/>
              <a:t>Наприклад</a:t>
            </a:r>
            <a:r>
              <a:rPr lang="uk-UA" sz="2000" dirty="0" smtClean="0"/>
              <a:t>, наприкінці річного циклу з поверхневим стоком змивається ґрунт, деформуються русла, збільшуються запаси мулу в озерах і торфу в болотах і т. д.</a:t>
            </a:r>
          </a:p>
          <a:p>
            <a:pPr algn="just"/>
            <a:endParaRPr lang="uk-UA" sz="2400" b="1" i="1" dirty="0" smtClean="0"/>
          </a:p>
          <a:p>
            <a:pPr algn="just"/>
            <a:r>
              <a:rPr lang="uk-UA" sz="2400" dirty="0" smtClean="0"/>
              <a:t>До причин розвитку і трансформації геосистем відносяться: </a:t>
            </a:r>
            <a:r>
              <a:rPr lang="uk-UA" sz="2400" i="1" dirty="0" smtClean="0"/>
              <a:t>зовнішні космічні впливи, тектонічні </a:t>
            </a:r>
          </a:p>
          <a:p>
            <a:pPr algn="just"/>
            <a:r>
              <a:rPr lang="uk-UA" sz="2400" i="1" dirty="0" smtClean="0"/>
              <a:t>рухи, зміни сонячної активності, переміщення магнітних полюсів Землі, глобальні зміни клімату або рельєфу</a:t>
            </a:r>
            <a:r>
              <a:rPr lang="uk-UA" sz="2400" dirty="0" smtClean="0"/>
              <a:t>.</a:t>
            </a:r>
          </a:p>
          <a:p>
            <a:pPr algn="just"/>
            <a:r>
              <a:rPr lang="uk-UA" sz="2400" dirty="0" smtClean="0"/>
              <a:t>Швидкість зміни залежить від рангу геосистеми. </a:t>
            </a:r>
          </a:p>
          <a:p>
            <a:pPr algn="just"/>
            <a:r>
              <a:rPr lang="uk-UA" sz="2400" dirty="0" smtClean="0"/>
              <a:t>Швидше за всіх змінюються фації, повільніше – урочища та місцевості.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20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274481"/>
            <a:ext cx="8001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 </a:t>
            </a:r>
            <a:r>
              <a:rPr lang="uk-UA" sz="2400" b="1" i="1" dirty="0" smtClean="0"/>
              <a:t>Просторова неоднорідність </a:t>
            </a:r>
            <a:r>
              <a:rPr lang="uk-UA" sz="2400" dirty="0" smtClean="0"/>
              <a:t>властивостей компонентів геосистеми може бути упорядкованою (тобто підкорятися певним закономірностям) і випадковою (мінливість властивостей не є закономірною).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 </a:t>
            </a:r>
            <a:r>
              <a:rPr lang="uk-UA" sz="2400" b="1" i="1" dirty="0" err="1" smtClean="0"/>
              <a:t>Нелінійність</a:t>
            </a:r>
            <a:r>
              <a:rPr lang="uk-UA" sz="2400" b="1" i="1" dirty="0" smtClean="0"/>
              <a:t> природних процесів </a:t>
            </a:r>
            <a:r>
              <a:rPr lang="uk-UA" sz="2400" dirty="0" smtClean="0"/>
              <a:t>– трансформація та обмін енергією та речовиною відбуваються із швидкістю, що поступово сповільнюється.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000" i="1" dirty="0" smtClean="0"/>
              <a:t>Наприклад</a:t>
            </a:r>
            <a:r>
              <a:rPr lang="uk-UA" sz="2000" dirty="0" smtClean="0"/>
              <a:t>, зменшується швидкість всмоктування води у ґрунт, уповільнюється охолодження ґрунту при похолоданні, загасає швидкість зниження рівня ґрунтових вод при дренуванні тощо. </a:t>
            </a:r>
          </a:p>
          <a:p>
            <a:pPr algn="just"/>
            <a:endParaRPr lang="uk-UA" sz="2000" dirty="0"/>
          </a:p>
          <a:p>
            <a:pPr algn="just"/>
            <a:r>
              <a:rPr lang="uk-UA" sz="2400" dirty="0" smtClean="0"/>
              <a:t>Ця властивість підвищує стійкість системи.</a:t>
            </a:r>
            <a:endParaRPr lang="uk-UA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159" y="274481"/>
            <a:ext cx="3076575" cy="2058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719" y="2712311"/>
            <a:ext cx="3341294" cy="17568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719" y="4848507"/>
            <a:ext cx="3381375" cy="19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99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117693"/>
            <a:ext cx="1188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 </a:t>
            </a:r>
            <a:r>
              <a:rPr lang="ru-RU" sz="2400" b="1" i="1" dirty="0" err="1" smtClean="0"/>
              <a:t>Проводимість</a:t>
            </a:r>
            <a:r>
              <a:rPr lang="ru-RU" sz="2400" dirty="0" smtClean="0"/>
              <a:t> – </a:t>
            </a:r>
            <a:r>
              <a:rPr lang="ru-RU" sz="2400" dirty="0" err="1" smtClean="0"/>
              <a:t>здатність</a:t>
            </a:r>
            <a:r>
              <a:rPr lang="ru-RU" sz="2400" dirty="0" smtClean="0"/>
              <a:t> природного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пропускати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крізь</a:t>
            </a:r>
            <a:r>
              <a:rPr lang="ru-RU" sz="2400" dirty="0" smtClean="0"/>
              <a:t> себе потоки </a:t>
            </a:r>
            <a:r>
              <a:rPr lang="ru-RU" sz="2400" dirty="0" err="1" smtClean="0"/>
              <a:t>речовини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Потоки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поділити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речовинні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енергетичні</a:t>
            </a:r>
            <a:r>
              <a:rPr lang="ru-RU" sz="2400" dirty="0" smtClean="0"/>
              <a:t>. </a:t>
            </a:r>
            <a:r>
              <a:rPr lang="ru-RU" sz="2400" dirty="0" err="1" smtClean="0"/>
              <a:t>Провідність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властивостей</a:t>
            </a:r>
            <a:r>
              <a:rPr lang="ru-RU" sz="2400" dirty="0" smtClean="0"/>
              <a:t> самого природного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діючих</a:t>
            </a:r>
            <a:r>
              <a:rPr lang="ru-RU" sz="2400" dirty="0" smtClean="0"/>
              <a:t> сил,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викликали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потік</a:t>
            </a:r>
            <a:r>
              <a:rPr lang="ru-RU" sz="2400" dirty="0" smtClean="0"/>
              <a:t>.</a:t>
            </a:r>
          </a:p>
          <a:p>
            <a:pPr algn="just"/>
            <a:r>
              <a:rPr lang="uk-UA" sz="2400" dirty="0" smtClean="0"/>
              <a:t>Поряд із </a:t>
            </a:r>
            <a:r>
              <a:rPr lang="uk-UA" sz="2400" dirty="0" err="1" smtClean="0"/>
              <a:t>проводимістю</a:t>
            </a:r>
            <a:r>
              <a:rPr lang="uk-UA" sz="2400" dirty="0" smtClean="0"/>
              <a:t> природні тіла мають здатність затримувати деякі речовини. В якості прикладу можна навести родовища різноманітних корисних копалин. Таку властивість природних тіл називають </a:t>
            </a:r>
            <a:r>
              <a:rPr lang="uk-UA" sz="2400" b="1" i="1" dirty="0" err="1" smtClean="0"/>
              <a:t>бар’єрністю</a:t>
            </a:r>
            <a:r>
              <a:rPr lang="uk-UA" sz="2400" dirty="0" smtClean="0"/>
              <a:t>. У загальному сенсі бар’єр можна розуміти як локальне порушення </a:t>
            </a:r>
            <a:r>
              <a:rPr lang="uk-UA" sz="2400" dirty="0" err="1" smtClean="0"/>
              <a:t>проводимості</a:t>
            </a:r>
            <a:r>
              <a:rPr lang="uk-UA" sz="2400" dirty="0" smtClean="0"/>
              <a:t>, що призводить до уповільнення або </a:t>
            </a:r>
            <a:r>
              <a:rPr lang="ru-RU" sz="2400" dirty="0" err="1" smtClean="0"/>
              <a:t>загасання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кругообігів</a:t>
            </a:r>
            <a:r>
              <a:rPr lang="ru-RU" sz="2400" dirty="0" smtClean="0"/>
              <a:t> в </a:t>
            </a:r>
            <a:r>
              <a:rPr lang="ru-RU" sz="2400" dirty="0" err="1" smtClean="0"/>
              <a:t>цілому</a:t>
            </a:r>
            <a:r>
              <a:rPr lang="ru-RU" sz="2400" dirty="0" smtClean="0"/>
              <a:t>.</a:t>
            </a:r>
          </a:p>
          <a:p>
            <a:pPr algn="just"/>
            <a:r>
              <a:rPr lang="uk-UA" sz="2400" dirty="0" smtClean="0"/>
              <a:t> </a:t>
            </a:r>
          </a:p>
          <a:p>
            <a:pPr algn="just"/>
            <a:endParaRPr lang="uk-UA" sz="2400" dirty="0"/>
          </a:p>
          <a:p>
            <a:pPr algn="just"/>
            <a:endParaRPr lang="uk-UA" sz="2400" dirty="0" smtClean="0"/>
          </a:p>
          <a:p>
            <a:pPr algn="just"/>
            <a:endParaRPr lang="uk-UA" sz="2400" dirty="0" smtClean="0"/>
          </a:p>
          <a:p>
            <a:pPr algn="just"/>
            <a:r>
              <a:rPr lang="uk-UA" sz="2400" b="1" i="1" dirty="0" smtClean="0"/>
              <a:t>Ємність</a:t>
            </a:r>
            <a:r>
              <a:rPr lang="uk-UA" sz="2400" dirty="0" smtClean="0"/>
              <a:t> – здатність природного тіла вміщувати та утримувати певну кількість речовини та енергії за умов рівноваги всіх діючих сил. Ємнісні властивості мінливі і залежать від ряду властивостей самого природного тіла (наприклад, для вологоємності ґрунту – від відносного об’єму </a:t>
            </a:r>
            <a:r>
              <a:rPr lang="uk-UA" sz="2400" dirty="0" err="1" smtClean="0"/>
              <a:t>порового</a:t>
            </a:r>
            <a:r>
              <a:rPr lang="uk-UA" sz="2400" dirty="0" smtClean="0"/>
              <a:t> простору та розміру пор). </a:t>
            </a:r>
            <a:endParaRPr lang="uk-UA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51" y="3467862"/>
            <a:ext cx="2810449" cy="186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44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326" y="152400"/>
            <a:ext cx="9296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 </a:t>
            </a:r>
            <a:r>
              <a:rPr lang="uk-UA" sz="2400" b="1" dirty="0" smtClean="0"/>
              <a:t>Структура ландшафту</a:t>
            </a:r>
          </a:p>
          <a:p>
            <a:pPr algn="just"/>
            <a:endParaRPr lang="uk-UA" sz="2400" b="1" dirty="0" smtClean="0"/>
          </a:p>
          <a:p>
            <a:pPr algn="just"/>
            <a:r>
              <a:rPr lang="uk-UA" sz="2400" b="1" i="1" dirty="0" smtClean="0"/>
              <a:t>Горизонтальна структура ландшафту </a:t>
            </a:r>
            <a:r>
              <a:rPr lang="uk-UA" sz="2400" dirty="0" smtClean="0"/>
              <a:t>– це його територіальна диференціація, що виражається в закономірному поєднанні генетично та </a:t>
            </a:r>
            <a:r>
              <a:rPr lang="uk-UA" sz="2400" dirty="0" err="1" smtClean="0"/>
              <a:t>динамічно</a:t>
            </a:r>
            <a:r>
              <a:rPr lang="uk-UA" sz="2400" dirty="0" smtClean="0"/>
              <a:t> пов'язаних між собою морфологічних одиниць. Ці одиниці формують своєрідну "мозаїку" ландшафту, де кожен "</a:t>
            </a:r>
            <a:r>
              <a:rPr lang="uk-UA" sz="2400" dirty="0" err="1" smtClean="0"/>
              <a:t>пазл</a:t>
            </a:r>
            <a:r>
              <a:rPr lang="uk-UA" sz="2400" dirty="0" smtClean="0"/>
              <a:t>" має свої унікальні характеристики, але разом вони створюють цілісну картину. </a:t>
            </a:r>
          </a:p>
          <a:p>
            <a:pPr algn="just"/>
            <a:r>
              <a:rPr lang="uk-UA" sz="2400" dirty="0" smtClean="0"/>
              <a:t>У горизонтальній структурі ландшафту виділяють три основні морфологічні одиниці: </a:t>
            </a:r>
          </a:p>
          <a:p>
            <a:pPr algn="just"/>
            <a:r>
              <a:rPr lang="uk-UA" sz="2400" i="1" dirty="0" smtClean="0"/>
              <a:t>   фації, </a:t>
            </a:r>
          </a:p>
          <a:p>
            <a:pPr algn="just"/>
            <a:r>
              <a:rPr lang="uk-UA" sz="2400" i="1" dirty="0" smtClean="0"/>
              <a:t>   урочища </a:t>
            </a:r>
          </a:p>
          <a:p>
            <a:pPr algn="just"/>
            <a:r>
              <a:rPr lang="uk-UA" sz="2400" i="1" dirty="0" smtClean="0"/>
              <a:t>   місцевості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907" y="3883063"/>
            <a:ext cx="3971693" cy="2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0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457200"/>
            <a:ext cx="9296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b="1" dirty="0" smtClean="0"/>
          </a:p>
          <a:p>
            <a:pPr algn="just"/>
            <a:r>
              <a:rPr lang="uk-UA" sz="2400" b="1" i="1" dirty="0" smtClean="0"/>
              <a:t>Фація</a:t>
            </a:r>
            <a:r>
              <a:rPr lang="uk-UA" sz="2400" dirty="0" smtClean="0"/>
              <a:t> (від лат. </a:t>
            </a:r>
            <a:r>
              <a:rPr lang="en-US" sz="2400" dirty="0" err="1" smtClean="0"/>
              <a:t>facies</a:t>
            </a:r>
            <a:r>
              <a:rPr lang="en-US" sz="2400" dirty="0" smtClean="0"/>
              <a:t> – </a:t>
            </a:r>
            <a:r>
              <a:rPr lang="uk-UA" sz="2400" dirty="0" smtClean="0"/>
              <a:t>обличчя, зовнішній вигляд) – це елементарна, найменша неподільна частина ландшафту. </a:t>
            </a:r>
            <a:r>
              <a:rPr lang="uk-UA" sz="2400" b="1" i="1" dirty="0" smtClean="0"/>
              <a:t>Фація</a:t>
            </a:r>
            <a:r>
              <a:rPr lang="uk-UA" sz="2400" dirty="0" smtClean="0"/>
              <a:t> – це ділянка, на якій спостерігається одна літологічна відміна </a:t>
            </a:r>
            <a:r>
              <a:rPr lang="uk-UA" sz="2400" dirty="0" err="1" smtClean="0"/>
              <a:t>ґрунтотвірних</a:t>
            </a:r>
            <a:r>
              <a:rPr lang="uk-UA" sz="2400" dirty="0" smtClean="0"/>
              <a:t> порід, один тип рельєфу і зволоження, один мікроклімат і один біоценоз.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Основні характеристики фацій:</a:t>
            </a:r>
          </a:p>
          <a:p>
            <a:pPr algn="just"/>
            <a:r>
              <a:rPr lang="uk-UA" sz="2400" dirty="0" smtClean="0"/>
              <a:t>- Однорідність усіх природних компонентів.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/>
              <a:t>Невеликі розміри (від кількох м² до кількох га).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- </a:t>
            </a:r>
            <a:r>
              <a:rPr lang="ru-RU" sz="2400" dirty="0" err="1" smtClean="0"/>
              <a:t>Відносно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стабільний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водний</a:t>
            </a:r>
            <a:r>
              <a:rPr lang="ru-RU" sz="2400" dirty="0" smtClean="0"/>
              <a:t> і </a:t>
            </a:r>
            <a:r>
              <a:rPr lang="ru-RU" sz="2400" dirty="0" err="1" smtClean="0"/>
              <a:t>тепловий</a:t>
            </a:r>
            <a:r>
              <a:rPr lang="ru-RU" sz="2400" dirty="0" smtClean="0"/>
              <a:t> режим.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err="1" smtClean="0"/>
              <a:t>Приклади</a:t>
            </a:r>
            <a:r>
              <a:rPr lang="ru-RU" sz="2400" dirty="0" smtClean="0"/>
              <a:t>: дно балки з лучною </a:t>
            </a:r>
            <a:r>
              <a:rPr lang="ru-RU" sz="2400" dirty="0" err="1" smtClean="0"/>
              <a:t>рослинністю</a:t>
            </a:r>
            <a:r>
              <a:rPr lang="ru-RU" sz="2400" dirty="0" smtClean="0"/>
              <a:t>, </a:t>
            </a:r>
            <a:r>
              <a:rPr lang="ru-RU" sz="2400" dirty="0" err="1" smtClean="0"/>
              <a:t>схил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південної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експозиції</a:t>
            </a:r>
            <a:r>
              <a:rPr lang="ru-RU" sz="2400" dirty="0" smtClean="0"/>
              <a:t> з </a:t>
            </a:r>
            <a:r>
              <a:rPr lang="ru-RU" sz="2400" dirty="0" err="1" smtClean="0"/>
              <a:t>сосновим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лісом</a:t>
            </a:r>
            <a:r>
              <a:rPr lang="ru-RU" sz="2400" dirty="0" smtClean="0"/>
              <a:t>.</a:t>
            </a:r>
          </a:p>
          <a:p>
            <a:pPr marL="342900" indent="-342900" algn="just">
              <a:buFontTx/>
              <a:buChar char="-"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4266311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228600"/>
            <a:ext cx="9296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/>
              <a:t>Урочища</a:t>
            </a:r>
            <a:r>
              <a:rPr lang="uk-UA" sz="2400" dirty="0" smtClean="0"/>
              <a:t> - це комплекс фацій, що формується в межах однієї </a:t>
            </a:r>
            <a:r>
              <a:rPr lang="uk-UA" sz="2400" dirty="0" err="1" smtClean="0"/>
              <a:t>мезоформи</a:t>
            </a:r>
            <a:r>
              <a:rPr lang="uk-UA" sz="2400" dirty="0" smtClean="0"/>
              <a:t> рельєфу і характеризується однорідним походженням та єдиними процесами розвитку. Це "природно-територіальний комплекс, що складається з генетично, </a:t>
            </a:r>
            <a:r>
              <a:rPr lang="uk-UA" sz="2400" dirty="0" err="1" smtClean="0"/>
              <a:t>динамічно</a:t>
            </a:r>
            <a:r>
              <a:rPr lang="uk-UA" sz="2400" dirty="0" smtClean="0"/>
              <a:t> і територіально пов'язаних між собою фацій".</a:t>
            </a:r>
          </a:p>
          <a:p>
            <a:pPr algn="just"/>
            <a:r>
              <a:rPr lang="uk-UA" sz="2400" i="1" dirty="0" smtClean="0"/>
              <a:t>Основні характеристики урочищ:</a:t>
            </a:r>
          </a:p>
          <a:p>
            <a:pPr algn="just"/>
            <a:r>
              <a:rPr lang="uk-UA" sz="2400" dirty="0" smtClean="0"/>
              <a:t>- Належність до однієї </a:t>
            </a:r>
            <a:r>
              <a:rPr lang="uk-UA" sz="2400" dirty="0" err="1" smtClean="0"/>
              <a:t>мезоформи</a:t>
            </a:r>
            <a:r>
              <a:rPr lang="uk-UA" sz="2400" dirty="0" smtClean="0"/>
              <a:t> рельєфу (балка, гора, тераса).</a:t>
            </a:r>
          </a:p>
          <a:p>
            <a:pPr algn="just"/>
            <a:r>
              <a:rPr lang="uk-UA" sz="2400" dirty="0" smtClean="0"/>
              <a:t>- Наявність домінантної фації, яка визначає загальний характер урочища.</a:t>
            </a:r>
          </a:p>
          <a:p>
            <a:pPr algn="just"/>
            <a:r>
              <a:rPr lang="uk-UA" sz="2400" dirty="0" smtClean="0"/>
              <a:t>- Наявність підпорядкованих фацій.</a:t>
            </a:r>
          </a:p>
          <a:p>
            <a:pPr algn="just"/>
            <a:r>
              <a:rPr lang="uk-UA" sz="2400" dirty="0" smtClean="0"/>
              <a:t>- Розміри від кількох до сотень гектарів.</a:t>
            </a:r>
          </a:p>
          <a:p>
            <a:pPr algn="just"/>
            <a:r>
              <a:rPr lang="uk-UA" sz="2400" i="1" dirty="0" smtClean="0"/>
              <a:t>Приклади</a:t>
            </a:r>
            <a:r>
              <a:rPr lang="uk-UA" sz="2400" dirty="0" smtClean="0"/>
              <a:t>: байрачний ліс, карстова лійка, степова балка.</a:t>
            </a:r>
          </a:p>
          <a:p>
            <a:pPr algn="just"/>
            <a:r>
              <a:rPr lang="uk-UA" sz="2400" dirty="0" smtClean="0"/>
              <a:t>Урочища легко розпізнаються на місцевості та часто мають власні географічні назви. Вони є основними об'єктами при ландшафтному картографуванні середнього масштабу.</a:t>
            </a:r>
          </a:p>
          <a:p>
            <a:pPr marL="342900" indent="-342900" algn="just">
              <a:buFontTx/>
              <a:buChar char="-"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325620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0"/>
            <a:ext cx="9296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Розуміння горизонтальної структури ландшафту має практичне значення:</a:t>
            </a:r>
          </a:p>
          <a:p>
            <a:pPr algn="just"/>
            <a:r>
              <a:rPr lang="uk-UA" sz="2400" dirty="0" smtClean="0"/>
              <a:t>1. Оптимізація землекористування (різні фації і урочища потребують різних підходів).</a:t>
            </a:r>
          </a:p>
          <a:p>
            <a:pPr algn="just"/>
            <a:r>
              <a:rPr lang="uk-UA" sz="2400" dirty="0" smtClean="0"/>
              <a:t>2. Оцінка стійкості до антропогенного впливу.</a:t>
            </a:r>
          </a:p>
          <a:p>
            <a:pPr algn="just"/>
            <a:r>
              <a:rPr lang="uk-UA" sz="2400" dirty="0" smtClean="0"/>
              <a:t>3. Збереження </a:t>
            </a:r>
            <a:r>
              <a:rPr lang="uk-UA" sz="2400" dirty="0" err="1" smtClean="0"/>
              <a:t>біорізноманіття</a:t>
            </a:r>
            <a:r>
              <a:rPr lang="uk-UA" sz="2400" dirty="0" smtClean="0"/>
              <a:t> (кожна фація може бути унікальною екологічною нішею).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У польових умовах важливо навчитися "читати" ландшафт, розрізняти його морфологічні одиниці. </a:t>
            </a:r>
          </a:p>
          <a:p>
            <a:pPr algn="just"/>
            <a:r>
              <a:rPr lang="uk-UA" sz="2400" dirty="0" smtClean="0"/>
              <a:t>Для цього використовують </a:t>
            </a:r>
            <a:r>
              <a:rPr lang="uk-UA" sz="2400" i="1" dirty="0" smtClean="0"/>
              <a:t>комплекс методів</a:t>
            </a:r>
            <a:r>
              <a:rPr lang="uk-UA" sz="2400" dirty="0" smtClean="0"/>
              <a:t>: візуальні спостереження, інструментальні вимірювання, аналіз космознімків і топографічних карт.</a:t>
            </a:r>
          </a:p>
          <a:p>
            <a:pPr algn="just"/>
            <a:r>
              <a:rPr lang="uk-UA" sz="2400" dirty="0" smtClean="0"/>
              <a:t>У той час як горизонтальна структура ландшафту дає нам уявлення про його просторову мозаїку, вертикальна структура розкриває його "внутрішню архітектуру". </a:t>
            </a:r>
          </a:p>
        </p:txBody>
      </p:sp>
    </p:spTree>
    <p:extLst>
      <p:ext uri="{BB962C8B-B14F-4D97-AF65-F5344CB8AC3E}">
        <p14:creationId xmlns:p14="http://schemas.microsoft.com/office/powerpoint/2010/main" val="3669107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0"/>
            <a:ext cx="92964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/>
              <a:t>Місцевість</a:t>
            </a:r>
            <a:r>
              <a:rPr lang="uk-UA" sz="2400" dirty="0" smtClean="0"/>
              <a:t> – це великі, добре виражені в рельєфі природні територіальні комплекси, що складаються з закономірного поєднання урочищ.</a:t>
            </a:r>
          </a:p>
          <a:p>
            <a:pPr algn="just"/>
            <a:r>
              <a:rPr lang="uk-UA" sz="2400" dirty="0" smtClean="0"/>
              <a:t>Основні характеристики місцевостей:</a:t>
            </a:r>
          </a:p>
          <a:p>
            <a:pPr algn="just"/>
            <a:r>
              <a:rPr lang="uk-UA" sz="2400" dirty="0" smtClean="0"/>
              <a:t>- Приуроченість до великих елементів рельєфу (річкові долини, вододільні плато).</a:t>
            </a:r>
          </a:p>
          <a:p>
            <a:pPr algn="just"/>
            <a:r>
              <a:rPr lang="uk-UA" sz="2400" dirty="0" smtClean="0"/>
              <a:t>- Складаються з комплексу генетично пов'язаних урочищ.</a:t>
            </a:r>
          </a:p>
          <a:p>
            <a:pPr algn="just"/>
            <a:r>
              <a:rPr lang="uk-UA" sz="2400" dirty="0" smtClean="0"/>
              <a:t>- Мають власний варіант типового для ландшафту поєднання природних компонентів.</a:t>
            </a:r>
          </a:p>
          <a:p>
            <a:pPr algn="just"/>
            <a:r>
              <a:rPr lang="uk-UA" sz="2400" dirty="0" smtClean="0"/>
              <a:t>- Значні розміри (сотні-тисячі гектарів).</a:t>
            </a:r>
          </a:p>
          <a:p>
            <a:pPr algn="just"/>
            <a:r>
              <a:rPr lang="uk-UA" sz="2400" i="1" dirty="0" smtClean="0"/>
              <a:t>Приклади</a:t>
            </a:r>
            <a:r>
              <a:rPr lang="uk-UA" sz="2400" dirty="0" smtClean="0"/>
              <a:t>: заплава річки, </a:t>
            </a:r>
            <a:r>
              <a:rPr lang="uk-UA" sz="2400" dirty="0" err="1" smtClean="0"/>
              <a:t>моренно</a:t>
            </a:r>
            <a:r>
              <a:rPr lang="uk-UA" sz="2400" dirty="0" smtClean="0"/>
              <a:t>-горбиста рівнина, передгірний шлейф.</a:t>
            </a:r>
          </a:p>
          <a:p>
            <a:pPr algn="just"/>
            <a:r>
              <a:rPr lang="uk-UA" sz="2400" dirty="0" smtClean="0"/>
              <a:t>Місцевості часто визначають зовнішній вигляд ландшафту, його фізіономічні риси. На ландшафтних картах вони зазвичай виділяються внутрішніми кордонами.</a:t>
            </a:r>
          </a:p>
          <a:p>
            <a:pPr algn="just"/>
            <a:r>
              <a:rPr lang="ru-RU" sz="2400" dirty="0"/>
              <a:t>Г</a:t>
            </a:r>
            <a:r>
              <a:rPr lang="ru-RU" sz="2400" dirty="0" smtClean="0"/>
              <a:t>оризонтальна структура ландшафту не є статичною. Вона </a:t>
            </a:r>
            <a:r>
              <a:rPr lang="ru-RU" sz="2400" dirty="0" err="1" smtClean="0"/>
              <a:t>динамічно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процесів</a:t>
            </a:r>
            <a:r>
              <a:rPr lang="ru-RU" sz="2400" dirty="0" smtClean="0"/>
              <a:t> (</a:t>
            </a:r>
            <a:r>
              <a:rPr lang="ru-RU" sz="2400" dirty="0" err="1" smtClean="0"/>
              <a:t>ерозія</a:t>
            </a:r>
            <a:r>
              <a:rPr lang="ru-RU" sz="2400" dirty="0" smtClean="0"/>
              <a:t>, </a:t>
            </a:r>
            <a:r>
              <a:rPr lang="ru-RU" sz="2400" dirty="0" err="1" smtClean="0"/>
              <a:t>акумуляція</a:t>
            </a:r>
            <a:r>
              <a:rPr lang="ru-RU" sz="2400" dirty="0" smtClean="0"/>
              <a:t>) та </a:t>
            </a:r>
            <a:r>
              <a:rPr lang="ru-RU" sz="2400" dirty="0" err="1" smtClean="0"/>
              <a:t>антропогенної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. </a:t>
            </a:r>
            <a:endParaRPr lang="uk-UA" sz="2400" dirty="0" smtClean="0"/>
          </a:p>
          <a:p>
            <a:pPr algn="just"/>
            <a:endParaRPr lang="uk-UA" sz="2400" dirty="0" smtClean="0"/>
          </a:p>
          <a:p>
            <a:pPr marL="342900" indent="-342900" algn="just">
              <a:buFontTx/>
              <a:buChar char="-"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343964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381000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План:</a:t>
            </a:r>
            <a:endParaRPr lang="en-US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1.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ландшафтознавства</a:t>
            </a:r>
            <a:r>
              <a:rPr lang="ru-RU" sz="2400" dirty="0" smtClean="0"/>
              <a:t> в науках про Землю.</a:t>
            </a:r>
          </a:p>
          <a:p>
            <a:r>
              <a:rPr lang="ru-RU" sz="2400" dirty="0" smtClean="0"/>
              <a:t>2. </a:t>
            </a:r>
            <a:r>
              <a:rPr lang="ru-RU" sz="2400" dirty="0" err="1" smtClean="0"/>
              <a:t>Поняття</a:t>
            </a:r>
            <a:r>
              <a:rPr lang="ru-RU" sz="2400" dirty="0" smtClean="0"/>
              <a:t> ландшафту.</a:t>
            </a:r>
          </a:p>
          <a:p>
            <a:r>
              <a:rPr lang="ru-RU" sz="2400" dirty="0" smtClean="0"/>
              <a:t>3. Структура ландшафту.</a:t>
            </a:r>
          </a:p>
          <a:p>
            <a:r>
              <a:rPr lang="ru-RU" sz="2400" dirty="0" smtClean="0"/>
              <a:t>4.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компоненти</a:t>
            </a:r>
            <a:r>
              <a:rPr lang="ru-RU" sz="2400" dirty="0" smtClean="0"/>
              <a:t> ландшафту.</a:t>
            </a:r>
          </a:p>
          <a:p>
            <a:r>
              <a:rPr lang="ru-RU" sz="2400" dirty="0" smtClean="0"/>
              <a:t>5. </a:t>
            </a:r>
            <a:r>
              <a:rPr lang="ru-RU" sz="2400" dirty="0" err="1" smtClean="0"/>
              <a:t>Взаємозв'язки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компонентами.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352800"/>
            <a:ext cx="7010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50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76200"/>
            <a:ext cx="9372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/>
              <a:t>Ярусність</a:t>
            </a:r>
            <a:r>
              <a:rPr lang="uk-UA" sz="2400" dirty="0" smtClean="0"/>
              <a:t>, ключова характеристика вертикальної структури, проявляється в закономірному розташуванні компонентів ландшафту один над одним.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У класичному розумінні виділяють п'ять основних ярусів:</a:t>
            </a:r>
          </a:p>
          <a:p>
            <a:pPr algn="just"/>
            <a:r>
              <a:rPr lang="uk-UA" sz="2400" dirty="0" smtClean="0"/>
              <a:t>1. </a:t>
            </a:r>
            <a:r>
              <a:rPr lang="uk-UA" sz="2400" dirty="0" err="1" smtClean="0"/>
              <a:t>Літогенний</a:t>
            </a:r>
            <a:r>
              <a:rPr lang="uk-UA" sz="2400" dirty="0" smtClean="0"/>
              <a:t> ярус (абіотична основа) – корінні породи, четвертинні відклади;</a:t>
            </a:r>
          </a:p>
          <a:p>
            <a:pPr algn="just"/>
            <a:r>
              <a:rPr lang="uk-UA" sz="2400" dirty="0" smtClean="0"/>
              <a:t>2. </a:t>
            </a:r>
            <a:r>
              <a:rPr lang="uk-UA" sz="2400" dirty="0" err="1" smtClean="0"/>
              <a:t>Педосферний</a:t>
            </a:r>
            <a:r>
              <a:rPr lang="uk-UA" sz="2400" dirty="0" smtClean="0"/>
              <a:t> ярус – ґрунтовий покрив;</a:t>
            </a:r>
          </a:p>
          <a:p>
            <a:pPr algn="just"/>
            <a:r>
              <a:rPr lang="uk-UA" sz="2400" dirty="0" smtClean="0"/>
              <a:t>3. Біогенний ярус – рослинність, тваринний світ;</a:t>
            </a:r>
          </a:p>
          <a:p>
            <a:pPr algn="just"/>
            <a:r>
              <a:rPr lang="uk-UA" sz="2400" dirty="0" smtClean="0"/>
              <a:t>4. </a:t>
            </a:r>
            <a:r>
              <a:rPr lang="uk-UA" sz="2400" dirty="0" err="1" smtClean="0"/>
              <a:t>Аеральний</a:t>
            </a:r>
            <a:r>
              <a:rPr lang="uk-UA" sz="2400" dirty="0" smtClean="0"/>
              <a:t> ярус – приземний шар повітря;</a:t>
            </a:r>
          </a:p>
          <a:p>
            <a:pPr algn="just"/>
            <a:r>
              <a:rPr lang="uk-UA" sz="2400" dirty="0" smtClean="0"/>
              <a:t>5. Антропогенний ярус – техногенні об'єкти.</a:t>
            </a:r>
          </a:p>
          <a:p>
            <a:pPr algn="just"/>
            <a:endParaRPr lang="uk-UA" sz="2400" dirty="0"/>
          </a:p>
          <a:p>
            <a:pPr algn="just"/>
            <a:r>
              <a:rPr lang="ru-RU" sz="2400" dirty="0" err="1" smtClean="0"/>
              <a:t>Ярусність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ландшафті</a:t>
            </a:r>
            <a:r>
              <a:rPr lang="ru-RU" sz="2400" dirty="0" smtClean="0"/>
              <a:t>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не просто </a:t>
            </a:r>
            <a:r>
              <a:rPr lang="ru-RU" sz="2400" dirty="0" err="1" smtClean="0"/>
              <a:t>механічне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нашарування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компонентів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результат </a:t>
            </a:r>
            <a:r>
              <a:rPr lang="ru-RU" sz="2400" dirty="0" err="1" smtClean="0"/>
              <a:t>тривалої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коеволюції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кожен</a:t>
            </a:r>
            <a:r>
              <a:rPr lang="ru-RU" sz="2400" dirty="0" smtClean="0"/>
              <a:t> ярус </a:t>
            </a:r>
            <a:r>
              <a:rPr lang="ru-RU" sz="2400" dirty="0" err="1" smtClean="0"/>
              <a:t>пристосовується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особливостей</a:t>
            </a:r>
            <a:r>
              <a:rPr lang="ru-RU" sz="2400" dirty="0" smtClean="0"/>
              <a:t> </a:t>
            </a:r>
            <a:r>
              <a:rPr lang="ru-RU" sz="2400" dirty="0" err="1" smtClean="0"/>
              <a:t>сусідніх</a:t>
            </a:r>
            <a:r>
              <a:rPr lang="ru-RU" sz="2400" dirty="0" smtClean="0"/>
              <a:t>. Так, </a:t>
            </a:r>
            <a:r>
              <a:rPr lang="ru-RU" sz="2400" dirty="0" err="1" smtClean="0"/>
              <a:t>коренева</a:t>
            </a:r>
            <a:r>
              <a:rPr lang="ru-RU" sz="2400" dirty="0" smtClean="0"/>
              <a:t> система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 "</a:t>
            </a:r>
            <a:r>
              <a:rPr lang="ru-RU" sz="2400" dirty="0" err="1" smtClean="0"/>
              <a:t>підлаштовується</a:t>
            </a:r>
            <a:r>
              <a:rPr lang="ru-RU" sz="2400" dirty="0" smtClean="0"/>
              <a:t>"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структуру </a:t>
            </a:r>
            <a:r>
              <a:rPr lang="ru-RU" sz="2400" dirty="0" err="1" smtClean="0"/>
              <a:t>ґрунту</a:t>
            </a:r>
            <a:r>
              <a:rPr lang="ru-RU" sz="2400" dirty="0" smtClean="0"/>
              <a:t>, а </a:t>
            </a:r>
            <a:r>
              <a:rPr lang="ru-RU" sz="2400" dirty="0" err="1" smtClean="0"/>
              <a:t>ґрунтові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горизонти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кореневих</a:t>
            </a:r>
            <a:r>
              <a:rPr lang="ru-RU" sz="2400" dirty="0" smtClean="0"/>
              <a:t> систем.</a:t>
            </a:r>
            <a:endParaRPr lang="uk-UA" sz="2400" dirty="0" smtClean="0"/>
          </a:p>
          <a:p>
            <a:pPr algn="just"/>
            <a:endParaRPr lang="uk-UA" sz="2400" dirty="0" smtClean="0"/>
          </a:p>
          <a:p>
            <a:pPr marL="342900" indent="-342900" algn="just">
              <a:buFontTx/>
              <a:buChar char="-"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3899987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304800"/>
            <a:ext cx="9372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У різних типах ландшафтів вертикальна структура має свої особливості. </a:t>
            </a:r>
          </a:p>
          <a:p>
            <a:pPr algn="just"/>
            <a:r>
              <a:rPr lang="uk-UA" sz="2400" dirty="0" smtClean="0"/>
              <a:t>У тундрі – вона "стиснута", з домінуванням ґрунтово-рослинного комплексу над </a:t>
            </a:r>
            <a:r>
              <a:rPr lang="uk-UA" sz="2400" dirty="0" err="1" smtClean="0"/>
              <a:t>літогенною</a:t>
            </a:r>
            <a:r>
              <a:rPr lang="uk-UA" sz="2400" dirty="0" smtClean="0"/>
              <a:t> основою.</a:t>
            </a:r>
          </a:p>
          <a:p>
            <a:pPr algn="just"/>
            <a:r>
              <a:rPr lang="uk-UA" sz="2400" dirty="0" smtClean="0"/>
              <a:t> У пустелі – "розріджена", з великими "проміжками" між компонентами. </a:t>
            </a:r>
          </a:p>
          <a:p>
            <a:pPr algn="just"/>
            <a:r>
              <a:rPr lang="uk-UA" sz="2400" dirty="0" smtClean="0"/>
              <a:t>У тропічних лісах – надзвичайно складна, з безліччю </a:t>
            </a:r>
            <a:r>
              <a:rPr lang="uk-UA" sz="2400" dirty="0" err="1" smtClean="0"/>
              <a:t>мікроярусів</a:t>
            </a:r>
            <a:r>
              <a:rPr lang="uk-UA" sz="2400" dirty="0" smtClean="0"/>
              <a:t> і симбіотичних </a:t>
            </a:r>
            <a:r>
              <a:rPr lang="uk-UA" sz="2400" dirty="0" err="1" smtClean="0"/>
              <a:t>зв'язків</a:t>
            </a:r>
            <a:r>
              <a:rPr lang="uk-UA" sz="2400" dirty="0" smtClean="0"/>
              <a:t>.</a:t>
            </a:r>
          </a:p>
          <a:p>
            <a:pPr marL="342900" indent="-342900" algn="just">
              <a:buFontTx/>
              <a:buChar char="-"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4245482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0600" y="304800"/>
            <a:ext cx="9372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/>
              <a:t>Компоненти ландшафту</a:t>
            </a:r>
          </a:p>
          <a:p>
            <a:pPr algn="just"/>
            <a:endParaRPr lang="uk-UA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52045"/>
            <a:ext cx="8382000" cy="40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41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28600"/>
            <a:ext cx="9906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/>
              <a:t>Природні компоненти </a:t>
            </a:r>
            <a:r>
              <a:rPr lang="uk-UA" sz="2400" dirty="0" smtClean="0"/>
              <a:t>– складові частини, що формують </a:t>
            </a:r>
          </a:p>
          <a:p>
            <a:pPr algn="just"/>
            <a:r>
              <a:rPr lang="uk-UA" sz="2400" dirty="0" smtClean="0"/>
              <a:t>ландшафти, це результат взаємопроникнення і взаємодії якісно </a:t>
            </a:r>
          </a:p>
          <a:p>
            <a:pPr algn="just"/>
            <a:r>
              <a:rPr lang="uk-UA" sz="2400" dirty="0" smtClean="0"/>
              <a:t>різних тіл з окремих </a:t>
            </a:r>
            <a:r>
              <a:rPr lang="uk-UA" sz="2400" dirty="0" err="1" smtClean="0"/>
              <a:t>геосфер</a:t>
            </a:r>
            <a:r>
              <a:rPr lang="uk-UA" sz="2400" dirty="0" smtClean="0"/>
              <a:t>, що входять у склад </a:t>
            </a:r>
            <a:r>
              <a:rPr lang="uk-UA" sz="2400" dirty="0" err="1" smtClean="0"/>
              <a:t>епігеосфери</a:t>
            </a:r>
            <a:r>
              <a:rPr lang="uk-UA" sz="2400" dirty="0" smtClean="0"/>
              <a:t>.</a:t>
            </a:r>
          </a:p>
          <a:p>
            <a:pPr algn="just"/>
            <a:r>
              <a:rPr lang="uk-UA" sz="2400" dirty="0" smtClean="0"/>
              <a:t> </a:t>
            </a:r>
          </a:p>
          <a:p>
            <a:pPr algn="just"/>
            <a:r>
              <a:rPr lang="uk-UA" sz="2400" dirty="0" smtClean="0"/>
              <a:t>До </a:t>
            </a:r>
            <a:r>
              <a:rPr lang="uk-UA" sz="2400" i="1" dirty="0" smtClean="0"/>
              <a:t>основних природних компонентів </a:t>
            </a:r>
            <a:r>
              <a:rPr lang="uk-UA" sz="2400" dirty="0" smtClean="0"/>
              <a:t>відносяться:</a:t>
            </a:r>
          </a:p>
          <a:p>
            <a:pPr algn="just"/>
            <a:r>
              <a:rPr lang="uk-UA" sz="2400" dirty="0" smtClean="0"/>
              <a:t> 1) маси твердої земної кори (літосфери) або твердий </a:t>
            </a:r>
            <a:r>
              <a:rPr lang="uk-UA" sz="2400" dirty="0" err="1" smtClean="0"/>
              <a:t>фунда</a:t>
            </a:r>
            <a:endParaRPr lang="uk-UA" sz="2400" dirty="0" smtClean="0"/>
          </a:p>
          <a:p>
            <a:pPr algn="just"/>
            <a:r>
              <a:rPr lang="uk-UA" sz="2400" dirty="0" smtClean="0"/>
              <a:t>мент ландшафту; </a:t>
            </a:r>
          </a:p>
          <a:p>
            <a:pPr algn="just"/>
            <a:r>
              <a:rPr lang="uk-UA" sz="2400" dirty="0" smtClean="0"/>
              <a:t>2) маси поверхневих і підземних вод (гідросфера), що пере</a:t>
            </a:r>
          </a:p>
          <a:p>
            <a:pPr algn="just"/>
            <a:r>
              <a:rPr lang="uk-UA" sz="2400" dirty="0" smtClean="0"/>
              <a:t>бувають у ландшафтах у трьох фазових станах (рідкому, твердому </a:t>
            </a:r>
          </a:p>
          <a:p>
            <a:pPr algn="just"/>
            <a:r>
              <a:rPr lang="uk-UA" sz="2400" dirty="0" smtClean="0"/>
              <a:t>і газоподібному); </a:t>
            </a:r>
          </a:p>
          <a:p>
            <a:pPr algn="just"/>
            <a:r>
              <a:rPr lang="uk-UA" sz="2400" dirty="0" smtClean="0"/>
              <a:t>3) повітряні маси нижніх шарів атмосфери (тропосфери);</a:t>
            </a:r>
          </a:p>
          <a:p>
            <a:pPr algn="just"/>
            <a:r>
              <a:rPr lang="uk-UA" sz="2400" dirty="0" smtClean="0"/>
              <a:t> 4) рослинність;</a:t>
            </a:r>
          </a:p>
          <a:p>
            <a:pPr algn="just"/>
            <a:r>
              <a:rPr lang="uk-UA" sz="2400" dirty="0" smtClean="0"/>
              <a:t> 5) тваринний світ, включаючи мікроорганізми;</a:t>
            </a:r>
          </a:p>
          <a:p>
            <a:pPr algn="just"/>
            <a:r>
              <a:rPr lang="uk-UA" sz="2400" dirty="0" smtClean="0"/>
              <a:t> 6) органо-мінеральне тіло – ґрунт.</a:t>
            </a:r>
          </a:p>
          <a:p>
            <a:pPr algn="just"/>
            <a:r>
              <a:rPr lang="uk-UA" sz="2400" i="1" dirty="0" smtClean="0"/>
              <a:t>Специфічними компонентами</a:t>
            </a:r>
            <a:r>
              <a:rPr lang="uk-UA" sz="2400" dirty="0" smtClean="0"/>
              <a:t> ПТК є клімат (як похідна взаємодії атмосфери, гідросфери і рельєфу) і рельєф (як похідна гідросфери, атмосфери, літосфери, біоти і клімату), який також відноситься до твердого фундаменту ПТК</a:t>
            </a:r>
          </a:p>
        </p:txBody>
      </p:sp>
    </p:spTree>
    <p:extLst>
      <p:ext uri="{BB962C8B-B14F-4D97-AF65-F5344CB8AC3E}">
        <p14:creationId xmlns:p14="http://schemas.microsoft.com/office/powerpoint/2010/main" val="3541415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28600"/>
            <a:ext cx="990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Компоненти ландшафту можна поділити на три групи з урахуванням їх функцій у геосистемі: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 1) </a:t>
            </a:r>
            <a:r>
              <a:rPr lang="uk-UA" sz="2400" i="1" dirty="0" smtClean="0"/>
              <a:t>інертні</a:t>
            </a:r>
            <a:r>
              <a:rPr lang="uk-UA" sz="2400" dirty="0" smtClean="0"/>
              <a:t> – мінеральна частина і рельєф (фіксована основа </a:t>
            </a:r>
          </a:p>
          <a:p>
            <a:pPr algn="just"/>
            <a:r>
              <a:rPr lang="uk-UA" sz="2400" dirty="0" smtClean="0"/>
              <a:t>геосистеми);</a:t>
            </a:r>
          </a:p>
          <a:p>
            <a:pPr algn="just"/>
            <a:r>
              <a:rPr lang="uk-UA" sz="2400" dirty="0" smtClean="0"/>
              <a:t> 2) </a:t>
            </a:r>
            <a:r>
              <a:rPr lang="uk-UA" sz="2400" i="1" dirty="0" smtClean="0"/>
              <a:t>мобільні</a:t>
            </a:r>
            <a:r>
              <a:rPr lang="uk-UA" sz="2400" dirty="0" smtClean="0"/>
              <a:t> – повітряні і водні маси (виконують транзитні і </a:t>
            </a:r>
          </a:p>
          <a:p>
            <a:pPr algn="just"/>
            <a:r>
              <a:rPr lang="uk-UA" sz="2400" dirty="0" smtClean="0"/>
              <a:t>обмінні функції);</a:t>
            </a:r>
          </a:p>
          <a:p>
            <a:pPr algn="just"/>
            <a:r>
              <a:rPr lang="uk-UA" sz="2400" dirty="0" smtClean="0"/>
              <a:t> 3) </a:t>
            </a:r>
            <a:r>
              <a:rPr lang="uk-UA" sz="2400" i="1" dirty="0" smtClean="0"/>
              <a:t>активні</a:t>
            </a:r>
            <a:r>
              <a:rPr lang="uk-UA" sz="2400" dirty="0" smtClean="0"/>
              <a:t> – біота (виконують функції саморегуляції, від</a:t>
            </a:r>
          </a:p>
          <a:p>
            <a:pPr algn="just"/>
            <a:r>
              <a:rPr lang="uk-UA" sz="2400" dirty="0" err="1" smtClean="0"/>
              <a:t>новлення</a:t>
            </a:r>
            <a:r>
              <a:rPr lang="uk-UA" sz="2400" dirty="0" smtClean="0"/>
              <a:t>, стабілізації геосистеми).</a:t>
            </a:r>
          </a:p>
        </p:txBody>
      </p:sp>
    </p:spTree>
    <p:extLst>
      <p:ext uri="{BB962C8B-B14F-4D97-AF65-F5344CB8AC3E}">
        <p14:creationId xmlns:p14="http://schemas.microsoft.com/office/powerpoint/2010/main" val="415306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52400"/>
            <a:ext cx="11694795" cy="48134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uk-UA" sz="2400" dirty="0" smtClean="0"/>
              <a:t>Ландшафт – це гетерогенна ділянка земної поверхні, що складається з взаємодіючих екосистем, які повторюються в схожих формах.</a:t>
            </a:r>
          </a:p>
          <a:p>
            <a:pPr algn="just"/>
            <a:endParaRPr lang="uk-UA" sz="2400" dirty="0">
              <a:latin typeface="+mn-lt"/>
              <a:cs typeface="Times New Roman"/>
            </a:endParaRPr>
          </a:p>
          <a:p>
            <a:pPr algn="just"/>
            <a:r>
              <a:rPr lang="uk-UA" sz="2400" dirty="0" smtClean="0">
                <a:latin typeface="+mn-lt"/>
                <a:cs typeface="Times New Roman"/>
              </a:rPr>
              <a:t>Геосистема – це особливий клас систем, що складаються з взаємопов'язаних природних компонентів, функціонуючих як єдине ціле. </a:t>
            </a:r>
          </a:p>
          <a:p>
            <a:pPr algn="just"/>
            <a:endParaRPr lang="uk-UA" sz="2400" dirty="0">
              <a:latin typeface="+mn-lt"/>
              <a:cs typeface="Times New Roman"/>
            </a:endParaRPr>
          </a:p>
          <a:p>
            <a:pPr algn="just"/>
            <a:r>
              <a:rPr lang="uk-UA" sz="2400" dirty="0" smtClean="0">
                <a:latin typeface="+mn-lt"/>
                <a:cs typeface="Times New Roman"/>
              </a:rPr>
              <a:t>У цьому контексті ландшафт розглядається як відкрита динамічна система, що має:</a:t>
            </a:r>
          </a:p>
          <a:p>
            <a:pPr algn="just"/>
            <a:endParaRPr lang="uk-UA" sz="2400" dirty="0" smtClean="0">
              <a:latin typeface="+mn-lt"/>
              <a:cs typeface="Times New Roman"/>
            </a:endParaRPr>
          </a:p>
          <a:p>
            <a:pPr algn="just"/>
            <a:r>
              <a:rPr lang="uk-UA" sz="2400" dirty="0" smtClean="0">
                <a:latin typeface="+mn-lt"/>
                <a:cs typeface="Times New Roman"/>
              </a:rPr>
              <a:t>1. Структуру (компоненти та їхні взаємозв'язки).</a:t>
            </a:r>
          </a:p>
          <a:p>
            <a:pPr algn="just"/>
            <a:r>
              <a:rPr lang="uk-UA" sz="2400" dirty="0" smtClean="0">
                <a:latin typeface="+mn-lt"/>
                <a:cs typeface="Times New Roman"/>
              </a:rPr>
              <a:t>2. Функції (обмін енергією, речовиною, інформацією).</a:t>
            </a:r>
          </a:p>
          <a:p>
            <a:pPr algn="just"/>
            <a:r>
              <a:rPr lang="uk-UA" sz="2400" dirty="0" smtClean="0">
                <a:latin typeface="+mn-lt"/>
                <a:cs typeface="Times New Roman"/>
              </a:rPr>
              <a:t>3. Динаміку (добові, сезонні, річні зміни).</a:t>
            </a:r>
          </a:p>
          <a:p>
            <a:pPr algn="just"/>
            <a:r>
              <a:rPr lang="uk-UA" sz="2400" dirty="0" smtClean="0">
                <a:latin typeface="+mn-lt"/>
                <a:cs typeface="Times New Roman"/>
              </a:rPr>
              <a:t>4. Еволюцію (багаторічні трансформації).</a:t>
            </a:r>
          </a:p>
          <a:p>
            <a:pPr algn="just"/>
            <a:endParaRPr sz="2400" dirty="0">
              <a:latin typeface="+mn-lt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3352801"/>
            <a:ext cx="4610039" cy="30677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33400"/>
            <a:ext cx="7543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Як геосистема, ландшафт має ієрархічну будову.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 smtClean="0"/>
              <a:t>На вищому рівні – фізико-географічні країни, на нижчому – фації. </a:t>
            </a:r>
          </a:p>
          <a:p>
            <a:pPr algn="just"/>
            <a:r>
              <a:rPr lang="uk-UA" sz="2400" dirty="0" smtClean="0"/>
              <a:t>Між ними – низка таксономічних одиниць: </a:t>
            </a:r>
          </a:p>
          <a:p>
            <a:pPr algn="just"/>
            <a:r>
              <a:rPr lang="uk-UA" sz="2400" dirty="0" smtClean="0"/>
              <a:t>зони, провінції, області, райони.</a:t>
            </a:r>
          </a:p>
          <a:p>
            <a:pPr algn="just"/>
            <a:r>
              <a:rPr lang="uk-UA" sz="2400" dirty="0" smtClean="0"/>
              <a:t> Кожен ландшафт – це елемент цієї складної ієрархії.</a:t>
            </a:r>
          </a:p>
          <a:p>
            <a:pPr algn="just"/>
            <a:r>
              <a:rPr lang="uk-UA" sz="2400" dirty="0" smtClean="0"/>
              <a:t>Важлива властивість ландшафту-геосистеми – її </a:t>
            </a:r>
            <a:r>
              <a:rPr lang="uk-UA" sz="2400" b="1" dirty="0" err="1" smtClean="0"/>
              <a:t>емерджентність</a:t>
            </a:r>
            <a:r>
              <a:rPr lang="uk-UA" sz="2400" dirty="0" smtClean="0"/>
              <a:t>. Це означає, що ціле (ландшафт) має якості, не властиві його окремим частинам (компонентам).</a:t>
            </a:r>
          </a:p>
          <a:p>
            <a:pPr algn="just"/>
            <a:endParaRPr lang="uk-UA" sz="2400" i="1" dirty="0"/>
          </a:p>
          <a:p>
            <a:pPr algn="just"/>
            <a:r>
              <a:rPr lang="uk-UA" sz="2000" i="1" dirty="0" smtClean="0"/>
              <a:t>Наприклад</a:t>
            </a:r>
            <a:r>
              <a:rPr lang="uk-UA" sz="2000" dirty="0" smtClean="0"/>
              <a:t>, стійкість ландшафту до антропогенного навантаження – це емерджентна властивість, яку не можна вивести лише з характеристик ґрунту чи рослинності.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837" y="2286000"/>
            <a:ext cx="4073163" cy="271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3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304800"/>
            <a:ext cx="7620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У рамках системного підходу ландшафт розглядається через призму термодинаміки. </a:t>
            </a:r>
          </a:p>
          <a:p>
            <a:pPr algn="just"/>
            <a:r>
              <a:rPr lang="uk-UA" sz="2400" dirty="0" smtClean="0"/>
              <a:t>Він постійно обмінюється енергією з навколишнім середовищем (сонячна радіація, гравітаційна енергія). </a:t>
            </a:r>
          </a:p>
          <a:p>
            <a:pPr algn="just"/>
            <a:r>
              <a:rPr lang="uk-UA" sz="2400" dirty="0" smtClean="0"/>
              <a:t>Внутрішні процеси – це трансформація одних видів енергії в інші (хімічна енергія ґрунтоутворення, механічна робота ерозії). Потоки речовини в ландшафті формують геохімічні ланцюги.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Ландшафт виступає як арена цієї міграції, а його межі часто збігаються з геохімічними бар'єрами. Інформаційні процеси в ландшафті-геосистемі не менш важливі. Генетична інформація в ДНК рослин, "пам'ять" ґрунту про минулі кліматичні епохи, навіть форми рельєфу – все це інформаційні "тексти", які ландшафт зберігає і передає.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502931"/>
            <a:ext cx="2534887" cy="63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8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117693"/>
            <a:ext cx="7620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У контексті теорії систем ландшафт проявляє здатність до саморегуляції. При зовнішніх впливах (вирубка лісу, пожежа) він прагне повернутися до рівноваги через механізми зворотних </a:t>
            </a:r>
            <a:r>
              <a:rPr lang="uk-UA" sz="2400" dirty="0" err="1" smtClean="0"/>
              <a:t>зв'язків</a:t>
            </a:r>
            <a:r>
              <a:rPr lang="uk-UA" sz="2400" dirty="0" smtClean="0"/>
              <a:t>. Негативні зв'язки стабілізують систему, позитивні можуть вивести її на новий рівень організації.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Розуміння ландшафту як геосистеми має глибокі практичні наслідки. </a:t>
            </a:r>
          </a:p>
          <a:p>
            <a:pPr algn="just"/>
            <a:r>
              <a:rPr lang="uk-UA" sz="2400" dirty="0" smtClean="0"/>
              <a:t>В </a:t>
            </a:r>
            <a:r>
              <a:rPr lang="uk-UA" sz="2400" i="1" dirty="0" smtClean="0"/>
              <a:t>екологічному менеджменті </a:t>
            </a:r>
            <a:r>
              <a:rPr lang="uk-UA" sz="2400" dirty="0" smtClean="0"/>
              <a:t>це дозволяє прогнозувати наслідки людського втручання. </a:t>
            </a:r>
          </a:p>
          <a:p>
            <a:pPr algn="just"/>
            <a:r>
              <a:rPr lang="uk-UA" sz="2400" dirty="0" smtClean="0"/>
              <a:t>У </a:t>
            </a:r>
            <a:r>
              <a:rPr lang="uk-UA" sz="2400" i="1" dirty="0" smtClean="0"/>
              <a:t>сільському господарстві </a:t>
            </a:r>
            <a:r>
              <a:rPr lang="uk-UA" sz="2400" dirty="0" smtClean="0"/>
              <a:t>– оптимізувати агротехнічні заходи з урахуванням усіх компонентів. У </a:t>
            </a:r>
            <a:r>
              <a:rPr lang="uk-UA" sz="2400" i="1" dirty="0" smtClean="0"/>
              <a:t>плануванні міст </a:t>
            </a:r>
            <a:r>
              <a:rPr lang="uk-UA" sz="2400" dirty="0" smtClean="0"/>
              <a:t>– створювати стійкі </a:t>
            </a:r>
            <a:r>
              <a:rPr lang="uk-UA" sz="2400" dirty="0" err="1" smtClean="0"/>
              <a:t>урболандшафти</a:t>
            </a:r>
            <a:r>
              <a:rPr lang="uk-UA" sz="2400" dirty="0" smtClean="0"/>
              <a:t>, що гармонійно вписуються в природні геосистеми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381000"/>
            <a:ext cx="3484244" cy="52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7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381000"/>
            <a:ext cx="5943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Концепція ландшафту пройшла довгий шлях: від естетичного образу в картинах художників до фундаментального поняття в науках про Землю. </a:t>
            </a:r>
          </a:p>
          <a:p>
            <a:pPr algn="just"/>
            <a:r>
              <a:rPr lang="uk-UA" sz="2400" dirty="0" smtClean="0"/>
              <a:t>Сьогодні </a:t>
            </a:r>
            <a:r>
              <a:rPr lang="uk-UA" sz="2400" i="1" dirty="0" smtClean="0"/>
              <a:t>ландшафт</a:t>
            </a:r>
            <a:r>
              <a:rPr lang="uk-UA" sz="2400" dirty="0" smtClean="0"/>
              <a:t> – це не просто ділянка поверхні з певним набором компонентів. Це складна, багаторівнева геосистема, що функціонує за законами термодинаміки, обмінюється потоками енергії, речовини, інформації. </a:t>
            </a:r>
          </a:p>
          <a:p>
            <a:pPr algn="just"/>
            <a:r>
              <a:rPr lang="uk-UA" sz="2400" dirty="0" smtClean="0"/>
              <a:t>Таке розуміння не тільки поглиблює наші знання про природу, але й дає інструменти для гармонійної взаємодії з нею в епоху антропогенних трансформацій</a:t>
            </a:r>
            <a:endParaRPr lang="uk-UA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778092"/>
            <a:ext cx="5562600" cy="37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4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228600"/>
            <a:ext cx="6553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</a:t>
            </a:r>
            <a:r>
              <a:rPr lang="ru-RU" sz="2800" b="1" dirty="0" err="1" smtClean="0"/>
              <a:t>Властивості</a:t>
            </a:r>
            <a:r>
              <a:rPr lang="ru-RU" sz="2800" b="1" dirty="0" smtClean="0"/>
              <a:t> ландшафту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 </a:t>
            </a:r>
            <a:r>
              <a:rPr lang="ru-RU" sz="2400" b="1" i="1" dirty="0" err="1" smtClean="0"/>
              <a:t>Цілісність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геосистеми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проявляється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автономності</a:t>
            </a:r>
            <a:r>
              <a:rPr lang="ru-RU" sz="2400" dirty="0" smtClean="0"/>
              <a:t> і </a:t>
            </a:r>
            <a:r>
              <a:rPr lang="ru-RU" sz="2400" dirty="0" err="1" smtClean="0"/>
              <a:t>стійкості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зовнішніх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впливів</a:t>
            </a:r>
            <a:r>
              <a:rPr lang="ru-RU" sz="2400" dirty="0" smtClean="0"/>
              <a:t>, у </a:t>
            </a:r>
            <a:r>
              <a:rPr lang="ru-RU" sz="2400" dirty="0" err="1" smtClean="0"/>
              <a:t>наявності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об'єктивних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природних</a:t>
            </a:r>
            <a:r>
              <a:rPr lang="ru-RU" sz="2400" dirty="0" smtClean="0"/>
              <a:t> меж, </a:t>
            </a:r>
            <a:r>
              <a:rPr lang="ru-RU" sz="2400" dirty="0" err="1" smtClean="0"/>
              <a:t>упорядкованості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структури</a:t>
            </a:r>
            <a:r>
              <a:rPr lang="ru-RU" sz="2400" dirty="0" smtClean="0"/>
              <a:t>, </a:t>
            </a:r>
            <a:r>
              <a:rPr lang="ru-RU" sz="2400" dirty="0" err="1" smtClean="0"/>
              <a:t>більшій</a:t>
            </a:r>
            <a:r>
              <a:rPr lang="ru-RU" sz="2400" dirty="0" smtClean="0"/>
              <a:t> </a:t>
            </a:r>
            <a:r>
              <a:rPr lang="ru-RU" sz="2400" dirty="0" err="1" smtClean="0"/>
              <a:t>тісноті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порівняно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зовнішніми</a:t>
            </a:r>
            <a:r>
              <a:rPr lang="ru-RU" sz="2400" dirty="0" smtClean="0"/>
              <a:t>. </a:t>
            </a:r>
            <a:r>
              <a:rPr lang="ru-RU" sz="2400" dirty="0" err="1" smtClean="0"/>
              <a:t>Усі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компоненти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геосистеми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взаємозалежні</a:t>
            </a:r>
            <a:r>
              <a:rPr lang="ru-RU" sz="2400" dirty="0" smtClean="0"/>
              <a:t> і </a:t>
            </a:r>
            <a:r>
              <a:rPr lang="ru-RU" sz="2400" dirty="0" err="1" smtClean="0"/>
              <a:t>взаємообумовлені</a:t>
            </a:r>
            <a:r>
              <a:rPr lang="ru-RU" sz="2400" dirty="0" smtClean="0"/>
              <a:t>. </a:t>
            </a:r>
            <a:r>
              <a:rPr lang="ru-RU" sz="2400" dirty="0" err="1" smtClean="0"/>
              <a:t>Доказом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цілісності</a:t>
            </a:r>
            <a:r>
              <a:rPr lang="ru-RU" sz="2400" dirty="0" smtClean="0"/>
              <a:t> ландшафту служить складне органо-</a:t>
            </a:r>
            <a:r>
              <a:rPr lang="ru-RU" sz="2400" dirty="0" err="1" smtClean="0"/>
              <a:t>мінеральне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утворення</a:t>
            </a:r>
            <a:r>
              <a:rPr lang="ru-RU" sz="2400" dirty="0" smtClean="0"/>
              <a:t> – </a:t>
            </a:r>
            <a:r>
              <a:rPr lang="ru-RU" sz="2400" dirty="0" err="1" smtClean="0"/>
              <a:t>ґрунт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b="1" i="1" dirty="0" err="1" smtClean="0"/>
              <a:t>Відкритість</a:t>
            </a:r>
            <a:r>
              <a:rPr lang="ru-RU" sz="2400" dirty="0" smtClean="0"/>
              <a:t> – </a:t>
            </a:r>
            <a:r>
              <a:rPr lang="ru-RU" sz="2400" dirty="0" err="1" smtClean="0"/>
              <a:t>геосистеми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пронизані</a:t>
            </a:r>
            <a:r>
              <a:rPr lang="ru-RU" sz="2400" dirty="0" smtClean="0"/>
              <a:t> потоками </a:t>
            </a:r>
            <a:r>
              <a:rPr lang="ru-RU" sz="2400" dirty="0" err="1" smtClean="0"/>
              <a:t>речовини</a:t>
            </a:r>
            <a:r>
              <a:rPr lang="ru-RU" sz="2400" dirty="0" smtClean="0"/>
              <a:t> і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зв'язує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зовнішнім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середовищем</a:t>
            </a:r>
            <a:r>
              <a:rPr lang="ru-RU" sz="2400" dirty="0" smtClean="0"/>
              <a:t>. У </a:t>
            </a:r>
            <a:r>
              <a:rPr lang="ru-RU" sz="2400" dirty="0" err="1" smtClean="0"/>
              <a:t>геосистемах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безперервний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обмін</a:t>
            </a:r>
            <a:r>
              <a:rPr lang="ru-RU" sz="2400" dirty="0" smtClean="0"/>
              <a:t> і </a:t>
            </a:r>
            <a:r>
              <a:rPr lang="ru-RU" sz="2400" dirty="0" err="1" smtClean="0"/>
              <a:t>перетворення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речовини</a:t>
            </a:r>
            <a:r>
              <a:rPr lang="ru-RU" sz="2400" dirty="0" smtClean="0"/>
              <a:t> і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 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094" y="2195233"/>
            <a:ext cx="4729306" cy="36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4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580" y="1143000"/>
            <a:ext cx="655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/>
              <a:t>Здатність  ґрунтоутворення – </a:t>
            </a:r>
            <a:r>
              <a:rPr lang="uk-UA" sz="2400" dirty="0" smtClean="0"/>
              <a:t>особлива властивість земних ландшафтів, що полягає в утворенні особливого природного тіла – ґрунту – у результаті взаємодії живих організмів і їх залишків із зовнішніми шарами літосфери. </a:t>
            </a:r>
          </a:p>
          <a:p>
            <a:pPr algn="just"/>
            <a:r>
              <a:rPr lang="uk-UA" sz="2400" dirty="0" smtClean="0"/>
              <a:t>Ґрунт має унікальну властивість – родючість, тобто здатність створювати умови для </a:t>
            </a:r>
            <a:r>
              <a:rPr lang="uk-UA" sz="2400" dirty="0" err="1" smtClean="0"/>
              <a:t>життярослин</a:t>
            </a:r>
            <a:r>
              <a:rPr lang="uk-UA" sz="2400" dirty="0" smtClean="0"/>
              <a:t> і інших організмів. Ґрунти є продуктом функціонування </a:t>
            </a:r>
          </a:p>
          <a:p>
            <a:pPr algn="just"/>
            <a:r>
              <a:rPr lang="uk-UA" sz="2400" dirty="0" smtClean="0"/>
              <a:t>ландшафтів.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102" y="2133600"/>
            <a:ext cx="5410200" cy="291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4753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544</TotalTime>
  <Words>2040</Words>
  <Application>Microsoft Office PowerPoint</Application>
  <PresentationFormat>Широкоэкранный</PresentationFormat>
  <Paragraphs>158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Corbel</vt:lpstr>
      <vt:lpstr>Gill Sans MT</vt:lpstr>
      <vt:lpstr>Times New Roman</vt:lpstr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Олена</cp:lastModifiedBy>
  <cp:revision>50</cp:revision>
  <dcterms:created xsi:type="dcterms:W3CDTF">2024-09-03T07:40:07Z</dcterms:created>
  <dcterms:modified xsi:type="dcterms:W3CDTF">2025-11-30T17:33:27Z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2024-09-03T00:00:00Z</vt:filetime>
  </property>
  <property fmtid="{D5CDD505-2E9C-101B-9397-08002B2CF9AE}" pid="5" name="Producer">
    <vt:lpwstr>Microsoft® PowerPoint® 2019</vt:lpwstr>
  </property>
</Properties>
</file>