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sldIdLst>
    <p:sldId id="281" r:id="rId2"/>
    <p:sldId id="282" r:id="rId3"/>
    <p:sldId id="257" r:id="rId4"/>
    <p:sldId id="283" r:id="rId5"/>
    <p:sldId id="284" r:id="rId6"/>
    <p:sldId id="287" r:id="rId7"/>
    <p:sldId id="285" r:id="rId8"/>
    <p:sldId id="286" r:id="rId9"/>
    <p:sldId id="290" r:id="rId10"/>
    <p:sldId id="280" r:id="rId11"/>
    <p:sldId id="288" r:id="rId12"/>
    <p:sldId id="289" r:id="rId13"/>
    <p:sldId id="291" r:id="rId14"/>
    <p:sldId id="292" r:id="rId15"/>
    <p:sldId id="293" r:id="rId16"/>
    <p:sldId id="294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3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5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920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43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1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783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8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6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5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76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72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41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051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43400" y="2971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2: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оболонки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Землі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ландшафтну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сферу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1384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38" y="0"/>
            <a:ext cx="8489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6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89" y="487425"/>
            <a:ext cx="7163421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0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О</a:t>
            </a:r>
            <a:r>
              <a:rPr lang="ru-RU" sz="2400" dirty="0" err="1" smtClean="0"/>
              <a:t>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рельєфу</a:t>
            </a:r>
            <a:r>
              <a:rPr lang="ru-RU" sz="2400" dirty="0" smtClean="0"/>
              <a:t>: </a:t>
            </a:r>
            <a:r>
              <a:rPr lang="ru-RU" sz="2400" dirty="0" err="1" smtClean="0"/>
              <a:t>вододіл</a:t>
            </a:r>
            <a:r>
              <a:rPr lang="ru-RU" sz="2400" dirty="0" smtClean="0"/>
              <a:t>, тальвег і </a:t>
            </a:r>
            <a:r>
              <a:rPr lang="ru-RU" sz="2400" dirty="0" err="1" smtClean="0"/>
              <a:t>схил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219200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Вододіл</a:t>
            </a:r>
            <a:r>
              <a:rPr lang="uk-UA" sz="2400" dirty="0" smtClean="0"/>
              <a:t> - це підвищена рівнинна ділянка між двома сусідніми річковими долинами, де відбувається розподіл атмосферних опадів.</a:t>
            </a:r>
          </a:p>
          <a:p>
            <a:endParaRPr lang="uk-UA" sz="2400" dirty="0"/>
          </a:p>
          <a:p>
            <a:r>
              <a:rPr lang="ru-RU" sz="2400" b="1" dirty="0" smtClean="0"/>
              <a:t>Тальвег</a:t>
            </a:r>
            <a:r>
              <a:rPr lang="ru-RU" sz="2400" dirty="0" smtClean="0"/>
              <a:t> (</a:t>
            </a:r>
            <a:r>
              <a:rPr lang="ru-RU" sz="2400" dirty="0" err="1" smtClean="0"/>
              <a:t>водотік</a:t>
            </a:r>
            <a:r>
              <a:rPr lang="ru-RU" sz="2400" dirty="0" smtClean="0"/>
              <a:t>) - </a:t>
            </a:r>
            <a:r>
              <a:rPr lang="ru-RU" sz="2400" dirty="0" err="1" smtClean="0"/>
              <a:t>лінія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проходить </a:t>
            </a:r>
            <a:r>
              <a:rPr lang="ru-RU" sz="2400" dirty="0" err="1" smtClean="0"/>
              <a:t>найнижчими</a:t>
            </a:r>
            <a:r>
              <a:rPr lang="ru-RU" sz="2400" dirty="0" smtClean="0"/>
              <a:t> точками </a:t>
            </a:r>
            <a:r>
              <a:rPr lang="ru-RU" sz="2400" dirty="0" err="1" smtClean="0"/>
              <a:t>долини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постійним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тимчасовим</a:t>
            </a:r>
            <a:r>
              <a:rPr lang="ru-RU" sz="2400" dirty="0" smtClean="0"/>
              <a:t>, по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дну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промоїни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яри.</a:t>
            </a:r>
          </a:p>
          <a:p>
            <a:endParaRPr lang="ru-RU" sz="2400" dirty="0"/>
          </a:p>
          <a:p>
            <a:r>
              <a:rPr lang="uk-UA" sz="2400" b="1" dirty="0" smtClean="0"/>
              <a:t>Схил</a:t>
            </a:r>
            <a:r>
              <a:rPr lang="uk-UA" sz="2400" dirty="0" smtClean="0"/>
              <a:t> - це </a:t>
            </a:r>
            <a:r>
              <a:rPr lang="uk-UA" sz="2400" dirty="0" err="1" smtClean="0"/>
              <a:t>привододільна</a:t>
            </a:r>
            <a:r>
              <a:rPr lang="uk-UA" sz="2400" dirty="0" smtClean="0"/>
              <a:t> частина території з певною довжиною, крутизною та експозицією. Довжина і крутизна схилу визначають потенційну ерозійну небезпеку, а експозиція - кількість сонячного тепла, що надходить на його поверхню.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635993"/>
            <a:ext cx="2371725" cy="2198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2866269"/>
            <a:ext cx="2857500" cy="16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80060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2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8000"/>
          <a:stretch/>
        </p:blipFill>
        <p:spPr>
          <a:xfrm>
            <a:off x="152400" y="304799"/>
            <a:ext cx="9525000" cy="6168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505200"/>
            <a:ext cx="3962400" cy="29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9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0"/>
            <a:ext cx="1112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На Землі виділяють сім кліматичних поясів: екваторіальний, субекваторіальний, тропічний, субтропічний, помірний, субполярний та полярний. У кожному поясі існують відповідні типи клімату з особливостями режиму погоди. 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438400"/>
            <a:ext cx="645724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4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457200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Гідросфера - водна оболонка Землі, яка охоплює всю сукупність природних вод на нашій планеті у різних фізичних станах – рідкому, твердому та газоподібному. </a:t>
            </a:r>
          </a:p>
          <a:p>
            <a:pPr algn="just"/>
            <a:r>
              <a:rPr lang="uk-UA" sz="2400" dirty="0" smtClean="0"/>
              <a:t>Вона відіграє фундаментальну роль у підтримці життя та кліматичних процесів на Землі.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50352"/>
            <a:ext cx="86201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0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9120373" cy="6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7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План:</a:t>
            </a:r>
          </a:p>
          <a:p>
            <a:endParaRPr lang="ru-RU" sz="2400" dirty="0" smtClean="0"/>
          </a:p>
          <a:p>
            <a:r>
              <a:rPr lang="ru-RU" sz="2400" dirty="0" smtClean="0"/>
              <a:t>1. Вступ.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оболонки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Взаємодія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взаємозв'язок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оболонок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4.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оболонок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ландшафтної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Перспективи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подальших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оболонок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65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6200"/>
            <a:ext cx="11694795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uk-UA" sz="2400" b="1" dirty="0" smtClean="0"/>
              <a:t>Географічна оболонка (ГО) – </a:t>
            </a:r>
            <a:r>
              <a:rPr lang="uk-UA" sz="2400" dirty="0" smtClean="0"/>
              <a:t>складна природна система, яка охоплює зовнішній шар Землі, де стикаються, взаємодіють і </a:t>
            </a:r>
            <a:r>
              <a:rPr lang="uk-UA" sz="2400" dirty="0" err="1" smtClean="0"/>
              <a:t>взаємопроникають</a:t>
            </a:r>
            <a:r>
              <a:rPr lang="uk-UA" sz="2400" dirty="0" smtClean="0"/>
              <a:t> нижня частина атмосфери, верхня частина літосфери, вся гідросфера та біосфера. </a:t>
            </a:r>
          </a:p>
          <a:p>
            <a:pPr algn="just"/>
            <a:endParaRPr lang="uk-UA" sz="2400" dirty="0" smtClean="0">
              <a:latin typeface="Times New Roman"/>
              <a:cs typeface="Times New Roman"/>
            </a:endParaRPr>
          </a:p>
          <a:p>
            <a:pPr algn="just"/>
            <a:r>
              <a:rPr lang="ru-RU" sz="2400" dirty="0" err="1" smtClean="0">
                <a:latin typeface="+mn-lt"/>
                <a:cs typeface="Times New Roman"/>
              </a:rPr>
              <a:t>Головними</a:t>
            </a:r>
            <a:r>
              <a:rPr lang="ru-RU" sz="2400" dirty="0" smtClean="0">
                <a:latin typeface="+mn-lt"/>
                <a:cs typeface="Times New Roman"/>
              </a:rPr>
              <a:t> </a:t>
            </a:r>
            <a:r>
              <a:rPr lang="ru-RU" sz="2400" dirty="0" err="1" smtClean="0">
                <a:latin typeface="+mn-lt"/>
                <a:cs typeface="Times New Roman"/>
              </a:rPr>
              <a:t>речовими</a:t>
            </a:r>
            <a:r>
              <a:rPr lang="ru-RU" sz="2400" dirty="0" smtClean="0">
                <a:latin typeface="+mn-lt"/>
                <a:cs typeface="Times New Roman"/>
              </a:rPr>
              <a:t> компонентами </a:t>
            </a:r>
            <a:r>
              <a:rPr lang="ru-RU" sz="2400" dirty="0" err="1" smtClean="0">
                <a:latin typeface="+mn-lt"/>
                <a:cs typeface="Times New Roman"/>
              </a:rPr>
              <a:t>географічної</a:t>
            </a:r>
            <a:r>
              <a:rPr lang="ru-RU" sz="2400" dirty="0" smtClean="0">
                <a:latin typeface="+mn-lt"/>
                <a:cs typeface="Times New Roman"/>
              </a:rPr>
              <a:t> </a:t>
            </a:r>
            <a:r>
              <a:rPr lang="ru-RU" sz="2400" dirty="0" err="1" smtClean="0">
                <a:latin typeface="+mn-lt"/>
                <a:cs typeface="Times New Roman"/>
              </a:rPr>
              <a:t>оболонки</a:t>
            </a:r>
            <a:r>
              <a:rPr lang="ru-RU" sz="2400" dirty="0" smtClean="0">
                <a:latin typeface="+mn-lt"/>
                <a:cs typeface="Times New Roman"/>
              </a:rPr>
              <a:t> є: </a:t>
            </a:r>
            <a:r>
              <a:rPr lang="ru-RU" sz="2400" dirty="0" err="1" smtClean="0">
                <a:latin typeface="+mn-lt"/>
                <a:cs typeface="Times New Roman"/>
              </a:rPr>
              <a:t>гірські</a:t>
            </a:r>
            <a:r>
              <a:rPr lang="ru-RU" sz="2400" dirty="0" smtClean="0">
                <a:latin typeface="+mn-lt"/>
                <a:cs typeface="Times New Roman"/>
              </a:rPr>
              <a:t> породи, </a:t>
            </a:r>
          </a:p>
          <a:p>
            <a:pPr algn="just"/>
            <a:r>
              <a:rPr lang="ru-RU" sz="2400" dirty="0" err="1" smtClean="0">
                <a:latin typeface="+mn-lt"/>
                <a:cs typeface="Times New Roman"/>
              </a:rPr>
              <a:t>повітряні</a:t>
            </a:r>
            <a:r>
              <a:rPr lang="ru-RU" sz="2400" dirty="0" smtClean="0">
                <a:latin typeface="+mn-lt"/>
                <a:cs typeface="Times New Roman"/>
              </a:rPr>
              <a:t> </a:t>
            </a:r>
            <a:r>
              <a:rPr lang="ru-RU" sz="2400" dirty="0" err="1" smtClean="0">
                <a:latin typeface="+mn-lt"/>
                <a:cs typeface="Times New Roman"/>
              </a:rPr>
              <a:t>маси</a:t>
            </a:r>
            <a:r>
              <a:rPr lang="ru-RU" sz="2400" dirty="0" smtClean="0">
                <a:latin typeface="+mn-lt"/>
                <a:cs typeface="Times New Roman"/>
              </a:rPr>
              <a:t>, води (в </a:t>
            </a:r>
            <a:r>
              <a:rPr lang="ru-RU" sz="2400" dirty="0" err="1" smtClean="0">
                <a:latin typeface="+mn-lt"/>
                <a:cs typeface="Times New Roman"/>
              </a:rPr>
              <a:t>полярних</a:t>
            </a:r>
            <a:r>
              <a:rPr lang="ru-RU" sz="2400" dirty="0" smtClean="0">
                <a:latin typeface="+mn-lt"/>
                <a:cs typeface="Times New Roman"/>
              </a:rPr>
              <a:t> широтах – </a:t>
            </a:r>
            <a:r>
              <a:rPr lang="ru-RU" sz="2400" dirty="0" err="1" smtClean="0">
                <a:latin typeface="+mn-lt"/>
                <a:cs typeface="Times New Roman"/>
              </a:rPr>
              <a:t>лід</a:t>
            </a:r>
            <a:r>
              <a:rPr lang="ru-RU" sz="2400" dirty="0" smtClean="0">
                <a:latin typeface="+mn-lt"/>
                <a:cs typeface="Times New Roman"/>
              </a:rPr>
              <a:t>), </a:t>
            </a:r>
            <a:r>
              <a:rPr lang="ru-RU" sz="2400" dirty="0" err="1" smtClean="0">
                <a:latin typeface="+mn-lt"/>
                <a:cs typeface="Times New Roman"/>
              </a:rPr>
              <a:t>ґрунти</a:t>
            </a:r>
            <a:r>
              <a:rPr lang="ru-RU" sz="2400" dirty="0" smtClean="0">
                <a:latin typeface="+mn-lt"/>
                <a:cs typeface="Times New Roman"/>
              </a:rPr>
              <a:t>, </a:t>
            </a:r>
            <a:r>
              <a:rPr lang="ru-RU" sz="2400" dirty="0" err="1" smtClean="0">
                <a:latin typeface="+mn-lt"/>
                <a:cs typeface="Times New Roman"/>
              </a:rPr>
              <a:t>біоценози</a:t>
            </a:r>
            <a:r>
              <a:rPr lang="ru-RU" sz="2400" dirty="0" smtClean="0">
                <a:latin typeface="+mn-lt"/>
                <a:cs typeface="Times New Roman"/>
              </a:rPr>
              <a:t>. </a:t>
            </a:r>
            <a:endParaRPr sz="2400" dirty="0">
              <a:latin typeface="+mn-lt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90800"/>
            <a:ext cx="66675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838200"/>
            <a:ext cx="388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Літосфера</a:t>
            </a:r>
            <a:r>
              <a:rPr lang="uk-UA" sz="2400" dirty="0" smtClean="0"/>
              <a:t> є твердою зовнішньою оболонкою Землі, яка складається з земної кори та верхньої частини мантії. Вона відіграє ключову роль у формуванні ландшафтів, акумулюванні корисних копалин та підтримці життєдіяльності на нашій планеті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609600"/>
            <a:ext cx="4762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3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457200"/>
            <a:ext cx="411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Земна кора </a:t>
            </a:r>
            <a:r>
              <a:rPr lang="uk-UA" sz="2400" dirty="0" smtClean="0"/>
              <a:t>– це тонкий зовнішній шар літосфери, що розділяється на континентальну та океанічну. </a:t>
            </a:r>
            <a:endParaRPr lang="uk-UA" sz="2400" dirty="0" smtClean="0"/>
          </a:p>
          <a:p>
            <a:r>
              <a:rPr lang="uk-UA" sz="2400" dirty="0" smtClean="0"/>
              <a:t>Континентальна </a:t>
            </a:r>
            <a:r>
              <a:rPr lang="uk-UA" sz="2400" dirty="0" smtClean="0"/>
              <a:t>кора, складена переважно гранітами та гнейсами, є більш товстою та легшою порівняно з базальтовою океанічною корою. Під корою знаходиться мантія – потужний оплавлений шар, що становить близько 84% об'єму Землі.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6948488" cy="33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10595953" cy="56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3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838200"/>
            <a:ext cx="5943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Сукупність </a:t>
            </a:r>
            <a:r>
              <a:rPr lang="uk-UA" sz="2400" dirty="0" err="1" smtClean="0"/>
              <a:t>нерівностей</a:t>
            </a:r>
            <a:r>
              <a:rPr lang="uk-UA" sz="2400" dirty="0" smtClean="0"/>
              <a:t> земної поверхні називається </a:t>
            </a:r>
            <a:r>
              <a:rPr lang="uk-UA" sz="2400" b="1" dirty="0" smtClean="0"/>
              <a:t>рельєфом</a:t>
            </a:r>
            <a:r>
              <a:rPr lang="uk-UA" sz="2400" dirty="0" smtClean="0"/>
              <a:t>. </a:t>
            </a:r>
          </a:p>
          <a:p>
            <a:endParaRPr lang="uk-UA" sz="2400" dirty="0" smtClean="0"/>
          </a:p>
          <a:p>
            <a:r>
              <a:rPr lang="uk-UA" sz="2400" dirty="0" smtClean="0"/>
              <a:t>За масштабом ці нерівності можна класифікувати на </a:t>
            </a:r>
          </a:p>
          <a:p>
            <a:r>
              <a:rPr lang="uk-UA" sz="2400" i="1" dirty="0" smtClean="0"/>
              <a:t>мегарельєф </a:t>
            </a:r>
            <a:r>
              <a:rPr lang="uk-UA" sz="2400" dirty="0" smtClean="0"/>
              <a:t>(континентальні виступи, океанічні западини), </a:t>
            </a:r>
          </a:p>
          <a:p>
            <a:r>
              <a:rPr lang="uk-UA" sz="2400" i="1" dirty="0" smtClean="0"/>
              <a:t>макрорельєф</a:t>
            </a:r>
            <a:r>
              <a:rPr lang="uk-UA" sz="2400" dirty="0" smtClean="0"/>
              <a:t> (гірські системи, великі рівнини), </a:t>
            </a:r>
          </a:p>
          <a:p>
            <a:r>
              <a:rPr lang="uk-UA" sz="2400" i="1" dirty="0" smtClean="0"/>
              <a:t>мезорельєф</a:t>
            </a:r>
            <a:r>
              <a:rPr lang="uk-UA" sz="2400" dirty="0" smtClean="0"/>
              <a:t> (невеликі підвищення, долини гір), </a:t>
            </a:r>
          </a:p>
          <a:p>
            <a:r>
              <a:rPr lang="uk-UA" sz="2400" i="1" dirty="0" smtClean="0"/>
              <a:t>мікрорельєф</a:t>
            </a:r>
            <a:r>
              <a:rPr lang="uk-UA" sz="2400" dirty="0" smtClean="0"/>
              <a:t> (промоїни, дюни, балки) та </a:t>
            </a:r>
          </a:p>
          <a:p>
            <a:r>
              <a:rPr lang="uk-UA" sz="2400" i="1" dirty="0" smtClean="0"/>
              <a:t>нанорельєф</a:t>
            </a:r>
            <a:r>
              <a:rPr lang="uk-UA" sz="2400" dirty="0" smtClean="0"/>
              <a:t> (дрібні заглиблення на поверхні ґрунту, кротові купини).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066800"/>
            <a:ext cx="3642297" cy="50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8686800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0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762000"/>
            <a:ext cx="11277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ОСНОВНІ ТИПИ РЕЛЬЄФУ: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водно-ерозійний, </a:t>
            </a:r>
          </a:p>
          <a:p>
            <a:pPr algn="just"/>
            <a:r>
              <a:rPr lang="uk-UA" sz="2400" dirty="0" smtClean="0"/>
              <a:t>водно-акумулятивний (накопичення відкладів), </a:t>
            </a:r>
          </a:p>
          <a:p>
            <a:pPr algn="just"/>
            <a:r>
              <a:rPr lang="uk-UA" sz="2400" dirty="0" smtClean="0"/>
              <a:t>льодовиковий або кріогенний (утворений льодовиками), </a:t>
            </a:r>
          </a:p>
          <a:p>
            <a:pPr algn="just"/>
            <a:r>
              <a:rPr lang="uk-UA" sz="2400" dirty="0" smtClean="0"/>
              <a:t>еоловий (вітровий) та </a:t>
            </a:r>
          </a:p>
          <a:p>
            <a:pPr algn="just"/>
            <a:r>
              <a:rPr lang="uk-UA" sz="2400" dirty="0" err="1" smtClean="0"/>
              <a:t>абразійно</a:t>
            </a:r>
            <a:r>
              <a:rPr lang="uk-UA" sz="2400" dirty="0" smtClean="0"/>
              <a:t>-акумулятивний (утворений діяльністю хвиль і накопиченням наносів).</a:t>
            </a:r>
          </a:p>
          <a:p>
            <a:pPr algn="just"/>
            <a:endParaRPr lang="uk-UA" sz="2400" dirty="0"/>
          </a:p>
          <a:p>
            <a:pPr algn="just"/>
            <a:r>
              <a:rPr lang="ru-RU" sz="2400" dirty="0" smtClean="0"/>
              <a:t>Водно-</a:t>
            </a:r>
            <a:r>
              <a:rPr lang="ru-RU" sz="2400" dirty="0" err="1" smtClean="0"/>
              <a:t>ерозійний</a:t>
            </a:r>
            <a:r>
              <a:rPr lang="ru-RU" sz="2400" dirty="0" smtClean="0"/>
              <a:t> та водно-</a:t>
            </a:r>
            <a:r>
              <a:rPr lang="ru-RU" sz="2400" dirty="0" err="1" smtClean="0"/>
              <a:t>акумулятивний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типи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рельєфу</a:t>
            </a:r>
            <a:r>
              <a:rPr lang="ru-RU" sz="2400" dirty="0" smtClean="0"/>
              <a:t> є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поширеними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утворюються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ерозії</a:t>
            </a:r>
            <a:r>
              <a:rPr lang="ru-RU" sz="2400" dirty="0" smtClean="0"/>
              <a:t> </a:t>
            </a:r>
            <a:r>
              <a:rPr lang="ru-RU" sz="2400" dirty="0" err="1" smtClean="0"/>
              <a:t>ґрунту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поверхня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руйнується</a:t>
            </a:r>
            <a:r>
              <a:rPr lang="ru-RU" sz="2400" dirty="0" smtClean="0"/>
              <a:t>, а </a:t>
            </a:r>
            <a:r>
              <a:rPr lang="ru-RU" sz="2400" dirty="0" err="1" smtClean="0"/>
              <a:t>зруйнований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</a:t>
            </a:r>
            <a:r>
              <a:rPr lang="ru-RU" sz="2400" dirty="0" smtClean="0"/>
              <a:t> переноситься з одного </a:t>
            </a:r>
            <a:r>
              <a:rPr lang="ru-RU" sz="2400" dirty="0" err="1" smtClean="0"/>
              <a:t>місця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інше</a:t>
            </a:r>
            <a:r>
              <a:rPr lang="ru-RU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468256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315</TotalTime>
  <Words>480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Олена</cp:lastModifiedBy>
  <cp:revision>30</cp:revision>
  <dcterms:created xsi:type="dcterms:W3CDTF">2024-09-03T07:40:07Z</dcterms:created>
  <dcterms:modified xsi:type="dcterms:W3CDTF">2025-09-21T21:14:22Z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2024-09-03T00:00:00Z</vt:filetime>
  </property>
  <property fmtid="{D5CDD505-2E9C-101B-9397-08002B2CF9AE}" pid="5" name="Producer">
    <vt:lpwstr>Microsoft® PowerPoint® 2019</vt:lpwstr>
  </property>
</Properties>
</file>