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82" r:id="rId4"/>
    <p:sldId id="257" r:id="rId5"/>
    <p:sldId id="283" r:id="rId6"/>
    <p:sldId id="284" r:id="rId7"/>
    <p:sldId id="285" r:id="rId8"/>
    <p:sldId id="280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8" r:id="rId18"/>
    <p:sldId id="295" r:id="rId19"/>
    <p:sldId id="294" r:id="rId20"/>
    <p:sldId id="299" r:id="rId21"/>
    <p:sldId id="279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1579" y="200101"/>
            <a:ext cx="72612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517" y="1465325"/>
            <a:ext cx="11591823" cy="499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286000"/>
            <a:ext cx="7467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4400" b="1" spc="-10" dirty="0" smtClean="0"/>
              <a:t>ЛАНДШАФТОЗНАВСТВО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0" y="3962400"/>
            <a:ext cx="35242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Лекції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–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16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Практичні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– </a:t>
            </a:r>
            <a:r>
              <a:rPr lang="uk-UA" sz="3600" b="1" spc="-50" dirty="0" smtClean="0">
                <a:latin typeface="Times New Roman"/>
                <a:cs typeface="Times New Roman"/>
              </a:rPr>
              <a:t>32</a:t>
            </a:r>
            <a:endParaRPr sz="3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uk-UA" sz="3600" b="1" spc="-10" dirty="0" smtClean="0">
                <a:latin typeface="Times New Roman"/>
                <a:cs typeface="Times New Roman"/>
              </a:rPr>
              <a:t>Екзамен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10744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К</a:t>
            </a:r>
            <a:r>
              <a:rPr lang="ru-RU" sz="2800" b="1" dirty="0" err="1" smtClean="0"/>
              <a:t>лючовими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ознаками</a:t>
            </a:r>
            <a:r>
              <a:rPr lang="ru-RU" sz="2800" b="1" dirty="0" smtClean="0"/>
              <a:t> ландшафту є</a:t>
            </a:r>
            <a:r>
              <a:rPr lang="ru-RU" sz="2800" dirty="0" smtClean="0"/>
              <a:t>: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територіальна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цілісність</a:t>
            </a:r>
            <a:r>
              <a:rPr lang="ru-RU" sz="2800" dirty="0" smtClean="0"/>
              <a:t>,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взаємопов'язаність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компонентів</a:t>
            </a:r>
            <a:r>
              <a:rPr lang="ru-RU" sz="2800" dirty="0" smtClean="0"/>
              <a:t>, </a:t>
            </a:r>
          </a:p>
          <a:p>
            <a:endParaRPr lang="ru-RU" sz="2800" dirty="0"/>
          </a:p>
          <a:p>
            <a:r>
              <a:rPr lang="ru-RU" sz="2800" dirty="0" err="1" smtClean="0"/>
              <a:t>функціональна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генетична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єдність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78554"/>
            <a:ext cx="4724399" cy="33568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917444"/>
            <a:ext cx="5544163" cy="29151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877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0"/>
            <a:ext cx="69215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КОМПОНЕНТИ ЛАНДШАФТУ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Літогенна</a:t>
            </a:r>
            <a:r>
              <a:rPr lang="ru-RU" sz="2400" dirty="0" smtClean="0"/>
              <a:t> основа – </a:t>
            </a:r>
            <a:r>
              <a:rPr lang="ru-RU" sz="2400" dirty="0" err="1" smtClean="0"/>
              <a:t>гірські</a:t>
            </a:r>
            <a:r>
              <a:rPr lang="ru-RU" sz="2400" dirty="0" smtClean="0"/>
              <a:t> породи,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є фундаментом ландшафту.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Рельєф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нерівностей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Клімат</a:t>
            </a:r>
            <a:r>
              <a:rPr lang="ru-RU" sz="2400" dirty="0" smtClean="0"/>
              <a:t> – </a:t>
            </a:r>
            <a:r>
              <a:rPr lang="ru-RU" sz="2400" dirty="0" err="1" smtClean="0"/>
              <a:t>багаторічний</a:t>
            </a:r>
            <a:r>
              <a:rPr lang="ru-RU" sz="2400" dirty="0" smtClean="0"/>
              <a:t> режим погоди </a:t>
            </a:r>
            <a:r>
              <a:rPr lang="ru-RU" sz="2400" dirty="0" err="1" smtClean="0"/>
              <a:t>певної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місцевості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Ґрунти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верхній</a:t>
            </a:r>
            <a:r>
              <a:rPr lang="ru-RU" sz="2400" dirty="0" smtClean="0"/>
              <a:t> шар </a:t>
            </a:r>
            <a:r>
              <a:rPr lang="ru-RU" sz="2400" dirty="0" err="1" smtClean="0"/>
              <a:t>земної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є продуктом </a:t>
            </a:r>
            <a:r>
              <a:rPr lang="ru-RU" sz="2400" dirty="0" err="1" smtClean="0"/>
              <a:t>тривалої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рельєфу</a:t>
            </a:r>
            <a:r>
              <a:rPr lang="ru-RU" sz="2400" dirty="0" smtClean="0"/>
              <a:t>, </a:t>
            </a:r>
            <a:r>
              <a:rPr lang="ru-RU" sz="2400" dirty="0" err="1" smtClean="0"/>
              <a:t>гірських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порід</a:t>
            </a:r>
            <a:r>
              <a:rPr lang="ru-RU" sz="2400" dirty="0" smtClean="0"/>
              <a:t>, води,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і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Рослинність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угруповань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6. </a:t>
            </a:r>
            <a:r>
              <a:rPr lang="ru-RU" sz="2400" dirty="0" err="1" smtClean="0"/>
              <a:t>Тваринний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–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угруповань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Водні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об'єкти</a:t>
            </a:r>
            <a:r>
              <a:rPr lang="ru-RU" sz="2400" dirty="0" smtClean="0"/>
              <a:t> – </a:t>
            </a:r>
            <a:r>
              <a:rPr lang="ru-RU" sz="2400" dirty="0" err="1" smtClean="0"/>
              <a:t>річки</a:t>
            </a:r>
            <a:r>
              <a:rPr lang="ru-RU" sz="2400" dirty="0" smtClean="0"/>
              <a:t>, озера, </a:t>
            </a:r>
            <a:r>
              <a:rPr lang="ru-RU" sz="2400" dirty="0" err="1" smtClean="0"/>
              <a:t>підземні</a:t>
            </a:r>
            <a:r>
              <a:rPr lang="ru-RU" sz="2400" dirty="0" smtClean="0"/>
              <a:t> води,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є </a:t>
            </a:r>
            <a:r>
              <a:rPr lang="ru-RU" sz="2400" dirty="0" err="1" smtClean="0"/>
              <a:t>неодмінним</a:t>
            </a:r>
            <a:r>
              <a:rPr lang="ru-RU" sz="2400" dirty="0" smtClean="0"/>
              <a:t> компонентом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89" y="1371600"/>
            <a:ext cx="5743211" cy="41148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0202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715000"/>
            <a:ext cx="1112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Фація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найдрібніша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одиниця</a:t>
            </a:r>
            <a:r>
              <a:rPr lang="ru-RU" sz="2000" dirty="0" smtClean="0"/>
              <a:t> ландшафту,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однорідними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місцезростання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одноманітним</a:t>
            </a:r>
            <a:r>
              <a:rPr lang="ru-RU" sz="2000" dirty="0" smtClean="0"/>
              <a:t> складом </a:t>
            </a:r>
            <a:r>
              <a:rPr lang="ru-RU" sz="2000" dirty="0" err="1" smtClean="0"/>
              <a:t>ґрунтового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рослинного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покривів</a:t>
            </a:r>
            <a:r>
              <a:rPr lang="ru-RU" sz="2000" dirty="0" smtClean="0"/>
              <a:t>. </a:t>
            </a:r>
            <a:r>
              <a:rPr lang="ru-RU" sz="2000" dirty="0" err="1" smtClean="0"/>
              <a:t>Фація</a:t>
            </a:r>
            <a:r>
              <a:rPr lang="ru-RU" sz="2000" dirty="0" smtClean="0"/>
              <a:t> є </a:t>
            </a:r>
            <a:r>
              <a:rPr lang="ru-RU" sz="2000" dirty="0" err="1" smtClean="0"/>
              <a:t>основним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елементом</a:t>
            </a:r>
            <a:r>
              <a:rPr lang="ru-RU" sz="2000" dirty="0" smtClean="0"/>
              <a:t> ландшафту.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10134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91836"/>
            <a:ext cx="411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Урочище</a:t>
            </a:r>
            <a:r>
              <a:rPr lang="ru-RU" sz="2400" dirty="0" smtClean="0"/>
              <a:t> – </a:t>
            </a:r>
            <a:r>
              <a:rPr lang="ru-RU" sz="2400" dirty="0" err="1" smtClean="0"/>
              <a:t>ділянка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однорідними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літологічними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геоморфологічними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ґрунтовими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гідрологічними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мікрокліматичними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біотичними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умовами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Урочище є </a:t>
            </a:r>
            <a:r>
              <a:rPr lang="ru-RU" sz="2400" dirty="0" err="1" smtClean="0"/>
              <a:t>сполученням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фацій</a:t>
            </a:r>
            <a:r>
              <a:rPr lang="ru-RU" sz="2400" dirty="0" smtClean="0"/>
              <a:t> і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виражену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просторову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впорядкованість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 ландшафту.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491836"/>
            <a:ext cx="7620000" cy="5070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6400" y="579120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Урочище </a:t>
            </a:r>
            <a:r>
              <a:rPr lang="ru-RU" sz="2800" dirty="0" err="1" smtClean="0"/>
              <a:t>Кочур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341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9200"/>
            <a:ext cx="3913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Місцевість</a:t>
            </a:r>
            <a:r>
              <a:rPr lang="ru-RU" sz="2400" dirty="0" smtClean="0"/>
              <a:t> – </a:t>
            </a:r>
            <a:r>
              <a:rPr lang="ru-RU" sz="2400" dirty="0" err="1" smtClean="0"/>
              <a:t>генетично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територія</a:t>
            </a:r>
            <a:r>
              <a:rPr lang="ru-RU" sz="2400" dirty="0" smtClean="0"/>
              <a:t>, </a:t>
            </a:r>
            <a:r>
              <a:rPr lang="ru-RU" sz="2400" dirty="0" err="1" smtClean="0"/>
              <a:t>складена</a:t>
            </a:r>
            <a:r>
              <a:rPr lang="ru-RU" sz="2400" dirty="0" smtClean="0"/>
              <a:t> з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урочищ, </a:t>
            </a:r>
            <a:r>
              <a:rPr lang="ru-RU" sz="2400" dirty="0" err="1" smtClean="0"/>
              <a:t>характерних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певного</a:t>
            </a:r>
            <a:r>
              <a:rPr lang="ru-RU" sz="2400" dirty="0" smtClean="0"/>
              <a:t> типу ландшафту. </a:t>
            </a:r>
            <a:r>
              <a:rPr lang="ru-RU" sz="2400" dirty="0" err="1" smtClean="0"/>
              <a:t>Місцевості</a:t>
            </a:r>
            <a:r>
              <a:rPr lang="ru-RU" sz="2400" dirty="0" smtClean="0"/>
              <a:t> є </a:t>
            </a:r>
            <a:r>
              <a:rPr lang="ru-RU" sz="2400" dirty="0" err="1" smtClean="0"/>
              <a:t>найдрібнішими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індивідуальними</a:t>
            </a:r>
            <a:r>
              <a:rPr lang="ru-RU" sz="2400" dirty="0" smtClean="0"/>
              <a:t> ландшафтами.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16" y="457200"/>
            <a:ext cx="8125684" cy="54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43000"/>
            <a:ext cx="304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Ландшафтна зона </a:t>
            </a:r>
            <a:r>
              <a:rPr lang="uk-UA" sz="2400" dirty="0" smtClean="0"/>
              <a:t>– територія, яка охоплює сукупність генетично, історично та структурно споріднених ландшафтів з широтною зональною диференціацією, зумовленою кліматичними поясами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"/>
            <a:ext cx="8568162" cy="6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9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9993"/>
            <a:ext cx="441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Ландшафтна провінція </a:t>
            </a:r>
            <a:r>
              <a:rPr lang="uk-UA" sz="2400" dirty="0" smtClean="0"/>
              <a:t>– велика фізико-географічна область, яка охоплює генетично, історично та структурно споріднені ландшафти з меридіональною диференціацією, зумовленою глибокими розбіжностями в фізико-географічних умовах.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7105"/>
          <a:stretch/>
        </p:blipFill>
        <p:spPr>
          <a:xfrm>
            <a:off x="4419600" y="999993"/>
            <a:ext cx="77050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169"/>
            <a:ext cx="3581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Ландшафтні комплекси </a:t>
            </a:r>
            <a:r>
              <a:rPr lang="uk-UA" sz="2400" dirty="0" smtClean="0"/>
              <a:t>- територіально цілісні та генетично єдині природні системи, які складаються з взаємопов'язаних компонентів неживої та живої природи.</a:t>
            </a:r>
          </a:p>
          <a:p>
            <a:endParaRPr lang="uk-UA" sz="2400" dirty="0"/>
          </a:p>
          <a:p>
            <a:endParaRPr lang="uk-UA" sz="2400" dirty="0"/>
          </a:p>
          <a:p>
            <a:r>
              <a:rPr lang="uk-UA" sz="2400" dirty="0" smtClean="0"/>
              <a:t>Виділяють ландшафтні комплекси трьох рівнів: </a:t>
            </a:r>
          </a:p>
          <a:p>
            <a:endParaRPr lang="uk-UA" sz="2400" dirty="0" smtClean="0"/>
          </a:p>
          <a:p>
            <a:r>
              <a:rPr lang="uk-UA" sz="2400" dirty="0" smtClean="0"/>
              <a:t>планетарного, </a:t>
            </a:r>
          </a:p>
          <a:p>
            <a:r>
              <a:rPr lang="uk-UA" sz="2400" dirty="0" smtClean="0"/>
              <a:t>регіонального </a:t>
            </a:r>
          </a:p>
          <a:p>
            <a:r>
              <a:rPr lang="uk-UA" sz="2400" dirty="0" smtClean="0"/>
              <a:t>локального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2235"/>
            <a:ext cx="8648631" cy="5410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9000" y="5684157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Класифікація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комплексів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картографування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моніторингу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природними</a:t>
            </a:r>
            <a:r>
              <a:rPr lang="ru-RU" sz="2400" dirty="0" smtClean="0"/>
              <a:t> ресурсами.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7839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8559"/>
            <a:ext cx="8686799" cy="64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1143000"/>
            <a:ext cx="952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 </a:t>
            </a:r>
            <a:r>
              <a:rPr lang="ru-RU" sz="2400" b="1" dirty="0" err="1" smtClean="0"/>
              <a:t>фундаментальних</a:t>
            </a:r>
            <a:r>
              <a:rPr lang="ru-RU" sz="2400" b="1" dirty="0" smtClean="0"/>
              <a:t> характеристик ландшафту належать: </a:t>
            </a:r>
          </a:p>
          <a:p>
            <a:endParaRPr lang="ru-RU" sz="2400" dirty="0" smtClean="0"/>
          </a:p>
          <a:p>
            <a:pPr algn="ctr"/>
            <a:r>
              <a:rPr lang="ru-RU" sz="2400" dirty="0" err="1" smtClean="0"/>
              <a:t>просторовість</a:t>
            </a:r>
            <a:r>
              <a:rPr lang="ru-RU" sz="2400" dirty="0" smtClean="0"/>
              <a:t>,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динамічність</a:t>
            </a:r>
            <a:r>
              <a:rPr lang="ru-RU" sz="2400" dirty="0" smtClean="0"/>
              <a:t>,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впорядкованість</a:t>
            </a:r>
            <a:r>
              <a:rPr lang="ru-RU" sz="2400" dirty="0" smtClean="0"/>
              <a:t>,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err="1" smtClean="0"/>
              <a:t>фізіономічність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6480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29200" y="2667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1: Вступ до ландшафтознавства. Основні поняття і терміни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384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81000"/>
            <a:ext cx="6211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Методи дослідження ландшафтів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04220"/>
            <a:ext cx="1120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Польові методи</a:t>
            </a:r>
          </a:p>
          <a:p>
            <a:r>
              <a:rPr lang="uk-UA" sz="2400" dirty="0" smtClean="0"/>
              <a:t>Вони передбачають безпосереднє обстеження територій шляхом прокладання маршрутів з фіксацією на місцевості меж різних природних комплексів, характеру та особливостей їх компонентів.</a:t>
            </a:r>
          </a:p>
          <a:p>
            <a:endParaRPr lang="uk-UA" sz="2400" dirty="0"/>
          </a:p>
          <a:p>
            <a:r>
              <a:rPr lang="uk-UA" sz="2400" b="1" dirty="0" smtClean="0"/>
              <a:t>Дистанційні методи</a:t>
            </a:r>
            <a:endParaRPr lang="uk-UA" sz="2400" dirty="0" smtClean="0"/>
          </a:p>
          <a:p>
            <a:r>
              <a:rPr lang="uk-UA" sz="2400" dirty="0" smtClean="0"/>
              <a:t> Аерокосмічні знімання, </a:t>
            </a:r>
            <a:r>
              <a:rPr lang="uk-UA" sz="2400" dirty="0"/>
              <a:t>в</a:t>
            </a:r>
            <a:r>
              <a:rPr lang="uk-UA" sz="2400" dirty="0" smtClean="0"/>
              <a:t>икористання даних дистанційного зондування Землі (космічних знімків, </a:t>
            </a:r>
            <a:r>
              <a:rPr lang="uk-UA" sz="2400" dirty="0" err="1" smtClean="0"/>
              <a:t>аерофотознімків</a:t>
            </a:r>
            <a:r>
              <a:rPr lang="uk-UA" sz="2400" dirty="0" smtClean="0"/>
              <a:t>), дозволяє </a:t>
            </a:r>
            <a:r>
              <a:rPr lang="uk-UA" sz="2400" dirty="0" err="1" smtClean="0"/>
              <a:t>оперативно</a:t>
            </a:r>
            <a:r>
              <a:rPr lang="uk-UA" sz="2400" dirty="0" smtClean="0"/>
              <a:t> отримувати актуальну інформацію про стан та динаміку ландшафтних комплексів на великих територіях, виявляти їхні межі, визначати особливості компонентів тощо.</a:t>
            </a:r>
          </a:p>
          <a:p>
            <a:endParaRPr lang="uk-UA" sz="2400" dirty="0" smtClean="0"/>
          </a:p>
          <a:p>
            <a:r>
              <a:rPr lang="uk-UA" sz="2400" b="1" dirty="0" smtClean="0"/>
              <a:t>Картографічні методи</a:t>
            </a:r>
            <a:r>
              <a:rPr lang="uk-UA" sz="2400" dirty="0" smtClean="0"/>
              <a:t>: ландшафтне картування є одним з найважливіших методів ландшафтознавства. Воно полягає у створенні спеціалізованих карт, на яких відображаються межі ландшафтних комплексів різного рангу, особливості їх будови та компонентного складу.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0136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646609" cy="65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План:</a:t>
            </a:r>
          </a:p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 як науки.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Історичний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огляд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терміни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Практичне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6. </a:t>
            </a:r>
            <a:r>
              <a:rPr lang="ru-RU" sz="2400" dirty="0" err="1" smtClean="0"/>
              <a:t>Підсумки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665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"/>
            <a:ext cx="11694795" cy="733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uk-UA" sz="2800" b="1" dirty="0"/>
              <a:t>Ландшафтознавство</a:t>
            </a:r>
            <a:r>
              <a:rPr lang="uk-UA" sz="2800" dirty="0"/>
              <a:t> – це комплексна наука, яка вивчає природні територіальні комплекси (ландшафти) Землі, їхню структуру, походження, розвиток, сучасний стан і взаємозв'язки між компонентами. </a:t>
            </a:r>
            <a:endParaRPr lang="uk-UA" sz="2800" dirty="0" smtClean="0"/>
          </a:p>
          <a:p>
            <a:pPr algn="just"/>
            <a:endParaRPr lang="uk-UA" sz="2800" dirty="0"/>
          </a:p>
          <a:p>
            <a:pPr algn="just"/>
            <a:r>
              <a:rPr lang="uk-UA" sz="2800" b="1" dirty="0"/>
              <a:t>Предметом</a:t>
            </a:r>
            <a:r>
              <a:rPr lang="uk-UA" sz="2800" dirty="0"/>
              <a:t> дослідження ландшафтознавства є ландшафти як цілісні природні системи, що об'єднують взаємопов'язані та взаємозалежні компоненти навколишнього середовища: гірські породи, рельєф, ґрунти, клімат, поверхневі та підземні води, рослинний і тваринний світ. </a:t>
            </a:r>
            <a:endParaRPr lang="uk-UA" sz="2800" dirty="0" smtClean="0"/>
          </a:p>
          <a:p>
            <a:pPr algn="just"/>
            <a:endParaRPr lang="uk-UA" sz="2800" dirty="0"/>
          </a:p>
          <a:p>
            <a:pPr algn="just"/>
            <a:r>
              <a:rPr lang="uk-UA" sz="2800" b="1" dirty="0"/>
              <a:t>Об'єктом</a:t>
            </a:r>
            <a:r>
              <a:rPr lang="uk-UA" sz="2800" dirty="0"/>
              <a:t> вивчення ландшафтознавства є</a:t>
            </a:r>
            <a:r>
              <a:rPr lang="uk-UA" sz="2800" b="1" dirty="0"/>
              <a:t> </a:t>
            </a:r>
            <a:r>
              <a:rPr lang="uk-UA" sz="2800" dirty="0"/>
              <a:t>різноманітні ландшафтні комплекси – від найдрібніших фацій і урочищ до великих природно-територіальних регіонів та ландшафтних зон. Ландшафтознавство досліджує їхню внутрішню будову, межі, взаємозв'язки та закономірності поширення на земній </a:t>
            </a:r>
            <a:r>
              <a:rPr lang="uk-UA" sz="2800" dirty="0" smtClean="0"/>
              <a:t>поверхні.</a:t>
            </a:r>
            <a:endParaRPr lang="ru-RU" sz="2800" dirty="0"/>
          </a:p>
          <a:p>
            <a:pPr marL="12700" marR="12700" algn="just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0134600" cy="60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3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8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ключових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ландшафтознавства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:</a:t>
            </a:r>
            <a:endParaRPr lang="uk-UA" sz="2400" dirty="0"/>
          </a:p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dirty="0" err="1" smtClean="0"/>
              <a:t>Ландшафтне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картографування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геоінформаційне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ГІС-</a:t>
            </a:r>
            <a:r>
              <a:rPr lang="ru-RU" sz="2400" dirty="0" err="1" smtClean="0"/>
              <a:t>технологій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дистанційного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динаміки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антропогенних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ландшафтний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моніторинг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стабільності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комплексів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наукових</a:t>
            </a:r>
            <a:r>
              <a:rPr lang="ru-RU" sz="2400" dirty="0" smtClean="0"/>
              <a:t> основ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збалансованого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Регіональні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ландшафтознавчі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ландшафтна</a:t>
            </a:r>
            <a:r>
              <a:rPr lang="ru-RU" sz="2400" dirty="0" smtClean="0"/>
              <a:t> структура та </a:t>
            </a:r>
            <a:r>
              <a:rPr lang="ru-RU" sz="2400" dirty="0" err="1" smtClean="0"/>
              <a:t>різноманіття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теоретичних</a:t>
            </a:r>
            <a:r>
              <a:rPr lang="ru-RU" sz="2400" dirty="0" smtClean="0"/>
              <a:t> засад ландшафтного </a:t>
            </a:r>
            <a:r>
              <a:rPr lang="ru-RU" sz="2400" dirty="0" err="1" smtClean="0"/>
              <a:t>планування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проектування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ландшафтними</a:t>
            </a:r>
            <a:r>
              <a:rPr lang="ru-RU" sz="2400" dirty="0" smtClean="0"/>
              <a:t> ресурсами.</a:t>
            </a:r>
          </a:p>
          <a:p>
            <a:r>
              <a:rPr lang="ru-RU" sz="2400" dirty="0" smtClean="0"/>
              <a:t>6.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їх</a:t>
            </a:r>
            <a:r>
              <a:rPr lang="ru-RU" sz="2400" dirty="0" smtClean="0"/>
              <a:t> генезису та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в </a:t>
            </a:r>
            <a:r>
              <a:rPr lang="ru-RU" sz="2400" dirty="0" err="1" smtClean="0"/>
              <a:t>збереженні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історико-культурної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Прикладні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оцінки</a:t>
            </a:r>
            <a:r>
              <a:rPr lang="ru-RU" sz="2400" dirty="0" smtClean="0"/>
              <a:t> ландшафтного </a:t>
            </a:r>
            <a:r>
              <a:rPr lang="ru-RU" sz="2400" dirty="0" err="1" smtClean="0"/>
              <a:t>різноманіття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перспективних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заповідання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рекреації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4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602"/>
            <a:ext cx="11658600" cy="6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6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1181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1. Ландшафт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єдиний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територіальний</a:t>
            </a:r>
            <a:r>
              <a:rPr lang="ru-RU" sz="2800" dirty="0" smtClean="0"/>
              <a:t> комплекс,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: </a:t>
            </a:r>
            <a:r>
              <a:rPr lang="ru-RU" sz="2800" dirty="0" err="1" smtClean="0"/>
              <a:t>літогенної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рельєфу</a:t>
            </a:r>
            <a:r>
              <a:rPr lang="ru-RU" sz="2800" dirty="0" smtClean="0"/>
              <a:t>, </a:t>
            </a:r>
            <a:r>
              <a:rPr lang="ru-RU" sz="2800" dirty="0" err="1" smtClean="0"/>
              <a:t>клімату</a:t>
            </a:r>
            <a:r>
              <a:rPr lang="ru-RU" sz="2800" dirty="0" smtClean="0"/>
              <a:t>, </a:t>
            </a:r>
            <a:r>
              <a:rPr lang="ru-RU" sz="2800" dirty="0" err="1" smtClean="0"/>
              <a:t>ґрунтів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рослинності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тваринного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2. Ландшафт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просторово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цілісна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закономірно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організована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сукупність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антропогенних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геосистеми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вищого</a:t>
            </a:r>
            <a:r>
              <a:rPr lang="ru-RU" sz="2800" dirty="0" smtClean="0"/>
              <a:t> рангу,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утворюють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взаємопов'язану</a:t>
            </a:r>
            <a:r>
              <a:rPr lang="ru-RU" sz="2800" dirty="0" smtClean="0"/>
              <a:t> систему.</a:t>
            </a:r>
          </a:p>
          <a:p>
            <a:endParaRPr lang="ru-RU" sz="2800" dirty="0" smtClean="0"/>
          </a:p>
          <a:p>
            <a:r>
              <a:rPr lang="ru-RU" sz="2800" dirty="0" smtClean="0"/>
              <a:t>3. Ландшафт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територіальна</a:t>
            </a:r>
            <a:r>
              <a:rPr lang="ru-RU" sz="2800" dirty="0" smtClean="0"/>
              <a:t> система, яка є </a:t>
            </a:r>
            <a:r>
              <a:rPr lang="ru-RU" sz="2800" dirty="0" err="1" smtClean="0"/>
              <a:t>закономірним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поєднанням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взаємопов'язаних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неживої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живої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певному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просторовому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відрізку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поверхні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283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784</Words>
  <Application>Microsoft Office PowerPoint</Application>
  <PresentationFormat>Широкоэкранный</PresentationFormat>
  <Paragraphs>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Times New Roman</vt:lpstr>
      <vt:lpstr>Office Theme</vt:lpstr>
      <vt:lpstr>ЛАНДШАФТОЗНАВСТВО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Олена</cp:lastModifiedBy>
  <cp:revision>20</cp:revision>
  <dcterms:created xsi:type="dcterms:W3CDTF">2024-09-03T07:40:07Z</dcterms:created>
  <dcterms:modified xsi:type="dcterms:W3CDTF">2025-11-30T17:29:51Z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PowerPoint® 2019</vt:lpwstr>
  </property>
</Properties>
</file>