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79" r:id="rId2"/>
    <p:sldMasterId id="2147483791" r:id="rId3"/>
  </p:sldMasterIdLst>
  <p:notesMasterIdLst>
    <p:notesMasterId r:id="rId28"/>
  </p:notesMasterIdLst>
  <p:sldIdLst>
    <p:sldId id="256" r:id="rId4"/>
    <p:sldId id="294" r:id="rId5"/>
    <p:sldId id="295" r:id="rId6"/>
    <p:sldId id="300" r:id="rId7"/>
    <p:sldId id="296" r:id="rId8"/>
    <p:sldId id="301" r:id="rId9"/>
    <p:sldId id="302" r:id="rId10"/>
    <p:sldId id="303" r:id="rId11"/>
    <p:sldId id="297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98" r:id="rId22"/>
    <p:sldId id="313" r:id="rId23"/>
    <p:sldId id="314" r:id="rId24"/>
    <p:sldId id="315" r:id="rId25"/>
    <p:sldId id="316" r:id="rId26"/>
    <p:sldId id="26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7DADE25A-16AE-4FDF-A9F8-FC25FA259C87}">
          <p14:sldIdLst>
            <p14:sldId id="256"/>
            <p14:sldId id="294"/>
            <p14:sldId id="295"/>
            <p14:sldId id="300"/>
            <p14:sldId id="296"/>
            <p14:sldId id="301"/>
            <p14:sldId id="302"/>
            <p14:sldId id="303"/>
            <p14:sldId id="297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98"/>
            <p14:sldId id="313"/>
            <p14:sldId id="314"/>
            <p14:sldId id="315"/>
            <p14:sldId id="316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FC9DF-EC7B-4E06-B772-98FD686D477C}" type="datetimeFigureOut">
              <a:rPr lang="uk-UA" smtClean="0"/>
              <a:t>03.12.2025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A39B2-EE4D-49B6-9904-CEDFE23C60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34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39B2-EE4D-49B6-9904-CEDFE23C60EE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92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22FF0-9036-4B8B-A30D-9F179D837511}" type="datetimeFigureOut">
              <a:rPr lang="uk-UA" smtClean="0"/>
              <a:pPr/>
              <a:t>03.12.2025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E9CF55-EC64-4789-B950-4DC77E0247DF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4"/>
          <a:stretch/>
        </p:blipFill>
        <p:spPr>
          <a:xfrm flipH="1">
            <a:off x="1" y="0"/>
            <a:ext cx="7862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9A4B5-570B-4916-A158-B02CFF6D4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431" y="1457325"/>
            <a:ext cx="9577137" cy="27950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ФІНАНСОВЕ ЗАБЕЗПЕЧЕННЯ</a:t>
            </a:r>
            <a:b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ПІДПРИЄМСТВ КОМУНАЛЬНОЇ</a:t>
            </a:r>
            <a:b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endParaRPr lang="uk-UA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97E028-2991-4CA9-A31C-A9E328238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82" y="4621789"/>
            <a:ext cx="10363200" cy="1199704"/>
          </a:xfrm>
        </p:spPr>
        <p:txBody>
          <a:bodyPr>
            <a:normAutofit/>
          </a:bodyPr>
          <a:lstStyle/>
          <a:p>
            <a:r>
              <a:rPr lang="uk-UA" altLang="ru-RU" dirty="0"/>
              <a:t>Литвинчук Ірина Вікторівна, </a:t>
            </a:r>
            <a:r>
              <a:rPr lang="en-US" altLang="ru-RU" dirty="0"/>
              <a:t> </a:t>
            </a:r>
            <a:r>
              <a:rPr lang="uk-UA" altLang="ru-RU" dirty="0" err="1"/>
              <a:t>к.е.н</a:t>
            </a:r>
            <a:r>
              <a:rPr lang="uk-UA" altLang="ru-RU" dirty="0"/>
              <a:t>., доцент</a:t>
            </a:r>
            <a:endParaRPr lang="uk-UA" altLang="ru-RU" b="1" i="1" dirty="0">
              <a:latin typeface="Arial Black" panose="020B0A04020102020204" pitchFamily="34" charset="0"/>
            </a:endParaRPr>
          </a:p>
          <a:p>
            <a:endParaRPr lang="uk-UA" altLang="ru-RU" sz="2000" b="1" i="1" dirty="0">
              <a:latin typeface="Arial Black" panose="020B0A04020102020204" pitchFamily="34" charset="0"/>
            </a:endParaRPr>
          </a:p>
          <a:p>
            <a:r>
              <a:rPr lang="uk-UA" altLang="ru-RU" sz="1600" dirty="0"/>
              <a:t>Житомир – 2025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1082" y="771936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ТЕМА-9</a:t>
            </a:r>
            <a:br>
              <a:rPr lang="uk-UA" alt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5" y="304800"/>
            <a:ext cx="9925050" cy="6200776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господарювання комунального сектору економіки – це суб’єкти, які діють на основі лише комунальної власності, а також суб’єкти, у статутному фонді яких частка комунальної власності перевищує 50 % чи становить величину, яка забезпечує органам місцевого самоврядування право вирішального впливу на господарську діяльність цих суб’єктів.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Підприємства, що належать до комунальної власності, стали невід’ємною складовою економічної системи держави.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об’єктів комунальної власності є неприбутковими підприємствами і утримуються за рахунок коштів місцевих бюджетів. Окрім передбачених законодавством податків та обов’язкових платежів ніяких інших доходів підприємства комунальної власності, як правило, місцевим бюджетам не приносять.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комунальній власності перебуває: житловий та нежитловий фонд та об’єкти зовнішнього благоустрою (парки, сквери, дороги, скульптури, трамвайні колії, тролейбусна, водопровідна і каналізаційна, електрична, газова, теплопровідна мережі).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 комунального господарства мають понад 20 напрямів діяльності, які охоплюють практично всі основні сфери життєдіяльності людини.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5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5" y="304800"/>
            <a:ext cx="9925050" cy="6200776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ПІДПРИЄМСТВ КОМУНАЛЬНОГО ГОСПОДАРСТВА.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 функціональним призначенням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житлове господарство (житлові і нежитлові будинки та відокремлені будівлі);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санітарно-технічні (водопроводи, каналізація, підприємства із санітарного очищення сміття);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транспортні (автобусні парки, трамвайні та тролейбусні депо, метрополітен та фунікулер);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комунальної енергетики (електричні, газові та теплові мережі);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комунального обслуговування (готелі тощо);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міські шляхи.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джерел фінансування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 комунальної власності класифікуються таким чином: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підприємства, які знаходяться на повному утриманні з місцевих бюджетів (заклади освіти, охорони здоров’я, соціального забезпечення, фізичної культури, туризму);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підприємства, які частково утримуються з місцевих бюджетів (заклади культури, житлово-комунальне і транспортне господарство);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підприємства, які працюють на засадах самоокупності (ремонтні, ремонтно-будівельні підприємства, проектні організації).</a:t>
            </a:r>
          </a:p>
        </p:txBody>
      </p:sp>
    </p:spTree>
    <p:extLst>
      <p:ext uri="{BB962C8B-B14F-4D97-AF65-F5344CB8AC3E}">
        <p14:creationId xmlns:p14="http://schemas.microsoft.com/office/powerpoint/2010/main" val="415874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5" y="304800"/>
            <a:ext cx="9925050" cy="6200776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організаційно-правової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Унітарне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неподільним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унітарного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основі права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основі права оперативного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унітарного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комерційне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некомерційне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правом оперативного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самоокупності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-транспорт,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правом оперативного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24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5" y="304800"/>
            <a:ext cx="9925050" cy="6200776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комерційне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засадах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повністю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статутного фонду,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судом.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некомерційне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оперативного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доходи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4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5" y="304800"/>
            <a:ext cx="9925050" cy="6200776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кредити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уряду,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розпорядитись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у межах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відчужувати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коштами, що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50 %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Такі товариства можуть бути як публічними, так і приватними, а їх діяльність спрямована на досягнення соціальних, економічних та інших результатів, які можуть відрізнятися від цілей класичних комерційних АТ.</a:t>
            </a:r>
          </a:p>
        </p:txBody>
      </p:sp>
    </p:spTree>
    <p:extLst>
      <p:ext uri="{BB962C8B-B14F-4D97-AF65-F5344CB8AC3E}">
        <p14:creationId xmlns:p14="http://schemas.microsoft.com/office/powerpoint/2010/main" val="191329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5" y="304800"/>
            <a:ext cx="9925050" cy="6553200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відповідальністюм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ТзОВ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ТзОВ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ТзОВ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50 % статутного фонду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ТзОВ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повністю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лізингу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органом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цілісні майнові комплекси комунальних підприємств та їх структурних підрозділів не можуть бути об’єктами лізингу.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 органів місцевого самоврядування в галузі управління комунальною власністю: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управління майном комунальної власності;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встановлення порядку та здійснення контролю за використанням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 підприємств комунальної власності;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заслуховування звітів керівників цих підприємств;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підготовка пропозицій про відчуження комунального майна,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 програм приватизації та переліку об’єктів, які не підлягають приватизації.</a:t>
            </a:r>
          </a:p>
        </p:txBody>
      </p:sp>
    </p:spTree>
    <p:extLst>
      <p:ext uri="{BB962C8B-B14F-4D97-AF65-F5344CB8AC3E}">
        <p14:creationId xmlns:p14="http://schemas.microsoft.com/office/powerpoint/2010/main" val="236309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B8DA2A1-89BE-4840-8DCE-20CCD26C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206" y="1511830"/>
            <a:ext cx="6363588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2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39E2DDD-9623-4AF6-B1C3-E0AF10C41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2825" y="676275"/>
            <a:ext cx="54864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7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425" y="304800"/>
            <a:ext cx="6553199" cy="5981700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формування доходів територіальних громад від комунальної власності класифікуються за такими ознаками: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Від майна і майнових прав: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доходи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орендна плата; корпоративні права;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разові доходи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приватизація та продаж об’єктів комунальної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Від комунальних угідь: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платежі за ресурси місцевого значення;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концесії – передача прав користування угіддями і ресурсами.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Від продуктивної діяльності: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підприємницька діяльність – прибуток комунальних підприємств;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Від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позичок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доходи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D7EDFC-04A0-4D74-A11E-C24352D39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37" y="924199"/>
            <a:ext cx="4839375" cy="19624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700D9A-97EC-44E6-B9CF-929CB4545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37" y="3429000"/>
            <a:ext cx="4877481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5" y="-1"/>
            <a:ext cx="8915400" cy="6191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фінансів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житлово‑комунального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5">
            <a:extLst>
              <a:ext uri="{FF2B5EF4-FFF2-40B4-BE49-F238E27FC236}">
                <a16:creationId xmlns:a16="http://schemas.microsoft.com/office/drawing/2014/main" id="{51CE4C4E-8F71-49FD-A508-96408BEEB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5" y="1019174"/>
            <a:ext cx="10629900" cy="5362576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Житлово-комунальне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Житлово-комунальне господарство включає дві потужні підгалузі: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житлове господарство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(утримання і експлуатація житлового фонду, гуртожитків, житлове будівництво та управління житловим господарством).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фонди житлового господарства – це, головним чином, будівлі, споруди (житлові будинки, господарські споруди та ін.). Житлові будинки складають більш ніж 90 % від усіх основних фондів.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комунальне обслуговування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(комунальне і побутове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водопостачання, каналізаційне господарство, санітарно-технічна очистка і прибирання населених місць, зовнішній благоустрій і освітлення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вулиць, лазні і пральні, готельне господарство, громадський міський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пасажирський транспорт).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8C1C0-B74A-4390-BD78-BE42F67D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780981"/>
            <a:ext cx="7944959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042-19AD-475F-B928-28E35D61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ПЛАН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1398169-D49D-4D22-9D16-337A81C4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4" y="1825625"/>
            <a:ext cx="10258425" cy="4351338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9.3.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фінансів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9.4.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фінансів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житлово‑комунального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5">
            <a:extLst>
              <a:ext uri="{FF2B5EF4-FFF2-40B4-BE49-F238E27FC236}">
                <a16:creationId xmlns:a16="http://schemas.microsoft.com/office/drawing/2014/main" id="{51CE4C4E-8F71-49FD-A508-96408BEEB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285749"/>
            <a:ext cx="10477500" cy="6438901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житловим фондом і господарські функції з обслуговування житлових будинків, гуртожитків і прилеглих до них ділянок, здійснюють спеціалізовані підприємства та організації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(житлово-експлуатаційні контори, житлово-експлуатаційні дільниці,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 з експлуатації житла, ремонтно-будівельні управління, постачальницькі, транспортні та інші організації).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Функціональними завданнями роботи перелічених підприємств і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 є: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 у належному технічному стані та збереження об’єктів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житлового фонду і прилеглих територій;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ступеня комфортності проживання у житлових приміщеннях шляхом проведення загальних ремонтно-відновлювальних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робіт та регулювання будинкових систем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газо-, тепло- і водопостачання і каналізації;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доходів від експлуатації житлового фонду, достатніх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компенсації витрат на проведення вказаної господарської діяльності.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 індикаторами, які характеризують діяльність житлового господарства, є показники експлуатації житлового фонду, а саме: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кількість будинків та квартир у них;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кількість мешканців;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розміри житлової площі за окремими видами благоустрою;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площа нежитлових приміщень, зданих в оренду;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доходи і витрати на експлуатацію об’єктів житлового фонду;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терміни експлуатації житла;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обсяг робіт з ремонту приміщень та благоустрою прилеглих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62FA-05D3-490B-B99D-3780ED208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98" y="285749"/>
            <a:ext cx="7906853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80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5">
            <a:extLst>
              <a:ext uri="{FF2B5EF4-FFF2-40B4-BE49-F238E27FC236}">
                <a16:creationId xmlns:a16="http://schemas.microsoft.com/office/drawing/2014/main" id="{51CE4C4E-8F71-49FD-A508-96408BEEB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285749"/>
            <a:ext cx="10477500" cy="6438901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комунального обслуговування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досягнення нормативного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забезпечення населення відповідними видами послуг та поліпшення якості обслуговування споживачів.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складі комунального господарства можна виділити такі підгалузі: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санітарно-технічні підприємства (водопровідно-каналізаційне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господарство, санітарна очистка і прибирання);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міський пасажирський транспорт (трамвай, тролейбус, автобус,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таксопарк, метрополітен);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підприємства комунально-побутового обслуговування (лазні,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пральні, перукарні, будинки побуту, готельне господарство);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підприємства комунальної енергетики (електростанції і електромережі, газове господарство, опалювальні котельні з мережами теплопостачання);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зовнішній благоустрій (дорожнє і мостове господарство, озеленення, вуличне освітлення, прибирання кладовищ, парків і скверів,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водоймищ);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підсобні промислові та ремонтні підприємства, які обслуговують потреби комунального господарства.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комунального господарства на кожній території різний, він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кількості населення, особливостей господарського комплексу та інших специфічних умов (адміністративні центри, курортна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місцевість, туризм).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7F0ABD-3414-4218-B49B-4C399454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33351"/>
            <a:ext cx="7181850" cy="14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87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5">
            <a:extLst>
              <a:ext uri="{FF2B5EF4-FFF2-40B4-BE49-F238E27FC236}">
                <a16:creationId xmlns:a16="http://schemas.microsoft.com/office/drawing/2014/main" id="{51CE4C4E-8F71-49FD-A508-96408BEEB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285749"/>
            <a:ext cx="10477500" cy="6438901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нормативна потреба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відпуск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у мережу;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каналізаційне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каналізаційної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водовідведення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ліжко-діб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вага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Житлово-комунальні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газо-, водо-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телопостачання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суспільно-корисні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5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5">
            <a:extLst>
              <a:ext uri="{FF2B5EF4-FFF2-40B4-BE49-F238E27FC236}">
                <a16:creationId xmlns:a16="http://schemas.microsoft.com/office/drawing/2014/main" id="{51CE4C4E-8F71-49FD-A508-96408BEEB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285749"/>
            <a:ext cx="10477500" cy="6438901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Виручка від реалізації в комунальному господарстві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основний вид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 і джерело відшкодування експлуатаційних витрат. ЇЇ величина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 залежить від двох чинників: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обсягу поставленої споживачам продукції (наданих послуг)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натуральному вираженні;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розміру тарифів (цін) на неї.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5AA8E6-13CD-4104-9AA9-9A0F650F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48" y="5081275"/>
            <a:ext cx="6658904" cy="15860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2F82C7-0D5A-40D2-8182-58428F58E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48" y="1933366"/>
            <a:ext cx="6658904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4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0280A0-EE29-42F1-A043-915EBD6C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98" y="360947"/>
            <a:ext cx="10881360" cy="45618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7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652464"/>
            <a:ext cx="8915400" cy="5191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876300"/>
            <a:ext cx="10191750" cy="5848350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власність – одна з трьох форм власності, поряд з державною та приватною. Поряд з державною власністю це одна з двох форм публічної власності. За своєю суттю комунальна власність є колективною.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комунальної власності сучасної Україні проходило в два етапи: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етап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виокремлення комунальної власності як окремої форми державної власності – з 1990 по 1996 р.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етап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розмежування державної і комунальної власності та виокремлення комунальної власності як однієї з трьох форм власності в Україні (державна, комунальна, приватна) – 1996–1997 рр.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власність як самостійна форма власності в Україні з’явилася з ухваленням у 1996 р. Конституції України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стаття 41 якої містить положення про три форми права власності в Україні – державну, комунальну та приватну.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140 Конституції визначає: місцеве самоврядування є правом територіальної громади – жителів села чи добровільного об’єднання у сільську громаду жителів кількох сіл, селища та міста – самостійно вирішувати питання місцевого значення.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статті 142 зазначено, що матеріальною і фінансовою основою місцевого самоврядування є рухоме і нерухоме майно, доходи місцевих бюджетів, інші кошти, земля, природні ресурси, що є у власності територіальних громад сіл, селищ, міст, районів у містах, а також об’єкти їхньої спільної власності, що перебувають в управлінні районних і обласних рад.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Остаточне завершення процесу формування комунальної власності відбулося з набранням чинності 12 червня 1997 р. закону України «Про місцеве самоврядування в Україні».</a:t>
            </a:r>
          </a:p>
        </p:txBody>
      </p:sp>
    </p:spTree>
    <p:extLst>
      <p:ext uri="{BB962C8B-B14F-4D97-AF65-F5344CB8AC3E}">
        <p14:creationId xmlns:p14="http://schemas.microsoft.com/office/powerpoint/2010/main" val="265002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99B82-74E6-4C02-A66D-2008ADD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304800"/>
            <a:ext cx="10191750" cy="6200776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 визначила принципово нові правові засади функціонування комунальної власності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комунальна власність – власність відповідної територіальної громади.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суб’єктом права комунальної власності є територіальна громада, а від її імені представницький орган місцевого самоврядування, що обирається жителями міста, села, селища або об’єднання сіл;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комунальна власність є самостійною і рівноправною формою власності поряд з такими, як державна і приватна;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комунальна власність є колективною формою власності.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вона відображає відносини колективного використання жителями міст, сіл, селищ та об’єднань сіл коштів, об’єктів і майна цієї власності. Територіальні громади є колективним власником коштів, майна і об’єктів комунальної власності.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власність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самостійна форма власності, яка за Конституцією України є власністю територіальної громади.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 комунальної власності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адміністративно-територіальні одиниці в особі відповідних рад народних депутатів.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 права комунальної власності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майно, що забезпечує діяльність відповідних рад і утворюваних ними органів; земля, природні ресурси; кошти місцевих бюджетів; державний житловий фонд; об’єкти житлово-комунального господарства; майно закладів народної освіти, культури, охорони здоров’я, торгівлі, побутового обслуговування; майно комунальних підприємств; місцеві енергетичні системи; транспорт; системи зв’язку та інформації; інше майно, необхідне для забезпечення економічного і соціального розвитку території.</a:t>
            </a:r>
          </a:p>
        </p:txBody>
      </p:sp>
    </p:spTree>
    <p:extLst>
      <p:ext uri="{BB962C8B-B14F-4D97-AF65-F5344CB8AC3E}">
        <p14:creationId xmlns:p14="http://schemas.microsoft.com/office/powerpoint/2010/main" val="244483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33350"/>
            <a:ext cx="8915400" cy="1038225"/>
          </a:xfrm>
        </p:spPr>
        <p:txBody>
          <a:bodyPr>
            <a:noAutofit/>
          </a:bodyPr>
          <a:lstStyle/>
          <a:p>
            <a:pPr indent="360000" algn="ctr">
              <a:lnSpc>
                <a:spcPct val="100000"/>
              </a:lnSpc>
              <a:spcBef>
                <a:spcPts val="0"/>
              </a:spcBef>
            </a:pP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F5F278B-DBBA-42CF-970A-E6381A91937E}"/>
              </a:ext>
            </a:extLst>
          </p:cNvPr>
          <p:cNvSpPr/>
          <p:nvPr/>
        </p:nvSpPr>
        <p:spPr>
          <a:xfrm>
            <a:off x="1800225" y="1171575"/>
            <a:ext cx="1019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Міське господарство є складним об’єктом управління, що має у своєму складі різні за характером і підлеглістю підрозділи, що надають населенню житлові й комунальні послуги.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BC81F2-F6BE-431D-AA15-5C4DE0BB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75" y="1898392"/>
            <a:ext cx="6220276" cy="48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2E48F84-3C91-4258-B06B-A20B87483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969" y="1611859"/>
            <a:ext cx="6354062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2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1A40582-745E-4383-B43F-19B07197E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4206" y="1230820"/>
            <a:ext cx="6363588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7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FC00F2B-68D7-424B-9907-9EEFF0586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785" y="1640440"/>
            <a:ext cx="6306430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EB04A-904B-4BC4-BCEC-B0B58950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5" y="352425"/>
            <a:ext cx="8915400" cy="6857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9.3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фінансів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BA7A04-67BE-4DDA-B7D7-3D3C0190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285" y="1399892"/>
            <a:ext cx="6487430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19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</Template>
  <TotalTime>1313</TotalTime>
  <Words>2465</Words>
  <Application>Microsoft Office PowerPoint</Application>
  <PresentationFormat>Широкий екран</PresentationFormat>
  <Paragraphs>175</Paragraphs>
  <Slides>24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Custom Design</vt:lpstr>
      <vt:lpstr>493</vt:lpstr>
      <vt:lpstr>          ФІНАНСОВЕ ЗАБЕЗПЕЧЕННЯ ПІДПРИЄМСТВ КОМУНАЛЬНОЇ ВЛАСНОСТІ</vt:lpstr>
      <vt:lpstr>ПЛАН</vt:lpstr>
      <vt:lpstr> 9.1. Поняття комунальної власності та особливості її формування в Україні .  </vt:lpstr>
      <vt:lpstr>Презентація PowerPoint</vt:lpstr>
      <vt:lpstr>  9.2. Місцеве господарство і його роль у формуванні місцевих бюджетів .</vt:lpstr>
      <vt:lpstr>Презентація PowerPoint</vt:lpstr>
      <vt:lpstr>Презентація PowerPoint</vt:lpstr>
      <vt:lpstr>Презентація PowerPoint</vt:lpstr>
      <vt:lpstr>  9.3. Особливості організації фінансів підприємств комунальної власності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9.4. Особливості фінансів житлово‑комунального господарства.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банківського сектору у забезпеченні економічного зростання</dc:title>
  <dc:creator>Zhytomir Andrey</dc:creator>
  <cp:lastModifiedBy>ASUS</cp:lastModifiedBy>
  <cp:revision>223</cp:revision>
  <dcterms:created xsi:type="dcterms:W3CDTF">2020-11-16T08:41:00Z</dcterms:created>
  <dcterms:modified xsi:type="dcterms:W3CDTF">2025-12-03T12:51:53Z</dcterms:modified>
</cp:coreProperties>
</file>