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779" r:id="rId2"/>
    <p:sldMasterId id="2147483791" r:id="rId3"/>
  </p:sldMasterIdLst>
  <p:sldIdLst>
    <p:sldId id="256" r:id="rId4"/>
    <p:sldId id="294" r:id="rId5"/>
    <p:sldId id="295" r:id="rId6"/>
    <p:sldId id="302" r:id="rId7"/>
    <p:sldId id="303" r:id="rId8"/>
    <p:sldId id="296" r:id="rId9"/>
    <p:sldId id="299" r:id="rId10"/>
    <p:sldId id="297" r:id="rId11"/>
    <p:sldId id="298" r:id="rId12"/>
    <p:sldId id="300" r:id="rId13"/>
    <p:sldId id="301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7DADE25A-16AE-4FDF-A9F8-FC25FA259C87}">
          <p14:sldIdLst>
            <p14:sldId id="256"/>
            <p14:sldId id="294"/>
            <p14:sldId id="295"/>
            <p14:sldId id="302"/>
            <p14:sldId id="303"/>
            <p14:sldId id="296"/>
            <p14:sldId id="299"/>
            <p14:sldId id="297"/>
            <p14:sldId id="298"/>
            <p14:sldId id="300"/>
            <p14:sldId id="301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022FF0-9036-4B8B-A30D-9F179D837511}" type="datetimeFigureOut">
              <a:rPr lang="uk-UA" smtClean="0"/>
              <a:pPr/>
              <a:t>18.04.2026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9CF55-EC64-4789-B950-4DC77E0247D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582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022FF0-9036-4B8B-A30D-9F179D837511}" type="datetimeFigureOut">
              <a:rPr lang="uk-UA" smtClean="0"/>
              <a:pPr/>
              <a:t>18.04.2026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9CF55-EC64-4789-B950-4DC77E0247D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3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4"/>
          <a:stretch/>
        </p:blipFill>
        <p:spPr>
          <a:xfrm flipH="1">
            <a:off x="1" y="0"/>
            <a:ext cx="7862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9A4B5-570B-4916-A158-B02CFF6D4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431" y="1756821"/>
            <a:ext cx="9577137" cy="24955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УПРАВЛІННЯ МІСЦЕВИМИ ФІНАНСАМИ ТА ФІНАНСОВИЙ КОНТРОЛЬ НА МІСЦЕВОМУ РІВНІ </a:t>
            </a:r>
            <a:endParaRPr lang="uk-UA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97E028-2991-4CA9-A31C-A9E328238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282" y="4621789"/>
            <a:ext cx="10363200" cy="1199704"/>
          </a:xfrm>
        </p:spPr>
        <p:txBody>
          <a:bodyPr>
            <a:normAutofit/>
          </a:bodyPr>
          <a:lstStyle/>
          <a:p>
            <a:r>
              <a:rPr lang="uk-UA" altLang="ru-RU" dirty="0"/>
              <a:t>Литвинчук Ірина Вікторівна, </a:t>
            </a:r>
            <a:r>
              <a:rPr lang="en-US" altLang="ru-RU" dirty="0"/>
              <a:t> </a:t>
            </a:r>
            <a:r>
              <a:rPr lang="uk-UA" altLang="ru-RU" dirty="0" err="1"/>
              <a:t>к.е.н</a:t>
            </a:r>
            <a:r>
              <a:rPr lang="uk-UA" altLang="ru-RU" dirty="0"/>
              <a:t>., доцент</a:t>
            </a:r>
            <a:endParaRPr lang="uk-UA" altLang="ru-RU" b="1" i="1" dirty="0">
              <a:latin typeface="Arial Black" panose="020B0A04020102020204" pitchFamily="34" charset="0"/>
            </a:endParaRPr>
          </a:p>
          <a:p>
            <a:endParaRPr lang="uk-UA" altLang="ru-RU" sz="2000" b="1" i="1" dirty="0">
              <a:latin typeface="Arial Black" panose="020B0A04020102020204" pitchFamily="34" charset="0"/>
            </a:endParaRPr>
          </a:p>
          <a:p>
            <a:r>
              <a:rPr lang="uk-UA" altLang="ru-RU" sz="1600" dirty="0"/>
              <a:t>Житомир – 2025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1082" y="771936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ТЕМА-8</a:t>
            </a:r>
            <a:br>
              <a:rPr lang="uk-UA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21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F977B52-9866-4441-9046-23EE4EB87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24" y="371475"/>
            <a:ext cx="9324976" cy="5805488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 контроль на місцевому рівні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діяльність суб’єктів контролю, спрямована на попередження і своєчасне виявлення фактів незаконних та неефективних дій у сфері місцевих фінансів і передбачає оперативне прийняття управлінських заходів щодо виправлення виявлених недоліків, компенсацію заподіяної шкоди та застосування санкцій до винних осіб.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 фінансового контролю на місцевому рівні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 органи державного управління, органи місцевого самоврядування, спеціалізовані структурні підрозділи галузевих міністерств, відомств і державних комітетів, фінансові та бухгалтерські служби установ, підприємств і організацій комунальної власності, а також громадяни та громадські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наділені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 фінансового контролю на місцевому рівні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місцеві бюджети, цільові фонди місцевого самоврядування, місцеві запозичення, комунальне майно та земля, що перебуває у власності територіальних громад, а також фінансова діяльність учасників бюджетного процесу на місцевому рівні та підприємств комунальної власності.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89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F0BC9B-F468-491F-86E5-1212454D3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724" y="571500"/>
            <a:ext cx="9363075" cy="5605463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 фінансового контролю на місцевому рівні є: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безумовне дотриманням вимог чинного законодавства при ухваленні фінансових рішень органами місцевого самоврядування;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виявлення можливих резервів розширення ресурсної бази місцевого самоврядування;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забезпечення економного та ефективного використання матеріальних ресурсів відповідно до рішень, ухвалених представницькими органами місцевого самоврядування;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попередження і виявлення фактів використання фінансових ресурсів із порушенням встановлених правил;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забезпечення достовірності інформації про фінансову діяльність органів місцевого самоврядування.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поставлених завдань сприяє зміцненню фінансової дисципліни органів місцевого самоврядування, підвищенню ефективності управління суспільними фінансами загалом. Це, в свою чергу, є дієвим чинником, що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2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0280A0-EE29-42F1-A043-915EBD6CE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98" y="360947"/>
            <a:ext cx="10881360" cy="456189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6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7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042-19AD-475F-B928-28E35D61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/>
              <a:t>ПЛАН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1398169-D49D-4D22-9D16-337A81C40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924" y="1825625"/>
            <a:ext cx="10258425" cy="4351338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місцевими фінансами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8.2. Система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казначейського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8.3.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8.4. Участь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 (ДОПОВІДЬ).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EB04A-904B-4BC4-BCEC-B0B58950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52464"/>
            <a:ext cx="8915400" cy="51911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8.1. Система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місцевими фінансами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99B82-74E6-4C02-A66D-2008ADDB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599" y="876300"/>
            <a:ext cx="9439275" cy="5300663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місцевими фінансами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складова частина управління економікою адміністративно-територіальних одиниць, його здійснює спеціальний апарат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допомогою специфічних прийомів і методів.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 управління місцевими фінансами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територіальна громада й органи місцевого самоврядування, сільські, селищні, міські ради, виконавчі органи сільських, селищних, міських рад, сільські, селищні, міські голови, районні та обласні ради, що представляють спільні інтереси територіальних громад сіл, селищ, міст.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 управління місцевими фінансами є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фінансові ресурси у фондовій та нефондовій формі.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 фінансовими фондами місцевих органів влади є: місцеві бюджети, резервні, позабюджетні валютні та цільові фонди, фонди грошових ресурсів комунальних підприємств, ресурси, що залучаються місцевими органами влади у формі банківських кредитів, від розміщення місцевих позик.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2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99B82-74E6-4C02-A66D-2008ADDB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599" y="876300"/>
            <a:ext cx="9439275" cy="5300663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щодо управління місцевими фінансами включає наступні функціональні елементи.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03697F-CEAE-4262-A08F-BB29C735A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600" y="1804729"/>
            <a:ext cx="6620799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1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99B82-74E6-4C02-A66D-2008ADDB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599" y="200026"/>
            <a:ext cx="9439275" cy="6296024"/>
          </a:xfrm>
        </p:spPr>
        <p:txBody>
          <a:bodyPr>
            <a:normAutofit lnSpcReduction="10000"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стратегічне і оперативне управління місцевими фінансами.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Стратегічне управління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управління на тривалу перспективу, виражається у встановленні обсягів фінансових ресурсів адміністративно-територіальних одиниць на перспективу для реалізації цільових програм, пов’язаних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розвитком економіки регіонів України, проведенням її структурної перебудови, розвитком АПК, а також вирішенням соціальних проблем.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Оперативне управління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місцевими фінансами полягає у маневруванні наявними фінансовими ресурсами органів місцевого самоврядування, залученні додаткових коштів, ефективному витрачанні наявних грошових засобів.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фінансова діяльність органів місцевого самоврядування регулюється центральною владою. Ця діяльність регламентується чинним законодавством, а також указами Президента України, постановами Кабінету Міністрів України, Міністерства фінансів України.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 влада законодавчо регламентує повноваження місцевого самоврядування в галузі бюджету, утворення цільових фондів, здійснення фінансово-кредитних відносин, управління фінансами комунальних підприємств, встановлення місцевих податків і зборів.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питаннях регулювання доходів і видатків бюджетів місцевого самоврядування зберігається його підпорядкованість по вертикалі регіональним органам влади, а останніх, у свою чергу, – центральній владі.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Такий принцип організації бюджетної системи дотримується й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надал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6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EB04A-904B-4BC4-BCEC-B0B58950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3350"/>
            <a:ext cx="8915400" cy="1038225"/>
          </a:xfrm>
        </p:spPr>
        <p:txBody>
          <a:bodyPr>
            <a:noAutofit/>
          </a:bodyPr>
          <a:lstStyle/>
          <a:p>
            <a:pPr indent="360000" algn="ctr">
              <a:lnSpc>
                <a:spcPct val="100000"/>
              </a:lnSpc>
              <a:spcBef>
                <a:spcPts val="0"/>
              </a:spcBef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казначейського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31FCF202-099A-43D7-A13C-008014447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9822" y="2981324"/>
            <a:ext cx="7087589" cy="13241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161710-1E2D-43E8-BA0F-FC00A7F95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722" y="1509633"/>
            <a:ext cx="7201905" cy="11336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4FB015-029F-42FC-B9E0-069260FF3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564" y="4643542"/>
            <a:ext cx="6954220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7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DBE23F-16DE-4B10-869D-8A3401255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150" y="0"/>
            <a:ext cx="5897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9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EB04A-904B-4BC4-BCEC-B0B58950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5" y="-266699"/>
            <a:ext cx="8915400" cy="609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8.3.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місцевому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5E745B-2762-4E5D-BFD2-1D19B1B3D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177" y="561111"/>
            <a:ext cx="6420746" cy="61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1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64FAF6CA-69CB-43C4-A912-A8510B84E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842" y="1253331"/>
            <a:ext cx="5226656" cy="4351338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E5FE283-AECB-489C-BAC1-3DDF903D09B8}"/>
              </a:ext>
            </a:extLst>
          </p:cNvPr>
          <p:cNvSpPr/>
          <p:nvPr/>
        </p:nvSpPr>
        <p:spPr>
          <a:xfrm>
            <a:off x="5648325" y="309086"/>
            <a:ext cx="625883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Контролем мають бути охоплені всі етапи руху фінансових потоків. У залежності від часу проведення, фінансовий контроль на місцевому рівні поділяється на попередній, поточний та наступний.</a:t>
            </a:r>
          </a:p>
          <a:p>
            <a:pPr indent="360000" algn="just"/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до моменту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фінансових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що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перш за все,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фінансових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того, як вони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відбудуться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фінансових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відшкодовувати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000" algn="just"/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фінансових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000" algn="just"/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фінансових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 контролю,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упущені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поточного контролю.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105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9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581</Template>
  <TotalTime>1275</TotalTime>
  <Words>851</Words>
  <Application>Microsoft Office PowerPoint</Application>
  <PresentationFormat>Широкий екран</PresentationFormat>
  <Paragraphs>50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Tahoma</vt:lpstr>
      <vt:lpstr>Times New Roman</vt:lpstr>
      <vt:lpstr>Тема Office</vt:lpstr>
      <vt:lpstr>Custom Design</vt:lpstr>
      <vt:lpstr>493</vt:lpstr>
      <vt:lpstr>          УПРАВЛІННЯ МІСЦЕВИМИ ФІНАНСАМИ ТА ФІНАНСОВИЙ КОНТРОЛЬ НА МІСЦЕВОМУ РІВНІ </vt:lpstr>
      <vt:lpstr>ПЛАН</vt:lpstr>
      <vt:lpstr>8.1. Система управління місцевими фінансами.  </vt:lpstr>
      <vt:lpstr>Презентація PowerPoint</vt:lpstr>
      <vt:lpstr>Презентація PowerPoint</vt:lpstr>
      <vt:lpstr> 8.2. Система казначейського обслуговування місцевих бюджетів.</vt:lpstr>
      <vt:lpstr>Презентація PowerPoint</vt:lpstr>
      <vt:lpstr> 8.3. Фінансовий контроль на місцевому рівні.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банківського сектору у забезпеченні економічного зростання</dc:title>
  <dc:creator>Zhytomir Andrey</dc:creator>
  <cp:lastModifiedBy>ASUS</cp:lastModifiedBy>
  <cp:revision>191</cp:revision>
  <dcterms:created xsi:type="dcterms:W3CDTF">2020-11-16T08:41:00Z</dcterms:created>
  <dcterms:modified xsi:type="dcterms:W3CDTF">2026-04-18T06:45:27Z</dcterms:modified>
</cp:coreProperties>
</file>