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779" r:id="rId2"/>
    <p:sldMasterId id="2147483791" r:id="rId3"/>
  </p:sldMasterIdLst>
  <p:notesMasterIdLst>
    <p:notesMasterId r:id="rId19"/>
  </p:notesMasterIdLst>
  <p:sldIdLst>
    <p:sldId id="256" r:id="rId4"/>
    <p:sldId id="294" r:id="rId5"/>
    <p:sldId id="295" r:id="rId6"/>
    <p:sldId id="298" r:id="rId7"/>
    <p:sldId id="299" r:id="rId8"/>
    <p:sldId id="296" r:id="rId9"/>
    <p:sldId id="302" r:id="rId10"/>
    <p:sldId id="297" r:id="rId11"/>
    <p:sldId id="301" r:id="rId12"/>
    <p:sldId id="303" r:id="rId13"/>
    <p:sldId id="304" r:id="rId14"/>
    <p:sldId id="306" r:id="rId15"/>
    <p:sldId id="305" r:id="rId16"/>
    <p:sldId id="307" r:id="rId17"/>
    <p:sldId id="26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замовчуванням" id="{7DADE25A-16AE-4FDF-A9F8-FC25FA259C87}">
          <p14:sldIdLst>
            <p14:sldId id="256"/>
            <p14:sldId id="294"/>
            <p14:sldId id="295"/>
            <p14:sldId id="298"/>
            <p14:sldId id="299"/>
            <p14:sldId id="296"/>
            <p14:sldId id="302"/>
            <p14:sldId id="297"/>
            <p14:sldId id="301"/>
            <p14:sldId id="303"/>
            <p14:sldId id="304"/>
            <p14:sldId id="306"/>
            <p14:sldId id="305"/>
            <p14:sldId id="307"/>
            <p14:sldId id="26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extLst>
      <p:ext uri="{19B8F6BF-5375-455C-9EA6-DF929625EA0E}">
        <p15:presenceInfo xmlns:p15="http://schemas.microsoft.com/office/powerpoint/2012/main" userId="AS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94660"/>
  </p:normalViewPr>
  <p:slideViewPr>
    <p:cSldViewPr snapToGrid="0">
      <p:cViewPr>
        <p:scale>
          <a:sx n="80" d="100"/>
          <a:sy n="80" d="100"/>
        </p:scale>
        <p:origin x="701"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281FBA-7500-4512-8140-AD1B2787CCFF}" type="datetimeFigureOut">
              <a:rPr lang="uk-UA" smtClean="0"/>
              <a:t>04.04.2026</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889D4-1DCF-49EE-A856-57377CF955A2}" type="slidenum">
              <a:rPr lang="uk-UA" smtClean="0"/>
              <a:t>‹№›</a:t>
            </a:fld>
            <a:endParaRPr lang="uk-UA"/>
          </a:p>
        </p:txBody>
      </p:sp>
    </p:spTree>
    <p:extLst>
      <p:ext uri="{BB962C8B-B14F-4D97-AF65-F5344CB8AC3E}">
        <p14:creationId xmlns:p14="http://schemas.microsoft.com/office/powerpoint/2010/main" val="3741143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D3C889D4-1DCF-49EE-A856-57377CF955A2}" type="slidenum">
              <a:rPr lang="uk-UA" smtClean="0"/>
              <a:t>11</a:t>
            </a:fld>
            <a:endParaRPr lang="uk-UA"/>
          </a:p>
        </p:txBody>
      </p:sp>
    </p:spTree>
    <p:extLst>
      <p:ext uri="{BB962C8B-B14F-4D97-AF65-F5344CB8AC3E}">
        <p14:creationId xmlns:p14="http://schemas.microsoft.com/office/powerpoint/2010/main" val="4030127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pPr/>
              <a:t>4/4/2026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pPr/>
              <a:t>4/4/2026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4/4/2026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ru-RU"/>
              <a:t>Образец заголовка</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8DCCD61-643D-44A5-A450-3A42A50CBC1E}" type="datetimeFigureOut">
              <a:rPr lang="en-US" smtClean="0"/>
              <a:pPr/>
              <a:t>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8DCCD61-643D-44A5-A450-3A42A50CBC1E}" type="datetimeFigureOut">
              <a:rPr lang="en-US" smtClean="0"/>
              <a:pPr/>
              <a:t>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820BB889-9D34-4BBB-8EBF-7B432ADE08F0}" type="datetimeFigureOut">
              <a:rPr lang="ru-RU" smtClean="0"/>
              <a:pPr/>
              <a:t>04.04.2026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60874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04.04.2026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3844265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0"/>
            <a:ext cx="105156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pPr/>
              <a:t>04.04.2026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15955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12192000" cy="1069514"/>
          </a:xfrm>
          <a:prstGeom prst="rect">
            <a:avLst/>
          </a:prstGeom>
        </p:spPr>
        <p:txBody>
          <a:bodyPr anchor="ctr"/>
          <a:lstStyle>
            <a:lvl1pPr>
              <a:defRPr b="1" baseline="0">
                <a:solidFill>
                  <a:schemeClr val="accent6">
                    <a:lumMod val="50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3" name="Content Placeholder 2"/>
          <p:cNvSpPr>
            <a:spLocks noGrp="1"/>
          </p:cNvSpPr>
          <p:nvPr>
            <p:ph idx="1"/>
          </p:nvPr>
        </p:nvSpPr>
        <p:spPr>
          <a:xfrm>
            <a:off x="609600" y="1600201"/>
            <a:ext cx="10972800" cy="460648"/>
          </a:xfrm>
          <a:prstGeom prst="rect">
            <a:avLst/>
          </a:prstGeom>
        </p:spPr>
        <p:txBody>
          <a:bodyPr anchor="ctr"/>
          <a:lstStyle>
            <a:lvl1pPr marL="0" indent="0">
              <a:buNone/>
              <a:defRPr sz="2000">
                <a:solidFill>
                  <a:schemeClr val="accent6">
                    <a:lumMod val="50000"/>
                  </a:schemeClr>
                </a:solidFill>
              </a:defRPr>
            </a:lvl1pPr>
          </a:lstStyle>
          <a:p>
            <a:pPr lvl="0"/>
            <a:r>
              <a:rPr lang="ru-RU" altLang="ko-KR"/>
              <a:t>Образец текста</a:t>
            </a:r>
          </a:p>
        </p:txBody>
      </p:sp>
      <p:sp>
        <p:nvSpPr>
          <p:cNvPr id="4" name="Content Placeholder 2"/>
          <p:cNvSpPr>
            <a:spLocks noGrp="1"/>
          </p:cNvSpPr>
          <p:nvPr>
            <p:ph idx="10"/>
          </p:nvPr>
        </p:nvSpPr>
        <p:spPr>
          <a:xfrm>
            <a:off x="623392" y="2276872"/>
            <a:ext cx="10972800" cy="3600400"/>
          </a:xfrm>
          <a:prstGeom prst="rect">
            <a:avLst/>
          </a:prstGeom>
        </p:spPr>
        <p:txBody>
          <a:bodyPr lIns="396000" anchor="t"/>
          <a:lstStyle>
            <a:lvl1pPr marL="0" indent="0">
              <a:buNone/>
              <a:defRPr sz="1400">
                <a:solidFill>
                  <a:schemeClr val="accent6">
                    <a:lumMod val="50000"/>
                  </a:schemeClr>
                </a:solidFill>
              </a:defRPr>
            </a:lvl1pPr>
          </a:lstStyle>
          <a:p>
            <a:pPr lvl="0"/>
            <a:r>
              <a:rPr lang="ru-RU" altLang="ko-KR"/>
              <a:t>Образец текста</a:t>
            </a:r>
          </a:p>
        </p:txBody>
      </p:sp>
    </p:spTree>
    <p:extLst>
      <p:ext uri="{BB962C8B-B14F-4D97-AF65-F5344CB8AC3E}">
        <p14:creationId xmlns:p14="http://schemas.microsoft.com/office/powerpoint/2010/main" val="3694015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67151"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1" y="1825625"/>
            <a:ext cx="3867151"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20BB889-9D34-4BBB-8EBF-7B432ADE08F0}" type="datetimeFigureOut">
              <a:rPr lang="ru-RU" smtClean="0"/>
              <a:pPr/>
              <a:t>04.04.2026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349083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6"/>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20BB889-9D34-4BBB-8EBF-7B432ADE08F0}" type="datetimeFigureOut">
              <a:rPr lang="ru-RU" smtClean="0"/>
              <a:pPr/>
              <a:t>04.04.2026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286000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20BB889-9D34-4BBB-8EBF-7B432ADE08F0}" type="datetimeFigureOut">
              <a:rPr lang="ru-RU" smtClean="0"/>
              <a:pPr/>
              <a:t>04.04.2026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1304350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pPr/>
              <a:t>04.04.2026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374920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04.04.2026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691012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04.04.2026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934140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04.04.2026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358004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1" y="365125"/>
            <a:ext cx="57626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04.04.2026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122707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069514"/>
          </a:xfrm>
          <a:prstGeom prst="rect">
            <a:avLst/>
          </a:prstGeom>
        </p:spPr>
        <p:txBody>
          <a:bodyPr anchor="ctr"/>
          <a:lstStyle>
            <a:lvl1pPr>
              <a:defRPr b="1" baseline="0">
                <a:solidFill>
                  <a:schemeClr val="accent6">
                    <a:lumMod val="50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4" name="Content Placeholder 2"/>
          <p:cNvSpPr>
            <a:spLocks noGrp="1"/>
          </p:cNvSpPr>
          <p:nvPr>
            <p:ph idx="1"/>
          </p:nvPr>
        </p:nvSpPr>
        <p:spPr>
          <a:xfrm>
            <a:off x="2831637" y="1268760"/>
            <a:ext cx="8750763" cy="460648"/>
          </a:xfrm>
          <a:prstGeom prst="rect">
            <a:avLst/>
          </a:prstGeom>
        </p:spPr>
        <p:txBody>
          <a:bodyPr anchor="ctr"/>
          <a:lstStyle>
            <a:lvl1pPr marL="0" indent="0">
              <a:buNone/>
              <a:defRPr sz="2000">
                <a:solidFill>
                  <a:schemeClr val="accent6">
                    <a:lumMod val="50000"/>
                  </a:schemeClr>
                </a:solidFill>
              </a:defRPr>
            </a:lvl1pPr>
          </a:lstStyle>
          <a:p>
            <a:pPr lvl="0"/>
            <a:r>
              <a:rPr lang="ru-RU" altLang="ko-KR"/>
              <a:t>Образец текста</a:t>
            </a:r>
          </a:p>
        </p:txBody>
      </p:sp>
      <p:sp>
        <p:nvSpPr>
          <p:cNvPr id="5" name="Content Placeholder 2"/>
          <p:cNvSpPr>
            <a:spLocks noGrp="1"/>
          </p:cNvSpPr>
          <p:nvPr>
            <p:ph idx="10"/>
          </p:nvPr>
        </p:nvSpPr>
        <p:spPr>
          <a:xfrm>
            <a:off x="2845429" y="1844825"/>
            <a:ext cx="8750763" cy="4147865"/>
          </a:xfrm>
          <a:prstGeom prst="rect">
            <a:avLst/>
          </a:prstGeom>
        </p:spPr>
        <p:txBody>
          <a:bodyPr lIns="396000" anchor="t"/>
          <a:lstStyle>
            <a:lvl1pPr marL="0" indent="0">
              <a:buNone/>
              <a:defRPr sz="1400">
                <a:solidFill>
                  <a:schemeClr val="accent6">
                    <a:lumMod val="50000"/>
                  </a:schemeClr>
                </a:solidFill>
              </a:defRPr>
            </a:lvl1pPr>
          </a:lstStyle>
          <a:p>
            <a:pPr lvl="0"/>
            <a:r>
              <a:rPr lang="ru-RU" altLang="ko-KR"/>
              <a:t>Образец текста</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9022FF0-9036-4B8B-A30D-9F179D837511}" type="datetimeFigureOut">
              <a:rPr lang="uk-UA" smtClean="0"/>
              <a:pPr/>
              <a:t>04.04.2026</a:t>
            </a:fld>
            <a:endParaRPr lang="uk-U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uk-U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EE9CF55-EC64-4789-B950-4DC77E0247DF}" type="slidenum">
              <a:rPr lang="uk-UA" smtClean="0"/>
              <a:pPr/>
              <a:t>‹№›</a:t>
            </a:fld>
            <a:endParaRPr lang="uk-UA"/>
          </a:p>
        </p:txBody>
      </p:sp>
    </p:spTree>
    <p:extLst>
      <p:ext uri="{BB962C8B-B14F-4D97-AF65-F5344CB8AC3E}">
        <p14:creationId xmlns:p14="http://schemas.microsoft.com/office/powerpoint/2010/main" val="161582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ru-RU"/>
              <a:t>Образец заголовка</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9022FF0-9036-4B8B-A30D-9F179D837511}" type="datetimeFigureOut">
              <a:rPr lang="uk-UA" smtClean="0"/>
              <a:pPr/>
              <a:t>04.04.2026</a:t>
            </a:fld>
            <a:endParaRPr lang="uk-U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uk-U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EE9CF55-EC64-4789-B950-4DC77E0247DF}" type="slidenum">
              <a:rPr lang="uk-UA" smtClean="0"/>
              <a:pPr/>
              <a:t>‹№›</a:t>
            </a:fld>
            <a:endParaRPr lang="uk-UA"/>
          </a:p>
        </p:txBody>
      </p:sp>
    </p:spTree>
    <p:extLst>
      <p:ext uri="{BB962C8B-B14F-4D97-AF65-F5344CB8AC3E}">
        <p14:creationId xmlns:p14="http://schemas.microsoft.com/office/powerpoint/2010/main" val="6673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ru-RU"/>
              <a:t>Образец заголовка</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ru-RU"/>
              <a:t>Образец заголовка</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DCCD61-643D-44A5-A450-3A42A50CBC1E}" type="datetimeFigureOut">
              <a:rPr lang="en-US" smtClean="0"/>
              <a:pPr/>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pPr/>
              <a:t>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7787904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pPr/>
              <a:t>4/4/2026</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pPr/>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pPr/>
              <a:t>04.04.2026</a:t>
            </a:fld>
            <a:endParaRPr lang="ru-RU"/>
          </a:p>
        </p:txBody>
      </p:sp>
      <p:sp>
        <p:nvSpPr>
          <p:cNvPr id="5" name="Нижний колонтитул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pPr/>
              <a:t>‹№›</a:t>
            </a:fld>
            <a:endParaRPr lang="ru-RU"/>
          </a:p>
        </p:txBody>
      </p:sp>
      <p:pic>
        <p:nvPicPr>
          <p:cNvPr id="13" name="Рисунок 12"/>
          <p:cNvPicPr>
            <a:picLocks noChangeAspect="1"/>
          </p:cNvPicPr>
          <p:nvPr/>
        </p:nvPicPr>
        <p:blipFill rotWithShape="1">
          <a:blip r:embed="rId13" cstate="print">
            <a:extLst>
              <a:ext uri="{28A0092B-C50C-407E-A947-70E740481C1C}">
                <a14:useLocalDpi xmlns:a14="http://schemas.microsoft.com/office/drawing/2010/main" val="0"/>
              </a:ext>
            </a:extLst>
          </a:blip>
          <a:srcRect r="19964"/>
          <a:stretch/>
        </p:blipFill>
        <p:spPr>
          <a:xfrm flipH="1">
            <a:off x="1" y="0"/>
            <a:ext cx="7862959" cy="6858000"/>
          </a:xfrm>
          <a:prstGeom prst="rect">
            <a:avLst/>
          </a:prstGeom>
        </p:spPr>
      </p:pic>
    </p:spTree>
    <p:extLst>
      <p:ext uri="{BB962C8B-B14F-4D97-AF65-F5344CB8AC3E}">
        <p14:creationId xmlns:p14="http://schemas.microsoft.com/office/powerpoint/2010/main" val="299718058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89A4B5-570B-4916-A158-B02CFF6D490C}"/>
              </a:ext>
            </a:extLst>
          </p:cNvPr>
          <p:cNvSpPr>
            <a:spLocks noGrp="1"/>
          </p:cNvSpPr>
          <p:nvPr>
            <p:ph type="ctrTitle"/>
          </p:nvPr>
        </p:nvSpPr>
        <p:spPr>
          <a:xfrm>
            <a:off x="1229313" y="1806504"/>
            <a:ext cx="9577137" cy="1822521"/>
          </a:xfrm>
        </p:spPr>
        <p:txBody>
          <a:bodyPr>
            <a:noAutofit/>
          </a:bodyPr>
          <a:lstStyle/>
          <a:p>
            <a:pPr>
              <a:lnSpc>
                <a:spcPct val="150000"/>
              </a:lnSpc>
            </a:pPr>
            <a:r>
              <a:rPr lang="uk-UA" sz="4000" b="1" dirty="0">
                <a:solidFill>
                  <a:srgbClr val="7030A0"/>
                </a:solidFill>
                <a:latin typeface="Times New Roman" pitchFamily="18" charset="0"/>
                <a:cs typeface="Times New Roman" pitchFamily="18" charset="0"/>
              </a:rPr>
              <a:t>БЮДЖЕТНИЙ ПРОЦЕС НА МІСЦЕВОМУ РІВНІ</a:t>
            </a:r>
          </a:p>
        </p:txBody>
      </p:sp>
      <p:sp>
        <p:nvSpPr>
          <p:cNvPr id="3" name="Подзаголовок 2">
            <a:extLst>
              <a:ext uri="{FF2B5EF4-FFF2-40B4-BE49-F238E27FC236}">
                <a16:creationId xmlns:a16="http://schemas.microsoft.com/office/drawing/2014/main" id="{F497E028-2991-4CA9-A31C-A9E328238DFD}"/>
              </a:ext>
            </a:extLst>
          </p:cNvPr>
          <p:cNvSpPr>
            <a:spLocks noGrp="1"/>
          </p:cNvSpPr>
          <p:nvPr>
            <p:ph type="subTitle" idx="1"/>
          </p:nvPr>
        </p:nvSpPr>
        <p:spPr>
          <a:xfrm>
            <a:off x="836282" y="4621789"/>
            <a:ext cx="10363200" cy="1199704"/>
          </a:xfrm>
        </p:spPr>
        <p:txBody>
          <a:bodyPr>
            <a:normAutofit/>
          </a:bodyPr>
          <a:lstStyle/>
          <a:p>
            <a:r>
              <a:rPr lang="uk-UA" altLang="ru-RU" dirty="0"/>
              <a:t>Литвинчук Ірина Вікторівна, </a:t>
            </a:r>
            <a:r>
              <a:rPr lang="en-US" altLang="ru-RU" dirty="0"/>
              <a:t> </a:t>
            </a:r>
            <a:r>
              <a:rPr lang="uk-UA" altLang="ru-RU" dirty="0" err="1"/>
              <a:t>к.е.н</a:t>
            </a:r>
            <a:r>
              <a:rPr lang="uk-UA" altLang="ru-RU" dirty="0"/>
              <a:t>., доцент</a:t>
            </a:r>
            <a:endParaRPr lang="uk-UA" altLang="ru-RU" b="1" i="1" dirty="0">
              <a:latin typeface="Arial Black" panose="020B0A04020102020204" pitchFamily="34" charset="0"/>
            </a:endParaRPr>
          </a:p>
          <a:p>
            <a:endParaRPr lang="uk-UA" altLang="ru-RU" sz="2000" b="1" i="1" dirty="0">
              <a:latin typeface="Arial Black" panose="020B0A04020102020204" pitchFamily="34" charset="0"/>
            </a:endParaRPr>
          </a:p>
          <a:p>
            <a:r>
              <a:rPr lang="uk-UA" altLang="ru-RU" sz="1600" dirty="0"/>
              <a:t>Житомир – 2025</a:t>
            </a:r>
          </a:p>
        </p:txBody>
      </p:sp>
      <p:sp>
        <p:nvSpPr>
          <p:cNvPr id="4" name="Прямоугольник 3"/>
          <p:cNvSpPr/>
          <p:nvPr/>
        </p:nvSpPr>
        <p:spPr>
          <a:xfrm>
            <a:off x="5382125" y="821619"/>
            <a:ext cx="6096000" cy="984885"/>
          </a:xfrm>
          <a:prstGeom prst="rect">
            <a:avLst/>
          </a:prstGeom>
        </p:spPr>
        <p:txBody>
          <a:bodyPr>
            <a:spAutoFit/>
          </a:bodyPr>
          <a:lstStyle/>
          <a:p>
            <a:r>
              <a:rPr lang="uk-UA" altLang="ru-RU" sz="4000" dirty="0">
                <a:solidFill>
                  <a:schemeClr val="tx2"/>
                </a:solidFill>
                <a:effectLst>
                  <a:outerShdw blurRad="38100" dist="38100" dir="2700000" algn="tl">
                    <a:srgbClr val="000000"/>
                  </a:outerShdw>
                </a:effectLst>
                <a:latin typeface="Tahoma" pitchFamily="34" charset="0"/>
              </a:rPr>
              <a:t>ТЕМА-7</a:t>
            </a:r>
            <a:br>
              <a:rPr lang="uk-UA" altLang="ru-RU" dirty="0">
                <a:solidFill>
                  <a:schemeClr val="tx2"/>
                </a:solidFill>
                <a:effectLst>
                  <a:outerShdw blurRad="38100" dist="38100" dir="2700000" algn="tl">
                    <a:srgbClr val="000000"/>
                  </a:outerShdw>
                </a:effectLst>
                <a:latin typeface="Tahoma" pitchFamily="34" charset="0"/>
              </a:rPr>
            </a:br>
            <a:endParaRPr lang="ru-RU" dirty="0"/>
          </a:p>
        </p:txBody>
      </p:sp>
    </p:spTree>
    <p:extLst>
      <p:ext uri="{BB962C8B-B14F-4D97-AF65-F5344CB8AC3E}">
        <p14:creationId xmlns:p14="http://schemas.microsoft.com/office/powerpoint/2010/main" val="337521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E30071C4-2058-4A16-A20B-C30E9C9911EB}"/>
              </a:ext>
            </a:extLst>
          </p:cNvPr>
          <p:cNvSpPr>
            <a:spLocks noGrp="1"/>
          </p:cNvSpPr>
          <p:nvPr>
            <p:ph idx="1"/>
          </p:nvPr>
        </p:nvSpPr>
        <p:spPr>
          <a:xfrm>
            <a:off x="1666874" y="171450"/>
            <a:ext cx="10039351" cy="6005513"/>
          </a:xfrm>
        </p:spPr>
        <p:txBody>
          <a:bodyPr>
            <a:normAutofit fontScale="92500" lnSpcReduction="20000"/>
          </a:bodyPr>
          <a:lstStyle/>
          <a:p>
            <a:pPr marL="0" indent="360000" algn="just">
              <a:lnSpc>
                <a:spcPct val="100000"/>
              </a:lnSpc>
              <a:spcBef>
                <a:spcPts val="0"/>
              </a:spcBef>
            </a:pPr>
            <a:r>
              <a:rPr lang="uk-UA" dirty="0">
                <a:latin typeface="Times New Roman" panose="02020603050405020304" pitchFamily="18" charset="0"/>
                <a:cs typeface="Times New Roman" panose="02020603050405020304" pitchFamily="18" charset="0"/>
              </a:rPr>
              <a:t>Територіальні громади сіл, селищ і міст можуть об’єднувати на договірних засадах кошти бюджетів для виконання спільних </a:t>
            </a:r>
            <a:r>
              <a:rPr lang="uk-UA" dirty="0" err="1">
                <a:latin typeface="Times New Roman" panose="02020603050405020304" pitchFamily="18" charset="0"/>
                <a:cs typeface="Times New Roman" panose="02020603050405020304" pitchFamily="18" charset="0"/>
              </a:rPr>
              <a:t>проєктів</a:t>
            </a:r>
            <a:r>
              <a:rPr lang="uk-UA" dirty="0">
                <a:latin typeface="Times New Roman" panose="02020603050405020304" pitchFamily="18" charset="0"/>
                <a:cs typeface="Times New Roman" panose="02020603050405020304" pitchFamily="18" charset="0"/>
              </a:rPr>
              <a:t> або для спільного фінансування (утримання) комунальних підприємств, організацій і установ.</a:t>
            </a:r>
          </a:p>
          <a:p>
            <a:pPr marL="0" indent="360000" algn="just">
              <a:lnSpc>
                <a:spcPct val="100000"/>
              </a:lnSpc>
              <a:spcBef>
                <a:spcPts val="0"/>
              </a:spcBef>
            </a:pPr>
            <a:r>
              <a:rPr lang="uk-UA" i="1" dirty="0">
                <a:latin typeface="Times New Roman" panose="02020603050405020304" pitchFamily="18" charset="0"/>
                <a:cs typeface="Times New Roman" panose="02020603050405020304" pitchFamily="18" charset="0"/>
              </a:rPr>
              <a:t>У тижневий строк з дня </a:t>
            </a:r>
            <a:r>
              <a:rPr lang="uk-UA" dirty="0">
                <a:latin typeface="Times New Roman" panose="02020603050405020304" pitchFamily="18" charset="0"/>
                <a:cs typeface="Times New Roman" panose="02020603050405020304" pitchFamily="18" charset="0"/>
              </a:rPr>
              <a:t>схвалення Кабінетом Міністрів України </a:t>
            </a:r>
            <a:r>
              <a:rPr lang="uk-UA" dirty="0" err="1">
                <a:latin typeface="Times New Roman" panose="02020603050405020304" pitchFamily="18" charset="0"/>
                <a:cs typeface="Times New Roman" panose="02020603050405020304" pitchFamily="18" charset="0"/>
              </a:rPr>
              <a:t>проєкту</a:t>
            </a:r>
            <a:r>
              <a:rPr lang="uk-UA" dirty="0">
                <a:latin typeface="Times New Roman" panose="02020603050405020304" pitchFamily="18" charset="0"/>
                <a:cs typeface="Times New Roman" panose="02020603050405020304" pitchFamily="18" charset="0"/>
              </a:rPr>
              <a:t> закону про Державний бюджет України центральний орган виконавчої влади, що забезпечує формування державної бюджетної політики, забезпечує доведення Раді Міністрів Автономної Республіки Крим, місцевим державним адміністраціям, виконавчим органам відповідних місцевих рад розрахунків прогнозних обсягів міжбюджетних трансфертів, методики їх визначення, організаційно-методологічних вимог та інших показників щодо складання </a:t>
            </a:r>
            <a:r>
              <a:rPr lang="uk-UA" dirty="0" err="1">
                <a:latin typeface="Times New Roman" panose="02020603050405020304" pitchFamily="18" charset="0"/>
                <a:cs typeface="Times New Roman" panose="02020603050405020304" pitchFamily="18" charset="0"/>
              </a:rPr>
              <a:t>проєктів</a:t>
            </a:r>
            <a:r>
              <a:rPr lang="uk-UA" dirty="0">
                <a:latin typeface="Times New Roman" panose="02020603050405020304" pitchFamily="18" charset="0"/>
                <a:cs typeface="Times New Roman" panose="02020603050405020304" pitchFamily="18" charset="0"/>
              </a:rPr>
              <a:t> місцевих бюджетів, а також пропозицій щодо форми </a:t>
            </a:r>
            <a:r>
              <a:rPr lang="uk-UA" dirty="0" err="1">
                <a:latin typeface="Times New Roman" panose="02020603050405020304" pitchFamily="18" charset="0"/>
                <a:cs typeface="Times New Roman" panose="02020603050405020304" pitchFamily="18" charset="0"/>
              </a:rPr>
              <a:t>проєкту</a:t>
            </a:r>
            <a:r>
              <a:rPr lang="uk-UA" dirty="0">
                <a:latin typeface="Times New Roman" panose="02020603050405020304" pitchFamily="18" charset="0"/>
                <a:cs typeface="Times New Roman" panose="02020603050405020304" pitchFamily="18" charset="0"/>
              </a:rPr>
              <a:t> рішення про місцевий бюджет (типової форми рішення).</a:t>
            </a:r>
          </a:p>
          <a:p>
            <a:pPr marL="0" indent="360000" algn="just">
              <a:lnSpc>
                <a:spcPct val="100000"/>
              </a:lnSpc>
              <a:spcBef>
                <a:spcPts val="0"/>
              </a:spcBef>
            </a:pPr>
            <a:r>
              <a:rPr lang="uk-UA" i="1" dirty="0">
                <a:latin typeface="Times New Roman" panose="02020603050405020304" pitchFamily="18" charset="0"/>
                <a:cs typeface="Times New Roman" panose="02020603050405020304" pitchFamily="18" charset="0"/>
              </a:rPr>
              <a:t>У тижневий строк з дня </a:t>
            </a:r>
            <a:r>
              <a:rPr lang="uk-UA" dirty="0">
                <a:latin typeface="Times New Roman" panose="02020603050405020304" pitchFamily="18" charset="0"/>
                <a:cs typeface="Times New Roman" panose="02020603050405020304" pitchFamily="18" charset="0"/>
              </a:rPr>
              <a:t>прийняття </a:t>
            </a:r>
            <a:r>
              <a:rPr lang="uk-UA" dirty="0" err="1">
                <a:latin typeface="Times New Roman" panose="02020603050405020304" pitchFamily="18" charset="0"/>
                <a:cs typeface="Times New Roman" panose="02020603050405020304" pitchFamily="18" charset="0"/>
              </a:rPr>
              <a:t>проєкту</a:t>
            </a:r>
            <a:r>
              <a:rPr lang="uk-UA" dirty="0">
                <a:latin typeface="Times New Roman" panose="02020603050405020304" pitchFamily="18" charset="0"/>
                <a:cs typeface="Times New Roman" panose="02020603050405020304" pitchFamily="18" charset="0"/>
              </a:rPr>
              <a:t> закону про Державний бюджет України у другому читанні Кабінет Міністрів України забезпечує доведення Раді Міністрів Автономної Республіки Крим, місцевим державним адміністраціям, виконавчим органам відповідних місцевих рад, визначених таким законом, показників міжбюджетних відносин (включно з обсягами міжбюджетних трансфертів для відповідних бюджетів) і текстових статей, а також організаційно-методологічних вимог щодо складання </a:t>
            </a:r>
            <a:r>
              <a:rPr lang="uk-UA" dirty="0" err="1">
                <a:latin typeface="Times New Roman" panose="02020603050405020304" pitchFamily="18" charset="0"/>
                <a:cs typeface="Times New Roman" panose="02020603050405020304" pitchFamily="18" charset="0"/>
              </a:rPr>
              <a:t>проєктів</a:t>
            </a:r>
            <a:r>
              <a:rPr lang="uk-UA" dirty="0">
                <a:latin typeface="Times New Roman" panose="02020603050405020304" pitchFamily="18" charset="0"/>
                <a:cs typeface="Times New Roman" panose="02020603050405020304" pitchFamily="18" charset="0"/>
              </a:rPr>
              <a:t> місцевих бюджетів.</a:t>
            </a:r>
          </a:p>
          <a:p>
            <a:pPr marL="0" indent="360000" algn="just">
              <a:lnSpc>
                <a:spcPct val="100000"/>
              </a:lnSpc>
              <a:spcBef>
                <a:spcPts val="0"/>
              </a:spcBef>
            </a:pPr>
            <a:r>
              <a:rPr lang="uk-UA" i="1" dirty="0">
                <a:latin typeface="Times New Roman" panose="02020603050405020304" pitchFamily="18" charset="0"/>
                <a:cs typeface="Times New Roman" panose="02020603050405020304" pitchFamily="18" charset="0"/>
              </a:rPr>
              <a:t>У триденний строк з дня </a:t>
            </a:r>
            <a:r>
              <a:rPr lang="uk-UA" dirty="0">
                <a:latin typeface="Times New Roman" panose="02020603050405020304" pitchFamily="18" charset="0"/>
                <a:cs typeface="Times New Roman" panose="02020603050405020304" pitchFamily="18" charset="0"/>
              </a:rPr>
              <a:t>отримання таких документів Рада Міністрів Автономної Республіки Крим, обласні державні адміністрації доводять виконавчим органам міських (міст республіканського Автономної Республіки Крим та обласного значення) рад, районним державним адміністраціям відповідні обсяги субвенцій на здійснення державних програм соціального захисту.</a:t>
            </a:r>
          </a:p>
          <a:p>
            <a:pPr marL="0" indent="360000" algn="just">
              <a:lnSpc>
                <a:spcPct val="100000"/>
              </a:lnSpc>
              <a:spcBef>
                <a:spcPts val="0"/>
              </a:spcBef>
            </a:pPr>
            <a:r>
              <a:rPr lang="uk-UA" dirty="0">
                <a:latin typeface="Times New Roman" panose="02020603050405020304" pitchFamily="18" charset="0"/>
                <a:cs typeface="Times New Roman" panose="02020603050405020304" pitchFamily="18" charset="0"/>
              </a:rPr>
              <a:t>Надана інформація є підставою для складання Радою Міністрів Автономної Республіки Крим, місцевими державними адміністраціями, виконавчими органами відповідних місцевих рад </a:t>
            </a:r>
            <a:r>
              <a:rPr lang="uk-UA" dirty="0" err="1">
                <a:latin typeface="Times New Roman" panose="02020603050405020304" pitchFamily="18" charset="0"/>
                <a:cs typeface="Times New Roman" panose="02020603050405020304" pitchFamily="18" charset="0"/>
              </a:rPr>
              <a:t>проєктів</a:t>
            </a:r>
            <a:r>
              <a:rPr lang="uk-UA" dirty="0">
                <a:latin typeface="Times New Roman" panose="02020603050405020304" pitchFamily="18" charset="0"/>
                <a:cs typeface="Times New Roman" panose="02020603050405020304" pitchFamily="18" charset="0"/>
              </a:rPr>
              <a:t> місцевих бюджетів і підготовки </a:t>
            </a:r>
            <a:r>
              <a:rPr lang="uk-UA" dirty="0" err="1">
                <a:latin typeface="Times New Roman" panose="02020603050405020304" pitchFamily="18" charset="0"/>
                <a:cs typeface="Times New Roman" panose="02020603050405020304" pitchFamily="18" charset="0"/>
              </a:rPr>
              <a:t>проєктів</a:t>
            </a:r>
            <a:r>
              <a:rPr lang="uk-UA" dirty="0">
                <a:latin typeface="Times New Roman" panose="02020603050405020304" pitchFamily="18" charset="0"/>
                <a:cs typeface="Times New Roman" panose="02020603050405020304" pitchFamily="18" charset="0"/>
              </a:rPr>
              <a:t> рішень про відповідні місцеві бюджети.</a:t>
            </a:r>
          </a:p>
        </p:txBody>
      </p:sp>
    </p:spTree>
    <p:extLst>
      <p:ext uri="{BB962C8B-B14F-4D97-AF65-F5344CB8AC3E}">
        <p14:creationId xmlns:p14="http://schemas.microsoft.com/office/powerpoint/2010/main" val="2408048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E30071C4-2058-4A16-A20B-C30E9C9911EB}"/>
              </a:ext>
            </a:extLst>
          </p:cNvPr>
          <p:cNvSpPr>
            <a:spLocks noGrp="1"/>
          </p:cNvSpPr>
          <p:nvPr>
            <p:ph idx="1"/>
          </p:nvPr>
        </p:nvSpPr>
        <p:spPr>
          <a:xfrm>
            <a:off x="1666874" y="171450"/>
            <a:ext cx="10039351" cy="6005513"/>
          </a:xfrm>
        </p:spPr>
        <p:txBody>
          <a:bodyPr>
            <a:normAutofit fontScale="92500" lnSpcReduction="20000"/>
          </a:bodyPr>
          <a:lstStyle/>
          <a:p>
            <a:pPr marL="0" indent="360000" algn="just">
              <a:lnSpc>
                <a:spcPct val="100000"/>
              </a:lnSpc>
              <a:spcBef>
                <a:spcPts val="0"/>
              </a:spcBef>
            </a:pPr>
            <a:r>
              <a:rPr lang="uk-UA" dirty="0" err="1">
                <a:latin typeface="Times New Roman" panose="02020603050405020304" pitchFamily="18" charset="0"/>
                <a:cs typeface="Times New Roman" panose="02020603050405020304" pitchFamily="18" charset="0"/>
              </a:rPr>
              <a:t>Проєкт</a:t>
            </a:r>
            <a:r>
              <a:rPr lang="uk-UA" dirty="0">
                <a:latin typeface="Times New Roman" panose="02020603050405020304" pitchFamily="18" charset="0"/>
                <a:cs typeface="Times New Roman" panose="02020603050405020304" pitchFamily="18" charset="0"/>
              </a:rPr>
              <a:t> рішення про місцевий бюджет перед його розглядом на сесії Верховної Ради Автономної Республіки Крим, відповідної місцевої ради схвалюється Радою Міністрів Автономної Республіки Крим, місцевою державною адміністрацією чи виконавчим органом відповідної місцевої ради.</a:t>
            </a:r>
          </a:p>
          <a:p>
            <a:pPr marL="0" indent="360000" algn="just">
              <a:lnSpc>
                <a:spcPct val="100000"/>
              </a:lnSpc>
              <a:spcBef>
                <a:spcPts val="0"/>
              </a:spcBef>
            </a:pPr>
            <a:r>
              <a:rPr lang="uk-UA" dirty="0">
                <a:latin typeface="Times New Roman" panose="02020603050405020304" pitchFamily="18" charset="0"/>
                <a:cs typeface="Times New Roman" panose="02020603050405020304" pitchFamily="18" charset="0"/>
              </a:rPr>
              <a:t>Відповідно до Кодексу Верховна Рада Автономної Республіки Крим, відповідні місцеві ради при затвердженні місцевих бюджетів мають врахувати обсяги міжбюджетних трансфертів та інші положення (необхідні для формування місцевих бюджетів), затверджені Верховною Радою України при ухваленні </a:t>
            </a:r>
            <a:r>
              <a:rPr lang="uk-UA" dirty="0" err="1">
                <a:latin typeface="Times New Roman" panose="02020603050405020304" pitchFamily="18" charset="0"/>
                <a:cs typeface="Times New Roman" panose="02020603050405020304" pitchFamily="18" charset="0"/>
              </a:rPr>
              <a:t>проєкту</a:t>
            </a:r>
            <a:r>
              <a:rPr lang="uk-UA" dirty="0">
                <a:latin typeface="Times New Roman" panose="02020603050405020304" pitchFamily="18" charset="0"/>
                <a:cs typeface="Times New Roman" panose="02020603050405020304" pitchFamily="18" charset="0"/>
              </a:rPr>
              <a:t> закону про Державний бюджет України у другому читанні. </a:t>
            </a:r>
          </a:p>
          <a:p>
            <a:pPr marL="0" indent="360000" algn="just">
              <a:lnSpc>
                <a:spcPct val="100000"/>
              </a:lnSpc>
              <a:spcBef>
                <a:spcPts val="0"/>
              </a:spcBef>
            </a:pPr>
            <a:r>
              <a:rPr lang="uk-UA" b="1" dirty="0">
                <a:latin typeface="Times New Roman" panose="02020603050405020304" pitchFamily="18" charset="0"/>
                <a:cs typeface="Times New Roman" panose="02020603050405020304" pitchFamily="18" charset="0"/>
              </a:rPr>
              <a:t>Місцеві бюджети затверджуються рішенням Верховної Ради Автономної Республіки Крим, відповідної місцевої ради до 25 грудня року, що передує плановому.</a:t>
            </a:r>
          </a:p>
          <a:p>
            <a:pPr marL="0" indent="360000" algn="just">
              <a:lnSpc>
                <a:spcPct val="100000"/>
              </a:lnSpc>
              <a:spcBef>
                <a:spcPts val="0"/>
              </a:spcBef>
            </a:pPr>
            <a:r>
              <a:rPr lang="uk-UA" dirty="0">
                <a:latin typeface="Times New Roman" panose="02020603050405020304" pitchFamily="18" charset="0"/>
                <a:cs typeface="Times New Roman" panose="02020603050405020304" pitchFamily="18" charset="0"/>
              </a:rPr>
              <a:t>У разі неприйняття закону про Державний бюджет України Верховна Рада Автономної Республіки Крим, відповідна місцева рада під час затвердження відповідних місцевих бюджетів враховують обсяги міжбюджетних трансфертів (освітня субвенція, субвенція на підготовку робітничих кадрів, медична субвенція, субвенція на забезпечення медичних заходів окремих державних програм та комплексних заходів програмного характеру, базова та реверсна дотації), визначені у Законі про Державний бюджет України на попередній бюджетний період.</a:t>
            </a:r>
          </a:p>
          <a:p>
            <a:pPr marL="0" indent="360000" algn="just">
              <a:lnSpc>
                <a:spcPct val="100000"/>
              </a:lnSpc>
              <a:spcBef>
                <a:spcPts val="0"/>
              </a:spcBef>
            </a:pPr>
            <a:r>
              <a:rPr lang="uk-UA" i="1" dirty="0">
                <a:latin typeface="Times New Roman" panose="02020603050405020304" pitchFamily="18" charset="0"/>
                <a:cs typeface="Times New Roman" panose="02020603050405020304" pitchFamily="18" charset="0"/>
              </a:rPr>
              <a:t>У двотижневий строк із дня </a:t>
            </a:r>
            <a:r>
              <a:rPr lang="uk-UA" dirty="0">
                <a:latin typeface="Times New Roman" panose="02020603050405020304" pitchFamily="18" charset="0"/>
                <a:cs typeface="Times New Roman" panose="02020603050405020304" pitchFamily="18" charset="0"/>
              </a:rPr>
              <a:t>офіційного опублікування закону про Державний бюджет України Верховна Рада Автономної Республіки Крим, відповідна місцева рада приводять обсяги міжбюджетних трансфертів у відповідність із законом про Державний бюджет України.</a:t>
            </a:r>
          </a:p>
          <a:p>
            <a:pPr marL="0" indent="360000" algn="just">
              <a:lnSpc>
                <a:spcPct val="100000"/>
              </a:lnSpc>
              <a:spcBef>
                <a:spcPts val="0"/>
              </a:spcBef>
            </a:pPr>
            <a:r>
              <a:rPr lang="uk-UA" dirty="0">
                <a:latin typeface="Times New Roman" panose="02020603050405020304" pitchFamily="18" charset="0"/>
                <a:cs typeface="Times New Roman" panose="02020603050405020304" pitchFamily="18" charset="0"/>
              </a:rPr>
              <a:t>Місцевий бюджет виконується за розписом, який затверджує керівник місцевого фінансового органу. До затвердження розпису місцевого бюджету керівником місцевого фінансового органу затверджується тимчасовий розпис місцевого бюджету на відповідний період. Керівник місцевого фінансового органу протягом бюджетного періоду забезпечує відповідність розпису місцевого бюджету встановленим бюджетним призначенням.</a:t>
            </a:r>
          </a:p>
        </p:txBody>
      </p:sp>
    </p:spTree>
    <p:extLst>
      <p:ext uri="{BB962C8B-B14F-4D97-AF65-F5344CB8AC3E}">
        <p14:creationId xmlns:p14="http://schemas.microsoft.com/office/powerpoint/2010/main" val="1048141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D4123E5C-64E2-45C4-B7B6-A593D4317A0B}"/>
              </a:ext>
            </a:extLst>
          </p:cNvPr>
          <p:cNvPicPr>
            <a:picLocks noGrp="1" noChangeAspect="1"/>
          </p:cNvPicPr>
          <p:nvPr>
            <p:ph idx="1"/>
          </p:nvPr>
        </p:nvPicPr>
        <p:blipFill>
          <a:blip r:embed="rId2"/>
          <a:stretch>
            <a:fillRect/>
          </a:stretch>
        </p:blipFill>
        <p:spPr>
          <a:xfrm>
            <a:off x="3228975" y="457200"/>
            <a:ext cx="6305550" cy="6134099"/>
          </a:xfrm>
          <a:prstGeom prst="rect">
            <a:avLst/>
          </a:prstGeom>
        </p:spPr>
      </p:pic>
    </p:spTree>
    <p:extLst>
      <p:ext uri="{BB962C8B-B14F-4D97-AF65-F5344CB8AC3E}">
        <p14:creationId xmlns:p14="http://schemas.microsoft.com/office/powerpoint/2010/main" val="41753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04F7E435-5C45-4FF7-9593-D4C8894E4138}"/>
              </a:ext>
            </a:extLst>
          </p:cNvPr>
          <p:cNvPicPr>
            <a:picLocks noGrp="1" noChangeAspect="1"/>
          </p:cNvPicPr>
          <p:nvPr>
            <p:ph idx="1"/>
          </p:nvPr>
        </p:nvPicPr>
        <p:blipFill>
          <a:blip r:embed="rId2"/>
          <a:stretch>
            <a:fillRect/>
          </a:stretch>
        </p:blipFill>
        <p:spPr>
          <a:xfrm>
            <a:off x="3280988" y="176905"/>
            <a:ext cx="5363323" cy="1457528"/>
          </a:xfrm>
          <a:prstGeom prst="rect">
            <a:avLst/>
          </a:prstGeom>
        </p:spPr>
      </p:pic>
      <p:pic>
        <p:nvPicPr>
          <p:cNvPr id="5" name="Рисунок 4">
            <a:extLst>
              <a:ext uri="{FF2B5EF4-FFF2-40B4-BE49-F238E27FC236}">
                <a16:creationId xmlns:a16="http://schemas.microsoft.com/office/drawing/2014/main" id="{28FA3AF6-F77C-478F-8607-B6CE8E2B9109}"/>
              </a:ext>
            </a:extLst>
          </p:cNvPr>
          <p:cNvPicPr>
            <a:picLocks noChangeAspect="1"/>
          </p:cNvPicPr>
          <p:nvPr/>
        </p:nvPicPr>
        <p:blipFill>
          <a:blip r:embed="rId3"/>
          <a:stretch>
            <a:fillRect/>
          </a:stretch>
        </p:blipFill>
        <p:spPr>
          <a:xfrm>
            <a:off x="3304793" y="1634433"/>
            <a:ext cx="5315711" cy="5046662"/>
          </a:xfrm>
          <a:prstGeom prst="rect">
            <a:avLst/>
          </a:prstGeom>
        </p:spPr>
      </p:pic>
    </p:spTree>
    <p:extLst>
      <p:ext uri="{BB962C8B-B14F-4D97-AF65-F5344CB8AC3E}">
        <p14:creationId xmlns:p14="http://schemas.microsoft.com/office/powerpoint/2010/main" val="2465989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B5FF3F6B-3938-480D-9805-F250481ADF91}"/>
              </a:ext>
            </a:extLst>
          </p:cNvPr>
          <p:cNvPicPr>
            <a:picLocks noGrp="1" noChangeAspect="1"/>
          </p:cNvPicPr>
          <p:nvPr>
            <p:ph idx="1"/>
          </p:nvPr>
        </p:nvPicPr>
        <p:blipFill>
          <a:blip r:embed="rId2"/>
          <a:stretch>
            <a:fillRect/>
          </a:stretch>
        </p:blipFill>
        <p:spPr>
          <a:xfrm>
            <a:off x="645317" y="180976"/>
            <a:ext cx="5174457" cy="6448424"/>
          </a:xfrm>
          <a:prstGeom prst="rect">
            <a:avLst/>
          </a:prstGeom>
        </p:spPr>
      </p:pic>
      <p:pic>
        <p:nvPicPr>
          <p:cNvPr id="5" name="Рисунок 4">
            <a:extLst>
              <a:ext uri="{FF2B5EF4-FFF2-40B4-BE49-F238E27FC236}">
                <a16:creationId xmlns:a16="http://schemas.microsoft.com/office/drawing/2014/main" id="{D7463091-09BB-4067-AEE8-52C26621BE31}"/>
              </a:ext>
            </a:extLst>
          </p:cNvPr>
          <p:cNvPicPr>
            <a:picLocks noChangeAspect="1"/>
          </p:cNvPicPr>
          <p:nvPr/>
        </p:nvPicPr>
        <p:blipFill>
          <a:blip r:embed="rId3"/>
          <a:stretch>
            <a:fillRect/>
          </a:stretch>
        </p:blipFill>
        <p:spPr>
          <a:xfrm>
            <a:off x="5819774" y="866434"/>
            <a:ext cx="5658640" cy="4877481"/>
          </a:xfrm>
          <a:prstGeom prst="rect">
            <a:avLst/>
          </a:prstGeom>
        </p:spPr>
      </p:pic>
    </p:spTree>
    <p:extLst>
      <p:ext uri="{BB962C8B-B14F-4D97-AF65-F5344CB8AC3E}">
        <p14:creationId xmlns:p14="http://schemas.microsoft.com/office/powerpoint/2010/main" val="2264748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30280A0-EE29-42F1-A043-915EBD6CEAFE}"/>
              </a:ext>
            </a:extLst>
          </p:cNvPr>
          <p:cNvSpPr>
            <a:spLocks noGrp="1"/>
          </p:cNvSpPr>
          <p:nvPr>
            <p:ph idx="1"/>
          </p:nvPr>
        </p:nvSpPr>
        <p:spPr>
          <a:xfrm>
            <a:off x="647298" y="360947"/>
            <a:ext cx="10881360" cy="4561893"/>
          </a:xfrm>
        </p:spPr>
        <p:txBody>
          <a:bodyPr>
            <a:noAutofit/>
          </a:bodyPr>
          <a:lstStyle/>
          <a:p>
            <a:pPr marL="0" indent="0" algn="just">
              <a:lnSpc>
                <a:spcPct val="100000"/>
              </a:lnSpc>
              <a:spcBef>
                <a:spcPts val="0"/>
              </a:spcBef>
              <a:buNone/>
            </a:pPr>
            <a:endParaRPr lang="uk-UA" sz="5000" b="1"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uk-UA" sz="5000" b="1"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uk-UA" sz="5000" b="1" dirty="0">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uk-UA" sz="6600" b="1" dirty="0">
                <a:solidFill>
                  <a:srgbClr val="7030A0"/>
                </a:solidFill>
                <a:latin typeface="Times New Roman" panose="02020603050405020304" pitchFamily="18" charset="0"/>
                <a:cs typeface="Times New Roman" panose="02020603050405020304" pitchFamily="18" charset="0"/>
              </a:rPr>
              <a:t>Дякую за увагу!</a:t>
            </a:r>
            <a:endParaRPr lang="uk-UA" sz="66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437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B0C042-19AD-475F-B928-28E35D618E18}"/>
              </a:ext>
            </a:extLst>
          </p:cNvPr>
          <p:cNvSpPr>
            <a:spLocks noGrp="1"/>
          </p:cNvSpPr>
          <p:nvPr>
            <p:ph type="title"/>
          </p:nvPr>
        </p:nvSpPr>
        <p:spPr/>
        <p:txBody>
          <a:bodyPr>
            <a:normAutofit/>
          </a:bodyPr>
          <a:lstStyle/>
          <a:p>
            <a:pPr algn="ctr"/>
            <a:r>
              <a:rPr lang="uk-UA" sz="4000" b="1" dirty="0"/>
              <a:t>ПЛАН</a:t>
            </a:r>
          </a:p>
        </p:txBody>
      </p:sp>
      <p:sp>
        <p:nvSpPr>
          <p:cNvPr id="5" name="Місце для вмісту 4">
            <a:extLst>
              <a:ext uri="{FF2B5EF4-FFF2-40B4-BE49-F238E27FC236}">
                <a16:creationId xmlns:a16="http://schemas.microsoft.com/office/drawing/2014/main" id="{81398169-D49D-4D22-9D16-337A81C40B76}"/>
              </a:ext>
            </a:extLst>
          </p:cNvPr>
          <p:cNvSpPr>
            <a:spLocks noGrp="1"/>
          </p:cNvSpPr>
          <p:nvPr>
            <p:ph idx="1"/>
          </p:nvPr>
        </p:nvSpPr>
        <p:spPr>
          <a:xfrm>
            <a:off x="1685924" y="1825625"/>
            <a:ext cx="10258425" cy="4351338"/>
          </a:xfrm>
        </p:spPr>
        <p:txBody>
          <a:bodyPr>
            <a:normAutofit fontScale="92500" lnSpcReduction="20000"/>
          </a:bodyPr>
          <a:lstStyle/>
          <a:p>
            <a:pPr marL="0" indent="360000" algn="just">
              <a:lnSpc>
                <a:spcPct val="150000"/>
              </a:lnSpc>
              <a:spcBef>
                <a:spcPts val="0"/>
              </a:spcBef>
            </a:pPr>
            <a:r>
              <a:rPr lang="ru-RU" sz="3200" dirty="0">
                <a:latin typeface="Times New Roman" panose="02020603050405020304" pitchFamily="18" charset="0"/>
                <a:cs typeface="Times New Roman" panose="02020603050405020304" pitchFamily="18" charset="0"/>
              </a:rPr>
              <a:t>7.1. </a:t>
            </a:r>
            <a:r>
              <a:rPr lang="ru-RU" sz="3200" dirty="0" err="1">
                <a:latin typeface="Times New Roman" panose="02020603050405020304" pitchFamily="18" charset="0"/>
                <a:cs typeface="Times New Roman" panose="02020603050405020304" pitchFamily="18" charset="0"/>
              </a:rPr>
              <a:t>Зміст</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стадії</a:t>
            </a:r>
            <a:r>
              <a:rPr lang="ru-RU" sz="3200" dirty="0">
                <a:latin typeface="Times New Roman" panose="02020603050405020304" pitchFamily="18" charset="0"/>
                <a:cs typeface="Times New Roman" panose="02020603050405020304" pitchFamily="18" charset="0"/>
              </a:rPr>
              <a:t> бюджетного </a:t>
            </a:r>
            <a:r>
              <a:rPr lang="ru-RU" sz="3200" dirty="0" err="1">
                <a:latin typeface="Times New Roman" panose="02020603050405020304" pitchFamily="18" charset="0"/>
                <a:cs typeface="Times New Roman" panose="02020603050405020304" pitchFamily="18" charset="0"/>
              </a:rPr>
              <a:t>процесу</a:t>
            </a:r>
            <a:r>
              <a:rPr lang="ru-RU" sz="3200" dirty="0">
                <a:latin typeface="Times New Roman" panose="02020603050405020304" pitchFamily="18" charset="0"/>
                <a:cs typeface="Times New Roman" panose="02020603050405020304" pitchFamily="18" charset="0"/>
              </a:rPr>
              <a:t> на </a:t>
            </a:r>
            <a:r>
              <a:rPr lang="ru-RU" sz="3200" dirty="0" err="1">
                <a:latin typeface="Times New Roman" panose="02020603050405020304" pitchFamily="18" charset="0"/>
                <a:cs typeface="Times New Roman" panose="02020603050405020304" pitchFamily="18" charset="0"/>
              </a:rPr>
              <a:t>місцевому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рівні</a:t>
            </a:r>
            <a:r>
              <a:rPr lang="ru-RU" sz="3200" dirty="0">
                <a:latin typeface="Times New Roman" panose="02020603050405020304" pitchFamily="18" charset="0"/>
                <a:cs typeface="Times New Roman" panose="02020603050405020304" pitchFamily="18" charset="0"/>
              </a:rPr>
              <a:t>.</a:t>
            </a:r>
          </a:p>
          <a:p>
            <a:pPr marL="0" indent="360000" algn="just">
              <a:lnSpc>
                <a:spcPct val="150000"/>
              </a:lnSpc>
              <a:spcBef>
                <a:spcPts val="0"/>
              </a:spcBef>
            </a:pPr>
            <a:r>
              <a:rPr lang="ru-RU" sz="3200" dirty="0">
                <a:latin typeface="Times New Roman" panose="02020603050405020304" pitchFamily="18" charset="0"/>
                <a:cs typeface="Times New Roman" panose="02020603050405020304" pitchFamily="18" charset="0"/>
              </a:rPr>
              <a:t>7.2. </a:t>
            </a:r>
            <a:r>
              <a:rPr lang="ru-RU" sz="3200" dirty="0" err="1">
                <a:latin typeface="Times New Roman" panose="02020603050405020304" pitchFamily="18" charset="0"/>
                <a:cs typeface="Times New Roman" panose="02020603050405020304" pitchFamily="18" charset="0"/>
              </a:rPr>
              <a:t>Учасники</a:t>
            </a:r>
            <a:r>
              <a:rPr lang="ru-RU" sz="3200" dirty="0">
                <a:latin typeface="Times New Roman" panose="02020603050405020304" pitchFamily="18" charset="0"/>
                <a:cs typeface="Times New Roman" panose="02020603050405020304" pitchFamily="18" charset="0"/>
              </a:rPr>
              <a:t> бюджетного </a:t>
            </a:r>
            <a:r>
              <a:rPr lang="ru-RU" sz="3200" dirty="0" err="1">
                <a:latin typeface="Times New Roman" panose="02020603050405020304" pitchFamily="18" charset="0"/>
                <a:cs typeface="Times New Roman" panose="02020603050405020304" pitchFamily="18" charset="0"/>
              </a:rPr>
              <a:t>процесу</a:t>
            </a:r>
            <a:r>
              <a:rPr lang="ru-RU" sz="3200" dirty="0">
                <a:latin typeface="Times New Roman" panose="02020603050405020304" pitchFamily="18" charset="0"/>
                <a:cs typeface="Times New Roman" panose="02020603050405020304" pitchFamily="18" charset="0"/>
              </a:rPr>
              <a:t> на </a:t>
            </a:r>
            <a:r>
              <a:rPr lang="ru-RU" sz="3200" dirty="0" err="1">
                <a:latin typeface="Times New Roman" panose="02020603050405020304" pitchFamily="18" charset="0"/>
                <a:cs typeface="Times New Roman" panose="02020603050405020304" pitchFamily="18" charset="0"/>
              </a:rPr>
              <a:t>місцевому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рівні</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їхні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повноваження</a:t>
            </a:r>
            <a:r>
              <a:rPr lang="ru-RU" sz="3200" dirty="0">
                <a:latin typeface="Times New Roman" panose="02020603050405020304" pitchFamily="18" charset="0"/>
                <a:cs typeface="Times New Roman" panose="02020603050405020304" pitchFamily="18" charset="0"/>
              </a:rPr>
              <a:t>.</a:t>
            </a:r>
          </a:p>
          <a:p>
            <a:pPr marL="0" indent="360000" algn="just">
              <a:lnSpc>
                <a:spcPct val="150000"/>
              </a:lnSpc>
              <a:spcBef>
                <a:spcPts val="0"/>
              </a:spcBef>
            </a:pPr>
            <a:r>
              <a:rPr lang="ru-RU" sz="3200" dirty="0">
                <a:latin typeface="Times New Roman" panose="02020603050405020304" pitchFamily="18" charset="0"/>
                <a:cs typeface="Times New Roman" panose="02020603050405020304" pitchFamily="18" charset="0"/>
              </a:rPr>
              <a:t>7.3. </a:t>
            </a:r>
            <a:r>
              <a:rPr lang="ru-RU" sz="3200" dirty="0" err="1">
                <a:latin typeface="Times New Roman" panose="02020603050405020304" pitchFamily="18" charset="0"/>
                <a:cs typeface="Times New Roman" panose="02020603050405020304" pitchFamily="18" charset="0"/>
              </a:rPr>
              <a:t>Складання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розгляд</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затвердження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виконання</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звітність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місцевих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бюджетів</a:t>
            </a:r>
            <a:r>
              <a:rPr lang="ru-RU" sz="3200" dirty="0">
                <a:latin typeface="Times New Roman" panose="02020603050405020304" pitchFamily="18" charset="0"/>
                <a:cs typeface="Times New Roman" panose="02020603050405020304" pitchFamily="18" charset="0"/>
              </a:rPr>
              <a:t>.</a:t>
            </a:r>
          </a:p>
          <a:p>
            <a:pPr marL="0" indent="360000" algn="just">
              <a:lnSpc>
                <a:spcPct val="150000"/>
              </a:lnSpc>
              <a:spcBef>
                <a:spcPts val="0"/>
              </a:spcBef>
            </a:pPr>
            <a:r>
              <a:rPr lang="ru-RU" sz="3200" dirty="0">
                <a:latin typeface="Times New Roman" panose="02020603050405020304" pitchFamily="18" charset="0"/>
                <a:cs typeface="Times New Roman" panose="02020603050405020304" pitchFamily="18" charset="0"/>
              </a:rPr>
              <a:t>7.4. </a:t>
            </a:r>
            <a:r>
              <a:rPr lang="uk-UA" sz="3200" dirty="0">
                <a:latin typeface="Times New Roman" panose="02020603050405020304" pitchFamily="18" charset="0"/>
                <a:cs typeface="Times New Roman" panose="02020603050405020304" pitchFamily="18" charset="0"/>
              </a:rPr>
              <a:t>Бюджетний процес в умовах децентралізації (лекція-презентація).</a:t>
            </a:r>
          </a:p>
        </p:txBody>
      </p:sp>
    </p:spTree>
    <p:extLst>
      <p:ext uri="{BB962C8B-B14F-4D97-AF65-F5344CB8AC3E}">
        <p14:creationId xmlns:p14="http://schemas.microsoft.com/office/powerpoint/2010/main" val="17181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FEB04A-904B-4BC4-BCEC-B0B58950609C}"/>
              </a:ext>
            </a:extLst>
          </p:cNvPr>
          <p:cNvSpPr>
            <a:spLocks noGrp="1"/>
          </p:cNvSpPr>
          <p:nvPr>
            <p:ph type="title"/>
          </p:nvPr>
        </p:nvSpPr>
        <p:spPr>
          <a:xfrm>
            <a:off x="2395536" y="800100"/>
            <a:ext cx="8915400" cy="219075"/>
          </a:xfrm>
        </p:spPr>
        <p:txBody>
          <a:bodyPr>
            <a:noAutofit/>
          </a:bodyPr>
          <a:lstStyle/>
          <a:p>
            <a:pPr algn="ctr">
              <a:lnSpc>
                <a:spcPct val="100000"/>
              </a:lnSpc>
            </a:pPr>
            <a:r>
              <a:rPr lang="ru-RU" sz="2800" b="1" dirty="0">
                <a:latin typeface="Times New Roman" panose="02020603050405020304" pitchFamily="18" charset="0"/>
                <a:cs typeface="Times New Roman" panose="02020603050405020304" pitchFamily="18" charset="0"/>
              </a:rPr>
              <a:t>7.1. </a:t>
            </a:r>
            <a:r>
              <a:rPr lang="ru-RU" sz="2800" b="1" dirty="0" err="1">
                <a:latin typeface="Times New Roman" panose="02020603050405020304" pitchFamily="18" charset="0"/>
                <a:cs typeface="Times New Roman" panose="02020603050405020304" pitchFamily="18" charset="0"/>
              </a:rPr>
              <a:t>Зміст</a:t>
            </a:r>
            <a:r>
              <a:rPr lang="ru-RU" sz="2800" b="1" dirty="0">
                <a:latin typeface="Times New Roman" panose="02020603050405020304" pitchFamily="18" charset="0"/>
                <a:cs typeface="Times New Roman" panose="02020603050405020304" pitchFamily="18" charset="0"/>
              </a:rPr>
              <a:t> і </a:t>
            </a:r>
            <a:r>
              <a:rPr lang="ru-RU" sz="2800" b="1" dirty="0" err="1">
                <a:latin typeface="Times New Roman" panose="02020603050405020304" pitchFamily="18" charset="0"/>
                <a:cs typeface="Times New Roman" panose="02020603050405020304" pitchFamily="18" charset="0"/>
              </a:rPr>
              <a:t>стадії</a:t>
            </a:r>
            <a:r>
              <a:rPr lang="ru-RU" sz="2800" b="1" dirty="0">
                <a:latin typeface="Times New Roman" panose="02020603050405020304" pitchFamily="18" charset="0"/>
                <a:cs typeface="Times New Roman" panose="02020603050405020304" pitchFamily="18" charset="0"/>
              </a:rPr>
              <a:t> бюджетного </a:t>
            </a:r>
            <a:r>
              <a:rPr lang="ru-RU" sz="2800" b="1" dirty="0" err="1">
                <a:latin typeface="Times New Roman" panose="02020603050405020304" pitchFamily="18" charset="0"/>
                <a:cs typeface="Times New Roman" panose="02020603050405020304" pitchFamily="18" charset="0"/>
              </a:rPr>
              <a:t>процесу</a:t>
            </a:r>
            <a:r>
              <a:rPr lang="ru-RU" sz="2800" b="1" dirty="0">
                <a:latin typeface="Times New Roman" panose="02020603050405020304" pitchFamily="18" charset="0"/>
                <a:cs typeface="Times New Roman" panose="02020603050405020304" pitchFamily="18" charset="0"/>
              </a:rPr>
              <a:t> на </a:t>
            </a:r>
            <a:r>
              <a:rPr lang="ru-RU" sz="2800" b="1" dirty="0" err="1">
                <a:latin typeface="Times New Roman" panose="02020603050405020304" pitchFamily="18" charset="0"/>
                <a:cs typeface="Times New Roman" panose="02020603050405020304" pitchFamily="18" charset="0"/>
              </a:rPr>
              <a:t>місцевому</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рівні</a:t>
            </a:r>
            <a:r>
              <a:rPr lang="ru-RU" sz="2800" b="1" dirty="0">
                <a:latin typeface="Times New Roman" panose="02020603050405020304" pitchFamily="18" charset="0"/>
                <a:cs typeface="Times New Roman" panose="02020603050405020304" pitchFamily="18" charset="0"/>
              </a:rPr>
              <a:t>.</a:t>
            </a:r>
            <a:br>
              <a:rPr lang="ru-RU" sz="2800" b="1" dirty="0">
                <a:latin typeface="Times New Roman" panose="02020603050405020304" pitchFamily="18" charset="0"/>
                <a:cs typeface="Times New Roman" panose="02020603050405020304" pitchFamily="18" charset="0"/>
              </a:rPr>
            </a:br>
            <a:br>
              <a:rPr lang="ru-RU" sz="2800" b="1" dirty="0">
                <a:latin typeface="Times New Roman" panose="02020603050405020304" pitchFamily="18" charset="0"/>
                <a:cs typeface="Times New Roman" panose="02020603050405020304" pitchFamily="18" charset="0"/>
              </a:rPr>
            </a:br>
            <a:endParaRPr lang="uk-UA" sz="2800" b="1" dirty="0"/>
          </a:p>
        </p:txBody>
      </p:sp>
      <p:sp>
        <p:nvSpPr>
          <p:cNvPr id="6" name="Місце для вмісту 5">
            <a:extLst>
              <a:ext uri="{FF2B5EF4-FFF2-40B4-BE49-F238E27FC236}">
                <a16:creationId xmlns:a16="http://schemas.microsoft.com/office/drawing/2014/main" id="{D5A99B82-74E6-4C02-A66D-2008ADDBF284}"/>
              </a:ext>
            </a:extLst>
          </p:cNvPr>
          <p:cNvSpPr>
            <a:spLocks noGrp="1"/>
          </p:cNvSpPr>
          <p:nvPr>
            <p:ph idx="1"/>
          </p:nvPr>
        </p:nvSpPr>
        <p:spPr>
          <a:xfrm>
            <a:off x="2133599" y="876300"/>
            <a:ext cx="9439275" cy="5743575"/>
          </a:xfrm>
        </p:spPr>
        <p:txBody>
          <a:bodyPr>
            <a:normAutofit lnSpcReduction="10000"/>
          </a:bodyPr>
          <a:lstStyle/>
          <a:p>
            <a:pPr marL="0" indent="360000" algn="just">
              <a:lnSpc>
                <a:spcPct val="100000"/>
              </a:lnSpc>
              <a:spcBef>
                <a:spcPts val="0"/>
              </a:spcBef>
            </a:pPr>
            <a:r>
              <a:rPr lang="uk-UA" sz="1800" dirty="0">
                <a:latin typeface="Times New Roman" panose="02020603050405020304" pitchFamily="18" charset="0"/>
                <a:cs typeface="Times New Roman" panose="02020603050405020304" pitchFamily="18" charset="0"/>
              </a:rPr>
              <a:t>Оскільки місцеві бюджети є складовою частиною бюджетної системи, то бюджетний процес на місцевому рівні – це бюджетні правовідносини щодо формування та використання фінансових ресурсів для забезпечення функцій і повноважень відповідно органів державної влади, органів влади Автономної Республіки Крим, органів місцевого самоврядування протягом бюджетного періоду.</a:t>
            </a:r>
          </a:p>
          <a:p>
            <a:pPr marL="0" indent="360000" algn="just">
              <a:lnSpc>
                <a:spcPct val="100000"/>
              </a:lnSpc>
              <a:spcBef>
                <a:spcPts val="0"/>
              </a:spcBef>
            </a:pPr>
            <a:r>
              <a:rPr lang="uk-UA" sz="1800" dirty="0">
                <a:latin typeface="Times New Roman" panose="02020603050405020304" pitchFamily="18" charset="0"/>
                <a:cs typeface="Times New Roman" panose="02020603050405020304" pitchFamily="18" charset="0"/>
              </a:rPr>
              <a:t>Бюджетний процес на місцевому рівні, враховуючи єдність бюджетної системи України, регламентується нормативно-правовими актами, які регулюють бюджетні відносини в Україні.</a:t>
            </a:r>
          </a:p>
          <a:p>
            <a:pPr marL="0" indent="360000" algn="just">
              <a:lnSpc>
                <a:spcPct val="100000"/>
              </a:lnSpc>
              <a:spcBef>
                <a:spcPts val="0"/>
              </a:spcBef>
            </a:pPr>
            <a:r>
              <a:rPr lang="uk-UA" sz="1800" dirty="0">
                <a:latin typeface="Times New Roman" panose="02020603050405020304" pitchFamily="18" charset="0"/>
                <a:cs typeface="Times New Roman" panose="02020603050405020304" pitchFamily="18" charset="0"/>
              </a:rPr>
              <a:t>Оскільки бюджетний процес на місцевому рівні тісно пов’язаний із бюджетним процесом держави, то ступінь взаємозалежності визначає ступінь фінансової децентралізації відповідних територій. Відповідно до юридичних норм в Україні створені умови для самостійного та незалежного бюджетного процесу на місцевому рівні.</a:t>
            </a:r>
          </a:p>
          <a:p>
            <a:pPr marL="0" indent="360000" algn="just">
              <a:lnSpc>
                <a:spcPct val="100000"/>
              </a:lnSpc>
              <a:spcBef>
                <a:spcPts val="0"/>
              </a:spcBef>
            </a:pPr>
            <a:r>
              <a:rPr lang="uk-UA" sz="1800" dirty="0">
                <a:latin typeface="Times New Roman" panose="02020603050405020304" pitchFamily="18" charset="0"/>
                <a:cs typeface="Times New Roman" panose="02020603050405020304" pitchFamily="18" charset="0"/>
              </a:rPr>
              <a:t>Етапи бюджетного процесу на місцевому рівні представлено на рисунку.</a:t>
            </a:r>
          </a:p>
          <a:p>
            <a:pPr marL="0" indent="360000" algn="just">
              <a:lnSpc>
                <a:spcPct val="100000"/>
              </a:lnSpc>
              <a:spcBef>
                <a:spcPts val="0"/>
              </a:spcBef>
            </a:pPr>
            <a:endParaRPr lang="uk-UA" sz="1800" dirty="0">
              <a:latin typeface="Times New Roman" panose="02020603050405020304" pitchFamily="18" charset="0"/>
              <a:cs typeface="Times New Roman" panose="02020603050405020304" pitchFamily="18" charset="0"/>
            </a:endParaRPr>
          </a:p>
          <a:p>
            <a:pPr marL="0" indent="360000" algn="just">
              <a:lnSpc>
                <a:spcPct val="100000"/>
              </a:lnSpc>
              <a:spcBef>
                <a:spcPts val="0"/>
              </a:spcBef>
            </a:pPr>
            <a:endParaRPr lang="uk-UA" sz="1800" dirty="0">
              <a:latin typeface="Times New Roman" panose="02020603050405020304" pitchFamily="18" charset="0"/>
              <a:cs typeface="Times New Roman" panose="02020603050405020304" pitchFamily="18" charset="0"/>
            </a:endParaRPr>
          </a:p>
          <a:p>
            <a:pPr marL="0" indent="360000" algn="just">
              <a:lnSpc>
                <a:spcPct val="100000"/>
              </a:lnSpc>
              <a:spcBef>
                <a:spcPts val="0"/>
              </a:spcBef>
            </a:pPr>
            <a:endParaRPr lang="uk-UA" sz="18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uk-UA" sz="1800" dirty="0">
                <a:latin typeface="Times New Roman" panose="02020603050405020304" pitchFamily="18" charset="0"/>
                <a:cs typeface="Times New Roman" panose="02020603050405020304" pitchFamily="18" charset="0"/>
              </a:rPr>
              <a:t> </a:t>
            </a:r>
          </a:p>
          <a:p>
            <a:pPr marL="0" indent="360000" algn="just">
              <a:lnSpc>
                <a:spcPct val="100000"/>
              </a:lnSpc>
              <a:spcBef>
                <a:spcPts val="0"/>
              </a:spcBef>
              <a:buNone/>
            </a:pPr>
            <a:r>
              <a:rPr lang="uk-UA" sz="1800" dirty="0">
                <a:latin typeface="Times New Roman" panose="02020603050405020304" pitchFamily="18" charset="0"/>
                <a:cs typeface="Times New Roman" panose="02020603050405020304" pitchFamily="18" charset="0"/>
              </a:rPr>
              <a:t>На 1 етапі відбувається складання та розгляд Бюджетної декларації (прогнозу місцевого бюджету); на 2 етапі – складання </a:t>
            </a:r>
            <a:r>
              <a:rPr lang="uk-UA" sz="1800" dirty="0" err="1">
                <a:latin typeface="Times New Roman" panose="02020603050405020304" pitchFamily="18" charset="0"/>
                <a:cs typeface="Times New Roman" panose="02020603050405020304" pitchFamily="18" charset="0"/>
              </a:rPr>
              <a:t>проєкту</a:t>
            </a:r>
            <a:r>
              <a:rPr lang="uk-UA" sz="1800" dirty="0">
                <a:latin typeface="Times New Roman" panose="02020603050405020304" pitchFamily="18" charset="0"/>
                <a:cs typeface="Times New Roman" panose="02020603050405020304" pitchFamily="18" charset="0"/>
              </a:rPr>
              <a:t> бюджету; на 3 етапі – розгляд та прийняття Закону «Про Державний бюджет України» (рішень про місцеві бюджети); на 4 етапі – виконання бюджету, внесення змін до Закону «Про Державний бюджет України» (рішень про місцеві бюджети); на 5 етапі – підготовка та розгляд звіту про виконання бюджету і прийняття відповідного рішення.</a:t>
            </a:r>
          </a:p>
        </p:txBody>
      </p:sp>
      <p:pic>
        <p:nvPicPr>
          <p:cNvPr id="5" name="Рисунок 4">
            <a:extLst>
              <a:ext uri="{FF2B5EF4-FFF2-40B4-BE49-F238E27FC236}">
                <a16:creationId xmlns:a16="http://schemas.microsoft.com/office/drawing/2014/main" id="{B8B5F442-D156-483A-B4A0-6140B13D0547}"/>
              </a:ext>
            </a:extLst>
          </p:cNvPr>
          <p:cNvPicPr>
            <a:picLocks noChangeAspect="1"/>
          </p:cNvPicPr>
          <p:nvPr/>
        </p:nvPicPr>
        <p:blipFill>
          <a:blip r:embed="rId2"/>
          <a:stretch>
            <a:fillRect/>
          </a:stretch>
        </p:blipFill>
        <p:spPr>
          <a:xfrm>
            <a:off x="2580784" y="3905186"/>
            <a:ext cx="7030431" cy="914528"/>
          </a:xfrm>
          <a:prstGeom prst="rect">
            <a:avLst/>
          </a:prstGeom>
        </p:spPr>
      </p:pic>
    </p:spTree>
    <p:extLst>
      <p:ext uri="{BB962C8B-B14F-4D97-AF65-F5344CB8AC3E}">
        <p14:creationId xmlns:p14="http://schemas.microsoft.com/office/powerpoint/2010/main" val="2650029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a:extLst>
              <a:ext uri="{FF2B5EF4-FFF2-40B4-BE49-F238E27FC236}">
                <a16:creationId xmlns:a16="http://schemas.microsoft.com/office/drawing/2014/main" id="{D5A99B82-74E6-4C02-A66D-2008ADDBF284}"/>
              </a:ext>
            </a:extLst>
          </p:cNvPr>
          <p:cNvSpPr>
            <a:spLocks noGrp="1"/>
          </p:cNvSpPr>
          <p:nvPr>
            <p:ph idx="1"/>
          </p:nvPr>
        </p:nvSpPr>
        <p:spPr>
          <a:xfrm>
            <a:off x="2133599" y="876300"/>
            <a:ext cx="9439275" cy="5743575"/>
          </a:xfrm>
        </p:spPr>
        <p:txBody>
          <a:bodyPr>
            <a:normAutofit/>
          </a:bodyPr>
          <a:lstStyle/>
          <a:p>
            <a:pPr marL="0" indent="360000" algn="just">
              <a:lnSpc>
                <a:spcPct val="100000"/>
              </a:lnSpc>
              <a:spcBef>
                <a:spcPts val="0"/>
              </a:spcBef>
            </a:pPr>
            <a:r>
              <a:rPr lang="uk-UA" sz="1800" dirty="0">
                <a:latin typeface="Times New Roman" panose="02020603050405020304" pitchFamily="18" charset="0"/>
                <a:cs typeface="Times New Roman" panose="02020603050405020304" pitchFamily="18" charset="0"/>
              </a:rPr>
              <a:t>На всіх етапах бюджетного процесу здійснюється фінансовий контроль і аудит та оцінка ефективності використання бюджетних коштів. Усі етапи бюджетного процесу ґрунтуються на правових засадах, які повинні гарантувати чітке планування, додержання бюджетної дисципліни і постійний контроль за виконанням усіх видатків. Усі етапи бюджетного процесу базуються на одних принципах організації бюджетної діяльності і мають відповідну правову регламентацію.</a:t>
            </a:r>
          </a:p>
          <a:p>
            <a:pPr marL="0" indent="360000" algn="just">
              <a:lnSpc>
                <a:spcPct val="100000"/>
              </a:lnSpc>
              <a:spcBef>
                <a:spcPts val="0"/>
              </a:spcBef>
            </a:pPr>
            <a:r>
              <a:rPr lang="uk-UA" sz="1800" dirty="0">
                <a:latin typeface="Times New Roman" panose="02020603050405020304" pitchFamily="18" charset="0"/>
                <a:cs typeface="Times New Roman" panose="02020603050405020304" pitchFamily="18" charset="0"/>
              </a:rPr>
              <a:t>Отже, бюджетний процес – це встановлений законодавством порядок складання, розгляду, затвердження бюджетів та їх виконання.</a:t>
            </a:r>
          </a:p>
          <a:p>
            <a:pPr marL="0" indent="360000" algn="just">
              <a:lnSpc>
                <a:spcPct val="100000"/>
              </a:lnSpc>
              <a:spcBef>
                <a:spcPts val="0"/>
              </a:spcBef>
            </a:pPr>
            <a:endParaRPr lang="uk-UA" sz="18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719142B9-3B25-4032-AA47-8FCABACCBEC6}"/>
              </a:ext>
            </a:extLst>
          </p:cNvPr>
          <p:cNvPicPr>
            <a:picLocks noChangeAspect="1"/>
          </p:cNvPicPr>
          <p:nvPr/>
        </p:nvPicPr>
        <p:blipFill>
          <a:blip r:embed="rId2"/>
          <a:stretch>
            <a:fillRect/>
          </a:stretch>
        </p:blipFill>
        <p:spPr>
          <a:xfrm>
            <a:off x="2885604" y="3519339"/>
            <a:ext cx="6744641" cy="2124371"/>
          </a:xfrm>
          <a:prstGeom prst="rect">
            <a:avLst/>
          </a:prstGeom>
        </p:spPr>
      </p:pic>
    </p:spTree>
    <p:extLst>
      <p:ext uri="{BB962C8B-B14F-4D97-AF65-F5344CB8AC3E}">
        <p14:creationId xmlns:p14="http://schemas.microsoft.com/office/powerpoint/2010/main" val="2398819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B647B7D0-EDD2-4DF5-B392-7CFC1A436400}"/>
              </a:ext>
            </a:extLst>
          </p:cNvPr>
          <p:cNvPicPr>
            <a:picLocks noGrp="1" noChangeAspect="1"/>
          </p:cNvPicPr>
          <p:nvPr>
            <p:ph idx="1"/>
          </p:nvPr>
        </p:nvPicPr>
        <p:blipFill>
          <a:blip r:embed="rId2"/>
          <a:stretch>
            <a:fillRect/>
          </a:stretch>
        </p:blipFill>
        <p:spPr>
          <a:xfrm>
            <a:off x="2209800" y="438150"/>
            <a:ext cx="7400925" cy="5686425"/>
          </a:xfrm>
          <a:prstGeom prst="rect">
            <a:avLst/>
          </a:prstGeom>
        </p:spPr>
      </p:pic>
    </p:spTree>
    <p:extLst>
      <p:ext uri="{BB962C8B-B14F-4D97-AF65-F5344CB8AC3E}">
        <p14:creationId xmlns:p14="http://schemas.microsoft.com/office/powerpoint/2010/main" val="251647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FEB04A-904B-4BC4-BCEC-B0B58950609C}"/>
              </a:ext>
            </a:extLst>
          </p:cNvPr>
          <p:cNvSpPr>
            <a:spLocks noGrp="1"/>
          </p:cNvSpPr>
          <p:nvPr>
            <p:ph type="title"/>
          </p:nvPr>
        </p:nvSpPr>
        <p:spPr>
          <a:xfrm>
            <a:off x="2438400" y="342900"/>
            <a:ext cx="8915400" cy="828675"/>
          </a:xfrm>
        </p:spPr>
        <p:txBody>
          <a:bodyPr>
            <a:noAutofit/>
          </a:bodyPr>
          <a:lstStyle/>
          <a:p>
            <a:pPr indent="360000" algn="ctr">
              <a:lnSpc>
                <a:spcPct val="100000"/>
              </a:lnSpc>
              <a:spcBef>
                <a:spcPts val="0"/>
              </a:spcBef>
            </a:pPr>
            <a:r>
              <a:rPr lang="ru-RU" sz="2800" b="1" dirty="0">
                <a:latin typeface="Times New Roman" panose="02020603050405020304" pitchFamily="18" charset="0"/>
                <a:cs typeface="Times New Roman" panose="02020603050405020304" pitchFamily="18" charset="0"/>
              </a:rPr>
              <a:t>7.2. </a:t>
            </a:r>
            <a:r>
              <a:rPr lang="ru-RU" sz="2800" b="1" dirty="0" err="1">
                <a:latin typeface="Times New Roman" panose="02020603050405020304" pitchFamily="18" charset="0"/>
                <a:cs typeface="Times New Roman" panose="02020603050405020304" pitchFamily="18" charset="0"/>
              </a:rPr>
              <a:t>Учасники</a:t>
            </a:r>
            <a:r>
              <a:rPr lang="ru-RU" sz="2800" b="1" dirty="0">
                <a:latin typeface="Times New Roman" panose="02020603050405020304" pitchFamily="18" charset="0"/>
                <a:cs typeface="Times New Roman" panose="02020603050405020304" pitchFamily="18" charset="0"/>
              </a:rPr>
              <a:t> бюджетного </a:t>
            </a:r>
            <a:r>
              <a:rPr lang="ru-RU" sz="2800" b="1" dirty="0" err="1">
                <a:latin typeface="Times New Roman" panose="02020603050405020304" pitchFamily="18" charset="0"/>
                <a:cs typeface="Times New Roman" panose="02020603050405020304" pitchFamily="18" charset="0"/>
              </a:rPr>
              <a:t>процесу</a:t>
            </a:r>
            <a:r>
              <a:rPr lang="ru-RU" sz="2800" b="1" dirty="0">
                <a:latin typeface="Times New Roman" panose="02020603050405020304" pitchFamily="18" charset="0"/>
                <a:cs typeface="Times New Roman" panose="02020603050405020304" pitchFamily="18" charset="0"/>
              </a:rPr>
              <a:t> на </a:t>
            </a:r>
            <a:r>
              <a:rPr lang="ru-RU" sz="2800" b="1" dirty="0" err="1">
                <a:latin typeface="Times New Roman" panose="02020603050405020304" pitchFamily="18" charset="0"/>
                <a:cs typeface="Times New Roman" panose="02020603050405020304" pitchFamily="18" charset="0"/>
              </a:rPr>
              <a:t>місцевому</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рівні</a:t>
            </a:r>
            <a:r>
              <a:rPr lang="ru-RU" sz="2800" b="1" dirty="0">
                <a:latin typeface="Times New Roman" panose="02020603050405020304" pitchFamily="18" charset="0"/>
                <a:cs typeface="Times New Roman" panose="02020603050405020304" pitchFamily="18" charset="0"/>
              </a:rPr>
              <a:t> та </a:t>
            </a:r>
            <a:r>
              <a:rPr lang="ru-RU" sz="2800" b="1" dirty="0" err="1">
                <a:latin typeface="Times New Roman" panose="02020603050405020304" pitchFamily="18" charset="0"/>
                <a:cs typeface="Times New Roman" panose="02020603050405020304" pitchFamily="18" charset="0"/>
              </a:rPr>
              <a:t>їхні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повноваження</a:t>
            </a:r>
            <a:r>
              <a:rPr lang="ru-RU" sz="2800" b="1" dirty="0">
                <a:latin typeface="Times New Roman" panose="02020603050405020304" pitchFamily="18" charset="0"/>
                <a:cs typeface="Times New Roman" panose="02020603050405020304" pitchFamily="18" charset="0"/>
              </a:rPr>
              <a:t>.</a:t>
            </a:r>
            <a:br>
              <a:rPr lang="ru-RU" sz="2800" b="1" dirty="0">
                <a:latin typeface="Times New Roman" panose="02020603050405020304" pitchFamily="18" charset="0"/>
                <a:cs typeface="Times New Roman" panose="02020603050405020304" pitchFamily="18" charset="0"/>
              </a:rPr>
            </a:br>
            <a:r>
              <a:rPr lang="uk-UA" sz="2800" b="1" dirty="0">
                <a:latin typeface="Times New Roman" panose="02020603050405020304" pitchFamily="18" charset="0"/>
                <a:cs typeface="Times New Roman" panose="02020603050405020304" pitchFamily="18" charset="0"/>
              </a:rPr>
              <a:t>.</a:t>
            </a:r>
          </a:p>
        </p:txBody>
      </p:sp>
      <p:pic>
        <p:nvPicPr>
          <p:cNvPr id="6" name="Місце для вмісту 5">
            <a:extLst>
              <a:ext uri="{FF2B5EF4-FFF2-40B4-BE49-F238E27FC236}">
                <a16:creationId xmlns:a16="http://schemas.microsoft.com/office/drawing/2014/main" id="{18D9D3DC-9C3C-470E-BBA3-010193C767CC}"/>
              </a:ext>
            </a:extLst>
          </p:cNvPr>
          <p:cNvPicPr>
            <a:picLocks noGrp="1" noChangeAspect="1"/>
          </p:cNvPicPr>
          <p:nvPr>
            <p:ph idx="1"/>
          </p:nvPr>
        </p:nvPicPr>
        <p:blipFill>
          <a:blip r:embed="rId2"/>
          <a:stretch>
            <a:fillRect/>
          </a:stretch>
        </p:blipFill>
        <p:spPr>
          <a:xfrm>
            <a:off x="3533775" y="1066800"/>
            <a:ext cx="5486400" cy="5172075"/>
          </a:xfrm>
          <a:prstGeom prst="rect">
            <a:avLst/>
          </a:prstGeom>
        </p:spPr>
      </p:pic>
    </p:spTree>
    <p:extLst>
      <p:ext uri="{BB962C8B-B14F-4D97-AF65-F5344CB8AC3E}">
        <p14:creationId xmlns:p14="http://schemas.microsoft.com/office/powerpoint/2010/main" val="3298776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17D7585B-81C3-4AD2-855F-2586F9964133}"/>
              </a:ext>
            </a:extLst>
          </p:cNvPr>
          <p:cNvPicPr>
            <a:picLocks noGrp="1" noChangeAspect="1"/>
          </p:cNvPicPr>
          <p:nvPr>
            <p:ph idx="1"/>
          </p:nvPr>
        </p:nvPicPr>
        <p:blipFill>
          <a:blip r:embed="rId2"/>
          <a:stretch>
            <a:fillRect/>
          </a:stretch>
        </p:blipFill>
        <p:spPr>
          <a:xfrm>
            <a:off x="2743201" y="457200"/>
            <a:ext cx="5972174" cy="5953125"/>
          </a:xfrm>
          <a:prstGeom prst="rect">
            <a:avLst/>
          </a:prstGeom>
        </p:spPr>
      </p:pic>
    </p:spTree>
    <p:extLst>
      <p:ext uri="{BB962C8B-B14F-4D97-AF65-F5344CB8AC3E}">
        <p14:creationId xmlns:p14="http://schemas.microsoft.com/office/powerpoint/2010/main" val="911755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FEB04A-904B-4BC4-BCEC-B0B58950609C}"/>
              </a:ext>
            </a:extLst>
          </p:cNvPr>
          <p:cNvSpPr>
            <a:spLocks noGrp="1"/>
          </p:cNvSpPr>
          <p:nvPr>
            <p:ph type="title"/>
          </p:nvPr>
        </p:nvSpPr>
        <p:spPr>
          <a:xfrm>
            <a:off x="2438400" y="133350"/>
            <a:ext cx="8915400" cy="1323975"/>
          </a:xfrm>
        </p:spPr>
        <p:txBody>
          <a:bodyPr>
            <a:noAutofit/>
          </a:bodyPr>
          <a:lstStyle/>
          <a:p>
            <a:pPr algn="ctr">
              <a:lnSpc>
                <a:spcPct val="100000"/>
              </a:lnSpc>
            </a:pPr>
            <a:br>
              <a:rPr lang="ru-RU" sz="2800" b="1" dirty="0">
                <a:latin typeface="Times New Roman" panose="02020603050405020304" pitchFamily="18" charset="0"/>
                <a:cs typeface="Times New Roman" panose="02020603050405020304" pitchFamily="18" charset="0"/>
              </a:rPr>
            </a:br>
            <a:r>
              <a:rPr lang="ru-RU" sz="2800" b="1" dirty="0">
                <a:latin typeface="Times New Roman" panose="02020603050405020304" pitchFamily="18" charset="0"/>
                <a:cs typeface="Times New Roman" panose="02020603050405020304" pitchFamily="18" charset="0"/>
              </a:rPr>
              <a:t>7.3. </a:t>
            </a:r>
            <a:r>
              <a:rPr lang="ru-RU" sz="2800" b="1" dirty="0" err="1">
                <a:latin typeface="Times New Roman" panose="02020603050405020304" pitchFamily="18" charset="0"/>
                <a:cs typeface="Times New Roman" panose="02020603050405020304" pitchFamily="18" charset="0"/>
              </a:rPr>
              <a:t>Складання</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розгляд</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затвердження</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виконання</a:t>
            </a:r>
            <a:r>
              <a:rPr lang="ru-RU" sz="2800" b="1" dirty="0">
                <a:latin typeface="Times New Roman" panose="02020603050405020304" pitchFamily="18" charset="0"/>
                <a:cs typeface="Times New Roman" panose="02020603050405020304" pitchFamily="18" charset="0"/>
              </a:rPr>
              <a:t> та </a:t>
            </a:r>
            <a:r>
              <a:rPr lang="ru-RU" sz="2800" b="1" dirty="0" err="1">
                <a:latin typeface="Times New Roman" panose="02020603050405020304" pitchFamily="18" charset="0"/>
                <a:cs typeface="Times New Roman" panose="02020603050405020304" pitchFamily="18" charset="0"/>
              </a:rPr>
              <a:t>звітність</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місцевих</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бюджетів</a:t>
            </a:r>
            <a:r>
              <a:rPr lang="ru-RU" sz="2800" b="1" dirty="0">
                <a:latin typeface="Times New Roman" panose="02020603050405020304" pitchFamily="18" charset="0"/>
                <a:cs typeface="Times New Roman" panose="02020603050405020304" pitchFamily="18" charset="0"/>
              </a:rPr>
              <a:t>.</a:t>
            </a:r>
            <a:br>
              <a:rPr lang="ru-RU" sz="2800" b="1" dirty="0">
                <a:latin typeface="Times New Roman" panose="02020603050405020304" pitchFamily="18" charset="0"/>
                <a:cs typeface="Times New Roman" panose="02020603050405020304" pitchFamily="18" charset="0"/>
              </a:rPr>
            </a:br>
            <a:endParaRPr lang="uk-UA" sz="2800" b="1" dirty="0"/>
          </a:p>
        </p:txBody>
      </p:sp>
      <p:sp>
        <p:nvSpPr>
          <p:cNvPr id="4" name="Місце для вмісту 3">
            <a:extLst>
              <a:ext uri="{FF2B5EF4-FFF2-40B4-BE49-F238E27FC236}">
                <a16:creationId xmlns:a16="http://schemas.microsoft.com/office/drawing/2014/main" id="{E30071C4-2058-4A16-A20B-C30E9C9911EB}"/>
              </a:ext>
            </a:extLst>
          </p:cNvPr>
          <p:cNvSpPr>
            <a:spLocks noGrp="1"/>
          </p:cNvSpPr>
          <p:nvPr>
            <p:ph idx="1"/>
          </p:nvPr>
        </p:nvSpPr>
        <p:spPr>
          <a:xfrm>
            <a:off x="1352549" y="1828800"/>
            <a:ext cx="4038601" cy="4243388"/>
          </a:xfrm>
        </p:spPr>
        <p:txBody>
          <a:bodyPr>
            <a:normAutofit/>
          </a:bodyPr>
          <a:lstStyle/>
          <a:p>
            <a:pPr marL="0" indent="360000" algn="just">
              <a:lnSpc>
                <a:spcPct val="100000"/>
              </a:lnSpc>
              <a:spcBef>
                <a:spcPts val="0"/>
              </a:spcBef>
            </a:pPr>
            <a:r>
              <a:rPr lang="uk-UA" dirty="0">
                <a:latin typeface="Times New Roman" panose="02020603050405020304" pitchFamily="18" charset="0"/>
                <a:cs typeface="Times New Roman" panose="02020603050405020304" pitchFamily="18" charset="0"/>
              </a:rPr>
              <a:t>Центральний орган виконавчої влади, що забезпечує формування державної бюджетної політики, доводить Раді Міністрів Автономної Республіки Крим, місцевим державним адміністраціям, виконавчим органам відповідних місцевих рад особливості складання розрахунків до </a:t>
            </a:r>
            <a:r>
              <a:rPr lang="uk-UA" dirty="0" err="1">
                <a:latin typeface="Times New Roman" panose="02020603050405020304" pitchFamily="18" charset="0"/>
                <a:cs typeface="Times New Roman" panose="02020603050405020304" pitchFamily="18" charset="0"/>
              </a:rPr>
              <a:t>проєктів</a:t>
            </a:r>
            <a:r>
              <a:rPr lang="uk-UA" dirty="0">
                <a:latin typeface="Times New Roman" panose="02020603050405020304" pitchFamily="18" charset="0"/>
                <a:cs typeface="Times New Roman" panose="02020603050405020304" pitchFamily="18" charset="0"/>
              </a:rPr>
              <a:t> бюджетів на наступний бюджетний період.</a:t>
            </a:r>
          </a:p>
        </p:txBody>
      </p:sp>
      <p:pic>
        <p:nvPicPr>
          <p:cNvPr id="3" name="Рисунок 2">
            <a:extLst>
              <a:ext uri="{FF2B5EF4-FFF2-40B4-BE49-F238E27FC236}">
                <a16:creationId xmlns:a16="http://schemas.microsoft.com/office/drawing/2014/main" id="{82CBFAF0-CA10-4884-8605-45D631E67109}"/>
              </a:ext>
            </a:extLst>
          </p:cNvPr>
          <p:cNvPicPr>
            <a:picLocks noChangeAspect="1"/>
          </p:cNvPicPr>
          <p:nvPr/>
        </p:nvPicPr>
        <p:blipFill>
          <a:blip r:embed="rId2"/>
          <a:stretch>
            <a:fillRect/>
          </a:stretch>
        </p:blipFill>
        <p:spPr>
          <a:xfrm>
            <a:off x="5391151" y="1285875"/>
            <a:ext cx="6431220" cy="5314950"/>
          </a:xfrm>
          <a:prstGeom prst="rect">
            <a:avLst/>
          </a:prstGeom>
        </p:spPr>
      </p:pic>
    </p:spTree>
    <p:extLst>
      <p:ext uri="{BB962C8B-B14F-4D97-AF65-F5344CB8AC3E}">
        <p14:creationId xmlns:p14="http://schemas.microsoft.com/office/powerpoint/2010/main" val="983619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91B5E4AB-3FF4-4CFD-89BA-B01E4DB5CA49}"/>
              </a:ext>
            </a:extLst>
          </p:cNvPr>
          <p:cNvPicPr>
            <a:picLocks noGrp="1" noChangeAspect="1"/>
          </p:cNvPicPr>
          <p:nvPr>
            <p:ph idx="1"/>
          </p:nvPr>
        </p:nvPicPr>
        <p:blipFill>
          <a:blip r:embed="rId2"/>
          <a:stretch>
            <a:fillRect/>
          </a:stretch>
        </p:blipFill>
        <p:spPr>
          <a:xfrm>
            <a:off x="2628900" y="142875"/>
            <a:ext cx="6858000" cy="6543675"/>
          </a:xfrm>
          <a:prstGeom prst="rect">
            <a:avLst/>
          </a:prstGeom>
        </p:spPr>
      </p:pic>
    </p:spTree>
    <p:extLst>
      <p:ext uri="{BB962C8B-B14F-4D97-AF65-F5344CB8AC3E}">
        <p14:creationId xmlns:p14="http://schemas.microsoft.com/office/powerpoint/2010/main" val="131390088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93">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581</Template>
  <TotalTime>1214</TotalTime>
  <Words>954</Words>
  <Application>Microsoft Office PowerPoint</Application>
  <PresentationFormat>Широкий екран</PresentationFormat>
  <Paragraphs>41</Paragraphs>
  <Slides>15</Slides>
  <Notes>1</Notes>
  <HiddenSlides>0</HiddenSlides>
  <MMClips>0</MMClips>
  <ScaleCrop>false</ScaleCrop>
  <HeadingPairs>
    <vt:vector size="6" baseType="variant">
      <vt:variant>
        <vt:lpstr>Використані шрифти</vt:lpstr>
      </vt:variant>
      <vt:variant>
        <vt:i4>6</vt:i4>
      </vt:variant>
      <vt:variant>
        <vt:lpstr>Тема</vt:lpstr>
      </vt:variant>
      <vt:variant>
        <vt:i4>3</vt:i4>
      </vt:variant>
      <vt:variant>
        <vt:lpstr>Заголовки слайдів</vt:lpstr>
      </vt:variant>
      <vt:variant>
        <vt:i4>15</vt:i4>
      </vt:variant>
    </vt:vector>
  </HeadingPairs>
  <TitlesOfParts>
    <vt:vector size="24" baseType="lpstr">
      <vt:lpstr>Arial</vt:lpstr>
      <vt:lpstr>Arial Black</vt:lpstr>
      <vt:lpstr>Calibri</vt:lpstr>
      <vt:lpstr>Calibri Light</vt:lpstr>
      <vt:lpstr>Tahoma</vt:lpstr>
      <vt:lpstr>Times New Roman</vt:lpstr>
      <vt:lpstr>Тема Office</vt:lpstr>
      <vt:lpstr>Custom Design</vt:lpstr>
      <vt:lpstr>493</vt:lpstr>
      <vt:lpstr>БЮДЖЕТНИЙ ПРОЦЕС НА МІСЦЕВОМУ РІВНІ</vt:lpstr>
      <vt:lpstr>ПЛАН</vt:lpstr>
      <vt:lpstr>7.1. Зміст і стадії бюджетного процесу на місцевому рівні.  </vt:lpstr>
      <vt:lpstr>Презентація PowerPoint</vt:lpstr>
      <vt:lpstr>Презентація PowerPoint</vt:lpstr>
      <vt:lpstr>7.2. Учасники бюджетного процесу на місцевому рівні та їхні повноваження. .</vt:lpstr>
      <vt:lpstr>Презентація PowerPoint</vt:lpstr>
      <vt:lpstr> 7.3. Складання, розгляд, затвердження, виконання та звітність місцевих бюджетів.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Розвиток банківського сектору у забезпеченні економічного зростання</dc:title>
  <dc:creator>Zhytomir Andrey</dc:creator>
  <cp:lastModifiedBy>ASUS</cp:lastModifiedBy>
  <cp:revision>186</cp:revision>
  <dcterms:created xsi:type="dcterms:W3CDTF">2020-11-16T08:41:00Z</dcterms:created>
  <dcterms:modified xsi:type="dcterms:W3CDTF">2026-04-04T06:45:28Z</dcterms:modified>
</cp:coreProperties>
</file>