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779" r:id="rId2"/>
    <p:sldMasterId id="2147483791" r:id="rId3"/>
  </p:sldMasterIdLst>
  <p:sldIdLst>
    <p:sldId id="256" r:id="rId4"/>
    <p:sldId id="294" r:id="rId5"/>
    <p:sldId id="295" r:id="rId6"/>
    <p:sldId id="299" r:id="rId7"/>
    <p:sldId id="300" r:id="rId8"/>
    <p:sldId id="301" r:id="rId9"/>
    <p:sldId id="296" r:id="rId10"/>
    <p:sldId id="310" r:id="rId11"/>
    <p:sldId id="297" r:id="rId12"/>
    <p:sldId id="302" r:id="rId13"/>
    <p:sldId id="303" r:id="rId14"/>
    <p:sldId id="304" r:id="rId15"/>
    <p:sldId id="305" r:id="rId16"/>
    <p:sldId id="298" r:id="rId17"/>
    <p:sldId id="307" r:id="rId18"/>
    <p:sldId id="308" r:id="rId19"/>
    <p:sldId id="309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7DADE25A-16AE-4FDF-A9F8-FC25FA259C87}">
          <p14:sldIdLst>
            <p14:sldId id="256"/>
            <p14:sldId id="294"/>
            <p14:sldId id="295"/>
            <p14:sldId id="299"/>
            <p14:sldId id="300"/>
            <p14:sldId id="301"/>
            <p14:sldId id="296"/>
            <p14:sldId id="310"/>
            <p14:sldId id="297"/>
            <p14:sldId id="302"/>
            <p14:sldId id="303"/>
            <p14:sldId id="304"/>
            <p14:sldId id="305"/>
            <p14:sldId id="298"/>
            <p14:sldId id="307"/>
            <p14:sldId id="308"/>
            <p14:sldId id="309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60"/>
  </p:normalViewPr>
  <p:slideViewPr>
    <p:cSldViewPr snapToGrid="0">
      <p:cViewPr varScale="1">
        <p:scale>
          <a:sx n="80" d="100"/>
          <a:sy n="80" d="100"/>
        </p:scale>
        <p:origin x="70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022FF0-9036-4B8B-A30D-9F179D837511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9CF55-EC64-4789-B950-4DC77E0247D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582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022FF0-9036-4B8B-A30D-9F179D837511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9CF55-EC64-4789-B950-4DC77E0247D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3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4"/>
          <a:stretch/>
        </p:blipFill>
        <p:spPr>
          <a:xfrm flipH="1">
            <a:off x="1" y="0"/>
            <a:ext cx="7862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9A4B5-570B-4916-A158-B02CFF6D4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313" y="1806504"/>
            <a:ext cx="9577137" cy="18225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ФІНАНСОВЕ ВИРІВНЮВАННЯ І БЮДЖЕТНЕ РЕГУЛЮВАННЯ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97E028-2991-4CA9-A31C-A9E328238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282" y="4621789"/>
            <a:ext cx="10363200" cy="1199704"/>
          </a:xfrm>
        </p:spPr>
        <p:txBody>
          <a:bodyPr>
            <a:normAutofit/>
          </a:bodyPr>
          <a:lstStyle/>
          <a:p>
            <a:r>
              <a:rPr lang="uk-UA" altLang="ru-RU" dirty="0"/>
              <a:t>Литвинчук Ірина Вікторівна, </a:t>
            </a:r>
            <a:r>
              <a:rPr lang="en-US" altLang="ru-RU" dirty="0"/>
              <a:t> </a:t>
            </a:r>
            <a:r>
              <a:rPr lang="uk-UA" altLang="ru-RU" dirty="0" err="1"/>
              <a:t>к.е.н</a:t>
            </a:r>
            <a:r>
              <a:rPr lang="uk-UA" altLang="ru-RU" dirty="0"/>
              <a:t>., доцент</a:t>
            </a:r>
            <a:endParaRPr lang="uk-UA" altLang="ru-RU" b="1" i="1" dirty="0">
              <a:latin typeface="Arial Black" panose="020B0A04020102020204" pitchFamily="34" charset="0"/>
            </a:endParaRPr>
          </a:p>
          <a:p>
            <a:endParaRPr lang="uk-UA" altLang="ru-RU" sz="2000" b="1" i="1" dirty="0">
              <a:latin typeface="Arial Black" panose="020B0A04020102020204" pitchFamily="34" charset="0"/>
            </a:endParaRPr>
          </a:p>
          <a:p>
            <a:r>
              <a:rPr lang="uk-UA" altLang="ru-RU" sz="1600" dirty="0"/>
              <a:t>Житомир – 2025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82125" y="821619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ТЕМА-6</a:t>
            </a:r>
            <a:br>
              <a:rPr lang="uk-UA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21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6190E1B-300D-4B41-854C-12FC544D4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79" y="2777102"/>
            <a:ext cx="5185888" cy="32865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437ADF-47D3-4272-8814-05C78671F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20" y="794314"/>
            <a:ext cx="4897568" cy="11239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6181C6-CB3B-4017-8679-ED88BDA7B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888" y="109089"/>
            <a:ext cx="6792273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20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AB146F1-44B3-49E2-8EA7-937A573EF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304800"/>
            <a:ext cx="9553574" cy="5981700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дисбаланс можна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усунути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кількома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шляхами: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центральна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фіскальний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дисбаланс;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фіскальний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дисбаланс;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передача центральною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дисбаланс;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шляхом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фіскальні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дисбаланси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ставками в межах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несправедливо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держава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дисбаланси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вирівнювання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0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AB146F1-44B3-49E2-8EA7-937A573EF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866774"/>
            <a:ext cx="9553574" cy="5419725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принципами фінансового вирівнювання є: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урахування об’єктивних розбіжностей в економічному та соціальному розвитку територій, особливостей їхнього місцезнаходження, природо-кліматичних, екологічних та інших умов;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визначення критеріїв і переліку депресивних територій, які потребують додаткових фінансових ресурсів;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вирівнювання доходів місцевих бюджетів як необхідної умови створення рівних можливостей для функціонування всіх територіальних громад, тобто для здійснення ними однакових видатків;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визначення ступеня вирівнювання доходів з метою з’ясування зацікавленості органів місцевого самоврядування у зростанні дохідних джерел;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вирівнювання видатків бюджетів органів місцевого самоврядування для забезпечення надання суспільних послуг на єдиному рівні, гарантованому законами України.</a:t>
            </a:r>
          </a:p>
        </p:txBody>
      </p:sp>
    </p:spTree>
    <p:extLst>
      <p:ext uri="{BB962C8B-B14F-4D97-AF65-F5344CB8AC3E}">
        <p14:creationId xmlns:p14="http://schemas.microsoft.com/office/powerpoint/2010/main" val="314494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AB146F1-44B3-49E2-8EA7-937A573EF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781050"/>
            <a:ext cx="9553574" cy="5505450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фінансового вирівнювання бюджетної забезпеченості економічного та соціального розвитку відповідних територій рух бюджетних коштів може здійснюватися як по вертикалі, так і по горизонталі. Тому використовуються два типи бюджетного вирівнювання – вертикальне і горизонтальне.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Вертикальне бюджетне вирівнювання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розподіл доходів і видатків між бюджетами різних рівнів, який проводиться відповідно до розмежування функцій і повноважень між органами державної влади й управління та органами місцевого самоврядування.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Горизонтальне бюджетне вирівнювання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вирівнювання видатків однотипних місцевих бюджетів (наприклад, обласних, міських, селищних, сільських) у територіальному аспекті. В кінцевому підсумку основною метою горизонтального бюджетного вирівнювання є забезпечення громадян всієї країни однаковим рівнем суспільних послуг, які надаються за рахунок бюджетних коштів.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Горизонтальне та вертикальне фінансове вирівнювання є взаємопов’язаними складовими міжбюджетного регулювання.</a:t>
            </a:r>
          </a:p>
        </p:txBody>
      </p:sp>
    </p:spTree>
    <p:extLst>
      <p:ext uri="{BB962C8B-B14F-4D97-AF65-F5344CB8AC3E}">
        <p14:creationId xmlns:p14="http://schemas.microsoft.com/office/powerpoint/2010/main" val="2090500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77208-BA97-40C2-9810-35BB7EC92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74" y="104776"/>
            <a:ext cx="9344025" cy="895349"/>
          </a:xfrm>
        </p:spPr>
        <p:txBody>
          <a:bodyPr>
            <a:normAutofit/>
          </a:bodyPr>
          <a:lstStyle/>
          <a:p>
            <a:pPr marL="0" indent="360000" algn="ctr">
              <a:lnSpc>
                <a:spcPct val="150000"/>
              </a:lnSpc>
              <a:spcBef>
                <a:spcPts val="0"/>
              </a:spcBef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6.4.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бюджетного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B7DAE8-49F2-4015-AC5A-A0B177621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775" y="1066800"/>
            <a:ext cx="9753600" cy="5143499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Бюджетне регулювання міжбюджетних відносин є інструментом забезпечення соціально-економічного розвитку адміністративно-територіальних одиниць та збалансування суспільних інтересів. На мікрорівні бюджетне регулювання міжбюджетних відносин впливає на ефективність використання фінансових ресурсів, якість та обсяги надання суспільних послуг, середовище підприємницької діяльності, на макрорівні – на темпи економічного зростання.</a:t>
            </a:r>
          </a:p>
          <a:p>
            <a:pPr marL="0" indent="360000" algn="just">
              <a:spcBef>
                <a:spcPts val="0"/>
              </a:spcBef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FCA9B6-1140-410A-B862-DEA5730E8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267" y="3800355"/>
            <a:ext cx="7601408" cy="224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24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9397274-0E1C-4309-9A2F-BF0882C3B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523875"/>
            <a:ext cx="9829800" cy="5653088"/>
          </a:xfrm>
        </p:spPr>
        <p:txBody>
          <a:bodyPr>
            <a:normAutofit lnSpcReduction="10000"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Вертикальне бюджетне регулювання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на меті забезпечення необхідними дохідними джерелами бюджетів різних рівнів відповідно до чинного порядку розмежування повноважень між органами державної влади і органами місцевого самоврядування. Вирішення цього завдання досягається шляхом розподілу видатків між бюджетами і надання їм доходів, достатніх для фінансування визначених видатків.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Горизонтальне бюджетне регулювання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покликано усунути розбіжності в рівнях бюджетної забезпеченості в розрізі бюджетів місцевого самоврядування (міських, селищних та сільських). Отже, основний зміст горизонтального бюджетного регулювання полягає у фінансовому вирівнюванні бюджетів у територіальному розрізі. Причому горизонтальне вирівнювання здійснюється лише в межах бюджетів територіальних громад, окремо серед міських, селищних та сільських бюджетів.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Збалансування доходів і видатків бюджетів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вирівнювання бюджетної забезпеченості територій проводиться за допомогою особливих методів. Вибір методів бюджетного регулювання залежить від того, як розмежовані доходи між рівнями бюджетної системи згідно з поділом повноважень між державною виконавчою владою й органами місцевого самоврядування.</a:t>
            </a:r>
          </a:p>
        </p:txBody>
      </p:sp>
    </p:spTree>
    <p:extLst>
      <p:ext uri="{BB962C8B-B14F-4D97-AF65-F5344CB8AC3E}">
        <p14:creationId xmlns:p14="http://schemas.microsoft.com/office/powerpoint/2010/main" val="2862637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CEAC4A9-77F9-415B-8D1B-5113A2597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550" y="285751"/>
            <a:ext cx="8086725" cy="549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18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B8D8CA9-273F-4EEB-A897-872AFFF7A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6999" y="3159142"/>
            <a:ext cx="6562725" cy="2555858"/>
          </a:xfrm>
          <a:prstGeom prst="rect">
            <a:avLst/>
          </a:prstGeom>
        </p:spPr>
      </p:pic>
      <p:pic>
        <p:nvPicPr>
          <p:cNvPr id="5" name="Місце для вмісту 3">
            <a:extLst>
              <a:ext uri="{FF2B5EF4-FFF2-40B4-BE49-F238E27FC236}">
                <a16:creationId xmlns:a16="http://schemas.microsoft.com/office/drawing/2014/main" id="{280019EF-38B0-499C-80E9-05BB86815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00050"/>
            <a:ext cx="65627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36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0280A0-EE29-42F1-A043-915EBD6CE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98" y="360947"/>
            <a:ext cx="10881360" cy="456189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6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7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042-19AD-475F-B928-28E35D61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/>
              <a:t>ПЛАН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1398169-D49D-4D22-9D16-337A81C40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924" y="1825625"/>
            <a:ext cx="10258425" cy="4351338"/>
          </a:xfrm>
        </p:spPr>
        <p:txBody>
          <a:bodyPr>
            <a:normAutofit fontScale="92500" lnSpcReduction="20000"/>
          </a:bodyPr>
          <a:lstStyle/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міжбюджетних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міжбюджетних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Україні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стан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вирівнювання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6.4.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6.5.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міжбюджетних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Україні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(ДОПОВІДЬ)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EB04A-904B-4BC4-BCEC-B0B58950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52464"/>
            <a:ext cx="8915400" cy="51911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міжбюджетних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99B82-74E6-4C02-A66D-2008ADDB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599" y="876300"/>
            <a:ext cx="9439275" cy="5300663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Концептуальні засади побудови міжбюджетних відносин залежать від економічної системи держави. В тоталітарних країнах центральне місце займає державний бюджет; місцеві бюджети мають другорядне значення. У бюджетних системах демократичних країн бюджет центрального уряду і бюджети місцевої влади функціонують у межах однієї бюджетної системи і роль місцевих бюджетів зростає.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бюджетної системи України характерним є досить високий ступінь централізації бюджетних ресурсів, що свідчить про нерозвиненість місцевого самоврядування і слабкість його фінансової бази.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децентралізації державної влади має супроводжуватися передаванням частини керівних повноважень по вертикалі управління, розширенням самостійності у вирішенні проблем соціально-економічного розвитку територій місцевими органами влади.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результаті даного процесу формується система органів управління потоками бюджетних ресурсів, до компетенції яких належить право вирішення питань про розміри, напрями, терміни, механізми використання цих ресурсів. Взаємозв’язок органів влади і управління виявляється в необхідності фінансування єдиних суспільних потреб, у кількісному і якісному розмежуванні бюджетних ресурсів між адміністративно-територіальними одиницями і по вертикалі державного управління. У процесі перерозподілу фінансових ресурсів бюджетною системою виділяються такі основні типи відносин між бюджетами різних рівнів. </a:t>
            </a:r>
          </a:p>
        </p:txBody>
      </p:sp>
    </p:spTree>
    <p:extLst>
      <p:ext uri="{BB962C8B-B14F-4D97-AF65-F5344CB8AC3E}">
        <p14:creationId xmlns:p14="http://schemas.microsoft.com/office/powerpoint/2010/main" val="265002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CDD7C0F-2CA8-40CC-A97C-CC0DD4E41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1724" y="790576"/>
            <a:ext cx="8753475" cy="533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7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2EC850-61A8-43D3-9431-3745FB734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74" y="581025"/>
            <a:ext cx="10506075" cy="5595938"/>
          </a:xfrm>
        </p:spPr>
        <p:txBody>
          <a:bodyPr>
            <a:normAutofit lnSpcReduction="10000"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 передумови виникнення міжбюджетних відносин: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визначений у законодавстві держави поділ повноважень між державною виконавчою владою та органами місцевого самоврядування;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гарантія з боку держави фінансування наданих повноважень органам місцевого самоврядування;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снуючий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розмежування доходів і видатків між рівнями бюджетної системи і видами місцевих бюджетів;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фінансова підтримка місцевих бюджетів у зв’язку із значним коливанням рівнів податкового потенціалу окремих територій та об’єктивними розбіжностями у розмірах видатків.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форми руху бюджетних ресурсів у процесі міжбюджетних відносин: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міжбюджетні трансферти 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(дотації,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субвенції, кошти, що передаються);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взаємозаліки, взаєморозрахунки (між бюджетами окремих видів і рівнів, між бюджетами і суб’єктами господарювання);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об’єднання коштів бюджетів (для виконання спільних проектів </a:t>
            </a:r>
            <a:r>
              <a:rPr lang="uk-UA" dirty="0"/>
              <a:t>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програм).</a:t>
            </a:r>
          </a:p>
        </p:txBody>
      </p:sp>
    </p:spTree>
    <p:extLst>
      <p:ext uri="{BB962C8B-B14F-4D97-AF65-F5344CB8AC3E}">
        <p14:creationId xmlns:p14="http://schemas.microsoft.com/office/powerpoint/2010/main" val="62279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A7A946D-A320-4D3D-A6E2-D185E389E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31"/>
          <a:stretch/>
        </p:blipFill>
        <p:spPr>
          <a:xfrm>
            <a:off x="2400300" y="438151"/>
            <a:ext cx="8686799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2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EB04A-904B-4BC4-BCEC-B0B58950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3350"/>
            <a:ext cx="8915400" cy="1038225"/>
          </a:xfrm>
        </p:spPr>
        <p:txBody>
          <a:bodyPr>
            <a:noAutofit/>
          </a:bodyPr>
          <a:lstStyle/>
          <a:p>
            <a:pPr indent="360000" algn="ctr">
              <a:lnSpc>
                <a:spcPct val="100000"/>
              </a:lnSpc>
              <a:spcBef>
                <a:spcPts val="0"/>
              </a:spcBef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міжбюджетних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Україні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D4E946DF-1B55-4BB8-A44B-4C646B5AD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9862" y="1377950"/>
            <a:ext cx="8372475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76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399748-3B7B-4F79-A4AB-93F9895F1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90500"/>
            <a:ext cx="867727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9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EB04A-904B-4BC4-BCEC-B0B58950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3350"/>
            <a:ext cx="8915400" cy="132397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стан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вирівнювання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30071C4-2058-4A16-A20B-C30E9C991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4" y="1457325"/>
            <a:ext cx="10039351" cy="4719638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Фінансове вирівнювання – приведення у відповідність витрат місцевих бюджетів (за економічною та функціональною класифікаціями) до гарантованого державою мінімального рівня соціальних послуг на одного мешканця, ліквідація значних диспропорцій у здійсненні бюджетних видатків за окремими територіями.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фінансового вирівнювання – забезпечити виконання кількісних параметрів державних соціальних гарантій, публічних послуг.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здійснення фінансового вирівнювання: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вертикальний фіскальний дисбаланс, який означає недостатність фінансових ресурсів певного рівня влади для забезпечення суспільних послуг у межах його видаткових повноважень. Він обумовлений існуванням у будь-якій моделі бюджетної системи відмінностей у функціях різних рівнів влади;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горизонтальний фіскальний дисбаланс, що являє собою невідповідність між обсягами фінансових ресурсів територіальних одиниць, що мають однакові обсяги покладених на них завдань.</a:t>
            </a:r>
          </a:p>
        </p:txBody>
      </p:sp>
    </p:spTree>
    <p:extLst>
      <p:ext uri="{BB962C8B-B14F-4D97-AF65-F5344CB8AC3E}">
        <p14:creationId xmlns:p14="http://schemas.microsoft.com/office/powerpoint/2010/main" val="983619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9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581</Template>
  <TotalTime>1076</TotalTime>
  <Words>1099</Words>
  <Application>Microsoft Office PowerPoint</Application>
  <PresentationFormat>Широкий екран</PresentationFormat>
  <Paragraphs>57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18</vt:i4>
      </vt:variant>
    </vt:vector>
  </HeadingPairs>
  <TitlesOfParts>
    <vt:vector size="28" baseType="lpstr">
      <vt:lpstr>맑은 고딕</vt:lpstr>
      <vt:lpstr>Arial</vt:lpstr>
      <vt:lpstr>Arial Black</vt:lpstr>
      <vt:lpstr>Calibri</vt:lpstr>
      <vt:lpstr>Calibri Light</vt:lpstr>
      <vt:lpstr>Tahoma</vt:lpstr>
      <vt:lpstr>Times New Roman</vt:lpstr>
      <vt:lpstr>Тема Office</vt:lpstr>
      <vt:lpstr>Custom Design</vt:lpstr>
      <vt:lpstr>493</vt:lpstr>
      <vt:lpstr>ФІНАНСОВЕ ВИРІВНЮВАННЯ І БЮДЖЕТНЕ РЕГУЛЮВАННЯ </vt:lpstr>
      <vt:lpstr>ПЛАН</vt:lpstr>
      <vt:lpstr>6.1. Зміст міжбюджетних відносин та передумови їх виникнення.  </vt:lpstr>
      <vt:lpstr>Презентація PowerPoint</vt:lpstr>
      <vt:lpstr>Презентація PowerPoint</vt:lpstr>
      <vt:lpstr>Презентація PowerPoint</vt:lpstr>
      <vt:lpstr> 6.2. Види міжбюджетних трансфертів в Україні.</vt:lpstr>
      <vt:lpstr>Презентація PowerPoint</vt:lpstr>
      <vt:lpstr> 6.3. Сутність та стан фінансового вирівнювання. </vt:lpstr>
      <vt:lpstr>Презентація PowerPoint</vt:lpstr>
      <vt:lpstr>Презентація PowerPoint</vt:lpstr>
      <vt:lpstr>Презентація PowerPoint</vt:lpstr>
      <vt:lpstr>Презентація PowerPoint</vt:lpstr>
      <vt:lpstr>6.4. Зміст, цілі та методи бюджетного регулювання.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банківського сектору у забезпеченні економічного зростання</dc:title>
  <dc:creator>Zhytomir Andrey</dc:creator>
  <cp:lastModifiedBy>ASUS</cp:lastModifiedBy>
  <cp:revision>176</cp:revision>
  <dcterms:created xsi:type="dcterms:W3CDTF">2020-11-16T08:41:00Z</dcterms:created>
  <dcterms:modified xsi:type="dcterms:W3CDTF">2025-10-30T12:45:38Z</dcterms:modified>
</cp:coreProperties>
</file>