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  <p:sldMasterId id="2147483779" r:id="rId2"/>
    <p:sldMasterId id="2147483791" r:id="rId3"/>
  </p:sldMasterIdLst>
  <p:sldIdLst>
    <p:sldId id="256" r:id="rId4"/>
    <p:sldId id="294" r:id="rId5"/>
    <p:sldId id="309" r:id="rId6"/>
    <p:sldId id="295" r:id="rId7"/>
    <p:sldId id="296" r:id="rId8"/>
    <p:sldId id="297" r:id="rId9"/>
    <p:sldId id="298" r:id="rId10"/>
    <p:sldId id="299" r:id="rId11"/>
    <p:sldId id="302" r:id="rId12"/>
    <p:sldId id="305" r:id="rId13"/>
    <p:sldId id="306" r:id="rId14"/>
    <p:sldId id="310" r:id="rId15"/>
    <p:sldId id="300" r:id="rId16"/>
    <p:sldId id="301" r:id="rId17"/>
    <p:sldId id="303" r:id="rId18"/>
    <p:sldId id="304" r:id="rId19"/>
    <p:sldId id="307" r:id="rId20"/>
    <p:sldId id="308" r:id="rId21"/>
    <p:sldId id="26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5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022FF0-9036-4B8B-A30D-9F179D837511}" type="datetimeFigureOut">
              <a:rPr lang="uk-UA" smtClean="0"/>
              <a:pPr/>
              <a:t>07.02.2026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9CF55-EC64-4789-B950-4DC77E0247DF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582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022FF0-9036-4B8B-A30D-9F179D837511}" type="datetimeFigureOut">
              <a:rPr lang="uk-UA" smtClean="0"/>
              <a:pPr/>
              <a:t>07.02.2026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9CF55-EC64-4789-B950-4DC77E0247DF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3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64"/>
          <a:stretch/>
        </p:blipFill>
        <p:spPr>
          <a:xfrm flipH="1">
            <a:off x="1" y="0"/>
            <a:ext cx="7862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89A4B5-570B-4916-A158-B02CFF6D4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3" y="1982569"/>
            <a:ext cx="9577137" cy="15340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СУТНІСТЬ, СКЛАДОВІ ТА ЗАСАДИ</a:t>
            </a:r>
            <a:br>
              <a:rPr lang="uk-UA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ОРГАНІЗАЦІЇ МІСЦЕВИХ ФІНАНСІВ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97E028-2991-4CA9-A31C-A9E328238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282" y="4621789"/>
            <a:ext cx="10363200" cy="1199704"/>
          </a:xfrm>
        </p:spPr>
        <p:txBody>
          <a:bodyPr>
            <a:normAutofit/>
          </a:bodyPr>
          <a:lstStyle/>
          <a:p>
            <a:r>
              <a:rPr lang="uk-UA" altLang="ru-RU" dirty="0"/>
              <a:t>Литвинчук Ірина Вікторівна, </a:t>
            </a:r>
            <a:r>
              <a:rPr lang="en-US" altLang="ru-RU" dirty="0"/>
              <a:t> </a:t>
            </a:r>
            <a:r>
              <a:rPr lang="uk-UA" altLang="ru-RU" dirty="0" err="1"/>
              <a:t>к.е.н</a:t>
            </a:r>
            <a:r>
              <a:rPr lang="uk-UA" altLang="ru-RU" dirty="0"/>
              <a:t>., доцент</a:t>
            </a:r>
            <a:endParaRPr lang="uk-UA" altLang="ru-RU" b="1" i="1" dirty="0">
              <a:latin typeface="Arial Black" panose="020B0A04020102020204" pitchFamily="34" charset="0"/>
            </a:endParaRPr>
          </a:p>
          <a:p>
            <a:endParaRPr lang="uk-UA" altLang="ru-RU" sz="2000" b="1" i="1" dirty="0">
              <a:latin typeface="Arial Black" panose="020B0A04020102020204" pitchFamily="34" charset="0"/>
            </a:endParaRPr>
          </a:p>
          <a:p>
            <a:r>
              <a:rPr lang="uk-UA" altLang="ru-RU" sz="1600" dirty="0"/>
              <a:t>Житомир – 2025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82125" y="821619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altLang="ru-RU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ТЕМА-1</a:t>
            </a:r>
            <a:br>
              <a:rPr lang="uk-UA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210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42187C7-D4E2-4159-9AF6-0F762DC71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1057275"/>
            <a:ext cx="9344024" cy="5119688"/>
          </a:xfrm>
        </p:spPr>
        <p:txBody>
          <a:bodyPr>
            <a:norm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Розподільча функція місцевих фінансів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 свій прояв у порядку формування доходів і видатків місцевих бюджетів, формуванні цільових фондів органів місцевого самоврядування, за допомогою яких проходить складний процес забезпечення їх фінансовими ресурсами, необхідних для виконання покладених на органи місцевого самоврядування функцій і завдань. 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Кошти, які акумулюються у місцевих бюджетах і цільових фондах, розподіляються і використовуються для задоволення різноманітних місцевих потреб. Крім того, через систему міжбюджетних відносин фінансові ресурси, акумульовані на обласному і районному рівні, перерозподіляються між окремими адміністративно-територіальними одиницями з метою проведення фінансового вирівнювання.</a:t>
            </a:r>
          </a:p>
        </p:txBody>
      </p:sp>
    </p:spTree>
    <p:extLst>
      <p:ext uri="{BB962C8B-B14F-4D97-AF65-F5344CB8AC3E}">
        <p14:creationId xmlns:p14="http://schemas.microsoft.com/office/powerpoint/2010/main" val="3910526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44B53F-9B7C-4416-B19B-7B8277D8C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933449"/>
            <a:ext cx="9144000" cy="5243513"/>
          </a:xfrm>
        </p:spPr>
        <p:txBody>
          <a:bodyPr>
            <a:norm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 функція місцевих фінансів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реалізується, зокрема, в діяльності органів місцевого самоврядування при складанні проектів місцевих бюджетів, їх розгляді та затвердженні, а також при виконанні й складанні звіту про виконання місцевих бюджетів, у процесі здійснення контролю за формуванням та використанням бюджетних коштів. Сфера дії контрольної функції не обмежується місцевими бюджетами, а включає інші фонди грошових коштів та загалом усі фінансові ресурси, які знаходяться в розпорядженні місцевого самоврядування. 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 функція місцевих фінансів спрямована на забезпечення передбачених пропорцій розподілу і перерозподілу фінансових ресурсів, їх цільове й економне використання.</a:t>
            </a:r>
          </a:p>
        </p:txBody>
      </p:sp>
    </p:spTree>
    <p:extLst>
      <p:ext uri="{BB962C8B-B14F-4D97-AF65-F5344CB8AC3E}">
        <p14:creationId xmlns:p14="http://schemas.microsoft.com/office/powerpoint/2010/main" val="4184819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FC640C-AB96-42AA-A201-91E0D6D25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900" y="1047750"/>
            <a:ext cx="9048750" cy="4695825"/>
          </a:xfrm>
        </p:spPr>
        <p:txBody>
          <a:bodyPr/>
          <a:lstStyle/>
          <a:p>
            <a:pPr algn="just"/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Стимулююча функція місцевих фінансів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 у створенні таких умов, за яких органи місцевого самоврядування стають безпосередньо зацікавленими у збільшенні обсягів доходів бюджетів, додатковому залученні надходжень як загальнодержавних, так і місцевих податків і зборів, пошуку альтернативних джерел доходів, ефективному використанні фінансових ресурсів, які надходять в їх розпорядження. 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Реальним втіленням стимулюючої функції є діючий порядок формування власних доходів місцевих бюджетів, заохочення перевиконання запланованих показників надходжень загальнодержавних податків і зборів, самостійність у використанні додатково залучених коштів та ін.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36425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FBB41CBA-794E-4189-820E-C545AE01C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5550" y="714375"/>
            <a:ext cx="82581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08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759F7EA8-D3DC-4BFF-A0B4-627562355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5126" y="466724"/>
            <a:ext cx="6638924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95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1F7B4FF4-F4AD-4E68-B760-0FC39130E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3150" y="929197"/>
            <a:ext cx="8162925" cy="461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17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5B85A2FE-FFCE-4E58-945D-792F54111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8376" y="638175"/>
            <a:ext cx="8239124" cy="537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14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5AAF2F78-5B69-4F5D-9A00-06D3DDDF0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250" y="666750"/>
            <a:ext cx="791527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57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1A869C5A-9570-47C0-949F-02AEB993F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428626"/>
            <a:ext cx="7772400" cy="545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31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30280A0-EE29-42F1-A043-915EBD6CE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298" y="360947"/>
            <a:ext cx="10881360" cy="456189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6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uk-UA" sz="6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37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0C042-19AD-475F-B928-28E35D618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/>
              <a:t>ПЛАН</a:t>
            </a: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C26F439C-FE00-4657-84A2-430661937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042" y="1339589"/>
            <a:ext cx="10582274" cy="30003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7651EB-AFBC-C77F-63D1-FBA39BA4BDD6}"/>
              </a:ext>
            </a:extLst>
          </p:cNvPr>
          <p:cNvSpPr txBox="1"/>
          <p:nvPr/>
        </p:nvSpPr>
        <p:spPr>
          <a:xfrm>
            <a:off x="1444658" y="4245929"/>
            <a:ext cx="94150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1.4. Європейська хартія місцевого самоврядування: характеристика і призначення (Доповідь).</a:t>
            </a:r>
            <a:endParaRPr lang="uk-UA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208D3-4D35-438D-AA37-E4D56F476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err="1"/>
              <a:t>Етапи</a:t>
            </a:r>
            <a:r>
              <a:rPr lang="ru-RU" b="1" u="sng" dirty="0"/>
              <a:t> </a:t>
            </a:r>
            <a:r>
              <a:rPr lang="ru-RU" b="1" u="sng" dirty="0" err="1"/>
              <a:t>розвитку</a:t>
            </a:r>
            <a:r>
              <a:rPr lang="ru-RU" b="1" u="sng" dirty="0"/>
              <a:t> науки про </a:t>
            </a:r>
            <a:r>
              <a:rPr lang="ru-RU" b="1" u="sng" dirty="0" err="1"/>
              <a:t>місцеві</a:t>
            </a:r>
            <a:r>
              <a:rPr lang="ru-RU" b="1" u="sng" dirty="0"/>
              <a:t> </a:t>
            </a:r>
            <a:r>
              <a:rPr lang="ru-RU" b="1" u="sng" dirty="0" err="1"/>
              <a:t>фінанси</a:t>
            </a:r>
            <a:endParaRPr lang="uk-UA" b="1" u="sng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7F9EA821-F7C0-402B-8418-6F5221640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150" y="1790700"/>
            <a:ext cx="9324975" cy="33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98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89A693F0-8CAD-411C-9F91-823E42AA3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4975" y="657225"/>
            <a:ext cx="8448675" cy="507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73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18FF1D5C-88BE-476E-95F5-0384CD245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542926"/>
            <a:ext cx="8496299" cy="563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18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5723EE61-87E6-407A-BBBC-E13B64747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551" y="435679"/>
            <a:ext cx="7506748" cy="12860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BB52AB-7C2B-4DDF-959A-DADF01926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4" y="1795158"/>
            <a:ext cx="6962775" cy="462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57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F32A067B-C3AD-4B9C-9380-688352EC5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9275" y="133350"/>
            <a:ext cx="8458199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85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7AD34864-3AE3-4092-8F73-065C82955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5050" y="428625"/>
            <a:ext cx="7581899" cy="571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92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712E24A-4A90-4F79-AF1E-C28211488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"/>
            <a:ext cx="10515600" cy="5834063"/>
          </a:xfrm>
        </p:spPr>
        <p:txBody>
          <a:bodyPr/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місцеві фінанси не можна розглядати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відокремлено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 фінансів загалом, а місцеві фінанси виступають як складова фінансової системи країни, то функції фінансів і місцевих фінансів тісно пов’язані між собою, а призначення останніх зумовлено сутністю, функціями і роллю фінансів як однієї з найважливіших економічних категорій ринкового господарства. 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Місцевим фінансам притаманні такі функції: розподільча, контрольна та стимулююча.</a:t>
            </a:r>
          </a:p>
          <a:p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6354E2-FDC3-4EDD-ADA2-A26AE81E0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091" y="2581275"/>
            <a:ext cx="8858809" cy="347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325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9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581</Template>
  <TotalTime>590</TotalTime>
  <Words>387</Words>
  <Application>Microsoft Office PowerPoint</Application>
  <PresentationFormat>Широкий екран</PresentationFormat>
  <Paragraphs>20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Tahoma</vt:lpstr>
      <vt:lpstr>Times New Roman</vt:lpstr>
      <vt:lpstr>Тема Office</vt:lpstr>
      <vt:lpstr>Custom Design</vt:lpstr>
      <vt:lpstr>493</vt:lpstr>
      <vt:lpstr>СУТНІСТЬ, СКЛАДОВІ ТА ЗАСАДИ ОРГАНІЗАЦІЇ МІСЦЕВИХ ФІНАНСІВ</vt:lpstr>
      <vt:lpstr>ПЛАН</vt:lpstr>
      <vt:lpstr>Етапи розвитку науки про місцеві фінанси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банківського сектору у забезпеченні економічного зростання</dc:title>
  <dc:creator>Zhytomir Andrey</dc:creator>
  <cp:lastModifiedBy>ASUS</cp:lastModifiedBy>
  <cp:revision>69</cp:revision>
  <dcterms:created xsi:type="dcterms:W3CDTF">2020-11-16T08:41:00Z</dcterms:created>
  <dcterms:modified xsi:type="dcterms:W3CDTF">2026-02-07T07:38:23Z</dcterms:modified>
</cp:coreProperties>
</file>