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4" r:id="rId6"/>
    <p:sldId id="278" r:id="rId7"/>
    <p:sldId id="260" r:id="rId8"/>
    <p:sldId id="261" r:id="rId9"/>
    <p:sldId id="262" r:id="rId10"/>
    <p:sldId id="279" r:id="rId11"/>
    <p:sldId id="263" r:id="rId12"/>
    <p:sldId id="281" r:id="rId13"/>
    <p:sldId id="265" r:id="rId14"/>
    <p:sldId id="266" r:id="rId15"/>
    <p:sldId id="280" r:id="rId16"/>
    <p:sldId id="267" r:id="rId17"/>
    <p:sldId id="268" r:id="rId18"/>
    <p:sldId id="269" r:id="rId19"/>
    <p:sldId id="270" r:id="rId20"/>
    <p:sldId id="271" r:id="rId21"/>
    <p:sldId id="272" r:id="rId22"/>
    <p:sldId id="273" r:id="rId23"/>
    <p:sldId id="275" r:id="rId24"/>
    <p:sldId id="274"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59" d="100"/>
          <a:sy n="59" d="100"/>
        </p:scale>
        <p:origin x="10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1/31/2026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1/31/2026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1/31/2026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1/31/2026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1/31/2026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1/31/2026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1/31/2026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1/31/2026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1/31/2026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1/31/2026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76601" y="914400"/>
            <a:ext cx="8915399" cy="2262781"/>
          </a:xfrm>
        </p:spPr>
        <p:txBody>
          <a:bodyPr>
            <a:normAutofit/>
          </a:bodyPr>
          <a:lstStyle/>
          <a:p>
            <a:pPr algn="r"/>
            <a:r>
              <a:rPr lang="uk-UA" dirty="0" smtClean="0"/>
              <a:t>Тема</a:t>
            </a:r>
            <a:endParaRPr lang="ru-RU" dirty="0"/>
          </a:p>
        </p:txBody>
      </p:sp>
      <p:sp>
        <p:nvSpPr>
          <p:cNvPr id="3" name="Подзаголовок 2"/>
          <p:cNvSpPr>
            <a:spLocks noGrp="1"/>
          </p:cNvSpPr>
          <p:nvPr>
            <p:ph type="subTitle" idx="1"/>
          </p:nvPr>
        </p:nvSpPr>
        <p:spPr>
          <a:xfrm>
            <a:off x="2589213" y="3474721"/>
            <a:ext cx="8915399" cy="2428942"/>
          </a:xfrm>
        </p:spPr>
        <p:txBody>
          <a:bodyPr>
            <a:normAutofit/>
          </a:bodyPr>
          <a:lstStyle/>
          <a:p>
            <a:r>
              <a:rPr lang="ru-RU" sz="3600" b="1" dirty="0" err="1" smtClean="0">
                <a:latin typeface="Arial Black" panose="020B0A04020102020204" pitchFamily="34" charset="0"/>
              </a:rPr>
              <a:t>Екологічна</a:t>
            </a:r>
            <a:r>
              <a:rPr lang="ru-RU" sz="3600" b="1" dirty="0" smtClean="0">
                <a:latin typeface="Arial Black" panose="020B0A04020102020204" pitchFamily="34" charset="0"/>
              </a:rPr>
              <a:t> </a:t>
            </a:r>
            <a:r>
              <a:rPr lang="ru-RU" sz="3600" b="1" dirty="0" err="1">
                <a:latin typeface="Arial Black" panose="020B0A04020102020204" pitchFamily="34" charset="0"/>
              </a:rPr>
              <a:t>складова</a:t>
            </a:r>
            <a:r>
              <a:rPr lang="ru-RU" sz="3600" b="1" dirty="0">
                <a:latin typeface="Arial Black" panose="020B0A04020102020204" pitchFamily="34" charset="0"/>
              </a:rPr>
              <a:t> </a:t>
            </a:r>
            <a:r>
              <a:rPr lang="ru-RU" sz="3600" b="1" dirty="0" err="1">
                <a:latin typeface="Arial Black" panose="020B0A04020102020204" pitchFamily="34" charset="0"/>
              </a:rPr>
              <a:t>безпеки</a:t>
            </a:r>
            <a:r>
              <a:rPr lang="ru-RU" sz="3600" b="1" dirty="0">
                <a:latin typeface="Arial Black" panose="020B0A04020102020204" pitchFamily="34" charset="0"/>
              </a:rPr>
              <a:t> </a:t>
            </a:r>
            <a:r>
              <a:rPr lang="ru-RU" sz="3600" b="1" dirty="0" err="1" smtClean="0">
                <a:latin typeface="Arial Black" panose="020B0A04020102020204" pitchFamily="34" charset="0"/>
              </a:rPr>
              <a:t>житт</a:t>
            </a:r>
            <a:r>
              <a:rPr lang="uk-UA" sz="3600" b="1" dirty="0" err="1" smtClean="0">
                <a:latin typeface="Arial Black" panose="020B0A04020102020204" pitchFamily="34" charset="0"/>
              </a:rPr>
              <a:t>єдіяльності</a:t>
            </a:r>
            <a:endParaRPr lang="ru-RU" sz="3600" b="1" dirty="0">
              <a:latin typeface="Arial Black" panose="020B0A04020102020204" pitchFamily="34" charset="0"/>
            </a:endParaRPr>
          </a:p>
          <a:p>
            <a:endParaRPr lang="ru-RU" dirty="0"/>
          </a:p>
        </p:txBody>
      </p:sp>
    </p:spTree>
    <p:extLst>
      <p:ext uri="{BB962C8B-B14F-4D97-AF65-F5344CB8AC3E}">
        <p14:creationId xmlns:p14="http://schemas.microsoft.com/office/powerpoint/2010/main" val="4098609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92382" y="249383"/>
            <a:ext cx="10799618" cy="584775"/>
          </a:xfrm>
          <a:prstGeom prst="rect">
            <a:avLst/>
          </a:prstGeom>
        </p:spPr>
        <p:txBody>
          <a:bodyPr wrap="square">
            <a:spAutoFit/>
          </a:bodyPr>
          <a:lstStyle/>
          <a:p>
            <a:pPr algn="ctr"/>
            <a:endParaRPr lang="ru-RU" sz="3200" dirty="0"/>
          </a:p>
        </p:txBody>
      </p:sp>
      <p:sp>
        <p:nvSpPr>
          <p:cNvPr id="5" name="Прямоугольник 4"/>
          <p:cNvSpPr/>
          <p:nvPr/>
        </p:nvSpPr>
        <p:spPr>
          <a:xfrm>
            <a:off x="1459922" y="0"/>
            <a:ext cx="10664537" cy="6740307"/>
          </a:xfrm>
          <a:prstGeom prst="rect">
            <a:avLst/>
          </a:prstGeom>
        </p:spPr>
        <p:txBody>
          <a:bodyPr wrap="square">
            <a:spAutoFit/>
          </a:bodyPr>
          <a:lstStyle/>
          <a:p>
            <a:pPr algn="just"/>
            <a:r>
              <a:rPr lang="uk-UA" sz="2400" dirty="0" smtClean="0">
                <a:latin typeface="Times New Roman" panose="02020603050405020304" pitchFamily="18" charset="0"/>
                <a:cs typeface="Times New Roman" panose="02020603050405020304" pitchFamily="18" charset="0"/>
              </a:rPr>
              <a:t>Виділяють близько 70 видів небезпечних природних процесів і явищ, які можуть призвести до виникнення надзвичайної екологічної ситуації. </a:t>
            </a:r>
          </a:p>
          <a:p>
            <a:pPr algn="just"/>
            <a:r>
              <a:rPr lang="uk-UA" sz="2400" b="1" i="1" dirty="0" smtClean="0">
                <a:latin typeface="Times New Roman" panose="02020603050405020304" pitchFamily="18" charset="0"/>
                <a:cs typeface="Times New Roman" panose="02020603050405020304" pitchFamily="18" charset="0"/>
              </a:rPr>
              <a:t>Передумови </a:t>
            </a:r>
            <a:r>
              <a:rPr lang="uk-UA" sz="2400" b="1" i="1" dirty="0">
                <a:latin typeface="Times New Roman" panose="02020603050405020304" pitchFamily="18" charset="0"/>
                <a:cs typeface="Times New Roman" panose="02020603050405020304" pitchFamily="18" charset="0"/>
              </a:rPr>
              <a:t>виникнення небезпечних природних явищ, які </a:t>
            </a:r>
            <a:r>
              <a:rPr lang="uk-UA" sz="2400" b="1" i="1" dirty="0" smtClean="0">
                <a:latin typeface="Times New Roman" panose="02020603050405020304" pitchFamily="18" charset="0"/>
                <a:cs typeface="Times New Roman" panose="02020603050405020304" pitchFamily="18" charset="0"/>
              </a:rPr>
              <a:t>можуть </a:t>
            </a:r>
            <a:r>
              <a:rPr lang="uk-UA" sz="2400" b="1" i="1" dirty="0">
                <a:latin typeface="Times New Roman" panose="02020603050405020304" pitchFamily="18" charset="0"/>
                <a:cs typeface="Times New Roman" panose="02020603050405020304" pitchFamily="18" charset="0"/>
              </a:rPr>
              <a:t>привести до виникнення надзвичайних екологічних </a:t>
            </a:r>
            <a:r>
              <a:rPr lang="uk-UA" sz="2400" b="1" i="1" dirty="0" smtClean="0">
                <a:latin typeface="Times New Roman" panose="02020603050405020304" pitchFamily="18" charset="0"/>
                <a:cs typeface="Times New Roman" panose="02020603050405020304" pitchFamily="18" charset="0"/>
              </a:rPr>
              <a:t>ситуацій: </a:t>
            </a:r>
            <a:endParaRPr lang="uk-UA" sz="2400" b="1" i="1" dirty="0">
              <a:latin typeface="Times New Roman" panose="02020603050405020304" pitchFamily="18" charset="0"/>
              <a:cs typeface="Times New Roman" panose="02020603050405020304" pitchFamily="18" charset="0"/>
            </a:endParaRPr>
          </a:p>
          <a:p>
            <a:pPr algn="just"/>
            <a:r>
              <a:rPr lang="uk-UA" sz="2400" dirty="0">
                <a:latin typeface="Times New Roman" panose="02020603050405020304" pitchFamily="18" charset="0"/>
                <a:cs typeface="Times New Roman" panose="02020603050405020304" pitchFamily="18" charset="0"/>
              </a:rPr>
              <a:t>- збільшення антропогенного впливу на навколишнє середовище; </a:t>
            </a:r>
          </a:p>
          <a:p>
            <a:pPr algn="just"/>
            <a:r>
              <a:rPr lang="uk-UA" sz="2400" dirty="0">
                <a:latin typeface="Times New Roman" panose="02020603050405020304" pitchFamily="18" charset="0"/>
                <a:cs typeface="Times New Roman" panose="02020603050405020304" pitchFamily="18" charset="0"/>
              </a:rPr>
              <a:t>- аномальні зміни певних параметрів біосфери, атмосфери, гідросфери та літосфери; </a:t>
            </a:r>
          </a:p>
          <a:p>
            <a:pPr algn="just"/>
            <a:r>
              <a:rPr lang="uk-UA" sz="2400" dirty="0">
                <a:latin typeface="Times New Roman" panose="02020603050405020304" pitchFamily="18" charset="0"/>
                <a:cs typeface="Times New Roman" panose="02020603050405020304" pitchFamily="18" charset="0"/>
              </a:rPr>
              <a:t>- висока урбанізація територій, розміщення об‘єктів господарської діяльності та населених пунктів в зонах потенційної природної небезпеки; </a:t>
            </a:r>
          </a:p>
          <a:p>
            <a:pPr algn="just"/>
            <a:r>
              <a:rPr lang="uk-UA" sz="2400" dirty="0">
                <a:latin typeface="Times New Roman" panose="02020603050405020304" pitchFamily="18" charset="0"/>
                <a:cs typeface="Times New Roman" panose="02020603050405020304" pitchFamily="18" charset="0"/>
              </a:rPr>
              <a:t>- нерозвиненість або відсутність систем моніторингу компонентів природного середовища;</a:t>
            </a:r>
          </a:p>
          <a:p>
            <a:pPr algn="just"/>
            <a:r>
              <a:rPr lang="uk-UA" sz="2400" dirty="0">
                <a:latin typeface="Times New Roman" panose="02020603050405020304" pitchFamily="18" charset="0"/>
                <a:cs typeface="Times New Roman" panose="02020603050405020304" pitchFamily="18" charset="0"/>
              </a:rPr>
              <a:t>- низька достовірність прогнозування небезпечних природних явищ; </a:t>
            </a:r>
          </a:p>
          <a:p>
            <a:pPr algn="just"/>
            <a:r>
              <a:rPr lang="uk-UA" sz="2400" dirty="0">
                <a:latin typeface="Times New Roman" panose="02020603050405020304" pitchFamily="18" charset="0"/>
                <a:cs typeface="Times New Roman" panose="02020603050405020304" pitchFamily="18" charset="0"/>
              </a:rPr>
              <a:t>- відсутність або поганий стан гідротехнічних, протизсувних, </a:t>
            </a:r>
            <a:r>
              <a:rPr lang="uk-UA" sz="2400" dirty="0" err="1">
                <a:latin typeface="Times New Roman" panose="02020603050405020304" pitchFamily="18" charset="0"/>
                <a:cs typeface="Times New Roman" panose="02020603050405020304" pitchFamily="18" charset="0"/>
              </a:rPr>
              <a:t>протиселевих</a:t>
            </a:r>
            <a:r>
              <a:rPr lang="uk-UA" sz="2400" dirty="0">
                <a:latin typeface="Times New Roman" panose="02020603050405020304" pitchFamily="18" charset="0"/>
                <a:cs typeface="Times New Roman" panose="02020603050405020304" pitchFamily="18" charset="0"/>
              </a:rPr>
              <a:t> та інших захисних споруд; </a:t>
            </a:r>
          </a:p>
          <a:p>
            <a:pPr algn="just"/>
            <a:r>
              <a:rPr lang="uk-UA" sz="2400" dirty="0">
                <a:latin typeface="Times New Roman" panose="02020603050405020304" pitchFamily="18" charset="0"/>
                <a:cs typeface="Times New Roman" panose="02020603050405020304" pitchFamily="18" charset="0"/>
              </a:rPr>
              <a:t>- недостатні обсяги </a:t>
            </a:r>
            <a:r>
              <a:rPr lang="uk-UA" sz="2400" dirty="0" err="1">
                <a:latin typeface="Times New Roman" panose="02020603050405020304" pitchFamily="18" charset="0"/>
                <a:cs typeface="Times New Roman" panose="02020603050405020304" pitchFamily="18" charset="0"/>
              </a:rPr>
              <a:t>сейсмоустойчивость</a:t>
            </a:r>
            <a:r>
              <a:rPr lang="uk-UA" sz="2400" dirty="0">
                <a:latin typeface="Times New Roman" panose="02020603050405020304" pitchFamily="18" charset="0"/>
                <a:cs typeface="Times New Roman" panose="02020603050405020304" pitchFamily="18" charset="0"/>
              </a:rPr>
              <a:t> будівництва та </a:t>
            </a:r>
            <a:r>
              <a:rPr lang="uk-UA" sz="2400" dirty="0" err="1">
                <a:latin typeface="Times New Roman" panose="02020603050405020304" pitchFamily="18" charset="0"/>
                <a:cs typeface="Times New Roman" panose="02020603050405020304" pitchFamily="18" charset="0"/>
              </a:rPr>
              <a:t>сейсмоукрепленія</a:t>
            </a:r>
            <a:r>
              <a:rPr lang="uk-UA" sz="2400" dirty="0">
                <a:latin typeface="Times New Roman" panose="02020603050405020304" pitchFamily="18" charset="0"/>
                <a:cs typeface="Times New Roman" panose="02020603050405020304" pitchFamily="18" charset="0"/>
              </a:rPr>
              <a:t> побудованих будівель і споруд в сейсмоактивних зонах; </a:t>
            </a:r>
          </a:p>
          <a:p>
            <a:pPr algn="just"/>
            <a:r>
              <a:rPr lang="uk-UA" sz="2400" dirty="0">
                <a:latin typeface="Times New Roman" panose="02020603050405020304" pitchFamily="18" charset="0"/>
                <a:cs typeface="Times New Roman" panose="02020603050405020304" pitchFamily="18" charset="0"/>
              </a:rPr>
              <a:t>- мінімізація заходів щодо запобігання деяких природних явищ (наприклад, </a:t>
            </a:r>
            <a:r>
              <a:rPr lang="uk-UA" sz="2400" dirty="0" err="1">
                <a:latin typeface="Times New Roman" panose="02020603050405020304" pitchFamily="18" charset="0"/>
                <a:cs typeface="Times New Roman" panose="02020603050405020304" pitchFamily="18" charset="0"/>
              </a:rPr>
              <a:t>градобою</a:t>
            </a:r>
            <a:r>
              <a:rPr lang="uk-UA"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616766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48246" y="382012"/>
            <a:ext cx="10643754" cy="3046988"/>
          </a:xfrm>
          <a:prstGeom prst="rect">
            <a:avLst/>
          </a:prstGeom>
        </p:spPr>
        <p:txBody>
          <a:bodyPr wrap="square">
            <a:spAutoFit/>
          </a:bodyPr>
          <a:lstStyle/>
          <a:p>
            <a:pPr algn="just"/>
            <a:r>
              <a:rPr lang="uk-UA" sz="2400" dirty="0" smtClean="0">
                <a:latin typeface="Times New Roman" panose="02020603050405020304" pitchFamily="18" charset="0"/>
                <a:cs typeface="Times New Roman" panose="02020603050405020304" pitchFamily="18" charset="0"/>
              </a:rPr>
              <a:t>Основними </a:t>
            </a:r>
            <a:r>
              <a:rPr lang="uk-UA" sz="2400" dirty="0">
                <a:latin typeface="Times New Roman" panose="02020603050405020304" pitchFamily="18" charset="0"/>
                <a:cs typeface="Times New Roman" panose="02020603050405020304" pitchFamily="18" charset="0"/>
              </a:rPr>
              <a:t>загальноєвропейськими екологічними проблемами, які можуть призвести до виникнення надзвичайних екологічних ситуацій, </a:t>
            </a:r>
            <a:r>
              <a:rPr lang="uk-UA" sz="2400" dirty="0" smtClean="0">
                <a:latin typeface="Times New Roman" panose="02020603050405020304" pitchFamily="18" charset="0"/>
                <a:cs typeface="Times New Roman" panose="02020603050405020304" pitchFamily="18" charset="0"/>
              </a:rPr>
              <a:t>є</a:t>
            </a:r>
            <a:r>
              <a:rPr lang="uk-UA" sz="2400" dirty="0">
                <a:latin typeface="Times New Roman" panose="02020603050405020304" pitchFamily="18" charset="0"/>
                <a:cs typeface="Times New Roman" panose="02020603050405020304" pitchFamily="18" charset="0"/>
              </a:rPr>
              <a:t>: </a:t>
            </a:r>
            <a:endParaRPr lang="uk-UA" sz="2400" dirty="0" smtClean="0">
              <a:latin typeface="Times New Roman" panose="02020603050405020304" pitchFamily="18" charset="0"/>
              <a:cs typeface="Times New Roman" panose="02020603050405020304" pitchFamily="18" charset="0"/>
            </a:endParaRPr>
          </a:p>
          <a:p>
            <a:pPr algn="just"/>
            <a:endParaRPr lang="uk-UA" sz="2400" dirty="0">
              <a:latin typeface="Times New Roman" panose="02020603050405020304" pitchFamily="18" charset="0"/>
              <a:cs typeface="Times New Roman" panose="02020603050405020304" pitchFamily="18" charset="0"/>
            </a:endParaRPr>
          </a:p>
          <a:p>
            <a:pPr algn="just"/>
            <a:r>
              <a:rPr lang="uk-UA" sz="2400" dirty="0">
                <a:latin typeface="Times New Roman" panose="02020603050405020304" pitchFamily="18" charset="0"/>
                <a:cs typeface="Times New Roman" panose="02020603050405020304" pitchFamily="18" charset="0"/>
              </a:rPr>
              <a:t>1. Транскордонні впливи і забруднення внаслідок господарської та іншої діяльності, у тому числі в результаті технічних аварій, їх наслідки для здоров‘я людей і природи. </a:t>
            </a:r>
          </a:p>
          <a:p>
            <a:pPr algn="just"/>
            <a:r>
              <a:rPr lang="uk-UA" sz="2400" dirty="0">
                <a:latin typeface="Times New Roman" panose="02020603050405020304" pitchFamily="18" charset="0"/>
                <a:cs typeface="Times New Roman" panose="02020603050405020304" pitchFamily="18" charset="0"/>
              </a:rPr>
              <a:t>2. Розвиток та поширення екологічно небезпечних технологій, розробка і реалізація небезпечних проектів. </a:t>
            </a:r>
          </a:p>
        </p:txBody>
      </p:sp>
      <p:pic>
        <p:nvPicPr>
          <p:cNvPr id="2" name="Рисунок 1"/>
          <p:cNvPicPr>
            <a:picLocks noChangeAspect="1"/>
          </p:cNvPicPr>
          <p:nvPr/>
        </p:nvPicPr>
        <p:blipFill>
          <a:blip r:embed="rId2"/>
          <a:stretch>
            <a:fillRect/>
          </a:stretch>
        </p:blipFill>
        <p:spPr>
          <a:xfrm>
            <a:off x="2868262" y="3177859"/>
            <a:ext cx="6738876" cy="3763268"/>
          </a:xfrm>
          <a:prstGeom prst="rect">
            <a:avLst/>
          </a:prstGeom>
          <a:effectLst>
            <a:softEdge rad="317500"/>
          </a:effectLst>
        </p:spPr>
      </p:pic>
    </p:spTree>
    <p:extLst>
      <p:ext uri="{BB962C8B-B14F-4D97-AF65-F5344CB8AC3E}">
        <p14:creationId xmlns:p14="http://schemas.microsoft.com/office/powerpoint/2010/main" val="90319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60121" y="234167"/>
            <a:ext cx="7191994" cy="5632311"/>
          </a:xfrm>
          <a:prstGeom prst="rect">
            <a:avLst/>
          </a:prstGeom>
        </p:spPr>
        <p:txBody>
          <a:bodyPr wrap="square">
            <a:spAutoFit/>
          </a:bodyPr>
          <a:lstStyle/>
          <a:p>
            <a:pPr algn="just"/>
            <a:r>
              <a:rPr lang="uk-UA" sz="2400" dirty="0" smtClean="0">
                <a:latin typeface="Times New Roman" panose="02020603050405020304" pitchFamily="18" charset="0"/>
                <a:cs typeface="Times New Roman" panose="02020603050405020304" pitchFamily="18" charset="0"/>
              </a:rPr>
              <a:t> </a:t>
            </a:r>
            <a:endParaRPr lang="uk-UA" sz="2400" dirty="0">
              <a:latin typeface="Times New Roman" panose="02020603050405020304" pitchFamily="18" charset="0"/>
              <a:cs typeface="Times New Roman" panose="02020603050405020304" pitchFamily="18" charset="0"/>
            </a:endParaRPr>
          </a:p>
          <a:p>
            <a:pPr algn="just"/>
            <a:r>
              <a:rPr lang="uk-UA" sz="2400" dirty="0" smtClean="0">
                <a:latin typeface="Times New Roman" panose="02020603050405020304" pitchFamily="18" charset="0"/>
                <a:cs typeface="Times New Roman" panose="02020603050405020304" pitchFamily="18" charset="0"/>
              </a:rPr>
              <a:t>3</a:t>
            </a:r>
            <a:r>
              <a:rPr lang="uk-UA" sz="2400" dirty="0">
                <a:latin typeface="Times New Roman" panose="02020603050405020304" pitchFamily="18" charset="0"/>
                <a:cs typeface="Times New Roman" panose="02020603050405020304" pitchFamily="18" charset="0"/>
              </a:rPr>
              <a:t>. Руйнування дикої природи, природних екосистем, в тому числі на особливо охоронюваних природних територіях, на суміжних територіях низки країн. </a:t>
            </a:r>
          </a:p>
          <a:p>
            <a:pPr algn="just"/>
            <a:r>
              <a:rPr lang="uk-UA" sz="2400" dirty="0">
                <a:latin typeface="Times New Roman" panose="02020603050405020304" pitchFamily="18" charset="0"/>
                <a:cs typeface="Times New Roman" panose="02020603050405020304" pitchFamily="18" charset="0"/>
              </a:rPr>
              <a:t>4. Зростаючий дефіцит чистої прісної води, чистого атмосферного повітря, енергії і інших </a:t>
            </a:r>
            <a:r>
              <a:rPr lang="uk-UA" sz="2400" dirty="0" err="1">
                <a:latin typeface="Times New Roman" panose="02020603050405020304" pitchFamily="18" charset="0"/>
                <a:cs typeface="Times New Roman" panose="02020603050405020304" pitchFamily="18" charset="0"/>
              </a:rPr>
              <a:t>життєво</a:t>
            </a:r>
            <a:r>
              <a:rPr lang="uk-UA" sz="2400" dirty="0">
                <a:latin typeface="Times New Roman" panose="02020603050405020304" pitchFamily="18" charset="0"/>
                <a:cs typeface="Times New Roman" panose="02020603050405020304" pitchFamily="18" charset="0"/>
              </a:rPr>
              <a:t> необхідних природних ресурсів. </a:t>
            </a:r>
          </a:p>
          <a:p>
            <a:pPr algn="just"/>
            <a:r>
              <a:rPr lang="uk-UA" sz="2400" dirty="0">
                <a:latin typeface="Times New Roman" panose="02020603050405020304" pitchFamily="18" charset="0"/>
                <a:cs typeface="Times New Roman" panose="02020603050405020304" pitchFamily="18" charset="0"/>
              </a:rPr>
              <a:t>5. Екологічні наслідки військової </a:t>
            </a:r>
            <a:r>
              <a:rPr lang="uk-UA" sz="2400" dirty="0" smtClean="0">
                <a:latin typeface="Times New Roman" panose="02020603050405020304" pitchFamily="18" charset="0"/>
                <a:cs typeface="Times New Roman" panose="02020603050405020304" pitchFamily="18" charset="0"/>
              </a:rPr>
              <a:t>активності, </a:t>
            </a:r>
            <a:r>
              <a:rPr lang="uk-UA" sz="2400" dirty="0">
                <a:latin typeface="Times New Roman" panose="02020603050405020304" pitchFamily="18" charset="0"/>
                <a:cs typeface="Times New Roman" panose="02020603050405020304" pitchFamily="18" charset="0"/>
              </a:rPr>
              <a:t>роззброєння та ліквідації надлишкової військової техніки та озброєння, в тому числі зброї масового ураження, ризики і наслідки численних локальних військових конфліктів, тероризму, а також процеси </a:t>
            </a:r>
            <a:r>
              <a:rPr lang="uk-UA" sz="2400" dirty="0" err="1">
                <a:latin typeface="Times New Roman" panose="02020603050405020304" pitchFamily="18" charset="0"/>
                <a:cs typeface="Times New Roman" panose="02020603050405020304" pitchFamily="18" charset="0"/>
              </a:rPr>
              <a:t>неомілітарізації</a:t>
            </a:r>
            <a:r>
              <a:rPr lang="uk-UA" sz="2400" dirty="0">
                <a:latin typeface="Times New Roman" panose="02020603050405020304" pitchFamily="18" charset="0"/>
                <a:cs typeface="Times New Roman" panose="02020603050405020304" pitchFamily="18" charset="0"/>
              </a:rPr>
              <a:t>, які реально </a:t>
            </a:r>
            <a:r>
              <a:rPr lang="uk-UA" sz="2400" dirty="0" err="1">
                <a:latin typeface="Times New Roman" panose="02020603050405020304" pitchFamily="18" charset="0"/>
                <a:cs typeface="Times New Roman" panose="02020603050405020304" pitchFamily="18" charset="0"/>
              </a:rPr>
              <a:t>протистоять</a:t>
            </a:r>
            <a:r>
              <a:rPr lang="uk-UA" sz="2400" dirty="0">
                <a:latin typeface="Times New Roman" panose="02020603050405020304" pitchFamily="18" charset="0"/>
                <a:cs typeface="Times New Roman" panose="02020603050405020304" pitchFamily="18" charset="0"/>
              </a:rPr>
              <a:t> рішенням національних, загальноєвропейських та глобальних екологічних проблем. </a:t>
            </a:r>
            <a:endParaRPr lang="ru-RU" sz="24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9192056" y="234167"/>
            <a:ext cx="2619375" cy="1743075"/>
          </a:xfrm>
          <a:prstGeom prst="rect">
            <a:avLst/>
          </a:prstGeom>
        </p:spPr>
      </p:pic>
      <p:pic>
        <p:nvPicPr>
          <p:cNvPr id="4" name="Рисунок 3"/>
          <p:cNvPicPr>
            <a:picLocks noChangeAspect="1"/>
          </p:cNvPicPr>
          <p:nvPr/>
        </p:nvPicPr>
        <p:blipFill>
          <a:blip r:embed="rId3"/>
          <a:stretch>
            <a:fillRect/>
          </a:stretch>
        </p:blipFill>
        <p:spPr>
          <a:xfrm>
            <a:off x="9192056" y="2503092"/>
            <a:ext cx="2619375" cy="1743075"/>
          </a:xfrm>
          <a:prstGeom prst="rect">
            <a:avLst/>
          </a:prstGeom>
        </p:spPr>
      </p:pic>
      <p:pic>
        <p:nvPicPr>
          <p:cNvPr id="5" name="Рисунок 4"/>
          <p:cNvPicPr>
            <a:picLocks noChangeAspect="1"/>
          </p:cNvPicPr>
          <p:nvPr/>
        </p:nvPicPr>
        <p:blipFill>
          <a:blip r:embed="rId4"/>
          <a:stretch>
            <a:fillRect/>
          </a:stretch>
        </p:blipFill>
        <p:spPr>
          <a:xfrm>
            <a:off x="9192056" y="4772018"/>
            <a:ext cx="2619375" cy="1552575"/>
          </a:xfrm>
          <a:prstGeom prst="rect">
            <a:avLst/>
          </a:prstGeom>
        </p:spPr>
      </p:pic>
    </p:spTree>
    <p:extLst>
      <p:ext uri="{BB962C8B-B14F-4D97-AF65-F5344CB8AC3E}">
        <p14:creationId xmlns:p14="http://schemas.microsoft.com/office/powerpoint/2010/main" val="635230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9344025" y="5153581"/>
            <a:ext cx="2847975" cy="1609725"/>
          </a:xfrm>
          <a:prstGeom prst="rect">
            <a:avLst/>
          </a:prstGeom>
          <a:effectLst>
            <a:softEdge rad="317500"/>
          </a:effectLst>
        </p:spPr>
      </p:pic>
      <p:sp>
        <p:nvSpPr>
          <p:cNvPr id="4" name="Прямоугольник 3"/>
          <p:cNvSpPr/>
          <p:nvPr/>
        </p:nvSpPr>
        <p:spPr>
          <a:xfrm>
            <a:off x="1456211" y="435474"/>
            <a:ext cx="9872849" cy="6555641"/>
          </a:xfrm>
          <a:prstGeom prst="rect">
            <a:avLst/>
          </a:prstGeom>
        </p:spPr>
        <p:txBody>
          <a:bodyPr wrap="square">
            <a:spAutoFit/>
          </a:bodyPr>
          <a:lstStyle/>
          <a:p>
            <a:pPr algn="just"/>
            <a:r>
              <a:rPr lang="uk-UA" sz="2800" dirty="0" smtClean="0">
                <a:latin typeface="Times New Roman" panose="02020603050405020304" pitchFamily="18" charset="0"/>
                <a:cs typeface="Times New Roman" panose="02020603050405020304" pitchFamily="18" charset="0"/>
              </a:rPr>
              <a:t>У міжнародно-правовому значенні, зокрема у відповідності до Директиви Ради Європейського Союзу від 9 грудня 1996 р. № 96/82-ЕС про стримування великих аварій, пов‘язаних з небезпечними речовинами, </a:t>
            </a:r>
            <a:r>
              <a:rPr lang="uk-UA" sz="2800" b="1" dirty="0" smtClean="0">
                <a:latin typeface="Times New Roman" panose="02020603050405020304" pitchFamily="18" charset="0"/>
                <a:cs typeface="Times New Roman" panose="02020603050405020304" pitchFamily="18" charset="0"/>
              </a:rPr>
              <a:t>ризик</a:t>
            </a:r>
            <a:r>
              <a:rPr lang="uk-UA" sz="2800" dirty="0" smtClean="0">
                <a:latin typeface="Times New Roman" panose="02020603050405020304" pitchFamily="18" charset="0"/>
                <a:cs typeface="Times New Roman" panose="02020603050405020304" pitchFamily="18" charset="0"/>
              </a:rPr>
              <a:t> означає ймовірність виникнення певної події за певних обставин і в певний час.</a:t>
            </a:r>
          </a:p>
          <a:p>
            <a:pPr algn="just"/>
            <a:endParaRPr lang="uk-UA" sz="1400" dirty="0">
              <a:latin typeface="Times New Roman" panose="02020603050405020304" pitchFamily="18" charset="0"/>
              <a:cs typeface="Times New Roman" panose="02020603050405020304" pitchFamily="18" charset="0"/>
            </a:endParaRPr>
          </a:p>
          <a:p>
            <a:pPr algn="just"/>
            <a:r>
              <a:rPr lang="uk-UA" sz="2800" b="1" dirty="0">
                <a:latin typeface="Times New Roman" panose="02020603050405020304" pitchFamily="18" charset="0"/>
                <a:cs typeface="Times New Roman" panose="02020603050405020304" pitchFamily="18" charset="0"/>
              </a:rPr>
              <a:t>Аналіз ризику </a:t>
            </a:r>
            <a:r>
              <a:rPr lang="uk-UA" sz="2800" dirty="0">
                <a:latin typeface="Times New Roman" panose="02020603050405020304" pitchFamily="18" charset="0"/>
                <a:cs typeface="Times New Roman" panose="02020603050405020304" pitchFamily="18" charset="0"/>
              </a:rPr>
              <a:t>(</a:t>
            </a:r>
            <a:r>
              <a:rPr lang="uk-UA" sz="2800" dirty="0" err="1">
                <a:latin typeface="Times New Roman" panose="02020603050405020304" pitchFamily="18" charset="0"/>
                <a:cs typeface="Times New Roman" panose="02020603050405020304" pitchFamily="18" charset="0"/>
              </a:rPr>
              <a:t>risk</a:t>
            </a:r>
            <a:r>
              <a:rPr lang="uk-UA" sz="2800" dirty="0">
                <a:latin typeface="Times New Roman" panose="02020603050405020304" pitchFamily="18" charset="0"/>
                <a:cs typeface="Times New Roman" panose="02020603050405020304" pitchFamily="18" charset="0"/>
              </a:rPr>
              <a:t> </a:t>
            </a:r>
            <a:r>
              <a:rPr lang="uk-UA" sz="2800" dirty="0" err="1">
                <a:latin typeface="Times New Roman" panose="02020603050405020304" pitchFamily="18" charset="0"/>
                <a:cs typeface="Times New Roman" panose="02020603050405020304" pitchFamily="18" charset="0"/>
              </a:rPr>
              <a:t>analysis</a:t>
            </a:r>
            <a:r>
              <a:rPr lang="uk-UA" sz="2800" dirty="0">
                <a:latin typeface="Times New Roman" panose="02020603050405020304" pitchFamily="18" charset="0"/>
                <a:cs typeface="Times New Roman" panose="02020603050405020304" pitchFamily="18" charset="0"/>
              </a:rPr>
              <a:t>), – процес ідентифікації небезпек і оцінки ризику для окремих осіб, груп населення, об‘єктів, навколишнього природно- го середовища та інших об'єктів.</a:t>
            </a:r>
            <a:endParaRPr lang="ru-RU" sz="2800" dirty="0">
              <a:latin typeface="Times New Roman" panose="02020603050405020304" pitchFamily="18" charset="0"/>
              <a:cs typeface="Times New Roman" panose="02020603050405020304" pitchFamily="18" charset="0"/>
            </a:endParaRPr>
          </a:p>
          <a:p>
            <a:endParaRPr lang="uk-UA" sz="1400" dirty="0" smtClean="0">
              <a:latin typeface="Times New Roman" panose="02020603050405020304" pitchFamily="18" charset="0"/>
              <a:cs typeface="Times New Roman" panose="02020603050405020304" pitchFamily="18" charset="0"/>
            </a:endParaRPr>
          </a:p>
          <a:p>
            <a:r>
              <a:rPr lang="uk-UA" sz="2800" dirty="0" smtClean="0">
                <a:latin typeface="Times New Roman" panose="02020603050405020304" pitchFamily="18" charset="0"/>
                <a:cs typeface="Times New Roman" panose="02020603050405020304" pitchFamily="18" charset="0"/>
              </a:rPr>
              <a:t>Аналіз </a:t>
            </a:r>
            <a:r>
              <a:rPr lang="uk-UA" sz="2800" dirty="0">
                <a:latin typeface="Times New Roman" panose="02020603050405020304" pitchFamily="18" charset="0"/>
                <a:cs typeface="Times New Roman" panose="02020603050405020304" pitchFamily="18" charset="0"/>
              </a:rPr>
              <a:t>ризику повинен дати відповіді на </a:t>
            </a:r>
            <a:r>
              <a:rPr lang="uk-UA" sz="2800" b="1" dirty="0">
                <a:latin typeface="Times New Roman" panose="02020603050405020304" pitchFamily="18" charset="0"/>
                <a:cs typeface="Times New Roman" panose="02020603050405020304" pitchFamily="18" charset="0"/>
              </a:rPr>
              <a:t>три основні питання:</a:t>
            </a:r>
            <a:endParaRPr lang="ru-RU" sz="2800" dirty="0">
              <a:latin typeface="Times New Roman" panose="02020603050405020304" pitchFamily="18" charset="0"/>
              <a:cs typeface="Times New Roman" panose="02020603050405020304" pitchFamily="18" charset="0"/>
            </a:endParaRPr>
          </a:p>
          <a:p>
            <a:pPr lvl="0"/>
            <a:r>
              <a:rPr lang="uk-UA" sz="2800" dirty="0" smtClean="0">
                <a:latin typeface="Times New Roman" panose="02020603050405020304" pitchFamily="18" charset="0"/>
                <a:cs typeface="Times New Roman" panose="02020603050405020304" pitchFamily="18" charset="0"/>
              </a:rPr>
              <a:t>1. Що </a:t>
            </a:r>
            <a:r>
              <a:rPr lang="uk-UA" sz="2800" dirty="0">
                <a:latin typeface="Times New Roman" panose="02020603050405020304" pitchFamily="18" charset="0"/>
                <a:cs typeface="Times New Roman" panose="02020603050405020304" pitchFamily="18" charset="0"/>
              </a:rPr>
              <a:t>поганого може статися? (Ідентифікація небезпек).</a:t>
            </a:r>
            <a:endParaRPr lang="ru-RU" sz="2800" dirty="0">
              <a:latin typeface="Times New Roman" panose="02020603050405020304" pitchFamily="18" charset="0"/>
              <a:cs typeface="Times New Roman" panose="02020603050405020304" pitchFamily="18" charset="0"/>
            </a:endParaRPr>
          </a:p>
          <a:p>
            <a:pPr lvl="0"/>
            <a:r>
              <a:rPr lang="uk-UA" sz="2800" dirty="0" smtClean="0">
                <a:latin typeface="Times New Roman" panose="02020603050405020304" pitchFamily="18" charset="0"/>
                <a:cs typeface="Times New Roman" panose="02020603050405020304" pitchFamily="18" charset="0"/>
              </a:rPr>
              <a:t>2. Як </a:t>
            </a:r>
            <a:r>
              <a:rPr lang="uk-UA" sz="2800" dirty="0">
                <a:latin typeface="Times New Roman" panose="02020603050405020304" pitchFamily="18" charset="0"/>
                <a:cs typeface="Times New Roman" panose="02020603050405020304" pitchFamily="18" charset="0"/>
              </a:rPr>
              <a:t>часто це може траплятися? (Аналіз частоти).</a:t>
            </a:r>
            <a:endParaRPr lang="ru-RU" sz="2800" dirty="0">
              <a:latin typeface="Times New Roman" panose="02020603050405020304" pitchFamily="18" charset="0"/>
              <a:cs typeface="Times New Roman" panose="02020603050405020304" pitchFamily="18" charset="0"/>
            </a:endParaRPr>
          </a:p>
          <a:p>
            <a:pPr lvl="0"/>
            <a:r>
              <a:rPr lang="uk-UA" sz="2800" dirty="0" smtClean="0">
                <a:latin typeface="Times New Roman" panose="02020603050405020304" pitchFamily="18" charset="0"/>
                <a:cs typeface="Times New Roman" panose="02020603050405020304" pitchFamily="18" charset="0"/>
              </a:rPr>
              <a:t>3. Які </a:t>
            </a:r>
            <a:r>
              <a:rPr lang="uk-UA" sz="2800" dirty="0">
                <a:latin typeface="Times New Roman" panose="02020603050405020304" pitchFamily="18" charset="0"/>
                <a:cs typeface="Times New Roman" panose="02020603050405020304" pitchFamily="18" charset="0"/>
              </a:rPr>
              <a:t>можуть бути наслідки? (Аналіз наслідків).</a:t>
            </a:r>
            <a:endParaRPr lang="ru-RU" sz="2800" dirty="0">
              <a:latin typeface="Times New Roman" panose="02020603050405020304" pitchFamily="18" charset="0"/>
              <a:cs typeface="Times New Roman" panose="02020603050405020304" pitchFamily="18" charset="0"/>
            </a:endParaRPr>
          </a:p>
          <a:p>
            <a:pPr algn="just"/>
            <a:endParaRPr lang="uk-UA"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8883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96290" y="550718"/>
            <a:ext cx="10612582" cy="4444294"/>
          </a:xfrm>
          <a:prstGeom prst="rect">
            <a:avLst/>
          </a:prstGeom>
        </p:spPr>
        <p:txBody>
          <a:bodyPr wrap="square">
            <a:spAutoFit/>
          </a:bodyPr>
          <a:lstStyle/>
          <a:p>
            <a:pPr algn="just">
              <a:lnSpc>
                <a:spcPct val="130000"/>
              </a:lnSpc>
            </a:pPr>
            <a:r>
              <a:rPr lang="uk-UA" sz="2800" dirty="0">
                <a:latin typeface="Times New Roman" panose="02020603050405020304" pitchFamily="18" charset="0"/>
                <a:cs typeface="Times New Roman" panose="02020603050405020304" pitchFamily="18" charset="0"/>
              </a:rPr>
              <a:t>Виражений </a:t>
            </a:r>
            <a:r>
              <a:rPr lang="uk-UA" sz="2800" b="1" dirty="0">
                <a:latin typeface="Times New Roman" panose="02020603050405020304" pitchFamily="18" charset="0"/>
                <a:cs typeface="Times New Roman" panose="02020603050405020304" pitchFamily="18" charset="0"/>
              </a:rPr>
              <a:t>в найбільш загальному вигляді процес аналізу ризику </a:t>
            </a:r>
            <a:r>
              <a:rPr lang="uk-UA" sz="2800" dirty="0">
                <a:latin typeface="Times New Roman" panose="02020603050405020304" pitchFamily="18" charset="0"/>
                <a:cs typeface="Times New Roman" panose="02020603050405020304" pitchFamily="18" charset="0"/>
              </a:rPr>
              <a:t>може бути представлений як ряд послідовних подій</a:t>
            </a:r>
            <a:r>
              <a:rPr lang="uk-UA" sz="2800" dirty="0" smtClean="0">
                <a:latin typeface="Times New Roman" panose="02020603050405020304" pitchFamily="18" charset="0"/>
                <a:cs typeface="Times New Roman" panose="02020603050405020304" pitchFamily="18" charset="0"/>
              </a:rPr>
              <a:t>:</a:t>
            </a:r>
          </a:p>
          <a:p>
            <a:pPr algn="just">
              <a:lnSpc>
                <a:spcPct val="130000"/>
              </a:lnSpc>
            </a:pPr>
            <a:endParaRPr lang="uk-UA" sz="2800" dirty="0" smtClean="0">
              <a:latin typeface="Times New Roman" panose="02020603050405020304" pitchFamily="18" charset="0"/>
              <a:cs typeface="Times New Roman" panose="02020603050405020304" pitchFamily="18" charset="0"/>
            </a:endParaRPr>
          </a:p>
          <a:p>
            <a:pPr lvl="0" algn="just">
              <a:lnSpc>
                <a:spcPct val="130000"/>
              </a:lnSpc>
            </a:pPr>
            <a:r>
              <a:rPr lang="uk-UA" sz="2800" dirty="0" smtClean="0">
                <a:latin typeface="Times New Roman" panose="02020603050405020304" pitchFamily="18" charset="0"/>
                <a:cs typeface="Times New Roman" panose="02020603050405020304" pitchFamily="18" charset="0"/>
              </a:rPr>
              <a:t>1. Планування </a:t>
            </a:r>
            <a:r>
              <a:rPr lang="uk-UA" sz="2800" dirty="0">
                <a:latin typeface="Times New Roman" panose="02020603050405020304" pitchFamily="18" charset="0"/>
                <a:cs typeface="Times New Roman" panose="02020603050405020304" pitchFamily="18" charset="0"/>
              </a:rPr>
              <a:t>та організація робіт.</a:t>
            </a:r>
            <a:endParaRPr lang="ru-RU" sz="2800" dirty="0">
              <a:latin typeface="Times New Roman" panose="02020603050405020304" pitchFamily="18" charset="0"/>
              <a:cs typeface="Times New Roman" panose="02020603050405020304" pitchFamily="18" charset="0"/>
            </a:endParaRPr>
          </a:p>
          <a:p>
            <a:pPr algn="just">
              <a:lnSpc>
                <a:spcPct val="130000"/>
              </a:lnSpc>
            </a:pPr>
            <a:r>
              <a:rPr lang="uk-UA" sz="2800" dirty="0" smtClean="0">
                <a:latin typeface="Times New Roman" panose="02020603050405020304" pitchFamily="18" charset="0"/>
                <a:cs typeface="Times New Roman" panose="02020603050405020304" pitchFamily="18" charset="0"/>
              </a:rPr>
              <a:t>2. Ідентифікація небезпек.</a:t>
            </a:r>
          </a:p>
          <a:p>
            <a:pPr lvl="0" algn="just">
              <a:lnSpc>
                <a:spcPct val="130000"/>
              </a:lnSpc>
            </a:pPr>
            <a:r>
              <a:rPr lang="uk-UA" sz="2800" dirty="0" smtClean="0">
                <a:latin typeface="Times New Roman" panose="02020603050405020304" pitchFamily="18" charset="0"/>
                <a:cs typeface="Times New Roman" panose="02020603050405020304" pitchFamily="18" charset="0"/>
              </a:rPr>
              <a:t>3. Оцінка </a:t>
            </a:r>
            <a:r>
              <a:rPr lang="uk-UA" sz="2800" dirty="0">
                <a:latin typeface="Times New Roman" panose="02020603050405020304" pitchFamily="18" charset="0"/>
                <a:cs typeface="Times New Roman" panose="02020603050405020304" pitchFamily="18" charset="0"/>
              </a:rPr>
              <a:t>ризику.</a:t>
            </a:r>
            <a:endParaRPr lang="ru-RU" sz="2800" dirty="0">
              <a:latin typeface="Times New Roman" panose="02020603050405020304" pitchFamily="18" charset="0"/>
              <a:cs typeface="Times New Roman" panose="02020603050405020304" pitchFamily="18" charset="0"/>
            </a:endParaRPr>
          </a:p>
          <a:p>
            <a:pPr lvl="0" algn="just">
              <a:lnSpc>
                <a:spcPct val="130000"/>
              </a:lnSpc>
            </a:pPr>
            <a:r>
              <a:rPr lang="uk-UA" sz="2800" dirty="0" smtClean="0">
                <a:latin typeface="Times New Roman" panose="02020603050405020304" pitchFamily="18" charset="0"/>
                <a:cs typeface="Times New Roman" panose="02020603050405020304" pitchFamily="18" charset="0"/>
              </a:rPr>
              <a:t>4. Розробка </a:t>
            </a:r>
            <a:r>
              <a:rPr lang="uk-UA" sz="2800" dirty="0">
                <a:latin typeface="Times New Roman" panose="02020603050405020304" pitchFamily="18" charset="0"/>
                <a:cs typeface="Times New Roman" panose="02020603050405020304" pitchFamily="18" charset="0"/>
              </a:rPr>
              <a:t>рекомендацій з управління ризиком.</a:t>
            </a:r>
            <a:endParaRPr lang="ru-RU" sz="2800" dirty="0">
              <a:latin typeface="Times New Roman" panose="02020603050405020304" pitchFamily="18" charset="0"/>
              <a:cs typeface="Times New Roman" panose="02020603050405020304" pitchFamily="18" charset="0"/>
            </a:endParaRPr>
          </a:p>
          <a:p>
            <a:endParaRPr lang="ru-RU" sz="2800" dirty="0"/>
          </a:p>
        </p:txBody>
      </p:sp>
      <p:pic>
        <p:nvPicPr>
          <p:cNvPr id="2" name="Рисунок 1"/>
          <p:cNvPicPr>
            <a:picLocks noChangeAspect="1"/>
          </p:cNvPicPr>
          <p:nvPr/>
        </p:nvPicPr>
        <p:blipFill>
          <a:blip r:embed="rId2"/>
          <a:stretch>
            <a:fillRect/>
          </a:stretch>
        </p:blipFill>
        <p:spPr>
          <a:xfrm>
            <a:off x="8395420" y="4406446"/>
            <a:ext cx="3796580" cy="2314988"/>
          </a:xfrm>
          <a:prstGeom prst="rect">
            <a:avLst/>
          </a:prstGeom>
          <a:effectLst>
            <a:softEdge rad="317500"/>
          </a:effectLst>
        </p:spPr>
      </p:pic>
    </p:spTree>
    <p:extLst>
      <p:ext uri="{BB962C8B-B14F-4D97-AF65-F5344CB8AC3E}">
        <p14:creationId xmlns:p14="http://schemas.microsoft.com/office/powerpoint/2010/main" val="3148978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8600" y="540328"/>
            <a:ext cx="11963400" cy="6140142"/>
          </a:xfrm>
          <a:prstGeom prst="rect">
            <a:avLst/>
          </a:prstGeom>
        </p:spPr>
        <p:txBody>
          <a:bodyPr wrap="square">
            <a:spAutoFit/>
          </a:bodyPr>
          <a:lstStyle/>
          <a:p>
            <a:pPr lvl="0" algn="ctr">
              <a:lnSpc>
                <a:spcPct val="130000"/>
              </a:lnSpc>
            </a:pPr>
            <a:r>
              <a:rPr lang="uk-UA" sz="2800" b="1" dirty="0">
                <a:latin typeface="Times New Roman" panose="02020603050405020304" pitchFamily="18" charset="0"/>
                <a:cs typeface="Times New Roman" panose="02020603050405020304" pitchFamily="18" charset="0"/>
              </a:rPr>
              <a:t>Ідентифікація </a:t>
            </a:r>
            <a:r>
              <a:rPr lang="uk-UA" sz="2800" b="1" dirty="0" smtClean="0">
                <a:latin typeface="Times New Roman" panose="02020603050405020304" pitchFamily="18" charset="0"/>
                <a:cs typeface="Times New Roman" panose="02020603050405020304" pitchFamily="18" charset="0"/>
              </a:rPr>
              <a:t>небезпек</a:t>
            </a:r>
            <a:endParaRPr lang="ru-RU" sz="2800" b="1" dirty="0">
              <a:latin typeface="Times New Roman" panose="02020603050405020304" pitchFamily="18" charset="0"/>
              <a:cs typeface="Times New Roman" panose="02020603050405020304" pitchFamily="18" charset="0"/>
            </a:endParaRPr>
          </a:p>
          <a:p>
            <a:pPr lvl="1" algn="just">
              <a:lnSpc>
                <a:spcPct val="130000"/>
              </a:lnSpc>
            </a:pPr>
            <a:r>
              <a:rPr lang="uk-UA" sz="2800" dirty="0" smtClean="0">
                <a:latin typeface="Times New Roman" panose="02020603050405020304" pitchFamily="18" charset="0"/>
                <a:cs typeface="Times New Roman" panose="02020603050405020304" pitchFamily="18" charset="0"/>
              </a:rPr>
              <a:t>1. </a:t>
            </a:r>
            <a:r>
              <a:rPr lang="uk-UA" sz="2600" dirty="0" smtClean="0">
                <a:latin typeface="Times New Roman" panose="02020603050405020304" pitchFamily="18" charset="0"/>
                <a:cs typeface="Times New Roman" panose="02020603050405020304" pitchFamily="18" charset="0"/>
              </a:rPr>
              <a:t>Виявлення </a:t>
            </a:r>
            <a:r>
              <a:rPr lang="uk-UA" sz="2600" dirty="0">
                <a:latin typeface="Times New Roman" panose="02020603050405020304" pitchFamily="18" charset="0"/>
                <a:cs typeface="Times New Roman" panose="02020603050405020304" pitchFamily="18" charset="0"/>
              </a:rPr>
              <a:t>небезпек.</a:t>
            </a:r>
            <a:endParaRPr lang="ru-RU" sz="2600" dirty="0">
              <a:latin typeface="Times New Roman" panose="02020603050405020304" pitchFamily="18" charset="0"/>
              <a:cs typeface="Times New Roman" panose="02020603050405020304" pitchFamily="18" charset="0"/>
            </a:endParaRPr>
          </a:p>
          <a:p>
            <a:pPr lvl="1" algn="just">
              <a:lnSpc>
                <a:spcPct val="130000"/>
              </a:lnSpc>
            </a:pPr>
            <a:r>
              <a:rPr lang="uk-UA" sz="2600" dirty="0" smtClean="0">
                <a:latin typeface="Times New Roman" panose="02020603050405020304" pitchFamily="18" charset="0"/>
                <a:cs typeface="Times New Roman" panose="02020603050405020304" pitchFamily="18" charset="0"/>
              </a:rPr>
              <a:t>2. Попередня </a:t>
            </a:r>
            <a:r>
              <a:rPr lang="uk-UA" sz="2600" dirty="0">
                <a:latin typeface="Times New Roman" panose="02020603050405020304" pitchFamily="18" charset="0"/>
                <a:cs typeface="Times New Roman" panose="02020603050405020304" pitchFamily="18" charset="0"/>
              </a:rPr>
              <a:t>оцінка характеристик небезпек</a:t>
            </a:r>
            <a:r>
              <a:rPr lang="uk-UA" sz="2600" dirty="0" smtClean="0">
                <a:latin typeface="Times New Roman" panose="02020603050405020304" pitchFamily="18" charset="0"/>
                <a:cs typeface="Times New Roman" panose="02020603050405020304" pitchFamily="18" charset="0"/>
              </a:rPr>
              <a:t>.</a:t>
            </a:r>
          </a:p>
          <a:p>
            <a:pPr lvl="1" algn="just">
              <a:lnSpc>
                <a:spcPct val="130000"/>
              </a:lnSpc>
            </a:pPr>
            <a:r>
              <a:rPr lang="uk-UA" sz="2600" dirty="0">
                <a:latin typeface="Times New Roman" panose="02020603050405020304" pitchFamily="18" charset="0"/>
                <a:cs typeface="Times New Roman" panose="02020603050405020304" pitchFamily="18" charset="0"/>
              </a:rPr>
              <a:t>Основне </a:t>
            </a:r>
            <a:r>
              <a:rPr lang="uk-UA" sz="2600" dirty="0" smtClean="0">
                <a:latin typeface="Times New Roman" panose="02020603050405020304" pitchFamily="18" charset="0"/>
                <a:cs typeface="Times New Roman" panose="02020603050405020304" pitchFamily="18" charset="0"/>
              </a:rPr>
              <a:t>завдання – </a:t>
            </a:r>
            <a:r>
              <a:rPr lang="uk-UA" sz="2600" dirty="0">
                <a:latin typeface="Times New Roman" panose="02020603050405020304" pitchFamily="18" charset="0"/>
                <a:cs typeface="Times New Roman" panose="02020603050405020304" pitchFamily="18" charset="0"/>
              </a:rPr>
              <a:t>це виявлення </a:t>
            </a:r>
            <a:r>
              <a:rPr lang="uk-UA" sz="2600" dirty="0" smtClean="0">
                <a:latin typeface="Times New Roman" panose="02020603050405020304" pitchFamily="18" charset="0"/>
                <a:cs typeface="Times New Roman" panose="02020603050405020304" pitchFamily="18" charset="0"/>
              </a:rPr>
              <a:t>і </a:t>
            </a:r>
            <a:r>
              <a:rPr lang="uk-UA" sz="2600" dirty="0">
                <a:latin typeface="Times New Roman" panose="02020603050405020304" pitchFamily="18" charset="0"/>
                <a:cs typeface="Times New Roman" panose="02020603050405020304" pitchFamily="18" charset="0"/>
              </a:rPr>
              <a:t>чіткий опис усіх властивих системі небезпек. Це відповідальний етап аналізу, так як </a:t>
            </a:r>
            <a:r>
              <a:rPr lang="uk-UA" sz="2600" dirty="0" smtClean="0">
                <a:latin typeface="Times New Roman" panose="02020603050405020304" pitchFamily="18" charset="0"/>
                <a:cs typeface="Times New Roman" panose="02020603050405020304" pitchFamily="18" charset="0"/>
              </a:rPr>
              <a:t>невиявлені </a:t>
            </a:r>
            <a:r>
              <a:rPr lang="uk-UA" sz="2600" dirty="0">
                <a:latin typeface="Times New Roman" panose="02020603050405020304" pitchFamily="18" charset="0"/>
                <a:cs typeface="Times New Roman" panose="02020603050405020304" pitchFamily="18" charset="0"/>
              </a:rPr>
              <a:t>на цьому етапі небезпеки не піддаються подальшому розгляду і </a:t>
            </a:r>
            <a:r>
              <a:rPr lang="uk-UA" sz="2600" dirty="0" smtClean="0">
                <a:latin typeface="Times New Roman" panose="02020603050405020304" pitchFamily="18" charset="0"/>
                <a:cs typeface="Times New Roman" panose="02020603050405020304" pitchFamily="18" charset="0"/>
              </a:rPr>
              <a:t>зникають </a:t>
            </a:r>
            <a:r>
              <a:rPr lang="uk-UA" sz="2600" dirty="0">
                <a:latin typeface="Times New Roman" panose="02020603050405020304" pitchFamily="18" charset="0"/>
                <a:cs typeface="Times New Roman" panose="02020603050405020304" pitchFamily="18" charset="0"/>
              </a:rPr>
              <a:t>з поля зору.</a:t>
            </a:r>
            <a:endParaRPr lang="uk-UA" sz="2600" dirty="0" smtClean="0">
              <a:latin typeface="Times New Roman" panose="02020603050405020304" pitchFamily="18" charset="0"/>
              <a:cs typeface="Times New Roman" panose="02020603050405020304" pitchFamily="18" charset="0"/>
            </a:endParaRPr>
          </a:p>
          <a:p>
            <a:pPr algn="just">
              <a:lnSpc>
                <a:spcPct val="130000"/>
              </a:lnSpc>
            </a:pPr>
            <a:r>
              <a:rPr lang="uk-UA" sz="2600" dirty="0">
                <a:latin typeface="Times New Roman" panose="02020603050405020304" pitchFamily="18" charset="0"/>
                <a:cs typeface="Times New Roman" panose="02020603050405020304" pitchFamily="18" charset="0"/>
              </a:rPr>
              <a:t>Попередня оцінка небезпек проводиться з метою вибору подальшого напрямку діяльності:</a:t>
            </a:r>
            <a:endParaRPr lang="ru-RU" sz="2600" dirty="0">
              <a:latin typeface="Times New Roman" panose="02020603050405020304" pitchFamily="18" charset="0"/>
              <a:cs typeface="Times New Roman" panose="02020603050405020304" pitchFamily="18" charset="0"/>
            </a:endParaRPr>
          </a:p>
          <a:p>
            <a:pPr marL="457200" lvl="0" indent="-457200" algn="just">
              <a:lnSpc>
                <a:spcPct val="130000"/>
              </a:lnSpc>
              <a:buFont typeface="Wingdings" panose="05000000000000000000" pitchFamily="2" charset="2"/>
              <a:buChar char="§"/>
            </a:pPr>
            <a:r>
              <a:rPr lang="uk-UA" sz="2600" dirty="0">
                <a:latin typeface="Times New Roman" panose="02020603050405020304" pitchFamily="18" charset="0"/>
                <a:cs typeface="Times New Roman" panose="02020603050405020304" pitchFamily="18" charset="0"/>
              </a:rPr>
              <a:t>Припинити подальший аналіз зважаючи на незначущість небезпек;</a:t>
            </a:r>
            <a:endParaRPr lang="ru-RU" sz="2600" dirty="0">
              <a:latin typeface="Times New Roman" panose="02020603050405020304" pitchFamily="18" charset="0"/>
              <a:cs typeface="Times New Roman" panose="02020603050405020304" pitchFamily="18" charset="0"/>
            </a:endParaRPr>
          </a:p>
          <a:p>
            <a:pPr marL="457200" lvl="0" indent="-457200" algn="just">
              <a:lnSpc>
                <a:spcPct val="130000"/>
              </a:lnSpc>
              <a:buFont typeface="Wingdings" panose="05000000000000000000" pitchFamily="2" charset="2"/>
              <a:buChar char="§"/>
            </a:pPr>
            <a:r>
              <a:rPr lang="uk-UA" sz="2600" dirty="0">
                <a:latin typeface="Times New Roman" panose="02020603050405020304" pitchFamily="18" charset="0"/>
                <a:cs typeface="Times New Roman" panose="02020603050405020304" pitchFamily="18" charset="0"/>
              </a:rPr>
              <a:t>Провести більш детальний аналіз ризику;</a:t>
            </a:r>
            <a:endParaRPr lang="ru-RU" sz="2600" dirty="0">
              <a:latin typeface="Times New Roman" panose="02020603050405020304" pitchFamily="18" charset="0"/>
              <a:cs typeface="Times New Roman" panose="02020603050405020304" pitchFamily="18" charset="0"/>
            </a:endParaRPr>
          </a:p>
          <a:p>
            <a:pPr marL="457200" lvl="0" indent="-457200" algn="just">
              <a:lnSpc>
                <a:spcPct val="130000"/>
              </a:lnSpc>
              <a:buFont typeface="Wingdings" panose="05000000000000000000" pitchFamily="2" charset="2"/>
              <a:buChar char="§"/>
            </a:pPr>
            <a:r>
              <a:rPr lang="uk-UA" sz="2600" dirty="0">
                <a:latin typeface="Times New Roman" panose="02020603050405020304" pitchFamily="18" charset="0"/>
                <a:cs typeface="Times New Roman" panose="02020603050405020304" pitchFamily="18" charset="0"/>
              </a:rPr>
              <a:t>Виробити рекомендації щодо зменшення небезпек.</a:t>
            </a:r>
            <a:endParaRPr lang="ru-RU" sz="2600" dirty="0">
              <a:latin typeface="Times New Roman" panose="02020603050405020304" pitchFamily="18" charset="0"/>
              <a:cs typeface="Times New Roman" panose="02020603050405020304" pitchFamily="18" charset="0"/>
            </a:endParaRPr>
          </a:p>
          <a:p>
            <a:pPr lvl="1"/>
            <a:endParaRPr lang="ru-RU" sz="1600" dirty="0"/>
          </a:p>
        </p:txBody>
      </p:sp>
    </p:spTree>
    <p:extLst>
      <p:ext uri="{BB962C8B-B14F-4D97-AF65-F5344CB8AC3E}">
        <p14:creationId xmlns:p14="http://schemas.microsoft.com/office/powerpoint/2010/main" val="4254585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97427" y="509154"/>
            <a:ext cx="11994573" cy="6494085"/>
          </a:xfrm>
          <a:prstGeom prst="rect">
            <a:avLst/>
          </a:prstGeom>
        </p:spPr>
        <p:txBody>
          <a:bodyPr wrap="square">
            <a:spAutoFit/>
          </a:bodyPr>
          <a:lstStyle/>
          <a:p>
            <a:pPr lvl="0" algn="ctr">
              <a:lnSpc>
                <a:spcPct val="130000"/>
              </a:lnSpc>
            </a:pPr>
            <a:r>
              <a:rPr lang="uk-UA" sz="2800" b="1" dirty="0">
                <a:latin typeface="Times New Roman" panose="02020603050405020304" pitchFamily="18" charset="0"/>
                <a:cs typeface="Times New Roman" panose="02020603050405020304" pitchFamily="18" charset="0"/>
              </a:rPr>
              <a:t>Оцінка </a:t>
            </a:r>
            <a:r>
              <a:rPr lang="uk-UA" sz="2800" b="1" dirty="0" smtClean="0">
                <a:latin typeface="Times New Roman" panose="02020603050405020304" pitchFamily="18" charset="0"/>
                <a:cs typeface="Times New Roman" panose="02020603050405020304" pitchFamily="18" charset="0"/>
              </a:rPr>
              <a:t>ризику</a:t>
            </a:r>
            <a:endParaRPr lang="ru-RU" sz="2800" b="1" dirty="0">
              <a:latin typeface="Times New Roman" panose="02020603050405020304" pitchFamily="18" charset="0"/>
              <a:cs typeface="Times New Roman" panose="02020603050405020304" pitchFamily="18" charset="0"/>
            </a:endParaRPr>
          </a:p>
          <a:p>
            <a:pPr lvl="1" algn="just">
              <a:lnSpc>
                <a:spcPct val="120000"/>
              </a:lnSpc>
            </a:pPr>
            <a:r>
              <a:rPr lang="uk-UA" sz="2400" dirty="0" smtClean="0">
                <a:latin typeface="Times New Roman" panose="02020603050405020304" pitchFamily="18" charset="0"/>
                <a:cs typeface="Times New Roman" panose="02020603050405020304" pitchFamily="18" charset="0"/>
              </a:rPr>
              <a:t>1. Аналіз </a:t>
            </a:r>
            <a:r>
              <a:rPr lang="uk-UA" sz="2400" dirty="0">
                <a:latin typeface="Times New Roman" panose="02020603050405020304" pitchFamily="18" charset="0"/>
                <a:cs typeface="Times New Roman" panose="02020603050405020304" pitchFamily="18" charset="0"/>
              </a:rPr>
              <a:t>частоти.</a:t>
            </a:r>
            <a:endParaRPr lang="ru-RU" sz="2400" dirty="0">
              <a:latin typeface="Times New Roman" panose="02020603050405020304" pitchFamily="18" charset="0"/>
              <a:cs typeface="Times New Roman" panose="02020603050405020304" pitchFamily="18" charset="0"/>
            </a:endParaRPr>
          </a:p>
          <a:p>
            <a:pPr lvl="1" algn="just">
              <a:lnSpc>
                <a:spcPct val="120000"/>
              </a:lnSpc>
            </a:pPr>
            <a:r>
              <a:rPr lang="uk-UA" sz="2400" dirty="0" smtClean="0">
                <a:latin typeface="Times New Roman" panose="02020603050405020304" pitchFamily="18" charset="0"/>
                <a:cs typeface="Times New Roman" panose="02020603050405020304" pitchFamily="18" charset="0"/>
              </a:rPr>
              <a:t>2. Аналіз </a:t>
            </a:r>
            <a:r>
              <a:rPr lang="uk-UA" sz="2400" dirty="0">
                <a:latin typeface="Times New Roman" panose="02020603050405020304" pitchFamily="18" charset="0"/>
                <a:cs typeface="Times New Roman" panose="02020603050405020304" pitchFamily="18" charset="0"/>
              </a:rPr>
              <a:t>наслідків.</a:t>
            </a:r>
            <a:endParaRPr lang="ru-RU" sz="2400" dirty="0">
              <a:latin typeface="Times New Roman" panose="02020603050405020304" pitchFamily="18" charset="0"/>
              <a:cs typeface="Times New Roman" panose="02020603050405020304" pitchFamily="18" charset="0"/>
            </a:endParaRPr>
          </a:p>
          <a:p>
            <a:pPr lvl="1" algn="just">
              <a:lnSpc>
                <a:spcPct val="120000"/>
              </a:lnSpc>
            </a:pPr>
            <a:r>
              <a:rPr lang="uk-UA" sz="2400" dirty="0" smtClean="0">
                <a:latin typeface="Times New Roman" panose="02020603050405020304" pitchFamily="18" charset="0"/>
                <a:cs typeface="Times New Roman" panose="02020603050405020304" pitchFamily="18" charset="0"/>
              </a:rPr>
              <a:t>3. Аналіз </a:t>
            </a:r>
            <a:r>
              <a:rPr lang="uk-UA" sz="2400" dirty="0" err="1">
                <a:latin typeface="Times New Roman" panose="02020603050405020304" pitchFamily="18" charset="0"/>
                <a:cs typeface="Times New Roman" panose="02020603050405020304" pitchFamily="18" charset="0"/>
              </a:rPr>
              <a:t>невизначеностей</a:t>
            </a:r>
            <a:r>
              <a:rPr lang="uk-UA" sz="2400" dirty="0" smtClean="0">
                <a:latin typeface="Times New Roman" panose="02020603050405020304" pitchFamily="18" charset="0"/>
                <a:cs typeface="Times New Roman" panose="02020603050405020304" pitchFamily="18" charset="0"/>
              </a:rPr>
              <a:t>.</a:t>
            </a:r>
          </a:p>
          <a:p>
            <a:pPr lvl="1" algn="just">
              <a:lnSpc>
                <a:spcPct val="130000"/>
              </a:lnSpc>
            </a:pPr>
            <a:r>
              <a:rPr lang="uk-UA" sz="2400" dirty="0">
                <a:latin typeface="Times New Roman" panose="02020603050405020304" pitchFamily="18" charset="0"/>
                <a:cs typeface="Times New Roman" panose="02020603050405020304" pitchFamily="18" charset="0"/>
              </a:rPr>
              <a:t>Оцінка ризику – процес, який використовується для визначення </a:t>
            </a:r>
            <a:r>
              <a:rPr lang="uk-UA" sz="2400" dirty="0" smtClean="0">
                <a:latin typeface="Times New Roman" panose="02020603050405020304" pitchFamily="18" charset="0"/>
                <a:cs typeface="Times New Roman" panose="02020603050405020304" pitchFamily="18" charset="0"/>
              </a:rPr>
              <a:t>величини </a:t>
            </a:r>
            <a:r>
              <a:rPr lang="uk-UA" sz="2400" dirty="0">
                <a:latin typeface="Times New Roman" panose="02020603050405020304" pitchFamily="18" charset="0"/>
                <a:cs typeface="Times New Roman" panose="02020603050405020304" pitchFamily="18" charset="0"/>
              </a:rPr>
              <a:t>(ступеня) ризику аналізованої небезпеки для здоров'я людини, </a:t>
            </a:r>
            <a:r>
              <a:rPr lang="uk-UA" sz="2400" dirty="0" smtClean="0">
                <a:latin typeface="Times New Roman" panose="02020603050405020304" pitchFamily="18" charset="0"/>
                <a:cs typeface="Times New Roman" panose="02020603050405020304" pitchFamily="18" charset="0"/>
              </a:rPr>
              <a:t>матеріальних </a:t>
            </a:r>
            <a:r>
              <a:rPr lang="uk-UA" sz="2400" dirty="0">
                <a:latin typeface="Times New Roman" panose="02020603050405020304" pitchFamily="18" charset="0"/>
                <a:cs typeface="Times New Roman" panose="02020603050405020304" pitchFamily="18" charset="0"/>
              </a:rPr>
              <a:t>цінностей, навколишнього природного середовища та інших ситуацій, пов'язаних з реалізацією небезпеки. </a:t>
            </a:r>
          </a:p>
          <a:p>
            <a:pPr lvl="1" algn="ctr">
              <a:lnSpc>
                <a:spcPct val="130000"/>
              </a:lnSpc>
            </a:pPr>
            <a:r>
              <a:rPr lang="uk-UA" sz="2800" b="1" dirty="0" smtClean="0">
                <a:latin typeface="Times New Roman" panose="02020603050405020304" pitchFamily="18" charset="0"/>
                <a:cs typeface="Times New Roman" panose="02020603050405020304" pitchFamily="18" charset="0"/>
              </a:rPr>
              <a:t>Підходи     до     оцінки     ризику</a:t>
            </a:r>
          </a:p>
          <a:p>
            <a:pPr marL="800100" lvl="1" indent="-342900" algn="just">
              <a:lnSpc>
                <a:spcPct val="130000"/>
              </a:lnSpc>
              <a:buFont typeface="Arial" panose="020B0604020202020204" pitchFamily="34" charset="0"/>
              <a:buChar char="•"/>
            </a:pPr>
            <a:r>
              <a:rPr lang="uk-UA" sz="2400" dirty="0" smtClean="0">
                <a:latin typeface="Times New Roman" panose="02020603050405020304" pitchFamily="18" charset="0"/>
                <a:cs typeface="Times New Roman" panose="02020603050405020304" pitchFamily="18" charset="0"/>
              </a:rPr>
              <a:t>Інженерний</a:t>
            </a:r>
          </a:p>
          <a:p>
            <a:pPr marL="800100" lvl="1" indent="-342900" algn="just">
              <a:lnSpc>
                <a:spcPct val="130000"/>
              </a:lnSpc>
              <a:buFont typeface="Arial" panose="020B0604020202020204" pitchFamily="34" charset="0"/>
              <a:buChar char="•"/>
            </a:pPr>
            <a:r>
              <a:rPr lang="uk-UA" sz="2400" dirty="0" smtClean="0">
                <a:latin typeface="Times New Roman" panose="02020603050405020304" pitchFamily="18" charset="0"/>
                <a:cs typeface="Times New Roman" panose="02020603050405020304" pitchFamily="18" charset="0"/>
              </a:rPr>
              <a:t>Модельний</a:t>
            </a:r>
          </a:p>
          <a:p>
            <a:pPr marL="800100" lvl="1" indent="-342900" algn="just">
              <a:lnSpc>
                <a:spcPct val="130000"/>
              </a:lnSpc>
              <a:buFont typeface="Arial" panose="020B0604020202020204" pitchFamily="34" charset="0"/>
              <a:buChar char="•"/>
            </a:pPr>
            <a:r>
              <a:rPr lang="uk-UA" sz="2400" dirty="0" smtClean="0">
                <a:latin typeface="Times New Roman" panose="02020603050405020304" pitchFamily="18" charset="0"/>
                <a:cs typeface="Times New Roman" panose="02020603050405020304" pitchFamily="18" charset="0"/>
              </a:rPr>
              <a:t>Експертний</a:t>
            </a:r>
          </a:p>
          <a:p>
            <a:pPr marL="800100" lvl="1" indent="-342900" algn="just">
              <a:lnSpc>
                <a:spcPct val="130000"/>
              </a:lnSpc>
              <a:buFont typeface="Arial" panose="020B0604020202020204" pitchFamily="34" charset="0"/>
              <a:buChar char="•"/>
            </a:pPr>
            <a:r>
              <a:rPr lang="uk-UA" sz="2400" dirty="0" smtClean="0">
                <a:latin typeface="Times New Roman" panose="02020603050405020304" pitchFamily="18" charset="0"/>
                <a:cs typeface="Times New Roman" panose="02020603050405020304" pitchFamily="18" charset="0"/>
              </a:rPr>
              <a:t>Соціологічний</a:t>
            </a:r>
            <a:endParaRPr lang="uk-UA" sz="2400" b="1" dirty="0" smtClean="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9198827" y="95004"/>
            <a:ext cx="2700247" cy="2341708"/>
          </a:xfrm>
          <a:prstGeom prst="rect">
            <a:avLst/>
          </a:prstGeom>
          <a:effectLst>
            <a:softEdge rad="127000"/>
          </a:effectLst>
        </p:spPr>
      </p:pic>
    </p:spTree>
    <p:extLst>
      <p:ext uri="{BB962C8B-B14F-4D97-AF65-F5344CB8AC3E}">
        <p14:creationId xmlns:p14="http://schemas.microsoft.com/office/powerpoint/2010/main" val="4134008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4236" y="264226"/>
            <a:ext cx="11547764" cy="5201424"/>
          </a:xfrm>
          <a:prstGeom prst="rect">
            <a:avLst/>
          </a:prstGeom>
        </p:spPr>
        <p:txBody>
          <a:bodyPr wrap="square">
            <a:spAutoFit/>
          </a:bodyPr>
          <a:lstStyle/>
          <a:p>
            <a:pPr marL="457200" indent="-457200" algn="ctr">
              <a:buAutoNum type="arabicPeriod" startAt="4"/>
            </a:pPr>
            <a:r>
              <a:rPr lang="uk-UA" sz="2800" b="1" dirty="0" smtClean="0">
                <a:latin typeface="Times New Roman" panose="02020603050405020304" pitchFamily="18" charset="0"/>
                <a:cs typeface="Times New Roman" panose="02020603050405020304" pitchFamily="18" charset="0"/>
              </a:rPr>
              <a:t>Розробка рекомендацій з управління ризиком</a:t>
            </a:r>
          </a:p>
          <a:p>
            <a:pPr algn="just"/>
            <a:endParaRPr lang="uk-UA" sz="2800" dirty="0" smtClean="0">
              <a:latin typeface="Times New Roman" panose="02020603050405020304" pitchFamily="18" charset="0"/>
              <a:cs typeface="Times New Roman" panose="02020603050405020304" pitchFamily="18" charset="0"/>
            </a:endParaRPr>
          </a:p>
          <a:p>
            <a:pPr algn="just"/>
            <a:r>
              <a:rPr lang="uk-UA" sz="2800" dirty="0" smtClean="0">
                <a:latin typeface="Times New Roman" panose="02020603050405020304" pitchFamily="18" charset="0"/>
                <a:cs typeface="Times New Roman" panose="02020603050405020304" pitchFamily="18" charset="0"/>
              </a:rPr>
              <a:t>В основі сучасних уявлень про управління техногенною безпекою лежить </a:t>
            </a:r>
            <a:r>
              <a:rPr lang="uk-UA" sz="2800" b="1" i="1" dirty="0" smtClean="0">
                <a:latin typeface="Times New Roman" panose="02020603050405020304" pitchFamily="18" charset="0"/>
                <a:cs typeface="Times New Roman" panose="02020603050405020304" pitchFamily="18" charset="0"/>
              </a:rPr>
              <a:t>концепція управління техногенним ризиком</a:t>
            </a:r>
            <a:r>
              <a:rPr lang="uk-UA" sz="2800" dirty="0" smtClean="0">
                <a:latin typeface="Times New Roman" panose="02020603050405020304" pitchFamily="18" charset="0"/>
                <a:cs typeface="Times New Roman" panose="02020603050405020304" pitchFamily="18" charset="0"/>
              </a:rPr>
              <a:t>, яка ґрунтується на чотирьох основних принципах:</a:t>
            </a:r>
          </a:p>
          <a:p>
            <a:pPr marL="457200" lvl="0" indent="-457200" algn="just">
              <a:buFont typeface="+mj-lt"/>
              <a:buAutoNum type="arabicPeriod"/>
            </a:pPr>
            <a:r>
              <a:rPr lang="uk-UA" sz="2800" dirty="0">
                <a:latin typeface="Times New Roman" panose="02020603050405020304" pitchFamily="18" charset="0"/>
                <a:cs typeface="Times New Roman" panose="02020603050405020304" pitchFamily="18" charset="0"/>
              </a:rPr>
              <a:t>Принцип ALARA (</a:t>
            </a:r>
            <a:r>
              <a:rPr lang="uk-UA" sz="2800" dirty="0" err="1">
                <a:latin typeface="Times New Roman" panose="02020603050405020304" pitchFamily="18" charset="0"/>
                <a:cs typeface="Times New Roman" panose="02020603050405020304" pitchFamily="18" charset="0"/>
              </a:rPr>
              <a:t>as</a:t>
            </a:r>
            <a:r>
              <a:rPr lang="uk-UA" sz="2800" dirty="0">
                <a:latin typeface="Times New Roman" panose="02020603050405020304" pitchFamily="18" charset="0"/>
                <a:cs typeface="Times New Roman" panose="02020603050405020304" pitchFamily="18" charset="0"/>
              </a:rPr>
              <a:t> </a:t>
            </a:r>
            <a:r>
              <a:rPr lang="uk-UA" sz="2800" dirty="0" err="1">
                <a:latin typeface="Times New Roman" panose="02020603050405020304" pitchFamily="18" charset="0"/>
                <a:cs typeface="Times New Roman" panose="02020603050405020304" pitchFamily="18" charset="0"/>
              </a:rPr>
              <a:t>low</a:t>
            </a:r>
            <a:r>
              <a:rPr lang="uk-UA" sz="2800" dirty="0">
                <a:latin typeface="Times New Roman" panose="02020603050405020304" pitchFamily="18" charset="0"/>
                <a:cs typeface="Times New Roman" panose="02020603050405020304" pitchFamily="18" charset="0"/>
              </a:rPr>
              <a:t> </a:t>
            </a:r>
            <a:r>
              <a:rPr lang="uk-UA" sz="2800" dirty="0" err="1">
                <a:latin typeface="Times New Roman" panose="02020603050405020304" pitchFamily="18" charset="0"/>
                <a:cs typeface="Times New Roman" panose="02020603050405020304" pitchFamily="18" charset="0"/>
              </a:rPr>
              <a:t>as</a:t>
            </a:r>
            <a:r>
              <a:rPr lang="uk-UA" sz="2800" dirty="0">
                <a:latin typeface="Times New Roman" panose="02020603050405020304" pitchFamily="18" charset="0"/>
                <a:cs typeface="Times New Roman" panose="02020603050405020304" pitchFamily="18" charset="0"/>
              </a:rPr>
              <a:t> </a:t>
            </a:r>
            <a:r>
              <a:rPr lang="uk-UA" sz="2800" dirty="0" err="1">
                <a:latin typeface="Times New Roman" panose="02020603050405020304" pitchFamily="18" charset="0"/>
                <a:cs typeface="Times New Roman" panose="02020603050405020304" pitchFamily="18" charset="0"/>
              </a:rPr>
              <a:t>reasonable</a:t>
            </a:r>
            <a:r>
              <a:rPr lang="uk-UA" sz="2800" dirty="0">
                <a:latin typeface="Times New Roman" panose="02020603050405020304" pitchFamily="18" charset="0"/>
                <a:cs typeface="Times New Roman" panose="02020603050405020304" pitchFamily="18" charset="0"/>
              </a:rPr>
              <a:t> </a:t>
            </a:r>
            <a:r>
              <a:rPr lang="uk-UA" sz="2800" dirty="0" err="1">
                <a:latin typeface="Times New Roman" panose="02020603050405020304" pitchFamily="18" charset="0"/>
                <a:cs typeface="Times New Roman" panose="02020603050405020304" pitchFamily="18" charset="0"/>
              </a:rPr>
              <a:t>achievable</a:t>
            </a:r>
            <a:r>
              <a:rPr lang="uk-UA" sz="2800" dirty="0">
                <a:latin typeface="Times New Roman" panose="02020603050405020304" pitchFamily="18" charset="0"/>
                <a:cs typeface="Times New Roman" panose="02020603050405020304" pitchFamily="18" charset="0"/>
              </a:rPr>
              <a:t>) – «зменшувати ризик настільки, наскільки це можливо»;</a:t>
            </a:r>
            <a:endParaRPr lang="ru-RU" sz="2800" dirty="0">
              <a:latin typeface="Times New Roman" panose="02020603050405020304" pitchFamily="18" charset="0"/>
              <a:cs typeface="Times New Roman" panose="02020603050405020304" pitchFamily="18" charset="0"/>
            </a:endParaRPr>
          </a:p>
          <a:p>
            <a:pPr marL="457200" lvl="0" indent="-457200" algn="just">
              <a:buFont typeface="+mj-lt"/>
              <a:buAutoNum type="arabicPeriod"/>
            </a:pPr>
            <a:r>
              <a:rPr lang="uk-UA" sz="2800" dirty="0">
                <a:latin typeface="Times New Roman" panose="02020603050405020304" pitchFamily="18" charset="0"/>
                <a:cs typeface="Times New Roman" panose="02020603050405020304" pitchFamily="18" charset="0"/>
              </a:rPr>
              <a:t>Принцип ALARP (</a:t>
            </a:r>
            <a:r>
              <a:rPr lang="uk-UA" sz="2800" dirty="0" err="1">
                <a:latin typeface="Times New Roman" panose="02020603050405020304" pitchFamily="18" charset="0"/>
                <a:cs typeface="Times New Roman" panose="02020603050405020304" pitchFamily="18" charset="0"/>
              </a:rPr>
              <a:t>as</a:t>
            </a:r>
            <a:r>
              <a:rPr lang="uk-UA" sz="2800" dirty="0">
                <a:latin typeface="Times New Roman" panose="02020603050405020304" pitchFamily="18" charset="0"/>
                <a:cs typeface="Times New Roman" panose="02020603050405020304" pitchFamily="18" charset="0"/>
              </a:rPr>
              <a:t> </a:t>
            </a:r>
            <a:r>
              <a:rPr lang="uk-UA" sz="2800" dirty="0" err="1">
                <a:latin typeface="Times New Roman" panose="02020603050405020304" pitchFamily="18" charset="0"/>
                <a:cs typeface="Times New Roman" panose="02020603050405020304" pitchFamily="18" charset="0"/>
              </a:rPr>
              <a:t>low</a:t>
            </a:r>
            <a:r>
              <a:rPr lang="uk-UA" sz="2800" dirty="0">
                <a:latin typeface="Times New Roman" panose="02020603050405020304" pitchFamily="18" charset="0"/>
                <a:cs typeface="Times New Roman" panose="02020603050405020304" pitchFamily="18" charset="0"/>
              </a:rPr>
              <a:t> </a:t>
            </a:r>
            <a:r>
              <a:rPr lang="uk-UA" sz="2800" dirty="0" err="1">
                <a:latin typeface="Times New Roman" panose="02020603050405020304" pitchFamily="18" charset="0"/>
                <a:cs typeface="Times New Roman" panose="02020603050405020304" pitchFamily="18" charset="0"/>
              </a:rPr>
              <a:t>as</a:t>
            </a:r>
            <a:r>
              <a:rPr lang="uk-UA" sz="2800" dirty="0">
                <a:latin typeface="Times New Roman" panose="02020603050405020304" pitchFamily="18" charset="0"/>
                <a:cs typeface="Times New Roman" panose="02020603050405020304" pitchFamily="18" charset="0"/>
              </a:rPr>
              <a:t> </a:t>
            </a:r>
            <a:r>
              <a:rPr lang="uk-UA" sz="2800" dirty="0" err="1">
                <a:latin typeface="Times New Roman" panose="02020603050405020304" pitchFamily="18" charset="0"/>
                <a:cs typeface="Times New Roman" panose="02020603050405020304" pitchFamily="18" charset="0"/>
              </a:rPr>
              <a:t>reasonable</a:t>
            </a:r>
            <a:r>
              <a:rPr lang="uk-UA" sz="2800" dirty="0">
                <a:latin typeface="Times New Roman" panose="02020603050405020304" pitchFamily="18" charset="0"/>
                <a:cs typeface="Times New Roman" panose="02020603050405020304" pitchFamily="18" charset="0"/>
              </a:rPr>
              <a:t> </a:t>
            </a:r>
            <a:r>
              <a:rPr lang="uk-UA" sz="2800" dirty="0" err="1">
                <a:latin typeface="Times New Roman" panose="02020603050405020304" pitchFamily="18" charset="0"/>
                <a:cs typeface="Times New Roman" panose="02020603050405020304" pitchFamily="18" charset="0"/>
              </a:rPr>
              <a:t>possible</a:t>
            </a:r>
            <a:r>
              <a:rPr lang="uk-UA" sz="2800" dirty="0">
                <a:latin typeface="Times New Roman" panose="02020603050405020304" pitchFamily="18" charset="0"/>
                <a:cs typeface="Times New Roman" panose="02020603050405020304" pitchFamily="18" charset="0"/>
              </a:rPr>
              <a:t>) – «зменшувати ризик настільки, наскільки це </a:t>
            </a:r>
            <a:r>
              <a:rPr lang="uk-UA" sz="2800" dirty="0" err="1">
                <a:latin typeface="Times New Roman" panose="02020603050405020304" pitchFamily="18" charset="0"/>
                <a:cs typeface="Times New Roman" panose="02020603050405020304" pitchFamily="18" charset="0"/>
              </a:rPr>
              <a:t>прийнятно</a:t>
            </a:r>
            <a:r>
              <a:rPr lang="uk-UA" sz="2800"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p>
            <a:pPr marL="457200" lvl="0" indent="-457200" algn="just">
              <a:buFont typeface="+mj-lt"/>
              <a:buAutoNum type="arabicPeriod"/>
            </a:pPr>
            <a:r>
              <a:rPr lang="uk-UA" sz="2800" dirty="0">
                <a:latin typeface="Times New Roman" panose="02020603050405020304" pitchFamily="18" charset="0"/>
                <a:cs typeface="Times New Roman" panose="02020603050405020304" pitchFamily="18" charset="0"/>
              </a:rPr>
              <a:t>Принцип – «робити всі необхідні попереджувальні заходи»;</a:t>
            </a:r>
            <a:endParaRPr lang="ru-RU" sz="2800" dirty="0">
              <a:latin typeface="Times New Roman" panose="02020603050405020304" pitchFamily="18" charset="0"/>
              <a:cs typeface="Times New Roman" panose="02020603050405020304" pitchFamily="18" charset="0"/>
            </a:endParaRPr>
          </a:p>
          <a:p>
            <a:pPr marL="457200" lvl="0" indent="-457200" algn="just">
              <a:buFont typeface="+mj-lt"/>
              <a:buAutoNum type="arabicPeriod"/>
            </a:pPr>
            <a:r>
              <a:rPr lang="uk-UA" sz="2800" dirty="0">
                <a:latin typeface="Times New Roman" panose="02020603050405020304" pitchFamily="18" charset="0"/>
                <a:cs typeface="Times New Roman" panose="02020603050405020304" pitchFamily="18" charset="0"/>
              </a:rPr>
              <a:t>Принцип – «застосовувати найбільш безпечні технології».</a:t>
            </a:r>
            <a:endParaRPr lang="ru-RU" sz="2800" dirty="0">
              <a:latin typeface="Times New Roman" panose="02020603050405020304" pitchFamily="18" charset="0"/>
              <a:cs typeface="Times New Roman" panose="02020603050405020304" pitchFamily="18" charset="0"/>
            </a:endParaRPr>
          </a:p>
          <a:p>
            <a:pPr algn="just"/>
            <a:endParaRPr lang="uk-UA" sz="24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9662556" y="4981575"/>
            <a:ext cx="2438400" cy="1876425"/>
          </a:xfrm>
          <a:prstGeom prst="rect">
            <a:avLst/>
          </a:prstGeom>
        </p:spPr>
      </p:pic>
    </p:spTree>
    <p:extLst>
      <p:ext uri="{BB962C8B-B14F-4D97-AF65-F5344CB8AC3E}">
        <p14:creationId xmlns:p14="http://schemas.microsoft.com/office/powerpoint/2010/main" val="1295857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81991" y="75659"/>
            <a:ext cx="10882745" cy="6426375"/>
          </a:xfrm>
          <a:prstGeom prst="rect">
            <a:avLst/>
          </a:prstGeom>
        </p:spPr>
        <p:txBody>
          <a:bodyPr wrap="square">
            <a:spAutoFit/>
          </a:bodyPr>
          <a:lstStyle/>
          <a:p>
            <a:pPr algn="just"/>
            <a:r>
              <a:rPr lang="uk-UA" sz="2800" b="1" dirty="0" smtClean="0">
                <a:latin typeface="Times New Roman" panose="02020603050405020304" pitchFamily="18" charset="0"/>
                <a:cs typeface="Times New Roman" panose="02020603050405020304" pitchFamily="18" charset="0"/>
              </a:rPr>
              <a:t>Елементами управління ризиком як природних, так і антропогенних небезпечних явищ повинні бути:</a:t>
            </a:r>
          </a:p>
          <a:p>
            <a:pPr algn="just"/>
            <a:endParaRPr lang="uk-UA" sz="2800" dirty="0" smtClean="0">
              <a:latin typeface="Times New Roman" panose="02020603050405020304" pitchFamily="18" charset="0"/>
              <a:cs typeface="Times New Roman" panose="02020603050405020304" pitchFamily="18" charset="0"/>
            </a:endParaRPr>
          </a:p>
          <a:p>
            <a:pPr algn="just">
              <a:lnSpc>
                <a:spcPct val="130000"/>
              </a:lnSpc>
            </a:pPr>
            <a:r>
              <a:rPr lang="uk-UA" sz="2800" dirty="0" smtClean="0">
                <a:latin typeface="Times New Roman" panose="02020603050405020304" pitchFamily="18" charset="0"/>
                <a:cs typeface="Times New Roman" panose="02020603050405020304" pitchFamily="18" charset="0"/>
              </a:rPr>
              <a:t>–	зонування територій за ступенем небезпеки;</a:t>
            </a:r>
          </a:p>
          <a:p>
            <a:pPr algn="just">
              <a:lnSpc>
                <a:spcPct val="130000"/>
              </a:lnSpc>
            </a:pPr>
            <a:r>
              <a:rPr lang="uk-UA" sz="2800" dirty="0" smtClean="0">
                <a:latin typeface="Times New Roman" panose="02020603050405020304" pitchFamily="18" charset="0"/>
                <a:cs typeface="Times New Roman" panose="02020603050405020304" pitchFamily="18" charset="0"/>
              </a:rPr>
              <a:t>–	організація господарського освоєння території з урахуванням ризику;</a:t>
            </a:r>
          </a:p>
          <a:p>
            <a:pPr algn="just">
              <a:lnSpc>
                <a:spcPct val="130000"/>
              </a:lnSpc>
            </a:pPr>
            <a:r>
              <a:rPr lang="uk-UA" sz="2800" dirty="0" smtClean="0">
                <a:latin typeface="Times New Roman" panose="02020603050405020304" pitchFamily="18" charset="0"/>
                <a:cs typeface="Times New Roman" panose="02020603050405020304" pitchFamily="18" charset="0"/>
              </a:rPr>
              <a:t>–	регулярний моніторинг небезпечних явищ;</a:t>
            </a:r>
          </a:p>
          <a:p>
            <a:pPr algn="just">
              <a:lnSpc>
                <a:spcPct val="130000"/>
              </a:lnSpc>
            </a:pPr>
            <a:r>
              <a:rPr lang="uk-UA" sz="2800" dirty="0" smtClean="0">
                <a:latin typeface="Times New Roman" panose="02020603050405020304" pitchFamily="18" charset="0"/>
                <a:cs typeface="Times New Roman" panose="02020603050405020304" pitchFamily="18" charset="0"/>
              </a:rPr>
              <a:t>–	адекватні освіта, навчання та інформування населення;</a:t>
            </a:r>
          </a:p>
          <a:p>
            <a:pPr algn="just">
              <a:lnSpc>
                <a:spcPct val="130000"/>
              </a:lnSpc>
            </a:pPr>
            <a:r>
              <a:rPr lang="uk-UA" sz="2800" dirty="0" smtClean="0">
                <a:latin typeface="Times New Roman" panose="02020603050405020304" pitchFamily="18" charset="0"/>
                <a:cs typeface="Times New Roman" panose="02020603050405020304" pitchFamily="18" charset="0"/>
              </a:rPr>
              <a:t>–	спорудження захисних засобів;</a:t>
            </a:r>
          </a:p>
          <a:p>
            <a:pPr algn="just">
              <a:lnSpc>
                <a:spcPct val="130000"/>
              </a:lnSpc>
            </a:pPr>
            <a:r>
              <a:rPr lang="uk-UA" sz="2800" dirty="0" smtClean="0">
                <a:latin typeface="Times New Roman" panose="02020603050405020304" pitchFamily="18" charset="0"/>
                <a:cs typeface="Times New Roman" panose="02020603050405020304" pitchFamily="18" charset="0"/>
              </a:rPr>
              <a:t>–	оперативна протидія небезпечним явищам ( всіма доступними засобами) з боку органів управління напередодні та під час його розвитку.</a:t>
            </a:r>
            <a:endParaRPr lang="uk-UA"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9515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9879405" y="130629"/>
            <a:ext cx="2466975" cy="1847850"/>
          </a:xfrm>
          <a:prstGeom prst="rect">
            <a:avLst/>
          </a:prstGeom>
          <a:effectLst>
            <a:softEdge rad="317500"/>
          </a:effectLst>
        </p:spPr>
      </p:pic>
      <p:sp>
        <p:nvSpPr>
          <p:cNvPr id="2" name="Прямоугольник 1"/>
          <p:cNvSpPr/>
          <p:nvPr/>
        </p:nvSpPr>
        <p:spPr>
          <a:xfrm>
            <a:off x="1142009" y="0"/>
            <a:ext cx="10432473" cy="6857262"/>
          </a:xfrm>
          <a:prstGeom prst="rect">
            <a:avLst/>
          </a:prstGeom>
          <a:effectLst>
            <a:softEdge rad="127000"/>
          </a:effectLst>
        </p:spPr>
        <p:txBody>
          <a:bodyPr wrap="square">
            <a:spAutoFit/>
          </a:bodyPr>
          <a:lstStyle/>
          <a:p>
            <a:pPr algn="ctr"/>
            <a:r>
              <a:rPr lang="uk-UA" sz="2800" b="1" dirty="0" smtClean="0">
                <a:latin typeface="Times New Roman" panose="02020603050405020304" pitchFamily="18" charset="0"/>
                <a:cs typeface="Times New Roman" panose="02020603050405020304" pitchFamily="18" charset="0"/>
              </a:rPr>
              <a:t>Політику попередження надзвичайних ситуацій необхідно реалізовувати за двома напрямками:</a:t>
            </a:r>
          </a:p>
          <a:p>
            <a:pPr algn="ctr"/>
            <a:endParaRPr lang="uk-UA" sz="2800" b="1" dirty="0" smtClean="0">
              <a:latin typeface="Times New Roman" panose="02020603050405020304" pitchFamily="18" charset="0"/>
              <a:cs typeface="Times New Roman" panose="02020603050405020304" pitchFamily="18" charset="0"/>
            </a:endParaRPr>
          </a:p>
          <a:p>
            <a:pPr algn="ctr"/>
            <a:endParaRPr lang="uk-UA" sz="2800" b="1" dirty="0" smtClean="0">
              <a:latin typeface="Times New Roman" panose="02020603050405020304" pitchFamily="18" charset="0"/>
              <a:cs typeface="Times New Roman" panose="02020603050405020304" pitchFamily="18" charset="0"/>
            </a:endParaRPr>
          </a:p>
          <a:p>
            <a:pPr algn="just">
              <a:lnSpc>
                <a:spcPct val="130000"/>
              </a:lnSpc>
            </a:pPr>
            <a:r>
              <a:rPr lang="uk-UA" sz="2800" dirty="0" smtClean="0">
                <a:latin typeface="Times New Roman" panose="02020603050405020304" pitchFamily="18" charset="0"/>
                <a:cs typeface="Times New Roman" panose="02020603050405020304" pitchFamily="18" charset="0"/>
              </a:rPr>
              <a:t>1.	</a:t>
            </a:r>
            <a:r>
              <a:rPr lang="uk-UA" sz="2800" i="1" dirty="0" smtClean="0">
                <a:latin typeface="Times New Roman" panose="02020603050405020304" pitchFamily="18" charset="0"/>
                <a:cs typeface="Times New Roman" panose="02020603050405020304" pitchFamily="18" charset="0"/>
              </a:rPr>
              <a:t>Політика попередження, орієнтована на зниження ризику від джерел надзвичайних ситуацій, яка включає</a:t>
            </a:r>
            <a:r>
              <a:rPr lang="uk-UA" sz="2800" dirty="0" smtClean="0">
                <a:latin typeface="Times New Roman" panose="02020603050405020304" pitchFamily="18" charset="0"/>
                <a:cs typeface="Times New Roman" panose="02020603050405020304" pitchFamily="18" charset="0"/>
              </a:rPr>
              <a:t>:</a:t>
            </a:r>
          </a:p>
          <a:p>
            <a:pPr algn="just">
              <a:lnSpc>
                <a:spcPct val="130000"/>
              </a:lnSpc>
            </a:pPr>
            <a:r>
              <a:rPr lang="uk-UA" sz="2800" dirty="0" smtClean="0">
                <a:latin typeface="Times New Roman" panose="02020603050405020304" pitchFamily="18" charset="0"/>
                <a:cs typeface="Times New Roman" panose="02020603050405020304" pitchFamily="18" charset="0"/>
              </a:rPr>
              <a:t>-	Ідентифікацію та оцінку ризиків джерел НС;</a:t>
            </a:r>
          </a:p>
          <a:p>
            <a:pPr algn="just">
              <a:lnSpc>
                <a:spcPct val="130000"/>
              </a:lnSpc>
            </a:pPr>
            <a:r>
              <a:rPr lang="uk-UA" sz="2800" dirty="0" smtClean="0">
                <a:latin typeface="Times New Roman" panose="02020603050405020304" pitchFamily="18" charset="0"/>
                <a:cs typeface="Times New Roman" panose="02020603050405020304" pitchFamily="18" charset="0"/>
              </a:rPr>
              <a:t>-	Управління ризиком від джерел НС з метою досягнення його максимально низького рівня з урахуванням соціальних вимог і економічних можливостей;</a:t>
            </a:r>
          </a:p>
          <a:p>
            <a:pPr algn="just">
              <a:lnSpc>
                <a:spcPct val="130000"/>
              </a:lnSpc>
            </a:pPr>
            <a:r>
              <a:rPr lang="uk-UA" sz="2800" dirty="0" smtClean="0">
                <a:latin typeface="Times New Roman" panose="02020603050405020304" pitchFamily="18" charset="0"/>
                <a:cs typeface="Times New Roman" panose="02020603050405020304" pitchFamily="18" charset="0"/>
              </a:rPr>
              <a:t>-	Створення систем моніторингу за джерелами надзвичайних ситуацій, які охоплюють довго-, середньо-, та короткострокові прогнози реалізації НС та оцінку їх наслідків.</a:t>
            </a:r>
            <a:endParaRPr lang="uk-UA"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8311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План </a:t>
            </a:r>
            <a:r>
              <a:rPr lang="ru-RU" dirty="0" err="1" smtClean="0"/>
              <a:t>лекц</a:t>
            </a:r>
            <a:r>
              <a:rPr lang="uk-UA" dirty="0" err="1" smtClean="0"/>
              <a:t>ії</a:t>
            </a:r>
            <a:endParaRPr lang="ru-RU" dirty="0"/>
          </a:p>
        </p:txBody>
      </p:sp>
      <p:sp>
        <p:nvSpPr>
          <p:cNvPr id="3" name="Объект 2"/>
          <p:cNvSpPr>
            <a:spLocks noGrp="1"/>
          </p:cNvSpPr>
          <p:nvPr>
            <p:ph idx="1"/>
          </p:nvPr>
        </p:nvSpPr>
        <p:spPr/>
        <p:txBody>
          <a:bodyPr/>
          <a:lstStyle/>
          <a:p>
            <a:r>
              <a:rPr lang="ru-RU" dirty="0" smtClean="0"/>
              <a:t>1</a:t>
            </a:r>
            <a:r>
              <a:rPr lang="ru-RU" dirty="0"/>
              <a:t>. </a:t>
            </a:r>
            <a:r>
              <a:rPr lang="ru-RU" dirty="0" err="1"/>
              <a:t>Екологічні</a:t>
            </a:r>
            <a:r>
              <a:rPr lang="ru-RU" dirty="0"/>
              <a:t> </a:t>
            </a:r>
            <a:r>
              <a:rPr lang="ru-RU" dirty="0" err="1"/>
              <a:t>проблеми</a:t>
            </a:r>
            <a:r>
              <a:rPr lang="ru-RU" dirty="0"/>
              <a:t> </a:t>
            </a:r>
            <a:r>
              <a:rPr lang="ru-RU" dirty="0" err="1"/>
              <a:t>розвитку</a:t>
            </a:r>
            <a:r>
              <a:rPr lang="ru-RU" dirty="0"/>
              <a:t> </a:t>
            </a:r>
            <a:r>
              <a:rPr lang="ru-RU" dirty="0" err="1"/>
              <a:t>сучасної</a:t>
            </a:r>
            <a:r>
              <a:rPr lang="ru-RU" dirty="0"/>
              <a:t> </a:t>
            </a:r>
            <a:r>
              <a:rPr lang="ru-RU" dirty="0" err="1"/>
              <a:t>цивілізації</a:t>
            </a:r>
            <a:r>
              <a:rPr lang="ru-RU" dirty="0"/>
              <a:t>. </a:t>
            </a:r>
          </a:p>
          <a:p>
            <a:r>
              <a:rPr lang="ru-RU" dirty="0"/>
              <a:t>2. </a:t>
            </a:r>
            <a:r>
              <a:rPr lang="ru-RU" dirty="0" err="1"/>
              <a:t>Передумови</a:t>
            </a:r>
            <a:r>
              <a:rPr lang="ru-RU" dirty="0"/>
              <a:t> </a:t>
            </a:r>
            <a:r>
              <a:rPr lang="ru-RU" dirty="0" err="1"/>
              <a:t>виникнення</a:t>
            </a:r>
            <a:r>
              <a:rPr lang="ru-RU" dirty="0"/>
              <a:t> </a:t>
            </a:r>
            <a:r>
              <a:rPr lang="ru-RU" dirty="0" err="1"/>
              <a:t>надзвичайних</a:t>
            </a:r>
            <a:r>
              <a:rPr lang="ru-RU" dirty="0"/>
              <a:t> </a:t>
            </a:r>
            <a:r>
              <a:rPr lang="ru-RU" dirty="0" err="1"/>
              <a:t>екологічних</a:t>
            </a:r>
            <a:r>
              <a:rPr lang="ru-RU" dirty="0"/>
              <a:t> </a:t>
            </a:r>
            <a:r>
              <a:rPr lang="ru-RU" dirty="0" err="1"/>
              <a:t>ситуацій</a:t>
            </a:r>
            <a:r>
              <a:rPr lang="ru-RU" dirty="0"/>
              <a:t>.</a:t>
            </a:r>
          </a:p>
          <a:p>
            <a:r>
              <a:rPr lang="ru-RU" dirty="0"/>
              <a:t>3. </a:t>
            </a:r>
            <a:r>
              <a:rPr lang="ru-RU" dirty="0" err="1"/>
              <a:t>Природні</a:t>
            </a:r>
            <a:r>
              <a:rPr lang="ru-RU" dirty="0"/>
              <a:t> та </a:t>
            </a:r>
            <a:r>
              <a:rPr lang="ru-RU" dirty="0" err="1"/>
              <a:t>антропогенні</a:t>
            </a:r>
            <a:r>
              <a:rPr lang="ru-RU" dirty="0"/>
              <a:t> </a:t>
            </a:r>
            <a:r>
              <a:rPr lang="ru-RU" dirty="0" err="1"/>
              <a:t>фактори</a:t>
            </a:r>
            <a:r>
              <a:rPr lang="ru-RU" dirty="0"/>
              <a:t> </a:t>
            </a:r>
            <a:r>
              <a:rPr lang="ru-RU" dirty="0" err="1"/>
              <a:t>виникнення</a:t>
            </a:r>
            <a:r>
              <a:rPr lang="ru-RU" dirty="0"/>
              <a:t> </a:t>
            </a:r>
            <a:r>
              <a:rPr lang="ru-RU" dirty="0" err="1"/>
              <a:t>надзвичайних</a:t>
            </a:r>
            <a:r>
              <a:rPr lang="ru-RU" dirty="0"/>
              <a:t> </a:t>
            </a:r>
            <a:r>
              <a:rPr lang="ru-RU" dirty="0" err="1"/>
              <a:t>екологічних</a:t>
            </a:r>
            <a:r>
              <a:rPr lang="ru-RU" dirty="0"/>
              <a:t> </a:t>
            </a:r>
            <a:r>
              <a:rPr lang="ru-RU" dirty="0" err="1"/>
              <a:t>ситуацій</a:t>
            </a:r>
            <a:r>
              <a:rPr lang="ru-RU" dirty="0"/>
              <a:t>. </a:t>
            </a:r>
          </a:p>
          <a:p>
            <a:r>
              <a:rPr lang="ru-RU" dirty="0"/>
              <a:t>4. </a:t>
            </a:r>
            <a:r>
              <a:rPr lang="uk-UA" dirty="0" smtClean="0"/>
              <a:t>Управління </a:t>
            </a:r>
            <a:r>
              <a:rPr lang="uk-UA" dirty="0"/>
              <a:t>ризиком в системі забезпечення техногенної безпеки. </a:t>
            </a:r>
            <a:endParaRPr lang="uk-UA" dirty="0" smtClean="0"/>
          </a:p>
          <a:p>
            <a:r>
              <a:rPr lang="uk-UA" dirty="0" smtClean="0"/>
              <a:t>5. </a:t>
            </a:r>
            <a:r>
              <a:rPr lang="ru-RU" dirty="0" err="1" smtClean="0"/>
              <a:t>Управління</a:t>
            </a:r>
            <a:r>
              <a:rPr lang="ru-RU" dirty="0" smtClean="0"/>
              <a:t> </a:t>
            </a:r>
            <a:r>
              <a:rPr lang="ru-RU" dirty="0" err="1"/>
              <a:t>екологічною</a:t>
            </a:r>
            <a:r>
              <a:rPr lang="ru-RU" dirty="0"/>
              <a:t> </a:t>
            </a:r>
            <a:r>
              <a:rPr lang="ru-RU" dirty="0" err="1"/>
              <a:t>безпекою</a:t>
            </a:r>
            <a:r>
              <a:rPr lang="ru-RU" dirty="0"/>
              <a:t>.</a:t>
            </a:r>
          </a:p>
          <a:p>
            <a:endParaRPr lang="ru-RU" dirty="0"/>
          </a:p>
          <a:p>
            <a:endParaRPr lang="ru-RU" dirty="0"/>
          </a:p>
        </p:txBody>
      </p:sp>
    </p:spTree>
    <p:extLst>
      <p:ext uri="{BB962C8B-B14F-4D97-AF65-F5344CB8AC3E}">
        <p14:creationId xmlns:p14="http://schemas.microsoft.com/office/powerpoint/2010/main" val="1506858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655618" y="540327"/>
            <a:ext cx="10345881" cy="4573560"/>
          </a:xfrm>
          <a:prstGeom prst="rect">
            <a:avLst/>
          </a:prstGeom>
        </p:spPr>
        <p:txBody>
          <a:bodyPr wrap="square">
            <a:spAutoFit/>
          </a:bodyPr>
          <a:lstStyle/>
          <a:p>
            <a:pPr>
              <a:lnSpc>
                <a:spcPct val="130000"/>
              </a:lnSpc>
            </a:pPr>
            <a:r>
              <a:rPr lang="ru-RU" sz="2800" dirty="0">
                <a:latin typeface="Times New Roman" panose="02020603050405020304" pitchFamily="18" charset="0"/>
                <a:cs typeface="Times New Roman" panose="02020603050405020304" pitchFamily="18" charset="0"/>
              </a:rPr>
              <a:t>2.</a:t>
            </a:r>
            <a:r>
              <a:rPr lang="ru-RU" dirty="0"/>
              <a:t>	</a:t>
            </a:r>
            <a:r>
              <a:rPr lang="uk-UA" sz="2800" i="1" dirty="0" smtClean="0">
                <a:latin typeface="Times New Roman" panose="02020603050405020304" pitchFamily="18" charset="0"/>
                <a:cs typeface="Times New Roman" panose="02020603050405020304" pitchFamily="18" charset="0"/>
              </a:rPr>
              <a:t>Політика попередження НС, яка орієнтована на зменшення наслідків їх впливу на територію і людей</a:t>
            </a:r>
            <a:r>
              <a:rPr lang="uk-UA" sz="2800" dirty="0" smtClean="0">
                <a:latin typeface="Times New Roman" panose="02020603050405020304" pitchFamily="18" charset="0"/>
                <a:cs typeface="Times New Roman" panose="02020603050405020304" pitchFamily="18" charset="0"/>
              </a:rPr>
              <a:t>, яка включає планування землекористування на території розміщення джерел НС, розробку аварійних планів оперативного реагування та ліквідації наслідків НС, підвищення рівня інформованості населення про ризики та способи їх мінімізації. Індикатором рівня безпеки є показники здоров'я населення та якості природного і соціального середовища в районі розміщення джерела надзвичайних ситуацій.</a:t>
            </a:r>
            <a:endParaRPr lang="uk-UA"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0364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26028" y="238991"/>
            <a:ext cx="11481954" cy="6801862"/>
          </a:xfrm>
          <a:prstGeom prst="rect">
            <a:avLst/>
          </a:prstGeom>
        </p:spPr>
        <p:txBody>
          <a:bodyPr wrap="square">
            <a:spAutoFit/>
          </a:bodyPr>
          <a:lstStyle/>
          <a:p>
            <a:pPr algn="ctr"/>
            <a:r>
              <a:rPr lang="ru-RU" sz="2800" b="1" dirty="0" smtClean="0">
                <a:latin typeface="Times New Roman" panose="02020603050405020304" pitchFamily="18" charset="0"/>
                <a:cs typeface="Times New Roman" panose="02020603050405020304" pitchFamily="18" charset="0"/>
              </a:rPr>
              <a:t> </a:t>
            </a:r>
            <a:r>
              <a:rPr lang="uk-UA" sz="2800" b="1" dirty="0" smtClean="0">
                <a:latin typeface="Times New Roman" panose="02020603050405020304" pitchFamily="18" charset="0"/>
                <a:cs typeface="Times New Roman" panose="02020603050405020304" pitchFamily="18" charset="0"/>
              </a:rPr>
              <a:t>Управління екологічною безпекою</a:t>
            </a:r>
          </a:p>
          <a:p>
            <a:pPr algn="ctr"/>
            <a:endParaRPr lang="uk-UA" sz="2800" dirty="0" smtClean="0">
              <a:latin typeface="Times New Roman" panose="02020603050405020304" pitchFamily="18" charset="0"/>
              <a:cs typeface="Times New Roman" panose="02020603050405020304" pitchFamily="18" charset="0"/>
            </a:endParaRPr>
          </a:p>
          <a:p>
            <a:pPr algn="just"/>
            <a:r>
              <a:rPr lang="uk-UA" sz="2800" dirty="0" smtClean="0">
                <a:latin typeface="Times New Roman" panose="02020603050405020304" pitchFamily="18" charset="0"/>
                <a:cs typeface="Times New Roman" panose="02020603050405020304" pitchFamily="18" charset="0"/>
              </a:rPr>
              <a:t>Управління екологічною безпекою здійснюється на глобальному, регіональному і локальному рівнях. </a:t>
            </a:r>
          </a:p>
          <a:p>
            <a:pPr algn="just"/>
            <a:endParaRPr lang="uk-UA" sz="1200" dirty="0" smtClean="0">
              <a:latin typeface="Times New Roman" panose="02020603050405020304" pitchFamily="18" charset="0"/>
              <a:cs typeface="Times New Roman" panose="02020603050405020304" pitchFamily="18" charset="0"/>
            </a:endParaRPr>
          </a:p>
          <a:p>
            <a:pPr algn="just"/>
            <a:r>
              <a:rPr lang="uk-UA" sz="2600" dirty="0" smtClean="0">
                <a:latin typeface="Times New Roman" panose="02020603050405020304" pitchFamily="18" charset="0"/>
                <a:cs typeface="Times New Roman" panose="02020603050405020304" pitchFamily="18" charset="0"/>
              </a:rPr>
              <a:t>Управління екологічною безпекою здійснюється за такими </a:t>
            </a:r>
            <a:r>
              <a:rPr lang="uk-UA" sz="2600" b="1" i="1" dirty="0" smtClean="0">
                <a:latin typeface="Times New Roman" panose="02020603050405020304" pitchFamily="18" charset="0"/>
                <a:cs typeface="Times New Roman" panose="02020603050405020304" pitchFamily="18" charset="0"/>
              </a:rPr>
              <a:t>напрямками</a:t>
            </a:r>
            <a:r>
              <a:rPr lang="uk-UA" sz="2600" dirty="0" smtClean="0">
                <a:latin typeface="Times New Roman" panose="02020603050405020304" pitchFamily="18" charset="0"/>
                <a:cs typeface="Times New Roman" panose="02020603050405020304" pitchFamily="18" charset="0"/>
              </a:rPr>
              <a:t>: </a:t>
            </a:r>
            <a:endParaRPr lang="uk-UA" sz="1400" dirty="0" smtClean="0">
              <a:latin typeface="Times New Roman" panose="02020603050405020304" pitchFamily="18" charset="0"/>
              <a:cs typeface="Times New Roman" panose="02020603050405020304" pitchFamily="18" charset="0"/>
            </a:endParaRPr>
          </a:p>
          <a:p>
            <a:pPr marL="514350" indent="-514350" algn="just">
              <a:buAutoNum type="arabicPeriod"/>
            </a:pPr>
            <a:r>
              <a:rPr lang="uk-UA" sz="2600" dirty="0" smtClean="0">
                <a:latin typeface="Times New Roman" panose="02020603050405020304" pitchFamily="18" charset="0"/>
                <a:cs typeface="Times New Roman" panose="02020603050405020304" pitchFamily="18" charset="0"/>
              </a:rPr>
              <a:t>Оперативне управління екологічними ситуаціями. </a:t>
            </a:r>
          </a:p>
          <a:p>
            <a:pPr algn="just"/>
            <a:r>
              <a:rPr lang="uk-UA" sz="2600" dirty="0" smtClean="0">
                <a:latin typeface="Times New Roman" panose="02020603050405020304" pitchFamily="18" charset="0"/>
                <a:cs typeface="Times New Roman" panose="02020603050405020304" pitchFamily="18" charset="0"/>
              </a:rPr>
              <a:t>Застосовується у випадках раптового виникнення несприятливої екологічної ситуації, або в умовах, коли така ситуація може наступити найближчим часом і немає можливості її відобразити.  </a:t>
            </a:r>
          </a:p>
          <a:p>
            <a:pPr algn="just"/>
            <a:r>
              <a:rPr lang="uk-UA" sz="2600" dirty="0" smtClean="0">
                <a:latin typeface="Times New Roman" panose="02020603050405020304" pitchFamily="18" charset="0"/>
                <a:cs typeface="Times New Roman" panose="02020603050405020304" pitchFamily="18" charset="0"/>
              </a:rPr>
              <a:t>2. Стратегічне (довгострокове) управління. </a:t>
            </a:r>
          </a:p>
          <a:p>
            <a:pPr algn="just"/>
            <a:r>
              <a:rPr lang="uk-UA" sz="2600" dirty="0" smtClean="0">
                <a:latin typeface="Times New Roman" panose="02020603050405020304" pitchFamily="18" charset="0"/>
                <a:cs typeface="Times New Roman" panose="02020603050405020304" pitchFamily="18" charset="0"/>
              </a:rPr>
              <a:t>Цілі такого управління досягаються шляхом планування та впровадження оптимальної системи господарювання, раціонального використання природних ресурсів, збалансованого розвитку галузей промисловості, сільського господарства, транспорту, соціальної інфраструктури, впровадження екологічної освіти і виховання, проведення постійного моніторингу за станом природних і природно-технічних систем. </a:t>
            </a:r>
            <a:endParaRPr lang="uk-UA"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7713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17073" y="0"/>
            <a:ext cx="10674927" cy="5637954"/>
          </a:xfrm>
          <a:prstGeom prst="rect">
            <a:avLst/>
          </a:prstGeom>
        </p:spPr>
        <p:txBody>
          <a:bodyPr wrap="square">
            <a:spAutoFit/>
          </a:bodyPr>
          <a:lstStyle/>
          <a:p>
            <a:pPr algn="just">
              <a:lnSpc>
                <a:spcPct val="130000"/>
              </a:lnSpc>
            </a:pPr>
            <a:r>
              <a:rPr lang="uk-UA" sz="2800" b="1" dirty="0" smtClean="0">
                <a:latin typeface="Times New Roman" panose="02020603050405020304" pitchFamily="18" charset="0"/>
                <a:cs typeface="Times New Roman" panose="02020603050405020304" pitchFamily="18" charset="0"/>
              </a:rPr>
              <a:t>Дії</a:t>
            </a:r>
            <a:r>
              <a:rPr lang="uk-UA" sz="2800" dirty="0" smtClean="0">
                <a:latin typeface="Times New Roman" panose="02020603050405020304" pitchFamily="18" charset="0"/>
                <a:cs typeface="Times New Roman" panose="02020603050405020304" pitchFamily="18" charset="0"/>
              </a:rPr>
              <a:t> з регулювання екологічної безпеки можуть бути активними, нормативними та адаптивними. </a:t>
            </a:r>
          </a:p>
          <a:p>
            <a:pPr algn="just">
              <a:lnSpc>
                <a:spcPct val="130000"/>
              </a:lnSpc>
            </a:pPr>
            <a:r>
              <a:rPr lang="uk-UA" sz="2800" b="1" i="1" dirty="0" smtClean="0">
                <a:latin typeface="Times New Roman" panose="02020603050405020304" pitchFamily="18" charset="0"/>
                <a:cs typeface="Times New Roman" panose="02020603050405020304" pitchFamily="18" charset="0"/>
              </a:rPr>
              <a:t>Активні дії </a:t>
            </a:r>
            <a:r>
              <a:rPr lang="uk-UA" sz="2800" dirty="0" smtClean="0">
                <a:latin typeface="Times New Roman" panose="02020603050405020304" pitchFamily="18" charset="0"/>
                <a:cs typeface="Times New Roman" panose="02020603050405020304" pitchFamily="18" charset="0"/>
              </a:rPr>
              <a:t>– це такі, які спрямовані на зміну режиму функціонування природних, природно-технічних або технічних систем з метою досягнення вихідного стану навколишнього середовища. </a:t>
            </a:r>
          </a:p>
          <a:p>
            <a:pPr algn="just">
              <a:lnSpc>
                <a:spcPct val="130000"/>
              </a:lnSpc>
            </a:pPr>
            <a:r>
              <a:rPr lang="uk-UA" sz="2800" dirty="0" smtClean="0">
                <a:latin typeface="Times New Roman" panose="02020603050405020304" pitchFamily="18" charset="0"/>
                <a:cs typeface="Times New Roman" panose="02020603050405020304" pitchFamily="18" charset="0"/>
              </a:rPr>
              <a:t>Активні дії можуть бути </a:t>
            </a:r>
            <a:r>
              <a:rPr lang="uk-UA" sz="2800" i="1" dirty="0" smtClean="0">
                <a:latin typeface="Times New Roman" panose="02020603050405020304" pitchFamily="18" charset="0"/>
                <a:cs typeface="Times New Roman" panose="02020603050405020304" pitchFamily="18" charset="0"/>
              </a:rPr>
              <a:t>оперативного</a:t>
            </a:r>
            <a:r>
              <a:rPr lang="uk-UA" sz="2800" dirty="0">
                <a:latin typeface="Times New Roman" panose="02020603050405020304" pitchFamily="18" charset="0"/>
                <a:cs typeface="Times New Roman" panose="02020603050405020304" pitchFamily="18" charset="0"/>
              </a:rPr>
              <a:t> (лімітування викидів і скидів забруднюючих речовин, розміщення відходів) або </a:t>
            </a:r>
            <a:r>
              <a:rPr lang="uk-UA" sz="2800" i="1" dirty="0" smtClean="0">
                <a:latin typeface="Times New Roman" panose="02020603050405020304" pitchFamily="18" charset="0"/>
                <a:cs typeface="Times New Roman" panose="02020603050405020304" pitchFamily="18" charset="0"/>
              </a:rPr>
              <a:t>довготривалого</a:t>
            </a:r>
            <a:r>
              <a:rPr lang="uk-UA" sz="2800" dirty="0" smtClean="0">
                <a:latin typeface="Times New Roman" panose="02020603050405020304" pitchFamily="18" charset="0"/>
                <a:cs typeface="Times New Roman" panose="02020603050405020304" pitchFamily="18" charset="0"/>
              </a:rPr>
              <a:t> характеру (</a:t>
            </a:r>
            <a:r>
              <a:rPr lang="ru-RU" sz="2800" dirty="0" err="1">
                <a:latin typeface="Times New Roman" panose="02020603050405020304" pitchFamily="18" charset="0"/>
                <a:cs typeface="Times New Roman" panose="02020603050405020304" pitchFamily="18" charset="0"/>
              </a:rPr>
              <a:t>будівництво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природоохоронних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інженерних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споруд</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зміна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територіальної</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структури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використання</a:t>
            </a:r>
            <a:r>
              <a:rPr lang="ru-RU" sz="2800" dirty="0">
                <a:latin typeface="Times New Roman" panose="02020603050405020304" pitchFamily="18" charset="0"/>
                <a:cs typeface="Times New Roman" panose="02020603050405020304" pitchFamily="18" charset="0"/>
              </a:rPr>
              <a:t> земель</a:t>
            </a:r>
            <a:r>
              <a:rPr lang="uk-UA" sz="2800" dirty="0" smtClean="0">
                <a:latin typeface="Times New Roman" panose="02020603050405020304" pitchFamily="18" charset="0"/>
                <a:cs typeface="Times New Roman" panose="02020603050405020304" pitchFamily="18" charset="0"/>
              </a:rPr>
              <a:t>). </a:t>
            </a:r>
            <a:endParaRPr lang="uk-UA"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4830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631373" y="521239"/>
            <a:ext cx="10307782" cy="3453253"/>
          </a:xfrm>
          <a:prstGeom prst="rect">
            <a:avLst/>
          </a:prstGeom>
        </p:spPr>
        <p:txBody>
          <a:bodyPr wrap="square">
            <a:spAutoFit/>
          </a:bodyPr>
          <a:lstStyle/>
          <a:p>
            <a:pPr algn="just">
              <a:lnSpc>
                <a:spcPct val="130000"/>
              </a:lnSpc>
            </a:pPr>
            <a:r>
              <a:rPr lang="uk-UA" sz="2800" b="1" i="1" dirty="0" smtClean="0">
                <a:latin typeface="Times New Roman" panose="02020603050405020304" pitchFamily="18" charset="0"/>
                <a:cs typeface="Times New Roman" panose="02020603050405020304" pitchFamily="18" charset="0"/>
              </a:rPr>
              <a:t>Нормативні </a:t>
            </a:r>
            <a:r>
              <a:rPr lang="uk-UA" sz="2800" b="1" i="1" dirty="0">
                <a:latin typeface="Times New Roman" panose="02020603050405020304" pitchFamily="18" charset="0"/>
                <a:cs typeface="Times New Roman" panose="02020603050405020304" pitchFamily="18" charset="0"/>
              </a:rPr>
              <a:t>дії </a:t>
            </a:r>
            <a:r>
              <a:rPr lang="uk-UA" sz="2800" dirty="0">
                <a:latin typeface="Times New Roman" panose="02020603050405020304" pitchFamily="18" charset="0"/>
                <a:cs typeface="Times New Roman" panose="02020603050405020304" pitchFamily="18" charset="0"/>
              </a:rPr>
              <a:t>спрямовані головним чином на реалізацію встановлених екологічних стандартів і нормативів в процесі здійснення екологічного інспектування, екологічної експертизи, ліцензування, екологічної паспортизації, нагляду за дотриманням екологічного законодавства, здійснення процедури оцінки впливів на навколишнє середовище і </a:t>
            </a:r>
            <a:r>
              <a:rPr lang="uk-UA" sz="2800" dirty="0" err="1">
                <a:latin typeface="Times New Roman" panose="02020603050405020304" pitchFamily="18" charset="0"/>
                <a:cs typeface="Times New Roman" panose="02020603050405020304" pitchFamily="18" charset="0"/>
              </a:rPr>
              <a:t>т.ін</a:t>
            </a:r>
            <a:r>
              <a:rPr lang="uk-UA" sz="2800" dirty="0">
                <a:latin typeface="Times New Roman" panose="02020603050405020304" pitchFamily="18" charset="0"/>
                <a:cs typeface="Times New Roman" panose="02020603050405020304" pitchFamily="18" charset="0"/>
              </a:rPr>
              <a:t>. </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2321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213268" y="0"/>
            <a:ext cx="6978732" cy="6854184"/>
          </a:xfrm>
          <a:prstGeom prst="rect">
            <a:avLst/>
          </a:prstGeom>
        </p:spPr>
        <p:txBody>
          <a:bodyPr wrap="square">
            <a:spAutoFit/>
          </a:bodyPr>
          <a:lstStyle/>
          <a:p>
            <a:pPr algn="just">
              <a:lnSpc>
                <a:spcPct val="130000"/>
              </a:lnSpc>
            </a:pPr>
            <a:r>
              <a:rPr lang="uk-UA" sz="2600" b="1" i="1" dirty="0" smtClean="0">
                <a:latin typeface="Times New Roman" panose="02020603050405020304" pitchFamily="18" charset="0"/>
                <a:cs typeface="Times New Roman" panose="02020603050405020304" pitchFamily="18" charset="0"/>
              </a:rPr>
              <a:t>Адаптивні дії </a:t>
            </a:r>
            <a:r>
              <a:rPr lang="uk-UA" sz="2600" dirty="0" smtClean="0">
                <a:latin typeface="Times New Roman" panose="02020603050405020304" pitchFamily="18" charset="0"/>
                <a:cs typeface="Times New Roman" panose="02020603050405020304" pitchFamily="18" charset="0"/>
              </a:rPr>
              <a:t>спрямовані на пристосування до режимів функціонування природних систем. Це робиться за допомогою виведення сортів сільськогосподарських культур, які відповідають певним біокліматичним умовам, «вписування» будинків і в цілому населених пунктів в ландшафт (створення </a:t>
            </a:r>
            <a:r>
              <a:rPr lang="uk-UA" sz="2600" dirty="0" err="1" smtClean="0">
                <a:latin typeface="Times New Roman" panose="02020603050405020304" pitchFamily="18" charset="0"/>
                <a:cs typeface="Times New Roman" panose="02020603050405020304" pitchFamily="18" charset="0"/>
              </a:rPr>
              <a:t>екополісів</a:t>
            </a:r>
            <a:r>
              <a:rPr lang="uk-UA" sz="2600" dirty="0" smtClean="0">
                <a:latin typeface="Times New Roman" panose="02020603050405020304" pitchFamily="18" charset="0"/>
                <a:cs typeface="Times New Roman" panose="02020603050405020304" pitchFamily="18" charset="0"/>
              </a:rPr>
              <a:t>, міст-садів), раціонального розміщення будівель з метою регулювання вітрового, температурного та світлового режиму, будівництво </a:t>
            </a:r>
            <a:r>
              <a:rPr lang="uk-UA" sz="2600" dirty="0" err="1" smtClean="0">
                <a:latin typeface="Times New Roman" panose="02020603050405020304" pitchFamily="18" charset="0"/>
                <a:cs typeface="Times New Roman" panose="02020603050405020304" pitchFamily="18" charset="0"/>
              </a:rPr>
              <a:t>біопозитивних</a:t>
            </a:r>
            <a:r>
              <a:rPr lang="uk-UA" sz="2600" dirty="0" smtClean="0">
                <a:latin typeface="Times New Roman" panose="02020603050405020304" pitchFamily="18" charset="0"/>
                <a:cs typeface="Times New Roman" panose="02020603050405020304" pitchFamily="18" charset="0"/>
              </a:rPr>
              <a:t> і </a:t>
            </a:r>
            <a:r>
              <a:rPr lang="uk-UA" sz="2600" dirty="0" err="1" smtClean="0">
                <a:latin typeface="Times New Roman" panose="02020603050405020304" pitchFamily="18" charset="0"/>
                <a:cs typeface="Times New Roman" panose="02020603050405020304" pitchFamily="18" charset="0"/>
              </a:rPr>
              <a:t>енергоактивних</a:t>
            </a:r>
            <a:r>
              <a:rPr lang="uk-UA" sz="2600" dirty="0" smtClean="0">
                <a:latin typeface="Times New Roman" panose="02020603050405020304" pitchFamily="18" charset="0"/>
                <a:cs typeface="Times New Roman" panose="02020603050405020304" pitchFamily="18" charset="0"/>
              </a:rPr>
              <a:t> будинків, раціонального розміщення промислових виробництв.</a:t>
            </a:r>
            <a:endParaRPr lang="uk-UA" sz="26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0" y="3142022"/>
            <a:ext cx="5070762" cy="3715978"/>
          </a:xfrm>
          <a:prstGeom prst="rect">
            <a:avLst/>
          </a:prstGeom>
        </p:spPr>
      </p:pic>
      <p:pic>
        <p:nvPicPr>
          <p:cNvPr id="4" name="Рисунок 3"/>
          <p:cNvPicPr>
            <a:picLocks noChangeAspect="1"/>
          </p:cNvPicPr>
          <p:nvPr/>
        </p:nvPicPr>
        <p:blipFill>
          <a:blip r:embed="rId3"/>
          <a:stretch>
            <a:fillRect/>
          </a:stretch>
        </p:blipFill>
        <p:spPr>
          <a:xfrm>
            <a:off x="0" y="-22747"/>
            <a:ext cx="5070762" cy="3164768"/>
          </a:xfrm>
          <a:prstGeom prst="rect">
            <a:avLst/>
          </a:prstGeom>
        </p:spPr>
      </p:pic>
    </p:spTree>
    <p:extLst>
      <p:ext uri="{BB962C8B-B14F-4D97-AF65-F5344CB8AC3E}">
        <p14:creationId xmlns:p14="http://schemas.microsoft.com/office/powerpoint/2010/main" val="2906366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52153" y="607398"/>
            <a:ext cx="10338955" cy="6894195"/>
          </a:xfrm>
          <a:prstGeom prst="rect">
            <a:avLst/>
          </a:prstGeom>
        </p:spPr>
        <p:txBody>
          <a:bodyPr wrap="square">
            <a:spAutoFit/>
          </a:bodyPr>
          <a:lstStyle/>
          <a:p>
            <a:pPr algn="just">
              <a:lnSpc>
                <a:spcPct val="130000"/>
              </a:lnSpc>
            </a:pPr>
            <a:r>
              <a:rPr lang="uk-UA" sz="2800" b="1" dirty="0" smtClean="0">
                <a:latin typeface="Times New Roman" panose="02020603050405020304" pitchFamily="18" charset="0"/>
                <a:cs typeface="Times New Roman" panose="02020603050405020304" pitchFamily="18" charset="0"/>
              </a:rPr>
              <a:t>Надзвичайна екологічна ситуація</a:t>
            </a:r>
            <a:r>
              <a:rPr lang="uk-UA" sz="2800" dirty="0" smtClean="0">
                <a:latin typeface="Times New Roman" panose="02020603050405020304" pitchFamily="18" charset="0"/>
                <a:cs typeface="Times New Roman" panose="02020603050405020304" pitchFamily="18" charset="0"/>
              </a:rPr>
              <a:t> – це надзвичайна ситуація, при якій на окремій місцевості сталися негативні зміни в навколишньому природному середовищі, що потребують застосування надзвичайних заходів з боку держави.</a:t>
            </a:r>
          </a:p>
          <a:p>
            <a:pPr algn="just">
              <a:lnSpc>
                <a:spcPct val="130000"/>
              </a:lnSpc>
            </a:pPr>
            <a:endParaRPr lang="uk-UA" sz="2800" dirty="0">
              <a:latin typeface="Times New Roman" panose="02020603050405020304" pitchFamily="18" charset="0"/>
              <a:cs typeface="Times New Roman" panose="02020603050405020304" pitchFamily="18" charset="0"/>
            </a:endParaRPr>
          </a:p>
          <a:p>
            <a:pPr algn="just">
              <a:lnSpc>
                <a:spcPct val="130000"/>
              </a:lnSpc>
            </a:pPr>
            <a:r>
              <a:rPr lang="uk-UA" sz="2400" dirty="0">
                <a:latin typeface="Times New Roman" panose="02020603050405020304" pitchFamily="18" charset="0"/>
                <a:cs typeface="Times New Roman" panose="02020603050405020304" pitchFamily="18" charset="0"/>
              </a:rPr>
              <a:t>До негативних змін у навколишньому природному середовищі відносять втрату, виснаження чи знищення окремих природних комплексів та ресурсів внаслідок надмірного забруднення навколишнього природного середовища, руйнівного впливу стихійних сил природи та інших факторів, які обмежують або виключають можливість життєдіяльності людини та провадження господарської діяльності в цих умовах. </a:t>
            </a:r>
            <a:endParaRPr lang="uk-UA" sz="2400" dirty="0" smtClean="0">
              <a:latin typeface="Times New Roman" panose="02020603050405020304" pitchFamily="18" charset="0"/>
              <a:cs typeface="Times New Roman" panose="02020603050405020304" pitchFamily="18" charset="0"/>
            </a:endParaRPr>
          </a:p>
          <a:p>
            <a:pPr algn="just">
              <a:lnSpc>
                <a:spcPct val="130000"/>
              </a:lnSpc>
            </a:pPr>
            <a:endParaRPr lang="uk-UA" sz="2800" dirty="0">
              <a:latin typeface="Times New Roman" panose="02020603050405020304" pitchFamily="18" charset="0"/>
              <a:cs typeface="Times New Roman" panose="02020603050405020304" pitchFamily="18" charset="0"/>
            </a:endParaRPr>
          </a:p>
          <a:p>
            <a:pPr algn="just">
              <a:lnSpc>
                <a:spcPct val="130000"/>
              </a:lnSpc>
            </a:pPr>
            <a:endParaRPr lang="uk-UA" sz="28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914399" y="2828836"/>
            <a:ext cx="10962409" cy="954107"/>
          </a:xfrm>
          <a:prstGeom prst="rect">
            <a:avLst/>
          </a:prstGeom>
        </p:spPr>
        <p:txBody>
          <a:bodyPr wrap="square">
            <a:spAutoFit/>
          </a:bodyPr>
          <a:lstStyle/>
          <a:p>
            <a:endParaRPr lang="uk-UA" sz="2800" dirty="0" smtClean="0">
              <a:latin typeface="Times New Roman" panose="02020603050405020304" pitchFamily="18" charset="0"/>
              <a:ea typeface="Calibri" panose="020F0502020204030204" pitchFamily="34" charset="0"/>
            </a:endParaRPr>
          </a:p>
          <a:p>
            <a:endParaRPr lang="uk-UA" sz="28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403091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43000" y="644235"/>
            <a:ext cx="11048999" cy="5933932"/>
          </a:xfrm>
          <a:prstGeom prst="rect">
            <a:avLst/>
          </a:prstGeom>
        </p:spPr>
        <p:txBody>
          <a:bodyPr wrap="square">
            <a:spAutoFit/>
          </a:bodyPr>
          <a:lstStyle/>
          <a:p>
            <a:pPr indent="450215" algn="just">
              <a:lnSpc>
                <a:spcPct val="130000"/>
              </a:lnSpc>
              <a:spcAft>
                <a:spcPts val="0"/>
              </a:spcAft>
            </a:pPr>
            <a:r>
              <a:rPr lang="uk-UA" sz="2800" b="1" dirty="0">
                <a:latin typeface="Times New Roman" panose="02020603050405020304" pitchFamily="18" charset="0"/>
                <a:ea typeface="Calibri" panose="020F0502020204030204" pitchFamily="34" charset="0"/>
                <a:cs typeface="Times New Roman" panose="02020603050405020304" pitchFamily="18" charset="0"/>
              </a:rPr>
              <a:t>Екологічна криза </a:t>
            </a:r>
            <a:r>
              <a:rPr lang="uk-UA" sz="2400" dirty="0">
                <a:latin typeface="Times New Roman" panose="02020603050405020304" pitchFamily="18" charset="0"/>
                <a:ea typeface="Calibri" panose="020F0502020204030204" pitchFamily="34" charset="0"/>
                <a:cs typeface="Times New Roman" panose="02020603050405020304" pitchFamily="18" charset="0"/>
              </a:rPr>
              <a:t>– особливий тип екологічної ситуації, коли середовище існування одного з видів або популяції змінюється так, що ставить під сумнів його подальше виживання. </a:t>
            </a:r>
          </a:p>
          <a:p>
            <a:pPr indent="450215" algn="just">
              <a:lnSpc>
                <a:spcPct val="130000"/>
              </a:lnSpc>
              <a:spcAft>
                <a:spcPts val="0"/>
              </a:spcAft>
            </a:pPr>
            <a:r>
              <a:rPr lang="uk-UA" sz="2400" b="1" i="1" dirty="0">
                <a:latin typeface="Times New Roman" panose="02020603050405020304" pitchFamily="18" charset="0"/>
                <a:ea typeface="Calibri" panose="020F0502020204030204" pitchFamily="34" charset="0"/>
                <a:cs typeface="Times New Roman" panose="02020603050405020304" pitchFamily="18" charset="0"/>
              </a:rPr>
              <a:t>Проявом екологічної кризи є </a:t>
            </a:r>
            <a:r>
              <a:rPr lang="uk-UA" sz="2400" dirty="0">
                <a:latin typeface="Times New Roman" panose="02020603050405020304" pitchFamily="18" charset="0"/>
                <a:ea typeface="Calibri" panose="020F0502020204030204" pitchFamily="34" charset="0"/>
                <a:cs typeface="Times New Roman" panose="02020603050405020304" pitchFamily="18" charset="0"/>
              </a:rPr>
              <a:t>виникнення значних змін ландшафтів, швидке наростання загрози виснаження або втрати природних ресурсів (в тому числі генофонду), унікальних природних об‘єктів, погіршення умов проживання населення. При зменшенні або припиненні антропогенних впливів можлива нормалізація екологічної обстановки, часткове відновлення ландшафту. </a:t>
            </a:r>
            <a:endParaRPr lang="uk-UA" sz="2400" dirty="0" smtClean="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30000"/>
              </a:lnSpc>
              <a:spcAft>
                <a:spcPts val="0"/>
              </a:spcAft>
            </a:pPr>
            <a:r>
              <a:rPr lang="uk-UA" sz="2400" b="1" i="1" dirty="0" smtClean="0">
                <a:latin typeface="Times New Roman" panose="02020603050405020304" pitchFamily="18" charset="0"/>
                <a:ea typeface="Calibri" panose="020F0502020204030204" pitchFamily="34" charset="0"/>
                <a:cs typeface="Times New Roman" panose="02020603050405020304" pitchFamily="18" charset="0"/>
              </a:rPr>
              <a:t>Позитивні елементи екологічної кризи</a:t>
            </a:r>
            <a:r>
              <a:rPr lang="uk-UA" sz="2400" dirty="0" smtClean="0">
                <a:latin typeface="Times New Roman" panose="02020603050405020304" pitchFamily="18" charset="0"/>
                <a:ea typeface="Calibri" panose="020F0502020204030204" pitchFamily="34" charset="0"/>
                <a:cs typeface="Times New Roman" panose="02020603050405020304" pitchFamily="18" charset="0"/>
              </a:rPr>
              <a:t>. Для </a:t>
            </a:r>
            <a:r>
              <a:rPr lang="uk-UA" sz="2400" dirty="0">
                <a:latin typeface="Times New Roman" panose="02020603050405020304" pitchFamily="18" charset="0"/>
                <a:ea typeface="Calibri" panose="020F0502020204030204" pitchFamily="34" charset="0"/>
                <a:cs typeface="Times New Roman" panose="02020603050405020304" pitchFamily="18" charset="0"/>
              </a:rPr>
              <a:t>природи кризові ситуації є природною формою розвитку, однією з рушійних сил еволюції. Найбільш стійкі види організмів зберігаються і дають адаптоване, стійке до впливів потомство, яке займає звільнені екологічні ніші. </a:t>
            </a:r>
          </a:p>
        </p:txBody>
      </p:sp>
    </p:spTree>
    <p:extLst>
      <p:ext uri="{BB962C8B-B14F-4D97-AF65-F5344CB8AC3E}">
        <p14:creationId xmlns:p14="http://schemas.microsoft.com/office/powerpoint/2010/main" val="945508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31372" y="228600"/>
            <a:ext cx="10560627" cy="4154984"/>
          </a:xfrm>
          <a:prstGeom prst="rect">
            <a:avLst/>
          </a:prstGeom>
        </p:spPr>
        <p:txBody>
          <a:bodyPr wrap="square">
            <a:spAutoFit/>
          </a:bodyPr>
          <a:lstStyle/>
          <a:p>
            <a:pPr algn="just"/>
            <a:r>
              <a:rPr lang="uk-UA" sz="2400" dirty="0" smtClean="0">
                <a:latin typeface="Times New Roman" panose="02020603050405020304" pitchFamily="18" charset="0"/>
                <a:cs typeface="Times New Roman" panose="02020603050405020304" pitchFamily="18" charset="0"/>
              </a:rPr>
              <a:t>Прикладом екологічної кризи можна назвати </a:t>
            </a:r>
            <a:r>
              <a:rPr lang="uk-UA" sz="2400" b="1" i="1" dirty="0" err="1" smtClean="0">
                <a:latin typeface="Times New Roman" panose="02020603050405020304" pitchFamily="18" charset="0"/>
                <a:cs typeface="Times New Roman" panose="02020603050405020304" pitchFamily="18" charset="0"/>
              </a:rPr>
              <a:t>арідне</a:t>
            </a:r>
            <a:r>
              <a:rPr lang="uk-UA" sz="2400" b="1" i="1" dirty="0" smtClean="0">
                <a:latin typeface="Times New Roman" panose="02020603050405020304" pitchFamily="18" charset="0"/>
                <a:cs typeface="Times New Roman" panose="02020603050405020304" pitchFamily="18" charset="0"/>
              </a:rPr>
              <a:t> </a:t>
            </a:r>
            <a:r>
              <a:rPr lang="uk-UA" sz="2400" b="1" i="1" dirty="0" err="1" smtClean="0">
                <a:latin typeface="Times New Roman" panose="02020603050405020304" pitchFamily="18" charset="0"/>
                <a:cs typeface="Times New Roman" panose="02020603050405020304" pitchFamily="18" charset="0"/>
              </a:rPr>
              <a:t>опустелювання</a:t>
            </a:r>
            <a:r>
              <a:rPr lang="uk-UA" sz="2400" b="1" i="1" dirty="0" smtClean="0">
                <a:latin typeface="Times New Roman" panose="02020603050405020304" pitchFamily="18" charset="0"/>
                <a:cs typeface="Times New Roman" panose="02020603050405020304" pitchFamily="18" charset="0"/>
              </a:rPr>
              <a:t> </a:t>
            </a:r>
            <a:r>
              <a:rPr lang="uk-UA" sz="2400" dirty="0" smtClean="0">
                <a:latin typeface="Times New Roman" panose="02020603050405020304" pitchFamily="18" charset="0"/>
                <a:cs typeface="Times New Roman" panose="02020603050405020304" pitchFamily="18" charset="0"/>
              </a:rPr>
              <a:t>– це комплекс процесів деградації середовища, що включає зникнення природної рослинності, водну і вітрову ерозію ґрунтів, зменшення біологічної продуктивності. </a:t>
            </a:r>
          </a:p>
          <a:p>
            <a:pPr algn="just"/>
            <a:r>
              <a:rPr lang="uk-UA" sz="2400" dirty="0" err="1" smtClean="0">
                <a:latin typeface="Times New Roman" panose="02020603050405020304" pitchFamily="18" charset="0"/>
                <a:cs typeface="Times New Roman" panose="02020603050405020304" pitchFamily="18" charset="0"/>
              </a:rPr>
              <a:t>Арідне</a:t>
            </a:r>
            <a:r>
              <a:rPr lang="uk-UA" sz="2400" dirty="0" smtClean="0">
                <a:latin typeface="Times New Roman" panose="02020603050405020304" pitchFamily="18" charset="0"/>
                <a:cs typeface="Times New Roman" panose="02020603050405020304" pitchFamily="18" charset="0"/>
              </a:rPr>
              <a:t> </a:t>
            </a:r>
            <a:r>
              <a:rPr lang="uk-UA" sz="2400" dirty="0" err="1" smtClean="0">
                <a:latin typeface="Times New Roman" panose="02020603050405020304" pitchFamily="18" charset="0"/>
                <a:cs typeface="Times New Roman" panose="02020603050405020304" pitchFamily="18" charset="0"/>
              </a:rPr>
              <a:t>опустелювання</a:t>
            </a:r>
            <a:r>
              <a:rPr lang="uk-UA" sz="2400" dirty="0" smtClean="0">
                <a:latin typeface="Times New Roman" panose="02020603050405020304" pitchFamily="18" charset="0"/>
                <a:cs typeface="Times New Roman" panose="02020603050405020304" pitchFamily="18" charset="0"/>
              </a:rPr>
              <a:t> відбувається переважно в перехідних зонах від вологих саван і </a:t>
            </a:r>
            <a:r>
              <a:rPr lang="uk-UA" sz="2400" dirty="0" err="1" smtClean="0">
                <a:latin typeface="Times New Roman" panose="02020603050405020304" pitchFamily="18" charset="0"/>
                <a:cs typeface="Times New Roman" panose="02020603050405020304" pitchFamily="18" charset="0"/>
              </a:rPr>
              <a:t>рідколісь</a:t>
            </a:r>
            <a:r>
              <a:rPr lang="uk-UA" sz="2400" dirty="0" smtClean="0">
                <a:latin typeface="Times New Roman" panose="02020603050405020304" pitchFamily="18" charset="0"/>
                <a:cs typeface="Times New Roman" panose="02020603050405020304" pitchFamily="18" charset="0"/>
              </a:rPr>
              <a:t> до пустель. Найбільш яскраво це виявляється на північному узбережжі Африки, південно-заході Північної Америки, в Середній Азії. Ці зони в результаті набувають риси, властиві природним пустелям. Тим самим пустелі розширюють свій ареал. </a:t>
            </a:r>
          </a:p>
          <a:p>
            <a:pPr algn="just"/>
            <a:r>
              <a:rPr lang="uk-UA" sz="2400" dirty="0" smtClean="0">
                <a:latin typeface="Times New Roman" panose="02020603050405020304" pitchFamily="18" charset="0"/>
                <a:cs typeface="Times New Roman" panose="02020603050405020304" pitchFamily="18" charset="0"/>
              </a:rPr>
              <a:t>Наприклад, на сьогоднішній день пустелі розширюються зі швидкістю 20 га в хвилину і таку ж величину має винищення лісів. </a:t>
            </a:r>
            <a:endParaRPr lang="uk-UA" sz="24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6276109" y="4338697"/>
            <a:ext cx="5915890" cy="2519303"/>
          </a:xfrm>
          <a:prstGeom prst="rect">
            <a:avLst/>
          </a:prstGeom>
        </p:spPr>
      </p:pic>
      <p:pic>
        <p:nvPicPr>
          <p:cNvPr id="5" name="Рисунок 4"/>
          <p:cNvPicPr>
            <a:picLocks noChangeAspect="1"/>
          </p:cNvPicPr>
          <p:nvPr/>
        </p:nvPicPr>
        <p:blipFill>
          <a:blip r:embed="rId3"/>
          <a:stretch>
            <a:fillRect/>
          </a:stretch>
        </p:blipFill>
        <p:spPr>
          <a:xfrm>
            <a:off x="150669" y="4338697"/>
            <a:ext cx="6125440" cy="2519303"/>
          </a:xfrm>
          <a:prstGeom prst="rect">
            <a:avLst/>
          </a:prstGeom>
        </p:spPr>
      </p:pic>
    </p:spTree>
    <p:extLst>
      <p:ext uri="{BB962C8B-B14F-4D97-AF65-F5344CB8AC3E}">
        <p14:creationId xmlns:p14="http://schemas.microsoft.com/office/powerpoint/2010/main" val="977547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31373" y="665018"/>
            <a:ext cx="10643753" cy="3711785"/>
          </a:xfrm>
          <a:prstGeom prst="rect">
            <a:avLst/>
          </a:prstGeom>
        </p:spPr>
        <p:txBody>
          <a:bodyPr wrap="square">
            <a:spAutoFit/>
          </a:bodyPr>
          <a:lstStyle/>
          <a:p>
            <a:pPr algn="just">
              <a:lnSpc>
                <a:spcPct val="120000"/>
              </a:lnSpc>
            </a:pPr>
            <a:r>
              <a:rPr lang="uk-UA" sz="2800" b="1" dirty="0">
                <a:latin typeface="Times New Roman" panose="02020603050405020304" pitchFamily="18" charset="0"/>
                <a:cs typeface="Times New Roman" panose="02020603050405020304" pitchFamily="18" charset="0"/>
              </a:rPr>
              <a:t>Екологічна катастрофа </a:t>
            </a:r>
            <a:r>
              <a:rPr lang="uk-UA" sz="2800" dirty="0">
                <a:latin typeface="Times New Roman" panose="02020603050405020304" pitchFamily="18" charset="0"/>
                <a:cs typeface="Times New Roman" panose="02020603050405020304" pitchFamily="18" charset="0"/>
              </a:rPr>
              <a:t>– незворотна зміна природних комплексів, пов‘язана з масовою загибеллю живих організмів. Катастрофічні екологічні ситуації характеризуються глибокими і незворотними змінами природи, втратою природних ресурсів і різким погіршенням умов проживання населення. Спостерігається відчутне погіршення здоров‘я людей, а також втрата біотичного різноманіття та унікальних природних об‘єктів. </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6593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5902509" y="2930238"/>
            <a:ext cx="6289491" cy="4052454"/>
          </a:xfrm>
          <a:prstGeom prst="rect">
            <a:avLst/>
          </a:prstGeom>
        </p:spPr>
      </p:pic>
      <p:sp>
        <p:nvSpPr>
          <p:cNvPr id="4" name="Прямоугольник 3"/>
          <p:cNvSpPr/>
          <p:nvPr/>
        </p:nvSpPr>
        <p:spPr>
          <a:xfrm>
            <a:off x="1620982" y="134587"/>
            <a:ext cx="10453253" cy="4365619"/>
          </a:xfrm>
          <a:prstGeom prst="rect">
            <a:avLst/>
          </a:prstGeom>
        </p:spPr>
        <p:txBody>
          <a:bodyPr wrap="square">
            <a:spAutoFit/>
          </a:bodyPr>
          <a:lstStyle/>
          <a:p>
            <a:pPr algn="just">
              <a:lnSpc>
                <a:spcPct val="130000"/>
              </a:lnSpc>
            </a:pPr>
            <a:r>
              <a:rPr lang="uk-UA" sz="2400" dirty="0" smtClean="0">
                <a:latin typeface="Times New Roman" panose="02020603050405020304" pitchFamily="18" charset="0"/>
                <a:cs typeface="Times New Roman" panose="02020603050405020304" pitchFamily="18" charset="0"/>
              </a:rPr>
              <a:t>Прикладом екологічної катастрофи можна назвати процес зникнення Аральського моря. Аральське море було одним з найбільших водойм світу. Ще в 50-х роках 20 століття його площа становила 66 тис. км2 , об‘єм його вод – 1064 км3 , середня солоність близько 10 – 11 г / літр. Випаровування з поверхні моря компенсувалося за рахунок притоку вод </a:t>
            </a:r>
            <a:r>
              <a:rPr lang="uk-UA" sz="2400" dirty="0" err="1" smtClean="0">
                <a:latin typeface="Times New Roman" panose="02020603050405020304" pitchFamily="18" charset="0"/>
                <a:cs typeface="Times New Roman" panose="02020603050405020304" pitchFamily="18" charset="0"/>
              </a:rPr>
              <a:t>Аму</a:t>
            </a:r>
            <a:r>
              <a:rPr lang="uk-UA" sz="2400" dirty="0" smtClean="0">
                <a:latin typeface="Times New Roman" panose="02020603050405020304" pitchFamily="18" charset="0"/>
                <a:cs typeface="Times New Roman" panose="02020603050405020304" pitchFamily="18" charset="0"/>
              </a:rPr>
              <a:t>-Дар‘ї та </a:t>
            </a:r>
            <a:r>
              <a:rPr lang="uk-UA" sz="2400" dirty="0" err="1" smtClean="0">
                <a:latin typeface="Times New Roman" panose="02020603050405020304" pitchFamily="18" charset="0"/>
                <a:cs typeface="Times New Roman" panose="02020603050405020304" pitchFamily="18" charset="0"/>
              </a:rPr>
              <a:t>СирДар‘ї</a:t>
            </a:r>
            <a:r>
              <a:rPr lang="uk-UA" sz="2400" dirty="0" smtClean="0">
                <a:latin typeface="Times New Roman" panose="02020603050405020304" pitchFamily="18" charset="0"/>
                <a:cs typeface="Times New Roman" panose="02020603050405020304" pitchFamily="18" charset="0"/>
              </a:rPr>
              <a:t>. Водоймище володіло високою біологічною продуктивністю, мало важливе рибогосподарське, транспортне та рекреаційне значення. Катастрофічне зниження рівня моря пов‘язано з інтенсивним розвитком зрошуваного землеробства в басейні річок </a:t>
            </a:r>
            <a:endParaRPr lang="uk-U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4824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517074" y="1"/>
            <a:ext cx="3418608" cy="6555641"/>
          </a:xfrm>
          <a:prstGeom prst="rect">
            <a:avLst/>
          </a:prstGeom>
        </p:spPr>
        <p:txBody>
          <a:bodyPr wrap="square">
            <a:spAutoFit/>
          </a:bodyPr>
          <a:lstStyle/>
          <a:p>
            <a:r>
              <a:rPr lang="uk-UA" sz="2800" dirty="0">
                <a:latin typeface="Times New Roman" panose="02020603050405020304" pitchFamily="18" charset="0"/>
                <a:ea typeface="Calibri" panose="020F0502020204030204" pitchFamily="34" charset="0"/>
              </a:rPr>
              <a:t> </a:t>
            </a:r>
            <a:r>
              <a:rPr lang="uk-UA" sz="2800" dirty="0" smtClean="0">
                <a:latin typeface="Times New Roman" panose="02020603050405020304" pitchFamily="18" charset="0"/>
                <a:ea typeface="Calibri" panose="020F0502020204030204" pitchFamily="34" charset="0"/>
              </a:rPr>
              <a:t>Природні </a:t>
            </a:r>
            <a:r>
              <a:rPr lang="uk-UA" sz="2800" dirty="0">
                <a:latin typeface="Times New Roman" panose="02020603050405020304" pitchFamily="18" charset="0"/>
                <a:ea typeface="Calibri" panose="020F0502020204030204" pitchFamily="34" charset="0"/>
              </a:rPr>
              <a:t>катастрофи є закономірними етапами формування нашої планети, що сприяють її прогресивному розвитку. І кризи та катастрофи є складовими частинами формування надзвичайних екологічних ситуацій. </a:t>
            </a:r>
            <a:endParaRPr lang="ru-RU" sz="2800" dirty="0"/>
          </a:p>
        </p:txBody>
      </p:sp>
      <p:pic>
        <p:nvPicPr>
          <p:cNvPr id="3" name="Рисунок 2"/>
          <p:cNvPicPr>
            <a:picLocks noChangeAspect="1"/>
          </p:cNvPicPr>
          <p:nvPr/>
        </p:nvPicPr>
        <p:blipFill>
          <a:blip r:embed="rId2"/>
          <a:stretch>
            <a:fillRect/>
          </a:stretch>
        </p:blipFill>
        <p:spPr>
          <a:xfrm>
            <a:off x="4831773" y="1"/>
            <a:ext cx="7360228" cy="6858000"/>
          </a:xfrm>
          <a:prstGeom prst="rect">
            <a:avLst/>
          </a:prstGeom>
        </p:spPr>
      </p:pic>
    </p:spTree>
    <p:extLst>
      <p:ext uri="{BB962C8B-B14F-4D97-AF65-F5344CB8AC3E}">
        <p14:creationId xmlns:p14="http://schemas.microsoft.com/office/powerpoint/2010/main" val="398779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620982" y="273087"/>
            <a:ext cx="10446328" cy="6001643"/>
          </a:xfrm>
          <a:prstGeom prst="rect">
            <a:avLst/>
          </a:prstGeom>
        </p:spPr>
        <p:txBody>
          <a:bodyPr wrap="square">
            <a:spAutoFit/>
          </a:bodyPr>
          <a:lstStyle/>
          <a:p>
            <a:pPr algn="just"/>
            <a:r>
              <a:rPr lang="uk-UA" sz="2400" b="1" dirty="0" smtClean="0">
                <a:latin typeface="Times New Roman" panose="02020603050405020304" pitchFamily="18" charset="0"/>
                <a:cs typeface="Times New Roman" panose="02020603050405020304" pitchFamily="18" charset="0"/>
              </a:rPr>
              <a:t>НАДЗВИЧАЙНІ ЕКОЛОГІЧНІ СИТУАЦІЇ В СВОЄМУ РОЗВИТКУ ПРОХОДЯТЬ П'ЯТЬ УМОВНИХ ЕТАПІВ: </a:t>
            </a:r>
          </a:p>
          <a:p>
            <a:pPr algn="just"/>
            <a:endParaRPr lang="uk-UA" sz="2400" b="1" dirty="0" smtClean="0">
              <a:latin typeface="Times New Roman" panose="02020603050405020304" pitchFamily="18" charset="0"/>
              <a:cs typeface="Times New Roman" panose="02020603050405020304" pitchFamily="18" charset="0"/>
            </a:endParaRPr>
          </a:p>
          <a:p>
            <a:pPr algn="just"/>
            <a:r>
              <a:rPr lang="uk-UA" sz="2400" dirty="0" smtClean="0">
                <a:latin typeface="Times New Roman" panose="02020603050405020304" pitchFamily="18" charset="0"/>
                <a:cs typeface="Times New Roman" panose="02020603050405020304" pitchFamily="18" charset="0"/>
              </a:rPr>
              <a:t>1. Накопичення </a:t>
            </a:r>
            <a:r>
              <a:rPr lang="uk-UA" sz="2400" dirty="0">
                <a:latin typeface="Times New Roman" panose="02020603050405020304" pitchFamily="18" charset="0"/>
                <a:cs typeface="Times New Roman" panose="02020603050405020304" pitchFamily="18" charset="0"/>
              </a:rPr>
              <a:t>відхилень від нормального стану або процесів. </a:t>
            </a:r>
            <a:endParaRPr lang="uk-UA" sz="2400" dirty="0" smtClean="0">
              <a:latin typeface="Times New Roman" panose="02020603050405020304" pitchFamily="18" charset="0"/>
              <a:cs typeface="Times New Roman" panose="02020603050405020304" pitchFamily="18" charset="0"/>
            </a:endParaRPr>
          </a:p>
          <a:p>
            <a:pPr algn="just"/>
            <a:endParaRPr lang="uk-UA" sz="1200" dirty="0">
              <a:latin typeface="Times New Roman" panose="02020603050405020304" pitchFamily="18" charset="0"/>
              <a:cs typeface="Times New Roman" panose="02020603050405020304" pitchFamily="18" charset="0"/>
            </a:endParaRPr>
          </a:p>
          <a:p>
            <a:pPr algn="just"/>
            <a:r>
              <a:rPr lang="uk-UA" sz="2400" dirty="0">
                <a:latin typeface="Times New Roman" panose="02020603050405020304" pitchFamily="18" charset="0"/>
                <a:cs typeface="Times New Roman" panose="02020603050405020304" pitchFamily="18" charset="0"/>
              </a:rPr>
              <a:t>2. Ініціювання надзвичайної події (аварії, катастрофи чи стихійного лиха). Для цієї фази характерно поява </a:t>
            </a:r>
            <a:r>
              <a:rPr lang="uk-UA" sz="2400" dirty="0" err="1">
                <a:latin typeface="Times New Roman" panose="02020603050405020304" pitchFamily="18" charset="0"/>
                <a:cs typeface="Times New Roman" panose="02020603050405020304" pitchFamily="18" charset="0"/>
              </a:rPr>
              <a:t>фактора</a:t>
            </a:r>
            <a:r>
              <a:rPr lang="uk-UA" sz="2400" dirty="0">
                <a:latin typeface="Times New Roman" panose="02020603050405020304" pitchFamily="18" charset="0"/>
                <a:cs typeface="Times New Roman" panose="02020603050405020304" pitchFamily="18" charset="0"/>
              </a:rPr>
              <a:t> нестійкості, коли надзвичайна подія ще не відбулося, але його передумови наявності. В цей період в ряді випадків ще може існувати реальна можливість або запобігти надзвичайна подія, або істотно зменшити його масштаби. </a:t>
            </a:r>
            <a:endParaRPr lang="uk-UA" sz="2400" dirty="0" smtClean="0">
              <a:latin typeface="Times New Roman" panose="02020603050405020304" pitchFamily="18" charset="0"/>
              <a:cs typeface="Times New Roman" panose="02020603050405020304" pitchFamily="18" charset="0"/>
            </a:endParaRPr>
          </a:p>
          <a:p>
            <a:pPr algn="just"/>
            <a:endParaRPr lang="uk-UA" sz="1200" dirty="0">
              <a:latin typeface="Times New Roman" panose="02020603050405020304" pitchFamily="18" charset="0"/>
              <a:cs typeface="Times New Roman" panose="02020603050405020304" pitchFamily="18" charset="0"/>
            </a:endParaRPr>
          </a:p>
          <a:p>
            <a:pPr algn="just"/>
            <a:r>
              <a:rPr lang="uk-UA" sz="2400" dirty="0">
                <a:latin typeface="Times New Roman" panose="02020603050405020304" pitchFamily="18" charset="0"/>
                <a:cs typeface="Times New Roman" panose="02020603050405020304" pitchFamily="18" charset="0"/>
              </a:rPr>
              <a:t>3. Процес надзвичайної події, під час якої відбувається безпосередній вплив на людей, об‘єкти і природне середовище первинних вражаючих факторів. </a:t>
            </a:r>
            <a:endParaRPr lang="uk-UA" sz="2400" dirty="0" smtClean="0">
              <a:latin typeface="Times New Roman" panose="02020603050405020304" pitchFamily="18" charset="0"/>
              <a:cs typeface="Times New Roman" panose="02020603050405020304" pitchFamily="18" charset="0"/>
            </a:endParaRPr>
          </a:p>
          <a:p>
            <a:pPr algn="just"/>
            <a:endParaRPr lang="uk-UA" sz="1200" dirty="0">
              <a:latin typeface="Times New Roman" panose="02020603050405020304" pitchFamily="18" charset="0"/>
              <a:cs typeface="Times New Roman" panose="02020603050405020304" pitchFamily="18" charset="0"/>
            </a:endParaRPr>
          </a:p>
          <a:p>
            <a:pPr algn="just"/>
            <a:r>
              <a:rPr lang="uk-UA" sz="2400" dirty="0">
                <a:latin typeface="Times New Roman" panose="02020603050405020304" pitchFamily="18" charset="0"/>
                <a:cs typeface="Times New Roman" panose="02020603050405020304" pitchFamily="18" charset="0"/>
              </a:rPr>
              <a:t>4. Вихід надзвичайної ситуації за межі території і дія залишкових факторів ураження. </a:t>
            </a:r>
            <a:endParaRPr lang="uk-UA" sz="2400" dirty="0" smtClean="0">
              <a:latin typeface="Times New Roman" panose="02020603050405020304" pitchFamily="18" charset="0"/>
              <a:cs typeface="Times New Roman" panose="02020603050405020304" pitchFamily="18" charset="0"/>
            </a:endParaRPr>
          </a:p>
          <a:p>
            <a:pPr algn="just"/>
            <a:endParaRPr lang="uk-UA" sz="1200" dirty="0">
              <a:latin typeface="Times New Roman" panose="02020603050405020304" pitchFamily="18" charset="0"/>
              <a:cs typeface="Times New Roman" panose="02020603050405020304" pitchFamily="18" charset="0"/>
            </a:endParaRPr>
          </a:p>
          <a:p>
            <a:pPr algn="just"/>
            <a:r>
              <a:rPr lang="uk-UA" sz="2400" dirty="0">
                <a:latin typeface="Times New Roman" panose="02020603050405020304" pitchFamily="18" charset="0"/>
                <a:cs typeface="Times New Roman" panose="02020603050405020304" pitchFamily="18" charset="0"/>
              </a:rPr>
              <a:t>5. Ліквідація наслідків надзвичайних ситуацій та природних катастроф. </a:t>
            </a:r>
          </a:p>
        </p:txBody>
      </p:sp>
    </p:spTree>
    <p:extLst>
      <p:ext uri="{BB962C8B-B14F-4D97-AF65-F5344CB8AC3E}">
        <p14:creationId xmlns:p14="http://schemas.microsoft.com/office/powerpoint/2010/main" val="3396207283"/>
      </p:ext>
    </p:extLst>
  </p:cSld>
  <p:clrMapOvr>
    <a:masterClrMapping/>
  </p:clrMapOvr>
</p:sld>
</file>

<file path=ppt/theme/theme1.xml><?xml version="1.0" encoding="utf-8"?>
<a:theme xmlns:a="http://schemas.openxmlformats.org/drawingml/2006/main" name="Легкий дым">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949</TotalTime>
  <Words>1624</Words>
  <Application>Microsoft Office PowerPoint</Application>
  <PresentationFormat>Широкоэкранный</PresentationFormat>
  <Paragraphs>118</Paragraphs>
  <Slides>24</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24</vt:i4>
      </vt:variant>
    </vt:vector>
  </HeadingPairs>
  <TitlesOfParts>
    <vt:vector size="32" baseType="lpstr">
      <vt:lpstr>Arial</vt:lpstr>
      <vt:lpstr>Arial Black</vt:lpstr>
      <vt:lpstr>Calibri</vt:lpstr>
      <vt:lpstr>Century Gothic</vt:lpstr>
      <vt:lpstr>Times New Roman</vt:lpstr>
      <vt:lpstr>Wingdings</vt:lpstr>
      <vt:lpstr>Wingdings 3</vt:lpstr>
      <vt:lpstr>Легкий дым</vt:lpstr>
      <vt:lpstr>Тема</vt:lpstr>
      <vt:lpstr>План лекції</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№1</dc:title>
  <dc:creator>Пользователь</dc:creator>
  <cp:lastModifiedBy>Олена</cp:lastModifiedBy>
  <cp:revision>51</cp:revision>
  <dcterms:created xsi:type="dcterms:W3CDTF">2021-02-09T21:27:09Z</dcterms:created>
  <dcterms:modified xsi:type="dcterms:W3CDTF">2026-01-31T19:24:21Z</dcterms:modified>
</cp:coreProperties>
</file>