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87" r:id="rId8"/>
    <p:sldId id="263" r:id="rId9"/>
    <p:sldId id="264" r:id="rId10"/>
    <p:sldId id="265" r:id="rId11"/>
    <p:sldId id="266" r:id="rId12"/>
    <p:sldId id="267" r:id="rId13"/>
    <p:sldId id="268" r:id="rId14"/>
    <p:sldId id="270" r:id="rId15"/>
    <p:sldId id="271" r:id="rId16"/>
    <p:sldId id="275" r:id="rId17"/>
    <p:sldId id="277" r:id="rId18"/>
    <p:sldId id="282" r:id="rId19"/>
    <p:sldId id="279" r:id="rId20"/>
    <p:sldId id="273" r:id="rId21"/>
    <p:sldId id="280" r:id="rId22"/>
    <p:sldId id="283" r:id="rId23"/>
    <p:sldId id="284" r:id="rId24"/>
    <p:sldId id="288" r:id="rId25"/>
    <p:sldId id="289" r:id="rId26"/>
    <p:sldId id="290" r:id="rId27"/>
    <p:sldId id="291"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1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a:t>РАЦІОНАЛЬНЕ ПРИРОДОКОРИСТУВАННЯ</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98326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0591" y="488195"/>
            <a:ext cx="10307782" cy="4573560"/>
          </a:xfrm>
          <a:prstGeom prst="rect">
            <a:avLst/>
          </a:prstGeom>
        </p:spPr>
        <p:txBody>
          <a:bodyPr wrap="square">
            <a:spAutoFit/>
          </a:bodyPr>
          <a:lstStyle/>
          <a:p>
            <a:pPr indent="215900" algn="ctr">
              <a:lnSpc>
                <a:spcPct val="130000"/>
              </a:lnSpc>
              <a:spcAft>
                <a:spcPts val="0"/>
              </a:spcAft>
            </a:pPr>
            <a:r>
              <a:rPr lang="uk-UA" sz="2800" b="1" i="1" dirty="0">
                <a:latin typeface="Times New Roman" panose="02020603050405020304" pitchFamily="18" charset="0"/>
                <a:ea typeface="TimesNewRomanPS-BoldItalicMT"/>
                <a:cs typeface="Times New Roman" panose="02020603050405020304" pitchFamily="18" charset="0"/>
              </a:rPr>
              <a:t>Класифікація відходів</a:t>
            </a:r>
            <a:r>
              <a:rPr lang="uk-UA" sz="2800" i="1" dirty="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за </a:t>
            </a:r>
            <a:r>
              <a:rPr lang="uk-UA" sz="2800" dirty="0">
                <a:latin typeface="Times New Roman" panose="02020603050405020304" pitchFamily="18" charset="0"/>
                <a:ea typeface="Calibri" panose="020F0502020204030204" pitchFamily="34" charset="0"/>
                <a:cs typeface="Times New Roman" panose="02020603050405020304" pitchFamily="18" charset="0"/>
              </a:rPr>
              <a:t>місцем утворення відходи поділяють на промислові, агропромислові та побутові.</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за </a:t>
            </a:r>
            <a:r>
              <a:rPr lang="uk-UA" sz="2800" dirty="0">
                <a:latin typeface="Times New Roman" panose="02020603050405020304" pitchFamily="18" charset="0"/>
                <a:ea typeface="Calibri" panose="020F0502020204030204" pitchFamily="34" charset="0"/>
                <a:cs typeface="Times New Roman" panose="02020603050405020304" pitchFamily="18" charset="0"/>
              </a:rPr>
              <a:t>можливістю переробки всі відходи можна поділити на:</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вторинні </a:t>
            </a:r>
            <a:r>
              <a:rPr lang="uk-UA" sz="2800" dirty="0">
                <a:latin typeface="Times New Roman" panose="02020603050405020304" pitchFamily="18" charset="0"/>
                <a:ea typeface="Calibri" panose="020F0502020204030204" pitchFamily="34" charset="0"/>
                <a:cs typeface="Times New Roman" panose="02020603050405020304" pitchFamily="18" charset="0"/>
              </a:rPr>
              <a:t>матеріальні ресурси (</a:t>
            </a:r>
            <a:r>
              <a:rPr lang="uk-UA" sz="2800" dirty="0" err="1">
                <a:latin typeface="Times New Roman" panose="02020603050405020304" pitchFamily="18" charset="0"/>
                <a:ea typeface="Calibri" panose="020F0502020204030204" pitchFamily="34" charset="0"/>
                <a:cs typeface="Times New Roman" panose="02020603050405020304" pitchFamily="18" charset="0"/>
              </a:rPr>
              <a:t>утилізовувані</a:t>
            </a:r>
            <a:r>
              <a:rPr lang="uk-UA" sz="2800" dirty="0">
                <a:latin typeface="Times New Roman" panose="02020603050405020304" pitchFamily="18" charset="0"/>
                <a:ea typeface="Calibri" panose="020F0502020204030204" pitchFamily="34" charset="0"/>
                <a:cs typeface="Times New Roman" panose="02020603050405020304" pitchFamily="18" charset="0"/>
              </a:rPr>
              <a:t>), які переробляються або переробка яких планується;</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800" dirty="0">
                <a:latin typeface="Times New Roman" panose="02020603050405020304" pitchFamily="18" charset="0"/>
                <a:ea typeface="Calibri" panose="020F0502020204030204" pitchFamily="34" charset="0"/>
                <a:cs typeface="Times New Roman" panose="02020603050405020304" pitchFamily="18" charset="0"/>
              </a:rPr>
              <a:t>відходи, переробка яких на даному етапі розвитку техніки та економіки недоцільна</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2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0199" y="633845"/>
            <a:ext cx="10297391" cy="4745915"/>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за </a:t>
            </a:r>
            <a:r>
              <a:rPr lang="ru-RU" sz="2800" dirty="0" err="1">
                <a:latin typeface="Times New Roman" panose="02020603050405020304" pitchFamily="18" charset="0"/>
                <a:cs typeface="Times New Roman" panose="02020603050405020304" pitchFamily="18" charset="0"/>
              </a:rPr>
              <a:t>агрегатним</a:t>
            </a:r>
            <a:r>
              <a:rPr lang="ru-RU" sz="2800" dirty="0">
                <a:latin typeface="Times New Roman" panose="02020603050405020304" pitchFamily="18" charset="0"/>
                <a:cs typeface="Times New Roman" panose="02020603050405020304" pitchFamily="18" charset="0"/>
              </a:rPr>
              <a:t> станом </a:t>
            </a:r>
            <a:r>
              <a:rPr lang="ru-RU" sz="2800" dirty="0" err="1">
                <a:latin typeface="Times New Roman" panose="02020603050405020304" pitchFamily="18" charset="0"/>
                <a:cs typeface="Times New Roman" panose="02020603050405020304" pitchFamily="18" charset="0"/>
              </a:rPr>
              <a:t>відходи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діляться</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тверді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гравій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пісок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рідкі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розчини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емульсії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суспензії</a:t>
            </a:r>
            <a:r>
              <a:rPr lang="ru-RU" sz="2800" dirty="0">
                <a:latin typeface="Times New Roman" panose="02020603050405020304" pitchFamily="18" charset="0"/>
                <a:cs typeface="Times New Roman" panose="02020603050405020304" pitchFamily="18" charset="0"/>
              </a:rPr>
              <a:t>, шлаки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газоподібні</a:t>
            </a:r>
            <a:r>
              <a:rPr lang="ru-RU" sz="2800" dirty="0">
                <a:latin typeface="Times New Roman" panose="02020603050405020304" pitchFamily="18" charset="0"/>
                <a:cs typeface="Times New Roman" panose="02020603050405020304" pitchFamily="18" charset="0"/>
              </a:rPr>
              <a:t> (гази та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суміші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водяна</a:t>
            </a:r>
            <a:r>
              <a:rPr lang="ru-RU" sz="2800" dirty="0">
                <a:latin typeface="Times New Roman" panose="02020603050405020304" pitchFamily="18" charset="0"/>
                <a:cs typeface="Times New Roman" panose="02020603050405020304" pitchFamily="18" charset="0"/>
              </a:rPr>
              <a:t> пара, </a:t>
            </a:r>
            <a:r>
              <a:rPr lang="ru-RU" sz="2800" dirty="0" err="1">
                <a:latin typeface="Times New Roman" panose="02020603050405020304" pitchFamily="18" charset="0"/>
                <a:cs typeface="Times New Roman" panose="02020603050405020304" pitchFamily="18" charset="0"/>
              </a:rPr>
              <a:t>парогазова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суміш</a:t>
            </a:r>
            <a:r>
              <a:rPr lang="ru-RU" sz="2800" dirty="0">
                <a:latin typeface="Times New Roman" panose="02020603050405020304" pitchFamily="18" charset="0"/>
                <a:cs typeface="Times New Roman" panose="02020603050405020304" pitchFamily="18" charset="0"/>
              </a:rPr>
              <a:t>).</a:t>
            </a:r>
          </a:p>
          <a:p>
            <a:pPr marL="285750" indent="-285750">
              <a:lnSpc>
                <a:spcPct val="120000"/>
              </a:lnSpc>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за </a:t>
            </a:r>
            <a:r>
              <a:rPr lang="ru-RU" sz="2800" dirty="0" err="1">
                <a:latin typeface="Times New Roman" panose="02020603050405020304" pitchFamily="18" charset="0"/>
                <a:cs typeface="Times New Roman" panose="02020603050405020304" pitchFamily="18" charset="0"/>
              </a:rPr>
              <a:t>токсичністю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відходи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класифікують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залежно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небезпечності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отруєння</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чотири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класи</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a:t>
            </a:r>
          </a:p>
          <a:p>
            <a:pPr>
              <a:lnSpc>
                <a:spcPct val="120000"/>
              </a:lnSpc>
            </a:pPr>
            <a:r>
              <a:rPr lang="ru-RU" sz="2800" dirty="0" smtClean="0">
                <a:latin typeface="Times New Roman" panose="02020603050405020304" pitchFamily="18" charset="0"/>
                <a:cs typeface="Times New Roman" panose="02020603050405020304" pitchFamily="18" charset="0"/>
              </a:rPr>
              <a:t>І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надзвичайно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небезпечні</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a:lnSpc>
                <a:spcPct val="120000"/>
              </a:lnSpc>
            </a:pPr>
            <a:r>
              <a:rPr lang="ru-RU" sz="2800" dirty="0" smtClean="0">
                <a:latin typeface="Times New Roman" panose="02020603050405020304" pitchFamily="18" charset="0"/>
                <a:cs typeface="Times New Roman" panose="02020603050405020304" pitchFamily="18" charset="0"/>
              </a:rPr>
              <a:t>ІІ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високо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небезпечні</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a:lnSpc>
                <a:spcPct val="120000"/>
              </a:lnSpc>
            </a:pPr>
            <a:r>
              <a:rPr lang="ru-RU" sz="2800" dirty="0" smtClean="0">
                <a:latin typeface="Times New Roman" panose="02020603050405020304" pitchFamily="18" charset="0"/>
                <a:cs typeface="Times New Roman" panose="02020603050405020304" pitchFamily="18" charset="0"/>
              </a:rPr>
              <a:t>ІІІ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помірно-небезпечні</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a:lnSpc>
                <a:spcPct val="120000"/>
              </a:lnSpc>
            </a:pPr>
            <a:r>
              <a:rPr lang="ru-RU" sz="2800" dirty="0" smtClean="0">
                <a:latin typeface="Times New Roman" panose="02020603050405020304" pitchFamily="18" charset="0"/>
                <a:cs typeface="Times New Roman" panose="02020603050405020304" pitchFamily="18" charset="0"/>
              </a:rPr>
              <a:t>І</a:t>
            </a:r>
            <a:r>
              <a:rPr lang="en-US" sz="2800" dirty="0">
                <a:latin typeface="Times New Roman" panose="02020603050405020304" pitchFamily="18" charset="0"/>
                <a:cs typeface="Times New Roman" panose="02020603050405020304" pitchFamily="18" charset="0"/>
              </a:rPr>
              <a:t>V – </a:t>
            </a:r>
            <a:r>
              <a:rPr lang="ru-RU" sz="2800" dirty="0">
                <a:latin typeface="Times New Roman" panose="02020603050405020304" pitchFamily="18" charset="0"/>
                <a:cs typeface="Times New Roman" panose="02020603050405020304" pitchFamily="18" charset="0"/>
              </a:rPr>
              <a:t>мало </a:t>
            </a:r>
            <a:r>
              <a:rPr lang="ru-RU" sz="2800" dirty="0" err="1" smtClean="0">
                <a:latin typeface="Times New Roman" panose="02020603050405020304" pitchFamily="18" charset="0"/>
                <a:cs typeface="Times New Roman" panose="02020603050405020304" pitchFamily="18" charset="0"/>
              </a:rPr>
              <a:t>небезпечні</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11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1873" y="581355"/>
            <a:ext cx="9961418" cy="5736955"/>
          </a:xfrm>
          <a:prstGeom prst="rect">
            <a:avLst/>
          </a:prstGeom>
        </p:spPr>
        <p:txBody>
          <a:bodyPr wrap="square">
            <a:spAutoFit/>
          </a:bodyPr>
          <a:lstStyle/>
          <a:p>
            <a:pPr indent="215900" algn="just">
              <a:lnSpc>
                <a:spcPct val="130000"/>
              </a:lnSpc>
              <a:spcAft>
                <a:spcPts val="0"/>
              </a:spcAft>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Антропогенний </a:t>
            </a:r>
            <a:r>
              <a:rPr lang="uk-UA" sz="2800" dirty="0">
                <a:latin typeface="Times New Roman" panose="02020603050405020304" pitchFamily="18" charset="0"/>
                <a:ea typeface="Calibri" panose="020F0502020204030204" pitchFamily="34" charset="0"/>
                <a:cs typeface="Times New Roman" panose="02020603050405020304" pitchFamily="18" charset="0"/>
              </a:rPr>
              <a:t>ресурсний цикл буде тим ефективнішим, чим менше утворюється </a:t>
            </a:r>
            <a:r>
              <a:rPr lang="uk-UA" sz="2800" dirty="0" err="1">
                <a:latin typeface="Times New Roman" panose="02020603050405020304" pitchFamily="18" charset="0"/>
                <a:ea typeface="Calibri" panose="020F0502020204030204" pitchFamily="34" charset="0"/>
                <a:cs typeface="Times New Roman" panose="02020603050405020304" pitchFamily="18" charset="0"/>
              </a:rPr>
              <a:t>розсіюваних</a:t>
            </a:r>
            <a:r>
              <a:rPr lang="uk-UA" sz="2800" dirty="0">
                <a:latin typeface="Times New Roman" panose="02020603050405020304" pitchFamily="18" charset="0"/>
                <a:ea typeface="Calibri" panose="020F0502020204030204" pitchFamily="34" charset="0"/>
                <a:cs typeface="Times New Roman" panose="02020603050405020304" pitchFamily="18" charset="0"/>
              </a:rPr>
              <a:t> відходів і споживається природних ресурсів.</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Коефіцієнт корисної дії цього циклу визначається різницею між кількістю спожитих первинних матеріальних ресурсів (ПМР) і кількістю </a:t>
            </a:r>
            <a:r>
              <a:rPr lang="uk-UA" sz="2800" dirty="0" err="1">
                <a:latin typeface="Times New Roman" panose="02020603050405020304" pitchFamily="18" charset="0"/>
                <a:ea typeface="Calibri" panose="020F0502020204030204" pitchFamily="34" charset="0"/>
                <a:cs typeface="Times New Roman" panose="02020603050405020304" pitchFamily="18" charset="0"/>
              </a:rPr>
              <a:t>розсіюваних</a:t>
            </a:r>
            <a:r>
              <a:rPr lang="uk-UA" sz="2800" dirty="0">
                <a:latin typeface="Times New Roman" panose="02020603050405020304" pitchFamily="18" charset="0"/>
                <a:ea typeface="Calibri" panose="020F0502020204030204" pitchFamily="34" charset="0"/>
                <a:cs typeface="Times New Roman" panose="02020603050405020304" pitchFamily="18" charset="0"/>
              </a:rPr>
              <a:t> відходів (РВ):</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215900" algn="ctr">
              <a:lnSpc>
                <a:spcPct val="130000"/>
              </a:lnSpc>
              <a:spcAft>
                <a:spcPts val="0"/>
              </a:spcAft>
            </a:pPr>
            <a:r>
              <a:rPr lang="uk-UA" sz="2800" b="1" i="1" dirty="0">
                <a:latin typeface="Times New Roman" panose="02020603050405020304" pitchFamily="18" charset="0"/>
                <a:ea typeface="TimesNewRomanPS-BoldItalicMT"/>
                <a:cs typeface="Times New Roman" panose="02020603050405020304" pitchFamily="18" charset="0"/>
              </a:rPr>
              <a:t>ККД = (ПМР – РВ)·100 / ПМР,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r>
              <a:rPr lang="uk-UA" sz="2800" dirty="0">
                <a:latin typeface="Times New Roman" panose="02020603050405020304" pitchFamily="18" charset="0"/>
                <a:ea typeface="Calibri" panose="020F0502020204030204" pitchFamily="34" charset="0"/>
              </a:rPr>
              <a:t>Отже, чим менше утворюється </a:t>
            </a:r>
            <a:r>
              <a:rPr lang="uk-UA" sz="2800" dirty="0" err="1">
                <a:latin typeface="Times New Roman" panose="02020603050405020304" pitchFamily="18" charset="0"/>
                <a:ea typeface="Calibri" panose="020F0502020204030204" pitchFamily="34" charset="0"/>
              </a:rPr>
              <a:t>розсіюваних</a:t>
            </a:r>
            <a:r>
              <a:rPr lang="uk-UA" sz="2800" dirty="0">
                <a:latin typeface="Times New Roman" panose="02020603050405020304" pitchFamily="18" charset="0"/>
                <a:ea typeface="Calibri" panose="020F0502020204030204" pitchFamily="34" charset="0"/>
              </a:rPr>
              <a:t> відходів, тим менше буде безповоротно вилучатися з природи первинних матеріальних ресурсів та менше забруднюватиметься природне середовище.</a:t>
            </a:r>
            <a:endParaRPr lang="ru-RU" sz="2800" dirty="0"/>
          </a:p>
        </p:txBody>
      </p:sp>
    </p:spTree>
    <p:extLst>
      <p:ext uri="{BB962C8B-B14F-4D97-AF65-F5344CB8AC3E}">
        <p14:creationId xmlns:p14="http://schemas.microsoft.com/office/powerpoint/2010/main" val="363604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7963" y="0"/>
            <a:ext cx="9576955" cy="6204776"/>
          </a:xfrm>
          <a:prstGeom prst="rect">
            <a:avLst/>
          </a:prstGeom>
        </p:spPr>
        <p:txBody>
          <a:bodyPr wrap="square">
            <a:spAutoFit/>
          </a:bodyPr>
          <a:lstStyle/>
          <a:p>
            <a:pPr indent="215900" algn="just">
              <a:lnSpc>
                <a:spcPct val="130000"/>
              </a:lnSpc>
              <a:spcAft>
                <a:spcPts val="0"/>
              </a:spcAft>
            </a:pPr>
            <a:r>
              <a:rPr lang="uk-UA" sz="3200" b="1" i="1" dirty="0">
                <a:latin typeface="Times New Roman" panose="02020603050405020304" pitchFamily="18" charset="0"/>
                <a:ea typeface="TimesNewRomanPS-BoldItalicMT"/>
                <a:cs typeface="Times New Roman" panose="02020603050405020304" pitchFamily="18" charset="0"/>
              </a:rPr>
              <a:t>Основні напрями ресурсозбереження</a:t>
            </a:r>
            <a:r>
              <a:rPr lang="uk-UA" sz="3200" b="1" dirty="0">
                <a:latin typeface="Times New Roman" panose="02020603050405020304" pitchFamily="18" charset="0"/>
                <a:ea typeface="Calibri" panose="020F0502020204030204" pitchFamily="34" charset="0"/>
                <a:cs typeface="Times New Roman" panose="02020603050405020304" pitchFamily="18" charset="0"/>
              </a:rPr>
              <a:t>:</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SymbolMT"/>
                <a:cs typeface="Times New Roman" panose="02020603050405020304" pitchFamily="18" charset="0"/>
              </a:rPr>
              <a:t> </a:t>
            </a:r>
            <a:r>
              <a:rPr lang="uk-UA" sz="2800" dirty="0">
                <a:latin typeface="Times New Roman" panose="02020603050405020304" pitchFamily="18" charset="0"/>
                <a:ea typeface="Calibri" panose="020F0502020204030204" pitchFamily="34" charset="0"/>
                <a:cs typeface="Times New Roman" panose="02020603050405020304" pitchFamily="18" charset="0"/>
              </a:rPr>
              <a:t>застосування безвідходних та маловідходних технологій з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одночасною комплексною </a:t>
            </a:r>
            <a:r>
              <a:rPr lang="uk-UA" sz="2800" dirty="0">
                <a:latin typeface="Times New Roman" panose="02020603050405020304" pitchFamily="18" charset="0"/>
                <a:ea typeface="Calibri" panose="020F0502020204030204" pitchFamily="34" charset="0"/>
                <a:cs typeface="Times New Roman" panose="02020603050405020304" pitchFamily="18" charset="0"/>
              </a:rPr>
              <a:t>переробкою;</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комплексна </a:t>
            </a:r>
            <a:r>
              <a:rPr lang="uk-UA" sz="2800" dirty="0">
                <a:latin typeface="Times New Roman" panose="02020603050405020304" pitchFamily="18" charset="0"/>
                <a:ea typeface="Calibri" panose="020F0502020204030204" pitchFamily="34" charset="0"/>
                <a:cs typeface="Times New Roman" panose="02020603050405020304" pitchFamily="18" charset="0"/>
              </a:rPr>
              <a:t>переробка </a:t>
            </a:r>
            <a:r>
              <a:rPr lang="uk-UA" sz="2800" dirty="0" err="1">
                <a:latin typeface="Times New Roman" panose="02020603050405020304" pitchFamily="18" charset="0"/>
                <a:ea typeface="Calibri" panose="020F0502020204030204" pitchFamily="34" charset="0"/>
                <a:cs typeface="Times New Roman" panose="02020603050405020304" pitchFamily="18" charset="0"/>
              </a:rPr>
              <a:t>газодимових</a:t>
            </a:r>
            <a:r>
              <a:rPr lang="uk-UA" sz="2800" dirty="0">
                <a:latin typeface="Times New Roman" panose="02020603050405020304" pitchFamily="18" charset="0"/>
                <a:ea typeface="Calibri" panose="020F0502020204030204" pitchFamily="34" charset="0"/>
                <a:cs typeface="Times New Roman" panose="02020603050405020304" pitchFamily="18" charset="0"/>
              </a:rPr>
              <a:t> викидів та стічних вод з використанням продуктів газо- і водоочищення;</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рекуперація </a:t>
            </a:r>
            <a:r>
              <a:rPr lang="uk-UA" sz="2800" dirty="0">
                <a:latin typeface="Times New Roman" panose="02020603050405020304" pitchFamily="18" charset="0"/>
                <a:ea typeface="Calibri" panose="020F0502020204030204" pitchFamily="34" charset="0"/>
                <a:cs typeface="Times New Roman" panose="02020603050405020304" pitchFamily="18" charset="0"/>
              </a:rPr>
              <a:t>та утилізація відходів виробництва;</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застосування </a:t>
            </a:r>
            <a:r>
              <a:rPr lang="uk-UA" sz="2800" dirty="0">
                <a:latin typeface="Times New Roman" panose="02020603050405020304" pitchFamily="18" charset="0"/>
                <a:ea typeface="Calibri" panose="020F0502020204030204" pitchFamily="34" charset="0"/>
                <a:cs typeface="Times New Roman" panose="02020603050405020304" pitchFamily="18" charset="0"/>
              </a:rPr>
              <a:t>замкнених </a:t>
            </a:r>
            <a:r>
              <a:rPr lang="uk-UA" sz="2800" dirty="0" err="1">
                <a:latin typeface="Times New Roman" panose="02020603050405020304" pitchFamily="18" charset="0"/>
                <a:ea typeface="Calibri" panose="020F0502020204030204" pitchFamily="34" charset="0"/>
                <a:cs typeface="Times New Roman" panose="02020603050405020304" pitchFamily="18" charset="0"/>
              </a:rPr>
              <a:t>водообігових</a:t>
            </a:r>
            <a:r>
              <a:rPr lang="uk-UA" sz="2800" dirty="0">
                <a:latin typeface="Times New Roman" panose="02020603050405020304" pitchFamily="18" charset="0"/>
                <a:ea typeface="Calibri" panose="020F0502020204030204" pitchFamily="34" charset="0"/>
                <a:cs typeface="Times New Roman" panose="02020603050405020304" pitchFamily="18" charset="0"/>
              </a:rPr>
              <a:t> циклів;</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раціональне </a:t>
            </a:r>
            <a:r>
              <a:rPr lang="uk-UA" sz="2800" dirty="0">
                <a:latin typeface="Times New Roman" panose="02020603050405020304" pitchFamily="18" charset="0"/>
                <a:ea typeface="Calibri" panose="020F0502020204030204" pitchFamily="34" charset="0"/>
                <a:cs typeface="Times New Roman" panose="02020603050405020304" pitchFamily="18" charset="0"/>
              </a:rPr>
              <a:t>використання енергоресурсів та енергозбереження;</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r>
              <a:rPr lang="uk-UA" sz="2800" dirty="0" smtClean="0">
                <a:latin typeface="Times New Roman" panose="02020603050405020304" pitchFamily="18" charset="0"/>
                <a:ea typeface="SymbolMT"/>
                <a:cs typeface="Times New Roman" panose="02020603050405020304" pitchFamily="18" charset="0"/>
              </a:rPr>
              <a:t> </a:t>
            </a:r>
            <a:r>
              <a:rPr lang="uk-UA" sz="2800" dirty="0">
                <a:latin typeface="Times New Roman" panose="02020603050405020304" pitchFamily="18" charset="0"/>
                <a:ea typeface="Calibri" panose="020F0502020204030204" pitchFamily="34" charset="0"/>
                <a:cs typeface="Times New Roman" panose="02020603050405020304" pitchFamily="18" charset="0"/>
              </a:rPr>
              <a:t>розробка нових ефективних технологічних процесів;</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uk-UA" sz="2800" dirty="0" smtClean="0">
                <a:latin typeface="Times New Roman" panose="02020603050405020304" pitchFamily="18" charset="0"/>
                <a:ea typeface="Calibri" panose="020F0502020204030204" pitchFamily="34" charset="0"/>
              </a:rPr>
              <a:t>організація </a:t>
            </a:r>
            <a:r>
              <a:rPr lang="uk-UA" sz="2800" dirty="0">
                <a:latin typeface="Times New Roman" panose="02020603050405020304" pitchFamily="18" charset="0"/>
                <a:ea typeface="Calibri" panose="020F0502020204030204" pitchFamily="34" charset="0"/>
              </a:rPr>
              <a:t>територіально-виробничих комплексів.</a:t>
            </a:r>
            <a:endParaRPr lang="ru-RU" sz="2800" dirty="0"/>
          </a:p>
        </p:txBody>
      </p:sp>
    </p:spTree>
    <p:extLst>
      <p:ext uri="{BB962C8B-B14F-4D97-AF65-F5344CB8AC3E}">
        <p14:creationId xmlns:p14="http://schemas.microsoft.com/office/powerpoint/2010/main" val="191245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atin typeface="Times New Roman" panose="02020603050405020304" pitchFamily="18" charset="0"/>
                <a:ea typeface="Calibri" panose="020F0502020204030204" pitchFamily="34" charset="0"/>
                <a:cs typeface="Times New Roman" panose="02020603050405020304" pitchFamily="18" charset="0"/>
              </a:rPr>
              <a:t>Безвідходні та маловідходні технології</a:t>
            </a: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рямоугольник 2"/>
          <p:cNvSpPr/>
          <p:nvPr/>
        </p:nvSpPr>
        <p:spPr>
          <a:xfrm>
            <a:off x="1977737" y="1422666"/>
            <a:ext cx="9701646" cy="5435334"/>
          </a:xfrm>
          <a:prstGeom prst="rect">
            <a:avLst/>
          </a:prstGeom>
        </p:spPr>
        <p:txBody>
          <a:bodyPr wrap="square">
            <a:spAutoFit/>
          </a:bodyPr>
          <a:lstStyle/>
          <a:p>
            <a:pPr algn="just">
              <a:lnSpc>
                <a:spcPct val="130000"/>
              </a:lnSpc>
              <a:spcAft>
                <a:spcPts val="0"/>
              </a:spcAft>
            </a:pPr>
            <a:r>
              <a:rPr lang="uk-UA" sz="2800" b="1" i="1" dirty="0" smtClean="0">
                <a:latin typeface="Times New Roman" panose="02020603050405020304" pitchFamily="18" charset="0"/>
                <a:ea typeface="TimesNewRomanPS-BoldItalicMT"/>
                <a:cs typeface="Times New Roman" panose="02020603050405020304" pitchFamily="18" charset="0"/>
              </a:rPr>
              <a:t>Безвідходна </a:t>
            </a:r>
            <a:r>
              <a:rPr lang="uk-UA" sz="2800" b="1" i="1" dirty="0">
                <a:latin typeface="Times New Roman" panose="02020603050405020304" pitchFamily="18" charset="0"/>
                <a:ea typeface="TimesNewRomanPS-BoldItalicMT"/>
                <a:cs typeface="Times New Roman" panose="02020603050405020304" pitchFamily="18" charset="0"/>
              </a:rPr>
              <a:t>технологія </a:t>
            </a:r>
            <a:r>
              <a:rPr lang="uk-UA" sz="2800" dirty="0">
                <a:latin typeface="Times New Roman" panose="02020603050405020304" pitchFamily="18" charset="0"/>
                <a:ea typeface="Calibri" panose="020F0502020204030204" pitchFamily="34" charset="0"/>
                <a:cs typeface="Times New Roman" panose="02020603050405020304" pitchFamily="18" charset="0"/>
              </a:rPr>
              <a:t>це практичне застосування знань, методів і засобів з тим, щоб забезпечити в межах людських потреб </a:t>
            </a:r>
            <a:r>
              <a:rPr lang="uk-UA" sz="2800" dirty="0" err="1">
                <a:latin typeface="Times New Roman" panose="02020603050405020304" pitchFamily="18" charset="0"/>
                <a:ea typeface="Calibri" panose="020F0502020204030204" pitchFamily="34" charset="0"/>
                <a:cs typeface="Times New Roman" panose="02020603050405020304" pitchFamily="18" charset="0"/>
              </a:rPr>
              <a:t>якнайраціональніше</a:t>
            </a:r>
            <a:r>
              <a:rPr lang="uk-UA" sz="2800" dirty="0">
                <a:latin typeface="Times New Roman" panose="02020603050405020304" pitchFamily="18" charset="0"/>
                <a:ea typeface="Calibri" panose="020F0502020204030204" pitchFamily="34" charset="0"/>
                <a:cs typeface="Times New Roman" panose="02020603050405020304" pitchFamily="18" charset="0"/>
              </a:rPr>
              <a:t> використання природних ресурсів і енергії та захист навколишнього середовища.</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uk-UA" sz="2800" b="1" i="1" dirty="0">
                <a:latin typeface="Times New Roman" panose="02020603050405020304" pitchFamily="18" charset="0"/>
                <a:ea typeface="TimesNewRomanPS-BoldItalicMT"/>
              </a:rPr>
              <a:t>Маловідходна технологія </a:t>
            </a:r>
            <a:r>
              <a:rPr lang="uk-UA" sz="2800" dirty="0">
                <a:latin typeface="Times New Roman" panose="02020603050405020304" pitchFamily="18" charset="0"/>
                <a:ea typeface="Calibri" panose="020F0502020204030204" pitchFamily="34" charset="0"/>
              </a:rPr>
              <a:t>– спосіб виробництва продукції, при якому частина сировини і матеріалів переходить у відходи, але шкідливий вплив на навколишнє середовище не перевищує санітарних норм</a:t>
            </a:r>
            <a:r>
              <a:rPr lang="uk-UA" sz="2800" dirty="0" smtClean="0">
                <a:latin typeface="Times New Roman" panose="02020603050405020304" pitchFamily="18" charset="0"/>
                <a:ea typeface="Calibri" panose="020F0502020204030204" pitchFamily="34" charset="0"/>
              </a:rPr>
              <a:t>.</a:t>
            </a:r>
          </a:p>
          <a:p>
            <a:pPr algn="just">
              <a:lnSpc>
                <a:spcPct val="120000"/>
              </a:lnSpc>
            </a:pPr>
            <a:r>
              <a:rPr lang="uk-UA" sz="2400" dirty="0">
                <a:latin typeface="Times New Roman" panose="02020603050405020304" pitchFamily="18" charset="0"/>
                <a:cs typeface="Times New Roman" panose="02020603050405020304" pitchFamily="18" charset="0"/>
              </a:rPr>
              <a:t>Абсолютно безвідходне виробництво неможливе, тому поняття “безвідходна технологія” є умовним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76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1424" y="250037"/>
            <a:ext cx="9917731" cy="1280890"/>
          </a:xfrm>
        </p:spPr>
        <p:txBody>
          <a:bodyPr>
            <a:normAutofit fontScale="90000"/>
          </a:bodyPr>
          <a:lstStyle/>
          <a:p>
            <a:r>
              <a:rPr lang="uk-UA" b="1" dirty="0">
                <a:latin typeface="Times New Roman" panose="02020603050405020304" pitchFamily="18" charset="0"/>
                <a:ea typeface="TimesNewRomanPS-BoldItalicMT"/>
                <a:cs typeface="Times New Roman" panose="02020603050405020304" pitchFamily="18" charset="0"/>
              </a:rPr>
              <a:t>Основні напрями, в яких розвиваються безвідходні технології:</a:t>
            </a: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рямоугольник 2"/>
          <p:cNvSpPr/>
          <p:nvPr/>
        </p:nvSpPr>
        <p:spPr>
          <a:xfrm>
            <a:off x="1672936" y="1437200"/>
            <a:ext cx="10266219" cy="4782848"/>
          </a:xfrm>
          <a:prstGeom prst="rect">
            <a:avLst/>
          </a:prstGeom>
        </p:spPr>
        <p:txBody>
          <a:bodyPr wrap="square">
            <a:spAutoFit/>
          </a:bodyPr>
          <a:lstStyle/>
          <a:p>
            <a:pPr indent="215900" algn="just">
              <a:lnSpc>
                <a:spcPct val="130000"/>
              </a:lnSpc>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400" dirty="0">
                <a:latin typeface="Times New Roman" panose="02020603050405020304" pitchFamily="18" charset="0"/>
                <a:ea typeface="Calibri" panose="020F0502020204030204" pitchFamily="34" charset="0"/>
                <a:cs typeface="Times New Roman" panose="02020603050405020304" pitchFamily="18" charset="0"/>
              </a:rPr>
              <a:t>) розроблення різних видів безстічних технологічних схем і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водообігових</a:t>
            </a:r>
            <a:r>
              <a:rPr lang="uk-UA" sz="2400" dirty="0">
                <a:latin typeface="Times New Roman" panose="02020603050405020304" pitchFamily="18" charset="0"/>
                <a:ea typeface="Calibri" panose="020F0502020204030204" pitchFamily="34" charset="0"/>
                <a:cs typeface="Times New Roman" panose="02020603050405020304" pitchFamily="18" charset="0"/>
              </a:rPr>
              <a:t> циклів;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2) створення і впровадження систем перероблення відходів виробництва і споживання їх як вторинних матеріальних ресурсів;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3) розроблення і впровадження принципово нових процесів добування речовин із зменшеним об’ємом відходів;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4) створення територіально-виробничих комплектів із замкненою структурою матеріальних потоків сировини та відходів усередині комплексу, включаючи комплексну переробку сировини.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r>
              <a:rPr lang="uk-UA" sz="2400" dirty="0">
                <a:latin typeface="Times New Roman" panose="02020603050405020304" pitchFamily="18" charset="0"/>
                <a:ea typeface="Calibri" panose="020F0502020204030204" pitchFamily="34" charset="0"/>
              </a:rPr>
              <a:t>5) раціональне використання енергоресурсів і енергозбереження.</a:t>
            </a:r>
            <a:endParaRPr lang="ru-RU" sz="2400" dirty="0"/>
          </a:p>
        </p:txBody>
      </p:sp>
    </p:spTree>
    <p:extLst>
      <p:ext uri="{BB962C8B-B14F-4D97-AF65-F5344CB8AC3E}">
        <p14:creationId xmlns:p14="http://schemas.microsoft.com/office/powerpoint/2010/main" val="69576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2207420" y="814536"/>
            <a:ext cx="8208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r>
              <a:rPr lang="uk-UA" altLang="en-US" sz="2400" dirty="0">
                <a:latin typeface="Times New Roman" panose="02020603050405020304" pitchFamily="18" charset="0"/>
                <a:cs typeface="Times New Roman" panose="02020603050405020304" pitchFamily="18" charset="0"/>
              </a:rPr>
              <a:t>Споживачами води в світі на 71% є сільське господарство; 23% -промисловість і 6% комунально-побутові потреби.</a:t>
            </a:r>
          </a:p>
        </p:txBody>
      </p:sp>
      <p:pic>
        <p:nvPicPr>
          <p:cNvPr id="8195" name="i-main-pic" descr="Картинка 3 из 502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2053504"/>
            <a:ext cx="396081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in-pic" descr="Картинка 39 из 6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528" y="2628756"/>
            <a:ext cx="3960813"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376671" y="-27126"/>
            <a:ext cx="8312917" cy="584775"/>
          </a:xfrm>
          <a:prstGeom prst="rect">
            <a:avLst/>
          </a:prstGeom>
        </p:spPr>
        <p:txBody>
          <a:bodyPr wrap="none">
            <a:spAutoFit/>
          </a:bodyPr>
          <a:lstStyle/>
          <a:p>
            <a:r>
              <a:rPr lang="ru-RU" sz="3200" b="1" dirty="0" err="1">
                <a:latin typeface="Times New Roman" panose="02020603050405020304" pitchFamily="18" charset="0"/>
                <a:cs typeface="Times New Roman" panose="02020603050405020304" pitchFamily="18" charset="0"/>
              </a:rPr>
              <a:t>Раціональне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використання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водних</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ресурсів</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82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89809" y="343683"/>
            <a:ext cx="1043247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9875">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just"/>
            <a:r>
              <a:rPr lang="uk-UA" altLang="en-US" sz="2400" dirty="0">
                <a:latin typeface="Times New Roman" panose="02020603050405020304" pitchFamily="18" charset="0"/>
                <a:cs typeface="Times New Roman" panose="02020603050405020304" pitchFamily="18" charset="0"/>
              </a:rPr>
              <a:t>Процес урбанізації супроводжується все більшим використанням води </a:t>
            </a:r>
            <a:r>
              <a:rPr lang="uk-UA" altLang="en-US" sz="2400" i="1" dirty="0">
                <a:latin typeface="Times New Roman" panose="02020603050405020304" pitchFamily="18" charset="0"/>
                <a:cs typeface="Times New Roman" panose="02020603050405020304" pitchFamily="18" charset="0"/>
              </a:rPr>
              <a:t>для господарсько-побутових потреб</a:t>
            </a:r>
            <a:r>
              <a:rPr lang="uk-UA" altLang="en-US" sz="2400" dirty="0">
                <a:latin typeface="Times New Roman" panose="02020603050405020304" pitchFamily="18" charset="0"/>
                <a:cs typeface="Times New Roman" panose="02020603050405020304" pitchFamily="18" charset="0"/>
              </a:rPr>
              <a:t> . Витрати води на одну людину в місті значно вищі, ніж у сільській місцевості. Місто з населенням в 1 млн. чоловік витрачає біля 0,5 млн. 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води на добу.</a:t>
            </a:r>
            <a:endParaRPr lang="uk-UA" altLang="en-US" sz="2400" b="1" i="1" dirty="0">
              <a:latin typeface="Times New Roman" panose="02020603050405020304" pitchFamily="18" charset="0"/>
              <a:cs typeface="Times New Roman" panose="02020603050405020304" pitchFamily="18" charset="0"/>
            </a:endParaRPr>
          </a:p>
          <a:p>
            <a:pPr algn="just" eaLnBrk="0" hangingPunct="0"/>
            <a:r>
              <a:rPr lang="uk-UA" altLang="en-US" sz="2400" b="1" i="1" dirty="0">
                <a:latin typeface="Times New Roman" panose="02020603050405020304" pitchFamily="18" charset="0"/>
                <a:cs typeface="Times New Roman" panose="02020603050405020304" pitchFamily="18" charset="0"/>
              </a:rPr>
              <a:t>Питоме водоспоживання</a:t>
            </a:r>
            <a:r>
              <a:rPr lang="uk-UA" altLang="en-US" sz="2400" dirty="0">
                <a:latin typeface="Times New Roman" panose="02020603050405020304" pitchFamily="18" charset="0"/>
                <a:cs typeface="Times New Roman" panose="02020603050405020304" pitchFamily="18" charset="0"/>
              </a:rPr>
              <a:t> - добовий об`єм води в літрах, необхідних для задоволення потреб одного жителя міста чи села. У великих містах світу питоме водоспоживання сьогодні становить (л/добу): Нью-Йорк-600, </a:t>
            </a:r>
            <a:r>
              <a:rPr lang="uk-UA" altLang="en-US" sz="2400" dirty="0" smtClean="0">
                <a:latin typeface="Times New Roman" panose="02020603050405020304" pitchFamily="18" charset="0"/>
                <a:cs typeface="Times New Roman" panose="02020603050405020304" pitchFamily="18" charset="0"/>
              </a:rPr>
              <a:t>Київ-333</a:t>
            </a:r>
            <a:r>
              <a:rPr lang="uk-UA" altLang="en-US" sz="2400" dirty="0">
                <a:latin typeface="Times New Roman" panose="02020603050405020304" pitchFamily="18" charset="0"/>
                <a:cs typeface="Times New Roman" panose="02020603050405020304" pitchFamily="18" charset="0"/>
              </a:rPr>
              <a:t>. Тому зростання міського населення різко збільшує використання води для побутових цілей. </a:t>
            </a:r>
          </a:p>
        </p:txBody>
      </p:sp>
      <p:pic>
        <p:nvPicPr>
          <p:cNvPr id="12291" name="i-main-pic" descr="Картинка 2 из 1565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709" y="3574473"/>
            <a:ext cx="4925291" cy="328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4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135189" y="281891"/>
            <a:ext cx="97416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r>
              <a:rPr lang="uk-UA" altLang="en-US" sz="2800" dirty="0">
                <a:latin typeface="Times New Roman" panose="02020603050405020304" pitchFamily="18" charset="0"/>
                <a:cs typeface="Times New Roman" panose="02020603050405020304" pitchFamily="18" charset="0"/>
              </a:rPr>
              <a:t>Середні світові витрати води для виробництва 1 кг рослинної їжі складають 2тис.л води, а 1 кг м`яса - 20 тис. л. </a:t>
            </a:r>
            <a:endParaRPr lang="uk-UA" altLang="en-US" sz="2800" dirty="0" smtClean="0">
              <a:latin typeface="Times New Roman" panose="02020603050405020304" pitchFamily="18" charset="0"/>
              <a:cs typeface="Times New Roman" panose="02020603050405020304" pitchFamily="18" charset="0"/>
            </a:endParaRPr>
          </a:p>
          <a:p>
            <a:r>
              <a:rPr lang="uk-UA" altLang="en-US" sz="2800" dirty="0" smtClean="0">
                <a:latin typeface="Times New Roman" panose="02020603050405020304" pitchFamily="18" charset="0"/>
                <a:cs typeface="Times New Roman" panose="02020603050405020304" pitchFamily="18" charset="0"/>
              </a:rPr>
              <a:t>Для </a:t>
            </a:r>
            <a:r>
              <a:rPr lang="uk-UA" altLang="en-US" sz="2800" dirty="0">
                <a:latin typeface="Times New Roman" panose="02020603050405020304" pitchFamily="18" charset="0"/>
                <a:cs typeface="Times New Roman" panose="02020603050405020304" pitchFamily="18" charset="0"/>
              </a:rPr>
              <a:t>зрошування 1 га бавовникового поля необхідно 5 тис. м</a:t>
            </a:r>
            <a:r>
              <a:rPr lang="uk-UA" altLang="en-US" sz="2800" baseline="30000" dirty="0">
                <a:latin typeface="Times New Roman" panose="02020603050405020304" pitchFamily="18" charset="0"/>
                <a:cs typeface="Times New Roman" panose="02020603050405020304" pitchFamily="18" charset="0"/>
              </a:rPr>
              <a:t>3</a:t>
            </a:r>
            <a:r>
              <a:rPr lang="uk-UA" altLang="en-US" sz="2800" dirty="0">
                <a:latin typeface="Times New Roman" panose="02020603050405020304" pitchFamily="18" charset="0"/>
                <a:cs typeface="Times New Roman" panose="02020603050405020304" pitchFamily="18" charset="0"/>
              </a:rPr>
              <a:t>, а рисового - 15-20 тис. м</a:t>
            </a:r>
            <a:r>
              <a:rPr lang="uk-UA" altLang="en-US" sz="2800" baseline="30000" dirty="0">
                <a:latin typeface="Times New Roman" panose="02020603050405020304" pitchFamily="18" charset="0"/>
                <a:cs typeface="Times New Roman" panose="02020603050405020304" pitchFamily="18" charset="0"/>
              </a:rPr>
              <a:t>3</a:t>
            </a:r>
            <a:r>
              <a:rPr lang="uk-UA" altLang="en-US" sz="2800" dirty="0">
                <a:latin typeface="Times New Roman" panose="02020603050405020304" pitchFamily="18" charset="0"/>
                <a:cs typeface="Times New Roman" panose="02020603050405020304" pitchFamily="18" charset="0"/>
              </a:rPr>
              <a:t> води за сезон. </a:t>
            </a:r>
          </a:p>
        </p:txBody>
      </p:sp>
      <p:pic>
        <p:nvPicPr>
          <p:cNvPr id="10243" name="i-main-pic" descr="Картинка 17 из 1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550247"/>
            <a:ext cx="42481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in-pic" descr="Картинка 15 из 9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3575050"/>
            <a:ext cx="4249737"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08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1724891" y="0"/>
            <a:ext cx="10242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r>
              <a:rPr lang="uk-UA" altLang="en-US" sz="2400" dirty="0">
                <a:latin typeface="Times New Roman" panose="02020603050405020304" pitchFamily="18" charset="0"/>
                <a:cs typeface="Times New Roman" panose="02020603050405020304" pitchFamily="18" charset="0"/>
              </a:rPr>
              <a:t>Кількість води (м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необхідної для виробництва 1т продукції, називають </a:t>
            </a:r>
            <a:r>
              <a:rPr lang="uk-UA" altLang="en-US" sz="2400" b="1" i="1" dirty="0">
                <a:latin typeface="Times New Roman" panose="02020603050405020304" pitchFamily="18" charset="0"/>
                <a:cs typeface="Times New Roman" panose="02020603050405020304" pitchFamily="18" charset="0"/>
              </a:rPr>
              <a:t>водоємністю виробництва.</a:t>
            </a:r>
            <a:endParaRPr lang="uk-UA" altLang="en-US" sz="2400" dirty="0">
              <a:latin typeface="Times New Roman" panose="02020603050405020304" pitchFamily="18" charset="0"/>
              <a:cs typeface="Times New Roman" panose="02020603050405020304" pitchFamily="18" charset="0"/>
            </a:endParaRPr>
          </a:p>
        </p:txBody>
      </p:sp>
      <p:pic>
        <p:nvPicPr>
          <p:cNvPr id="9219" name="i-main-pic" descr="Картинка 22 из 1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908051"/>
            <a:ext cx="5040312" cy="25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ChangeArrowheads="1"/>
          </p:cNvSpPr>
          <p:nvPr/>
        </p:nvSpPr>
        <p:spPr bwMode="auto">
          <a:xfrm>
            <a:off x="1724891" y="3607167"/>
            <a:ext cx="756458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just"/>
            <a:r>
              <a:rPr lang="uk-UA" altLang="en-US" sz="2400" dirty="0">
                <a:latin typeface="Times New Roman" panose="02020603050405020304" pitchFamily="18" charset="0"/>
                <a:cs typeface="Times New Roman" panose="02020603050405020304" pitchFamily="18" charset="0"/>
              </a:rPr>
              <a:t>На виробництво 1т чавуну витрачається 200 м</a:t>
            </a:r>
            <a:r>
              <a:rPr lang="uk-UA" altLang="en-US" sz="2400" baseline="30000" dirty="0">
                <a:latin typeface="Times New Roman" panose="02020603050405020304" pitchFamily="18" charset="0"/>
                <a:cs typeface="Times New Roman" panose="02020603050405020304" pitchFamily="18" charset="0"/>
              </a:rPr>
              <a:t>3 </a:t>
            </a:r>
            <a:r>
              <a:rPr lang="uk-UA" altLang="en-US" sz="2400" dirty="0">
                <a:latin typeface="Times New Roman" panose="02020603050405020304" pitchFamily="18" charset="0"/>
                <a:cs typeface="Times New Roman" panose="02020603050405020304" pitchFamily="18" charset="0"/>
              </a:rPr>
              <a:t>води,  1т сталі - до 300 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для отримання 1т паперу - 900м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1 т капрону - 5600 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Ріст енергетики також призводить до різкого збільшення потреб води. Сучасні теплові електростанції потужністю до 1 млн. кВт використовують в рік 1,2-1,6 км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води, а атомні - до 3,5км</a:t>
            </a:r>
            <a:r>
              <a:rPr lang="uk-UA" altLang="en-US" sz="2400" baseline="30000" dirty="0">
                <a:latin typeface="Times New Roman" panose="02020603050405020304" pitchFamily="18" charset="0"/>
                <a:cs typeface="Times New Roman" panose="02020603050405020304" pitchFamily="18" charset="0"/>
              </a:rPr>
              <a:t>3</a:t>
            </a:r>
            <a:r>
              <a:rPr lang="uk-UA" altLang="en-US" sz="2400" dirty="0">
                <a:latin typeface="Times New Roman" panose="02020603050405020304" pitchFamily="18" charset="0"/>
                <a:cs typeface="Times New Roman" panose="02020603050405020304" pitchFamily="18" charset="0"/>
              </a:rPr>
              <a:t>. Одним з найбільших споживачів води в промисловості є атомні електростанції. </a:t>
            </a:r>
          </a:p>
        </p:txBody>
      </p:sp>
      <p:pic>
        <p:nvPicPr>
          <p:cNvPr id="9221" name="i-main-pic" descr="Картинка 69 из 1622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079" y="3438396"/>
            <a:ext cx="25336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77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640" y="945573"/>
            <a:ext cx="7659341" cy="3231654"/>
          </a:xfrm>
          <a:prstGeom prst="rect">
            <a:avLst/>
          </a:prstGeom>
          <a:noFill/>
        </p:spPr>
        <p:txBody>
          <a:bodyPr wrap="none" rtlCol="0">
            <a:spAutoFit/>
          </a:bodyPr>
          <a:lstStyle/>
          <a:p>
            <a:pPr algn="ctr"/>
            <a:r>
              <a:rPr lang="ru-RU" sz="3200" dirty="0" smtClean="0">
                <a:latin typeface="Times New Roman" panose="02020603050405020304" pitchFamily="18" charset="0"/>
                <a:cs typeface="Times New Roman" panose="02020603050405020304" pitchFamily="18" charset="0"/>
              </a:rPr>
              <a:t>План </a:t>
            </a:r>
            <a:r>
              <a:rPr lang="ru-RU" sz="3200" dirty="0" err="1" smtClean="0">
                <a:latin typeface="Times New Roman" panose="02020603050405020304" pitchFamily="18" charset="0"/>
                <a:cs typeface="Times New Roman" panose="02020603050405020304" pitchFamily="18" charset="0"/>
              </a:rPr>
              <a:t>лекц</a:t>
            </a:r>
            <a:r>
              <a:rPr lang="uk-UA" sz="3200" dirty="0" err="1" smtClean="0">
                <a:latin typeface="Times New Roman" panose="02020603050405020304" pitchFamily="18" charset="0"/>
                <a:cs typeface="Times New Roman" panose="02020603050405020304" pitchFamily="18" charset="0"/>
              </a:rPr>
              <a:t>ії</a:t>
            </a:r>
            <a:endParaRPr lang="uk-UA" sz="3200" dirty="0" smtClean="0">
              <a:latin typeface="Times New Roman" panose="02020603050405020304" pitchFamily="18" charset="0"/>
              <a:cs typeface="Times New Roman" panose="02020603050405020304" pitchFamily="18" charset="0"/>
            </a:endParaRPr>
          </a:p>
          <a:p>
            <a:pPr algn="ctr"/>
            <a:endParaRPr lang="uk-UA" sz="3200" dirty="0" smtClean="0">
              <a:latin typeface="Times New Roman" panose="02020603050405020304" pitchFamily="18" charset="0"/>
              <a:cs typeface="Times New Roman" panose="02020603050405020304" pitchFamily="18" charset="0"/>
            </a:endParaRPr>
          </a:p>
          <a:p>
            <a:pPr marL="342900" indent="-342900">
              <a:buAutoNum type="arabicPeriod"/>
            </a:pPr>
            <a:r>
              <a:rPr lang="uk-UA" sz="2800" dirty="0" smtClean="0">
                <a:latin typeface="Times New Roman" panose="02020603050405020304" pitchFamily="18" charset="0"/>
                <a:cs typeface="Times New Roman" panose="02020603050405020304" pitchFamily="18" charset="0"/>
              </a:rPr>
              <a:t>Антропогенний ресурсний цикл</a:t>
            </a:r>
          </a:p>
          <a:p>
            <a:pPr marL="342900" indent="-342900">
              <a:buAutoNum type="arabicPeriod"/>
            </a:pPr>
            <a:r>
              <a:rPr lang="uk-UA" sz="2800" dirty="0" smtClean="0">
                <a:latin typeface="Times New Roman" panose="02020603050405020304" pitchFamily="18" charset="0"/>
                <a:cs typeface="Times New Roman" panose="02020603050405020304" pitchFamily="18" charset="0"/>
              </a:rPr>
              <a:t>Безвідходні та маловідходні технології</a:t>
            </a:r>
          </a:p>
          <a:p>
            <a:pPr marL="342900" indent="-342900">
              <a:buAutoNum type="arabicPeriod"/>
            </a:pPr>
            <a:r>
              <a:rPr lang="uk-UA" sz="2800" dirty="0" smtClean="0">
                <a:latin typeface="Times New Roman" panose="02020603050405020304" pitchFamily="18" charset="0"/>
                <a:cs typeface="Times New Roman" panose="02020603050405020304" pitchFamily="18" charset="0"/>
              </a:rPr>
              <a:t>Раціональне використання водних ресурсів</a:t>
            </a:r>
          </a:p>
          <a:p>
            <a:pPr marL="342900" indent="-342900">
              <a:buAutoNum type="arabicPeriod"/>
            </a:pPr>
            <a:r>
              <a:rPr lang="uk-UA" sz="2800" dirty="0" smtClean="0">
                <a:latin typeface="Times New Roman" panose="02020603050405020304" pitchFamily="18" charset="0"/>
                <a:cs typeface="Times New Roman" panose="02020603050405020304" pitchFamily="18" charset="0"/>
              </a:rPr>
              <a:t>Раціональне використання земельних ресурсів</a:t>
            </a:r>
          </a:p>
          <a:p>
            <a:pPr marL="342900" indent="-342900">
              <a:buAutoNum type="arabicPeriod"/>
            </a:pPr>
            <a:r>
              <a:rPr lang="uk-UA" sz="2800" dirty="0" smtClean="0">
                <a:latin typeface="Times New Roman" panose="02020603050405020304" pitchFamily="18" charset="0"/>
                <a:cs typeface="Times New Roman" panose="02020603050405020304" pitchFamily="18" charset="0"/>
              </a:rPr>
              <a:t>Раціональне використання енергоресурсів</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37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255" y="685305"/>
            <a:ext cx="9618518" cy="5693866"/>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Залежно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призначення</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виробництві</a:t>
            </a:r>
            <a:r>
              <a:rPr lang="ru-RU" sz="2800" dirty="0">
                <a:latin typeface="Times New Roman" panose="02020603050405020304" pitchFamily="18" charset="0"/>
                <a:cs typeface="Times New Roman" panose="02020603050405020304" pitchFamily="18" charset="0"/>
              </a:rPr>
              <a:t> води </a:t>
            </a:r>
            <a:r>
              <a:rPr lang="ru-RU" sz="2800" dirty="0" err="1">
                <a:latin typeface="Times New Roman" panose="02020603050405020304" pitchFamily="18" charset="0"/>
                <a:cs typeface="Times New Roman" panose="02020603050405020304" pitchFamily="18" charset="0"/>
              </a:rPr>
              <a:t>поділяють</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декілька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вода, яку </a:t>
            </a:r>
            <a:r>
              <a:rPr lang="ru-RU" sz="2800" dirty="0" err="1">
                <a:latin typeface="Times New Roman" panose="02020603050405020304" pitchFamily="18" charset="0"/>
                <a:cs typeface="Times New Roman" panose="02020603050405020304" pitchFamily="18" charset="0"/>
              </a:rPr>
              <a:t>використовують</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охолодження</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теплообмінних</a:t>
            </a:r>
            <a:r>
              <a:rPr lang="ru-RU" sz="2800" dirty="0">
                <a:latin typeface="Times New Roman" panose="02020603050405020304" pitchFamily="18" charset="0"/>
                <a:cs typeface="Times New Roman" panose="02020603050405020304" pitchFamily="18" charset="0"/>
              </a:rPr>
              <a:t> аппаратах (</a:t>
            </a:r>
            <a:r>
              <a:rPr lang="ru-RU" sz="2800" dirty="0" err="1">
                <a:latin typeface="Times New Roman" panose="02020603050405020304" pitchFamily="18" charset="0"/>
                <a:cs typeface="Times New Roman" panose="02020603050405020304" pitchFamily="18" charset="0"/>
              </a:rPr>
              <a:t>нагрівається</a:t>
            </a:r>
            <a:r>
              <a:rPr lang="ru-RU" sz="2800" dirty="0">
                <a:latin typeface="Times New Roman" panose="02020603050405020304" pitchFamily="18" charset="0"/>
                <a:cs typeface="Times New Roman" panose="02020603050405020304" pitchFamily="18" charset="0"/>
              </a:rPr>
              <a:t>, але не </a:t>
            </a:r>
            <a:r>
              <a:rPr lang="ru-RU" sz="2800" dirty="0" err="1">
                <a:latin typeface="Times New Roman" panose="02020603050405020304" pitchFamily="18" charset="0"/>
                <a:cs typeface="Times New Roman" panose="02020603050405020304" pitchFamily="18" charset="0"/>
              </a:rPr>
              <a:t>забруднюється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сторонніми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домішками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вода, яку </a:t>
            </a:r>
            <a:r>
              <a:rPr lang="ru-RU" sz="2800" dirty="0" err="1">
                <a:latin typeface="Times New Roman" panose="02020603050405020304" pitchFamily="18" charset="0"/>
                <a:cs typeface="Times New Roman" panose="02020603050405020304" pitchFamily="18" charset="0"/>
              </a:rPr>
              <a:t>використовують</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транспортуючий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наприклад</a:t>
            </a:r>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збагаченні</a:t>
            </a:r>
            <a:r>
              <a:rPr lang="ru-RU" sz="2800" dirty="0">
                <a:latin typeface="Times New Roman" panose="02020603050405020304" pitchFamily="18" charset="0"/>
                <a:cs typeface="Times New Roman" panose="02020603050405020304" pitchFamily="18" charset="0"/>
              </a:rPr>
              <a:t> руд, при </a:t>
            </a:r>
            <a:r>
              <a:rPr lang="ru-RU" sz="2800" dirty="0" err="1">
                <a:latin typeface="Times New Roman" panose="02020603050405020304" pitchFamily="18" charset="0"/>
                <a:cs typeface="Times New Roman" panose="02020603050405020304" pitchFamily="18" charset="0"/>
              </a:rPr>
              <a:t>гідроподачі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цукрових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буряків</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виробництво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нагрівається</a:t>
            </a:r>
            <a:r>
              <a:rPr lang="ru-RU" sz="2800" dirty="0">
                <a:latin typeface="Times New Roman" panose="02020603050405020304" pitchFamily="18" charset="0"/>
                <a:cs typeface="Times New Roman" panose="02020603050405020304" pitchFamily="18" charset="0"/>
              </a:rPr>
              <a:t>, але </a:t>
            </a:r>
            <a:r>
              <a:rPr lang="ru-RU" sz="2800" dirty="0" err="1">
                <a:latin typeface="Times New Roman" panose="02020603050405020304" pitchFamily="18" charset="0"/>
                <a:cs typeface="Times New Roman" panose="02020603050405020304" pitchFamily="18" charset="0"/>
              </a:rPr>
              <a:t>забруднюється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механічними</a:t>
            </a:r>
            <a:r>
              <a:rPr lang="ru-RU" sz="2800" dirty="0">
                <a:latin typeface="Times New Roman" panose="02020603050405020304" pitchFamily="18" charset="0"/>
                <a:cs typeface="Times New Roman" panose="02020603050405020304" pitchFamily="18" charset="0"/>
              </a:rPr>
              <a:t> й </a:t>
            </a:r>
            <a:r>
              <a:rPr lang="ru-RU" sz="2800" dirty="0" err="1">
                <a:latin typeface="Times New Roman" panose="02020603050405020304" pitchFamily="18" charset="0"/>
                <a:cs typeface="Times New Roman" panose="02020603050405020304" pitchFamily="18" charset="0"/>
              </a:rPr>
              <a:t>розчиненими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домішками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підігріта</a:t>
            </a:r>
            <a:r>
              <a:rPr lang="ru-RU" sz="2800" dirty="0">
                <a:latin typeface="Times New Roman" panose="02020603050405020304" pitchFamily="18" charset="0"/>
                <a:cs typeface="Times New Roman" panose="02020603050405020304" pitchFamily="18" charset="0"/>
              </a:rPr>
              <a:t> вода, </a:t>
            </a:r>
            <a:r>
              <a:rPr lang="ru-RU" sz="2800" dirty="0" err="1">
                <a:latin typeface="Times New Roman" panose="02020603050405020304" pitchFamily="18" charset="0"/>
                <a:cs typeface="Times New Roman" panose="02020603050405020304" pitchFamily="18" charset="0"/>
              </a:rPr>
              <a:t>наприклад</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миття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харчової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сировини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тари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вода як </a:t>
            </a:r>
            <a:r>
              <a:rPr lang="ru-RU" sz="2800" dirty="0" err="1">
                <a:latin typeface="Times New Roman" panose="02020603050405020304" pitchFamily="18" charset="0"/>
                <a:cs typeface="Times New Roman" panose="02020603050405020304" pitchFamily="18" charset="0"/>
              </a:rPr>
              <a:t>розчинник</a:t>
            </a:r>
            <a:r>
              <a:rPr lang="ru-RU" sz="2800" dirty="0">
                <a:latin typeface="Times New Roman" panose="02020603050405020304" pitchFamily="18" charset="0"/>
                <a:cs typeface="Times New Roman" panose="02020603050405020304" pitchFamily="18" charset="0"/>
              </a:rPr>
              <a:t>, </a:t>
            </a:r>
          </a:p>
          <a:p>
            <a:r>
              <a:rPr lang="ru-RU" sz="2800" dirty="0">
                <a:latin typeface="Times New Roman" panose="02020603050405020304" pitchFamily="18" charset="0"/>
                <a:cs typeface="Times New Roman" panose="02020603050405020304" pitchFamily="18" charset="0"/>
              </a:rPr>
              <a:t>· вода як реагент.</a:t>
            </a:r>
          </a:p>
        </p:txBody>
      </p:sp>
    </p:spTree>
    <p:extLst>
      <p:ext uri="{BB962C8B-B14F-4D97-AF65-F5344CB8AC3E}">
        <p14:creationId xmlns:p14="http://schemas.microsoft.com/office/powerpoint/2010/main" val="268774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399" y="563618"/>
            <a:ext cx="9982200" cy="1815882"/>
          </a:xfrm>
          <a:prstGeom prst="rect">
            <a:avLst/>
          </a:prstGeom>
        </p:spPr>
        <p:txBody>
          <a:bodyPr wrap="square">
            <a:spAutoFit/>
          </a:bodyPr>
          <a:lstStyle/>
          <a:p>
            <a:pPr algn="just"/>
            <a:r>
              <a:rPr lang="uk-UA" sz="2800" dirty="0">
                <a:latin typeface="Times New Roman" panose="02020603050405020304" pitchFamily="18" charset="0"/>
                <a:ea typeface="Calibri" panose="020F0502020204030204" pitchFamily="34" charset="0"/>
              </a:rPr>
              <a:t>Зворотне водопостачання в 10-50 разів зменшує споживання чистої природної води та забруднення гідросфери, тобто зменшує надходження кількості </a:t>
            </a:r>
            <a:r>
              <a:rPr lang="uk-UA" sz="2800" dirty="0" err="1">
                <a:latin typeface="Times New Roman" panose="02020603050405020304" pitchFamily="18" charset="0"/>
                <a:ea typeface="Calibri" panose="020F0502020204030204" pitchFamily="34" charset="0"/>
              </a:rPr>
              <a:t>розсіюваних</a:t>
            </a:r>
            <a:r>
              <a:rPr lang="uk-UA" sz="2800" dirty="0">
                <a:latin typeface="Times New Roman" panose="02020603050405020304" pitchFamily="18" charset="0"/>
                <a:ea typeface="Calibri" panose="020F0502020204030204" pitchFamily="34" charset="0"/>
              </a:rPr>
              <a:t> відходів в природне середовище.</a:t>
            </a:r>
            <a:endParaRPr lang="ru-RU" sz="2800" dirty="0"/>
          </a:p>
        </p:txBody>
      </p:sp>
      <p:pic>
        <p:nvPicPr>
          <p:cNvPr id="3" name="Рисунок 2"/>
          <p:cNvPicPr>
            <a:picLocks noChangeAspect="1"/>
          </p:cNvPicPr>
          <p:nvPr/>
        </p:nvPicPr>
        <p:blipFill>
          <a:blip r:embed="rId2"/>
          <a:stretch>
            <a:fillRect/>
          </a:stretch>
        </p:blipFill>
        <p:spPr>
          <a:xfrm>
            <a:off x="4151870" y="3237510"/>
            <a:ext cx="6436426" cy="3620490"/>
          </a:xfrm>
          <a:prstGeom prst="rect">
            <a:avLst/>
          </a:prstGeom>
        </p:spPr>
      </p:pic>
      <p:pic>
        <p:nvPicPr>
          <p:cNvPr id="4" name="Рисунок 3"/>
          <p:cNvPicPr>
            <a:picLocks noChangeAspect="1"/>
          </p:cNvPicPr>
          <p:nvPr/>
        </p:nvPicPr>
        <p:blipFill>
          <a:blip r:embed="rId3"/>
          <a:stretch>
            <a:fillRect/>
          </a:stretch>
        </p:blipFill>
        <p:spPr>
          <a:xfrm>
            <a:off x="652170" y="2878482"/>
            <a:ext cx="5706478" cy="2695698"/>
          </a:xfrm>
          <a:prstGeom prst="rect">
            <a:avLst/>
          </a:prstGeom>
        </p:spPr>
      </p:pic>
    </p:spTree>
    <p:extLst>
      <p:ext uri="{BB962C8B-B14F-4D97-AF65-F5344CB8AC3E}">
        <p14:creationId xmlns:p14="http://schemas.microsoft.com/office/powerpoint/2010/main" val="377175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4110" y="0"/>
            <a:ext cx="10287000" cy="1280890"/>
          </a:xfrm>
        </p:spPr>
        <p:txBody>
          <a:bodyPr>
            <a:normAutofit/>
          </a:bodyPr>
          <a:lstStyle/>
          <a:p>
            <a:pPr algn="ctr"/>
            <a:r>
              <a:rPr lang="uk-UA" b="1" dirty="0" smtClean="0">
                <a:latin typeface="Times New Roman" panose="02020603050405020304" pitchFamily="18" charset="0"/>
                <a:ea typeface="Calibri" panose="020F0502020204030204" pitchFamily="34" charset="0"/>
                <a:cs typeface="Times New Roman" panose="02020603050405020304" pitchFamily="18" charset="0"/>
              </a:rPr>
              <a:t>Раціональне використання земельних ресурсів</a:t>
            </a:r>
            <a:r>
              <a:rPr lang="uk-UA" sz="2800" dirty="0" smtClean="0">
                <a:latin typeface="Calibri" panose="020F0502020204030204" pitchFamily="34" charset="0"/>
                <a:ea typeface="Calibri" panose="020F0502020204030204" pitchFamily="34" charset="0"/>
                <a:cs typeface="Times New Roman" panose="02020603050405020304" pitchFamily="18" charset="0"/>
              </a:rPr>
              <a:t/>
            </a:r>
            <a:br>
              <a:rPr lang="uk-UA" sz="2800" dirty="0" smtClean="0">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4" name="Прямоугольник 3"/>
          <p:cNvSpPr/>
          <p:nvPr/>
        </p:nvSpPr>
        <p:spPr>
          <a:xfrm>
            <a:off x="5866410" y="640445"/>
            <a:ext cx="6124700" cy="6001515"/>
          </a:xfrm>
          <a:prstGeom prst="rect">
            <a:avLst/>
          </a:prstGeom>
        </p:spPr>
        <p:txBody>
          <a:bodyPr wrap="square">
            <a:spAutoFit/>
          </a:bodyPr>
          <a:lstStyle/>
          <a:p>
            <a:pPr indent="215900" algn="just">
              <a:lnSpc>
                <a:spcPct val="120000"/>
              </a:lnSpc>
              <a:spcAft>
                <a:spcPts val="0"/>
              </a:spcAft>
            </a:pPr>
            <a:r>
              <a:rPr lang="ru-RU" sz="2300" b="1" i="1" dirty="0">
                <a:latin typeface="Times New Roman" panose="02020603050405020304" pitchFamily="18" charset="0"/>
                <a:ea typeface="Calibri" panose="020F0502020204030204" pitchFamily="34" charset="0"/>
                <a:cs typeface="Times New Roman" panose="02020603050405020304" pitchFamily="18" charset="0"/>
              </a:rPr>
              <a:t>Земля</a:t>
            </a:r>
            <a:r>
              <a:rPr lang="ru-RU" sz="2300" dirty="0">
                <a:latin typeface="Times New Roman" panose="02020603050405020304" pitchFamily="18" charset="0"/>
                <a:ea typeface="Calibri" panose="020F0502020204030204" pitchFamily="34" charset="0"/>
                <a:cs typeface="Times New Roman" panose="02020603050405020304" pitchFamily="18" charset="0"/>
              </a:rPr>
              <a:t> </a:t>
            </a:r>
            <a:r>
              <a:rPr lang="uk-UA" sz="2300" dirty="0" smtClean="0">
                <a:latin typeface="Times New Roman" panose="02020603050405020304" pitchFamily="18" charset="0"/>
                <a:ea typeface="Calibri" panose="020F0502020204030204" pitchFamily="34" charset="0"/>
                <a:cs typeface="Times New Roman" panose="02020603050405020304" pitchFamily="18" charset="0"/>
              </a:rPr>
              <a:t>— найважливіша складова природних ресурсів; основа рослинного і тваринного світу; вмістилище природних багатств; операційний базис промисловості, населених пунктів і доріг; головний засіб виробництва в сільському господарстві.</a:t>
            </a:r>
          </a:p>
          <a:p>
            <a:pPr indent="215900" algn="just">
              <a:lnSpc>
                <a:spcPct val="120000"/>
              </a:lnSpc>
              <a:spcAft>
                <a:spcPts val="0"/>
              </a:spcAft>
            </a:pPr>
            <a:r>
              <a:rPr lang="uk-UA" sz="2300" dirty="0" smtClean="0">
                <a:latin typeface="Times New Roman" panose="02020603050405020304" pitchFamily="18" charset="0"/>
                <a:cs typeface="Times New Roman" panose="02020603050405020304" pitchFamily="18" charset="0"/>
              </a:rPr>
              <a:t>Землі</a:t>
            </a:r>
            <a:r>
              <a:rPr lang="uk-UA" sz="2300" dirty="0">
                <a:latin typeface="Times New Roman" panose="02020603050405020304" pitchFamily="18" charset="0"/>
                <a:cs typeface="Times New Roman" panose="02020603050405020304" pitchFamily="18" charset="0"/>
              </a:rPr>
              <a:t>, які використовуються або можуть бути використані різними галузями – це </a:t>
            </a:r>
            <a:r>
              <a:rPr lang="uk-UA" sz="2300" b="1" i="1" dirty="0">
                <a:latin typeface="Times New Roman" panose="02020603050405020304" pitchFamily="18" charset="0"/>
                <a:cs typeface="Times New Roman" panose="02020603050405020304" pitchFamily="18" charset="0"/>
              </a:rPr>
              <a:t>земельні ресурси</a:t>
            </a:r>
            <a:r>
              <a:rPr lang="uk-UA" sz="2300" dirty="0">
                <a:latin typeface="Times New Roman" panose="02020603050405020304" pitchFamily="18" charset="0"/>
                <a:cs typeface="Times New Roman" panose="02020603050405020304" pitchFamily="18" charset="0"/>
              </a:rPr>
              <a:t>, а верхній шар землі, придатний для життя рослин, який утворився під впливом природних факторів та діяльності людини і якому властива родючість – це є </a:t>
            </a:r>
            <a:r>
              <a:rPr lang="uk-UA" sz="2300" b="1" dirty="0">
                <a:latin typeface="Times New Roman" panose="02020603050405020304" pitchFamily="18" charset="0"/>
                <a:cs typeface="Times New Roman" panose="02020603050405020304" pitchFamily="18" charset="0"/>
              </a:rPr>
              <a:t>ґрунти</a:t>
            </a:r>
            <a:r>
              <a:rPr lang="uk-UA" sz="2300" dirty="0" smtClean="0">
                <a:latin typeface="Times New Roman" panose="02020603050405020304" pitchFamily="18" charset="0"/>
                <a:cs typeface="Times New Roman" panose="02020603050405020304" pitchFamily="18" charset="0"/>
              </a:rPr>
              <a:t>.</a:t>
            </a:r>
          </a:p>
          <a:p>
            <a:pPr indent="215900" algn="just">
              <a:lnSpc>
                <a:spcPct val="120000"/>
              </a:lnSpc>
              <a:spcAft>
                <a:spcPts val="0"/>
              </a:spcAft>
            </a:pPr>
            <a:r>
              <a:rPr lang="uk-UA" sz="2300" dirty="0" smtClean="0">
                <a:latin typeface="Times New Roman" panose="02020603050405020304" pitchFamily="18" charset="0"/>
                <a:cs typeface="Times New Roman" panose="02020603050405020304" pitchFamily="18" charset="0"/>
              </a:rPr>
              <a:t>Ґрунтовий покрив – це самостійна земна оболонка – </a:t>
            </a:r>
            <a:r>
              <a:rPr lang="uk-UA" sz="2300" b="1" dirty="0" err="1" smtClean="0">
                <a:latin typeface="Times New Roman" panose="02020603050405020304" pitchFamily="18" charset="0"/>
                <a:cs typeface="Times New Roman" panose="02020603050405020304" pitchFamily="18" charset="0"/>
              </a:rPr>
              <a:t>педосфера</a:t>
            </a:r>
            <a:endParaRPr lang="uk-UA" sz="23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0" y="640445"/>
            <a:ext cx="5866410" cy="6217555"/>
          </a:xfrm>
          <a:prstGeom prst="rect">
            <a:avLst/>
          </a:prstGeom>
        </p:spPr>
      </p:pic>
    </p:spTree>
    <p:extLst>
      <p:ext uri="{BB962C8B-B14F-4D97-AF65-F5344CB8AC3E}">
        <p14:creationId xmlns:p14="http://schemas.microsoft.com/office/powerpoint/2010/main" val="215797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2971" y="172906"/>
            <a:ext cx="10038608" cy="3416320"/>
          </a:xfrm>
          <a:prstGeom prst="rect">
            <a:avLst/>
          </a:prstGeom>
        </p:spPr>
        <p:txBody>
          <a:bodyPr wrap="square">
            <a:spAutoFit/>
          </a:bodyPr>
          <a:lstStyle/>
          <a:p>
            <a:pPr algn="ctr"/>
            <a:r>
              <a:rPr lang="uk-UA" sz="2400" b="1" dirty="0" smtClean="0">
                <a:latin typeface="Times New Roman" panose="02020603050405020304" pitchFamily="18" charset="0"/>
                <a:cs typeface="Times New Roman" panose="02020603050405020304" pitchFamily="18" charset="0"/>
              </a:rPr>
              <a:t>Шляхи використання ґрунту</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a:p>
            <a:pPr algn="just"/>
            <a:r>
              <a:rPr lang="uk-UA" sz="2400" i="1" dirty="0" smtClean="0">
                <a:latin typeface="Times New Roman" panose="02020603050405020304" pitchFamily="18" charset="0"/>
                <a:cs typeface="Times New Roman" panose="02020603050405020304" pitchFamily="18" charset="0"/>
              </a:rPr>
              <a:t>Пряме використання </a:t>
            </a:r>
            <a:r>
              <a:rPr lang="uk-UA" sz="2400" dirty="0" smtClean="0">
                <a:latin typeface="Times New Roman" panose="02020603050405020304" pitchFamily="18" charset="0"/>
                <a:cs typeface="Times New Roman" panose="02020603050405020304" pitchFamily="18" charset="0"/>
              </a:rPr>
              <a:t>: рух наземного транспорту, будівництво, розміщення промислових об'єктів і побутових сміттєзвалищ тощо (при цьому ґрунти гинуть)</a:t>
            </a:r>
          </a:p>
          <a:p>
            <a:pPr algn="just"/>
            <a:endParaRPr lang="uk-UA" sz="2400" dirty="0" smtClean="0">
              <a:latin typeface="Times New Roman" panose="02020603050405020304" pitchFamily="18" charset="0"/>
              <a:cs typeface="Times New Roman" panose="02020603050405020304" pitchFamily="18" charset="0"/>
            </a:endParaRPr>
          </a:p>
          <a:p>
            <a:pPr algn="just"/>
            <a:r>
              <a:rPr lang="uk-UA" sz="2400" i="1" dirty="0" smtClean="0">
                <a:latin typeface="Times New Roman" panose="02020603050405020304" pitchFamily="18" charset="0"/>
                <a:cs typeface="Times New Roman" panose="02020603050405020304" pitchFamily="18" charset="0"/>
              </a:rPr>
              <a:t>Опосередковане</a:t>
            </a:r>
            <a:r>
              <a:rPr lang="uk-UA" sz="2400" dirty="0" smtClean="0">
                <a:latin typeface="Times New Roman" panose="02020603050405020304" pitchFamily="18" charset="0"/>
                <a:cs typeface="Times New Roman" panose="02020603050405020304" pitchFamily="18" charset="0"/>
              </a:rPr>
              <a:t> використання має ширші масштаби і за правильної організації не призводить до зникнення або різкого погіршення властивостей ґрунтів (вирощування культурних рослин).</a:t>
            </a:r>
          </a:p>
          <a:p>
            <a:pPr algn="just"/>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3219894"/>
            <a:ext cx="6496618" cy="3638106"/>
          </a:xfrm>
          <a:prstGeom prst="rect">
            <a:avLst/>
          </a:prstGeom>
        </p:spPr>
      </p:pic>
      <p:pic>
        <p:nvPicPr>
          <p:cNvPr id="5" name="Рисунок 4"/>
          <p:cNvPicPr>
            <a:picLocks noChangeAspect="1"/>
          </p:cNvPicPr>
          <p:nvPr/>
        </p:nvPicPr>
        <p:blipFill>
          <a:blip r:embed="rId3"/>
          <a:stretch>
            <a:fillRect/>
          </a:stretch>
        </p:blipFill>
        <p:spPr>
          <a:xfrm>
            <a:off x="6496618" y="3219894"/>
            <a:ext cx="5695382" cy="3621257"/>
          </a:xfrm>
          <a:prstGeom prst="rect">
            <a:avLst/>
          </a:prstGeom>
        </p:spPr>
      </p:pic>
    </p:spTree>
    <p:extLst>
      <p:ext uri="{BB962C8B-B14F-4D97-AF65-F5344CB8AC3E}">
        <p14:creationId xmlns:p14="http://schemas.microsoft.com/office/powerpoint/2010/main" val="27504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93796" y="3113810"/>
            <a:ext cx="5600924" cy="3929006"/>
          </a:xfrm>
          <a:prstGeom prst="rect">
            <a:avLst/>
          </a:prstGeom>
          <a:effectLst>
            <a:softEdge rad="317500"/>
          </a:effectLst>
        </p:spPr>
      </p:pic>
      <p:sp>
        <p:nvSpPr>
          <p:cNvPr id="2" name="Прямоугольник 1"/>
          <p:cNvSpPr/>
          <p:nvPr/>
        </p:nvSpPr>
        <p:spPr>
          <a:xfrm>
            <a:off x="332510" y="0"/>
            <a:ext cx="11388435" cy="5078313"/>
          </a:xfrm>
          <a:prstGeom prst="rect">
            <a:avLst/>
          </a:prstGeom>
        </p:spPr>
        <p:txBody>
          <a:bodyPr wrap="square">
            <a:spAutoFit/>
          </a:bodyPr>
          <a:lstStyle/>
          <a:p>
            <a:endParaRPr lang="uk-UA" sz="2400" dirty="0" smtClean="0">
              <a:latin typeface="Times New Roman" panose="02020603050405020304" pitchFamily="18" charset="0"/>
              <a:cs typeface="Times New Roman" panose="02020603050405020304" pitchFamily="18" charset="0"/>
            </a:endParaRPr>
          </a:p>
          <a:p>
            <a:pPr algn="ctr"/>
            <a:r>
              <a:rPr lang="uk-UA" sz="2800" b="1" dirty="0" smtClean="0">
                <a:latin typeface="Times New Roman" panose="02020603050405020304" pitchFamily="18" charset="0"/>
                <a:cs typeface="Times New Roman" panose="02020603050405020304" pitchFamily="18" charset="0"/>
              </a:rPr>
              <a:t>Значення ґрунту в </a:t>
            </a:r>
            <a:r>
              <a:rPr lang="uk-UA" sz="2800" b="1" dirty="0" err="1" smtClean="0">
                <a:latin typeface="Times New Roman" panose="02020603050405020304" pitchFamily="18" charset="0"/>
                <a:cs typeface="Times New Roman" panose="02020603050405020304" pitchFamily="18" charset="0"/>
              </a:rPr>
              <a:t>агроекосистемах</a:t>
            </a:r>
            <a:r>
              <a:rPr lang="uk-UA" sz="28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це головний засіб виробництва (95% всіх продуктів харчування)</a:t>
            </a:r>
          </a:p>
          <a:p>
            <a:pPr marL="342900" indent="-3429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це життєвий простір, що забезпечує існування всіх живих організмів</a:t>
            </a:r>
          </a:p>
          <a:p>
            <a:pPr marL="342900" indent="-3429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це механічна опора рослинності, яка на ньому росте</a:t>
            </a:r>
          </a:p>
          <a:p>
            <a:pPr marL="342900" indent="-342900" algn="just">
              <a:buFont typeface="Arial" panose="020B0604020202020204" pitchFamily="34" charset="0"/>
              <a:buChar char="•"/>
            </a:pPr>
            <a:r>
              <a:rPr lang="uk-UA" sz="2800" dirty="0" smtClean="0">
                <a:latin typeface="Times New Roman" panose="02020603050405020304" pitchFamily="18" charset="0"/>
                <a:cs typeface="Times New Roman" panose="02020603050405020304" pitchFamily="18" charset="0"/>
              </a:rPr>
              <a:t>ґрунт має здатність зберігати насіння протягом декількох років, у зв’язку з чим підтримується </a:t>
            </a:r>
            <a:r>
              <a:rPr lang="uk-UA" sz="2800" dirty="0" err="1" smtClean="0">
                <a:latin typeface="Times New Roman" panose="02020603050405020304" pitchFamily="18" charset="0"/>
                <a:cs typeface="Times New Roman" panose="02020603050405020304" pitchFamily="18" charset="0"/>
              </a:rPr>
              <a:t>біорізноманіття</a:t>
            </a:r>
            <a:r>
              <a:rPr lang="uk-UA" sz="2800" dirty="0" smtClean="0">
                <a:latin typeface="Times New Roman" panose="02020603050405020304" pitchFamily="18" charset="0"/>
                <a:cs typeface="Times New Roman" panose="02020603050405020304" pitchFamily="18" charset="0"/>
              </a:rPr>
              <a:t> у природі</a:t>
            </a:r>
          </a:p>
          <a:p>
            <a:pPr marL="342900" indent="-3429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грунт </a:t>
            </a:r>
            <a:r>
              <a:rPr lang="uk-UA" sz="2800" dirty="0" smtClean="0">
                <a:latin typeface="Times New Roman" panose="02020603050405020304" pitchFamily="18" charset="0"/>
                <a:cs typeface="Times New Roman" panose="02020603050405020304" pitchFamily="18" charset="0"/>
              </a:rPr>
              <a:t>акумулює поживні речовини, що визначає його родючість</a:t>
            </a:r>
          </a:p>
          <a:p>
            <a:pPr marL="342900" indent="-3429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регулює термодинамічний режим, що дає змогу організмам, які його населяють, зберігати життєдіяльність.</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60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 y="0"/>
            <a:ext cx="12192001" cy="6858000"/>
          </a:xfrm>
          <a:prstGeom prst="rect">
            <a:avLst/>
          </a:prstGeom>
        </p:spPr>
      </p:pic>
      <p:sp>
        <p:nvSpPr>
          <p:cNvPr id="2" name="Прямоугольник 1"/>
          <p:cNvSpPr/>
          <p:nvPr/>
        </p:nvSpPr>
        <p:spPr>
          <a:xfrm>
            <a:off x="249382" y="130630"/>
            <a:ext cx="11792197" cy="5262979"/>
          </a:xfrm>
          <a:prstGeom prst="rect">
            <a:avLst/>
          </a:prstGeom>
        </p:spPr>
        <p:txBody>
          <a:bodyPr wrap="square">
            <a:spAutoFit/>
          </a:bodyPr>
          <a:lstStyle/>
          <a:p>
            <a:r>
              <a:rPr lang="uk-UA" sz="2800" dirty="0" smtClean="0">
                <a:latin typeface="Times New Roman" panose="02020603050405020304" pitchFamily="18" charset="0"/>
                <a:cs typeface="Times New Roman" panose="02020603050405020304" pitchFamily="18" charset="0"/>
              </a:rPr>
              <a:t>До початку сільськогосподарського використання земельних угідь площа придатних для обробітку родючих земель на нашій планеті становила, за приблизними підрахунками вчених, близько 4,5 млрд. га. На сьогодні світовий фонд придатних для сільськогосподарського використання земель становить лише 2,5 млрд. га.</a:t>
            </a:r>
          </a:p>
          <a:p>
            <a:endParaRPr lang="uk-UA" sz="28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Незворотні втрати продуктивних сільськогосподарських угідь становлять у середньому 15 млн. га на рік</a:t>
            </a:r>
            <a:endParaRPr lang="uk-UA" sz="2800" b="1" dirty="0">
              <a:latin typeface="Times New Roman" panose="02020603050405020304" pitchFamily="18" charset="0"/>
              <a:cs typeface="Times New Roman" panose="02020603050405020304" pitchFamily="18" charset="0"/>
            </a:endParaRPr>
          </a:p>
          <a:p>
            <a:endParaRPr lang="uk-UA" sz="2800" b="1" dirty="0" smtClean="0">
              <a:latin typeface="Times New Roman" panose="02020603050405020304" pitchFamily="18" charset="0"/>
              <a:cs typeface="Times New Roman" panose="02020603050405020304" pitchFamily="18" charset="0"/>
            </a:endParaRPr>
          </a:p>
          <a:p>
            <a:endParaRPr lang="uk-UA" sz="2800" b="1" dirty="0">
              <a:latin typeface="Times New Roman" panose="02020603050405020304" pitchFamily="18" charset="0"/>
              <a:cs typeface="Times New Roman" panose="02020603050405020304" pitchFamily="18" charset="0"/>
            </a:endParaRPr>
          </a:p>
          <a:p>
            <a:endParaRPr lang="uk-UA" sz="2800" b="1" dirty="0" smtClean="0">
              <a:latin typeface="Times New Roman" panose="02020603050405020304" pitchFamily="18" charset="0"/>
              <a:cs typeface="Times New Roman" panose="02020603050405020304" pitchFamily="18" charset="0"/>
            </a:endParaRPr>
          </a:p>
          <a:p>
            <a:endParaRPr lang="uk-U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19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42" y="285008"/>
            <a:ext cx="10624457" cy="4832092"/>
          </a:xfrm>
          <a:prstGeom prst="rect">
            <a:avLst/>
          </a:prstGeom>
        </p:spPr>
        <p:txBody>
          <a:bodyPr wrap="square">
            <a:spAutoFit/>
          </a:bodyPr>
          <a:lstStyle/>
          <a:p>
            <a:r>
              <a:rPr lang="uk-UA" sz="2800" b="1" i="1" dirty="0" smtClean="0">
                <a:latin typeface="Times New Roman" panose="02020603050405020304" pitchFamily="18" charset="0"/>
                <a:cs typeface="Times New Roman" panose="02020603050405020304" pitchFamily="18" charset="0"/>
              </a:rPr>
              <a:t>Раціональне землекористування</a:t>
            </a:r>
            <a:r>
              <a:rPr lang="uk-UA" sz="2800" dirty="0" smtClean="0">
                <a:latin typeface="Times New Roman" panose="02020603050405020304" pitchFamily="18" charset="0"/>
                <a:cs typeface="Times New Roman" panose="02020603050405020304" pitchFamily="18" charset="0"/>
              </a:rPr>
              <a:t> – науково обґрунтоване використання земель при якому отримують максимальну користь при мінімальних витратах.</a:t>
            </a:r>
          </a:p>
          <a:p>
            <a:endParaRPr lang="uk-UA" sz="28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Раціональне використання й охорона земельних ресурсів :</a:t>
            </a:r>
          </a:p>
          <a:p>
            <a:endParaRPr lang="uk-UA" sz="28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 1) охорона, землі від виснаження і підвищення її родючості — економічна група; </a:t>
            </a:r>
          </a:p>
          <a:p>
            <a:endParaRPr lang="uk-UA" sz="28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2) охорона від забруднення та його попередження — екологічна група.</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65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6858000" cy="6858000"/>
          </a:xfrm>
          <a:prstGeom prst="rect">
            <a:avLst/>
          </a:prstGeom>
        </p:spPr>
      </p:pic>
      <p:sp>
        <p:nvSpPr>
          <p:cNvPr id="2" name="Прямоугольник 1"/>
          <p:cNvSpPr/>
          <p:nvPr/>
        </p:nvSpPr>
        <p:spPr>
          <a:xfrm>
            <a:off x="6543304" y="213757"/>
            <a:ext cx="5648696" cy="637097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За </a:t>
            </a:r>
            <a:r>
              <a:rPr lang="uk-UA" sz="2400" dirty="0" smtClean="0">
                <a:latin typeface="Times New Roman" panose="02020603050405020304" pitchFamily="18" charset="0"/>
                <a:cs typeface="Times New Roman" panose="02020603050405020304" pitchFamily="18" charset="0"/>
              </a:rPr>
              <a:t>середньосвітовою нормою на одного мешканця планети потрібно 0,3 га для виробництва продуктів харчування та 0,09 га для будівництва житла. </a:t>
            </a:r>
          </a:p>
          <a:p>
            <a:pPr algn="just"/>
            <a:endParaRPr lang="uk-UA" sz="2400" dirty="0" smtClean="0">
              <a:latin typeface="Times New Roman" panose="02020603050405020304" pitchFamily="18" charset="0"/>
              <a:cs typeface="Times New Roman" panose="02020603050405020304" pitchFamily="18" charset="0"/>
            </a:endParaRPr>
          </a:p>
          <a:p>
            <a:pPr algn="just"/>
            <a:r>
              <a:rPr lang="uk-UA" sz="2400" b="1" i="1" dirty="0" smtClean="0">
                <a:latin typeface="Times New Roman" panose="02020603050405020304" pitchFamily="18" charset="0"/>
                <a:cs typeface="Times New Roman" panose="02020603050405020304" pitchFamily="18" charset="0"/>
              </a:rPr>
              <a:t>Охорона земельних угідь </a:t>
            </a:r>
            <a:r>
              <a:rPr lang="uk-UA" sz="2400" dirty="0" smtClean="0">
                <a:latin typeface="Times New Roman" panose="02020603050405020304" pitchFamily="18" charset="0"/>
                <a:cs typeface="Times New Roman" panose="02020603050405020304" pitchFamily="18" charset="0"/>
              </a:rPr>
              <a:t>– сукупність науково обґрунтованих заходів, спрямованих на ліквідацію надмірного вилучення земельних фондів із сільськогосподарського обігу внаслідок різного роду діяльності, запобігання забрудненню ґрунту відходами виробництва, захист від ерозії, раціональне регулювання ґрунтотворного процесу в умовах інтенсифікації сільськогосподарського виробництва та його індустріалізації.</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83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4028" y="517232"/>
            <a:ext cx="8911687" cy="674754"/>
          </a:xfrm>
        </p:spPr>
        <p:txBody>
          <a:bodyPr>
            <a:normAutofit fontScale="90000"/>
          </a:bodyPr>
          <a:lstStyle/>
          <a:p>
            <a:r>
              <a:rPr lang="uk-UA" b="1" dirty="0">
                <a:latin typeface="Times New Roman" panose="02020603050405020304" pitchFamily="18" charset="0"/>
                <a:ea typeface="Calibri" panose="020F0502020204030204" pitchFamily="34" charset="0"/>
                <a:cs typeface="Times New Roman" panose="02020603050405020304" pitchFamily="18" charset="0"/>
              </a:rPr>
              <a:t>Раціональне використання енергоресурсів</a:t>
            </a: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рямоугольник 2"/>
          <p:cNvSpPr/>
          <p:nvPr/>
        </p:nvSpPr>
        <p:spPr>
          <a:xfrm>
            <a:off x="1539338" y="2041987"/>
            <a:ext cx="10453255" cy="4013406"/>
          </a:xfrm>
          <a:prstGeom prst="rect">
            <a:avLst/>
          </a:prstGeom>
        </p:spPr>
        <p:txBody>
          <a:bodyPr wrap="square">
            <a:spAutoFit/>
          </a:bodyPr>
          <a:lstStyle/>
          <a:p>
            <a:pPr indent="215900" algn="just">
              <a:lnSpc>
                <a:spcPct val="130000"/>
              </a:lnSpc>
              <a:spcAft>
                <a:spcPts val="0"/>
              </a:spcAft>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Шляхи </a:t>
            </a:r>
            <a:r>
              <a:rPr lang="uk-UA" sz="2800" dirty="0">
                <a:latin typeface="Times New Roman" panose="02020603050405020304" pitchFamily="18" charset="0"/>
                <a:ea typeface="Calibri" panose="020F0502020204030204" pitchFamily="34" charset="0"/>
                <a:cs typeface="Times New Roman" panose="02020603050405020304" pitchFamily="18" charset="0"/>
              </a:rPr>
              <a:t>раціонального використання енергоресурсів:</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реструктуризація </a:t>
            </a:r>
            <a:r>
              <a:rPr lang="uk-UA" sz="2800" dirty="0" err="1">
                <a:latin typeface="Times New Roman" panose="02020603050405020304" pitchFamily="18" charset="0"/>
                <a:ea typeface="Calibri" panose="020F0502020204030204" pitchFamily="34" charset="0"/>
                <a:cs typeface="Times New Roman" panose="02020603050405020304" pitchFamily="18" charset="0"/>
              </a:rPr>
              <a:t>енергомістких</a:t>
            </a:r>
            <a:r>
              <a:rPr lang="uk-UA" sz="2800" dirty="0">
                <a:latin typeface="Times New Roman" panose="02020603050405020304" pitchFamily="18" charset="0"/>
                <a:ea typeface="Calibri" panose="020F0502020204030204" pitchFamily="34" charset="0"/>
                <a:cs typeface="Times New Roman" panose="02020603050405020304" pitchFamily="18" charset="0"/>
              </a:rPr>
              <a:t> галузей господарства (використання менш енергоємних процесів і технологій);</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економія енергоресурсів в усіх галузях господарської діяльності;</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використання нетрадиційних джерел енергії;</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використання вторинних енергетичних ресурсів (утилізація відходів тепла і енергії).</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7716" y="-166799"/>
            <a:ext cx="3520363" cy="2042816"/>
          </a:xfrm>
          <a:prstGeom prst="rect">
            <a:avLst/>
          </a:prstGeom>
          <a:effectLst>
            <a:softEdge rad="127000"/>
          </a:effectLst>
        </p:spPr>
      </p:pic>
    </p:spTree>
    <p:extLst>
      <p:ext uri="{BB962C8B-B14F-4D97-AF65-F5344CB8AC3E}">
        <p14:creationId xmlns:p14="http://schemas.microsoft.com/office/powerpoint/2010/main" val="390756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9027" y="730465"/>
            <a:ext cx="10287000" cy="5333063"/>
          </a:xfrm>
          <a:prstGeom prst="rect">
            <a:avLst/>
          </a:prstGeom>
        </p:spPr>
        <p:txBody>
          <a:bodyPr wrap="square">
            <a:spAutoFit/>
          </a:bodyPr>
          <a:lstStyle/>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Використання вторинних енергетичних ресурсів підвищує </a:t>
            </a:r>
            <a:r>
              <a:rPr lang="uk-UA" sz="2400" b="1" i="1" dirty="0">
                <a:latin typeface="Times New Roman" panose="02020603050405020304" pitchFamily="18" charset="0"/>
                <a:ea typeface="TimesNewRomanPS-BoldItalicMT"/>
                <a:cs typeface="Times New Roman" panose="02020603050405020304" pitchFamily="18" charset="0"/>
              </a:rPr>
              <a:t>коефіцієнт використання енергії</a:t>
            </a:r>
            <a:r>
              <a:rPr lang="uk-UA" sz="2400" dirty="0">
                <a:latin typeface="Times New Roman" panose="02020603050405020304" pitchFamily="18" charset="0"/>
                <a:ea typeface="Calibri" panose="020F0502020204030204" pitchFamily="34" charset="0"/>
                <a:cs typeface="Times New Roman" panose="02020603050405020304" pitchFamily="18" charset="0"/>
              </a:rPr>
              <a:t>, який визначається згідно формули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ctr">
              <a:lnSpc>
                <a:spcPct val="130000"/>
              </a:lnSpc>
              <a:spcAft>
                <a:spcPts val="0"/>
              </a:spcAft>
            </a:pPr>
            <a:r>
              <a:rPr lang="uk-UA" sz="2400" b="1" i="1" dirty="0" err="1">
                <a:latin typeface="Times New Roman" panose="02020603050405020304" pitchFamily="18" charset="0"/>
                <a:ea typeface="TimesNewRomanPS-BoldItalicMT"/>
                <a:cs typeface="Times New Roman" panose="02020603050405020304" pitchFamily="18" charset="0"/>
              </a:rPr>
              <a:t>η</a:t>
            </a:r>
            <a:r>
              <a:rPr lang="uk-UA" sz="2400" i="1" dirty="0" err="1">
                <a:latin typeface="Times New Roman" panose="02020603050405020304" pitchFamily="18" charset="0"/>
                <a:ea typeface="Calibri" panose="020F0502020204030204" pitchFamily="34" charset="0"/>
                <a:cs typeface="Times New Roman" panose="02020603050405020304" pitchFamily="18" charset="0"/>
              </a:rPr>
              <a:t>е</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b="1" i="1" dirty="0" err="1">
                <a:latin typeface="Times New Roman" panose="02020603050405020304" pitchFamily="18" charset="0"/>
                <a:ea typeface="TimesNewRomanPS-BoldItalicMT"/>
                <a:cs typeface="Times New Roman" panose="02020603050405020304" pitchFamily="18" charset="0"/>
              </a:rPr>
              <a:t>Wт</a:t>
            </a:r>
            <a:r>
              <a:rPr lang="uk-UA" sz="2400" b="1" i="1" dirty="0">
                <a:latin typeface="Times New Roman" panose="02020603050405020304" pitchFamily="18" charset="0"/>
                <a:ea typeface="TimesNewRomanPS-BoldItalicMT"/>
                <a:cs typeface="Times New Roman" panose="02020603050405020304" pitchFamily="18" charset="0"/>
              </a:rPr>
              <a:t> · 100/</a:t>
            </a:r>
            <a:r>
              <a:rPr lang="uk-UA" sz="2400" b="1" i="1" dirty="0" err="1">
                <a:latin typeface="Times New Roman" panose="02020603050405020304" pitchFamily="18" charset="0"/>
                <a:ea typeface="TimesNewRomanPS-BoldItalicMT"/>
                <a:cs typeface="Times New Roman" panose="02020603050405020304" pitchFamily="18" charset="0"/>
              </a:rPr>
              <a:t>Wпр</a:t>
            </a:r>
            <a:r>
              <a:rPr lang="uk-UA" sz="2400" b="1" i="1" dirty="0">
                <a:latin typeface="Times New Roman" panose="02020603050405020304" pitchFamily="18" charset="0"/>
                <a:ea typeface="TimesNewRomanPS-BoldItalicMT"/>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де </a:t>
            </a:r>
            <a:r>
              <a:rPr lang="uk-UA" sz="2400" b="1" i="1" dirty="0" err="1">
                <a:latin typeface="Times New Roman" panose="02020603050405020304" pitchFamily="18" charset="0"/>
                <a:ea typeface="TimesNewRomanPS-BoldItalicMT"/>
                <a:cs typeface="Times New Roman" panose="02020603050405020304" pitchFamily="18" charset="0"/>
              </a:rPr>
              <a:t>Wт</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і </a:t>
            </a:r>
            <a:r>
              <a:rPr lang="uk-UA" sz="2400" b="1" i="1" dirty="0" err="1">
                <a:latin typeface="Times New Roman" panose="02020603050405020304" pitchFamily="18" charset="0"/>
                <a:ea typeface="TimesNewRomanPS-BoldItalicMT"/>
                <a:cs typeface="Times New Roman" panose="02020603050405020304" pitchFamily="18" charset="0"/>
              </a:rPr>
              <a:t>Wпр</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 відповідно кількість енергії, яку витрачено теоретично і практично на отримання одиниці продукції.</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Ефективність використання тепла визначаються </a:t>
            </a:r>
            <a:r>
              <a:rPr lang="uk-UA" sz="2400" b="1" i="1" dirty="0">
                <a:latin typeface="Times New Roman" panose="02020603050405020304" pitchFamily="18" charset="0"/>
                <a:ea typeface="TimesNewRomanPS-BoldItalicMT"/>
                <a:cs typeface="Times New Roman" panose="02020603050405020304" pitchFamily="18" charset="0"/>
              </a:rPr>
              <a:t>тепловим коефіцієнтом корисної дії </a:t>
            </a:r>
            <a:r>
              <a:rPr lang="uk-UA" sz="2400" b="1" i="1" dirty="0" err="1">
                <a:latin typeface="Times New Roman" panose="02020603050405020304" pitchFamily="18" charset="0"/>
                <a:ea typeface="TimesNewRomanPS-BoldItalicMT"/>
                <a:cs typeface="Times New Roman" panose="02020603050405020304" pitchFamily="18" charset="0"/>
              </a:rPr>
              <a:t>η</a:t>
            </a:r>
            <a:r>
              <a:rPr lang="uk-UA" sz="2400" b="1" dirty="0" err="1">
                <a:latin typeface="Times New Roman" panose="02020603050405020304" pitchFamily="18" charset="0"/>
                <a:ea typeface="Calibri" panose="020F0502020204030204" pitchFamily="34" charset="0"/>
                <a:cs typeface="Times New Roman" panose="02020603050405020304" pitchFamily="18" charset="0"/>
              </a:rPr>
              <a:t>т</a:t>
            </a:r>
            <a:r>
              <a:rPr lang="uk-UA" sz="2400" dirty="0">
                <a:latin typeface="Times New Roman" panose="02020603050405020304" pitchFamily="18" charset="0"/>
                <a:ea typeface="Calibri" panose="020F0502020204030204" pitchFamily="34" charset="0"/>
                <a:cs typeface="Times New Roman" panose="02020603050405020304" pitchFamily="18" charset="0"/>
              </a:rPr>
              <a:t>, згідно формули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ctr">
              <a:lnSpc>
                <a:spcPct val="130000"/>
              </a:lnSpc>
              <a:spcAft>
                <a:spcPts val="0"/>
              </a:spcAft>
            </a:pPr>
            <a:r>
              <a:rPr lang="uk-UA" sz="2400" b="1" i="1" dirty="0" err="1">
                <a:latin typeface="Times New Roman" panose="02020603050405020304" pitchFamily="18" charset="0"/>
                <a:ea typeface="TimesNewRomanPS-BoldItalicMT"/>
                <a:cs typeface="Times New Roman" panose="02020603050405020304" pitchFamily="18" charset="0"/>
              </a:rPr>
              <a:t>η</a:t>
            </a:r>
            <a:r>
              <a:rPr lang="uk-UA" sz="2400" b="1" dirty="0" err="1">
                <a:latin typeface="Times New Roman" panose="02020603050405020304" pitchFamily="18" charset="0"/>
                <a:ea typeface="Calibri" panose="020F0502020204030204" pitchFamily="34" charset="0"/>
                <a:cs typeface="Times New Roman" panose="02020603050405020304" pitchFamily="18" charset="0"/>
              </a:rPr>
              <a:t>т</a:t>
            </a:r>
            <a:r>
              <a:rPr lang="uk-UA" sz="2400" b="1" dirty="0">
                <a:latin typeface="Times New Roman" panose="02020603050405020304" pitchFamily="18" charset="0"/>
                <a:ea typeface="Calibri" panose="020F0502020204030204" pitchFamily="34" charset="0"/>
                <a:cs typeface="Times New Roman" panose="02020603050405020304" pitchFamily="18" charset="0"/>
              </a:rPr>
              <a:t> </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b="1" i="1" dirty="0" err="1">
                <a:latin typeface="Times New Roman" panose="02020603050405020304" pitchFamily="18" charset="0"/>
                <a:ea typeface="TimesNewRomanPS-BoldItalicMT"/>
                <a:cs typeface="Times New Roman" panose="02020603050405020304" pitchFamily="18" charset="0"/>
              </a:rPr>
              <a:t>Qт</a:t>
            </a:r>
            <a:r>
              <a:rPr lang="uk-UA" sz="2400" b="1" i="1" dirty="0">
                <a:latin typeface="Times New Roman" panose="02020603050405020304" pitchFamily="18" charset="0"/>
                <a:ea typeface="TimesNewRomanPS-BoldItalicMT"/>
                <a:cs typeface="Times New Roman" panose="02020603050405020304" pitchFamily="18" charset="0"/>
              </a:rPr>
              <a:t> · 100/</a:t>
            </a:r>
            <a:r>
              <a:rPr lang="uk-UA" sz="2400" b="1" i="1" dirty="0" err="1">
                <a:latin typeface="Times New Roman" panose="02020603050405020304" pitchFamily="18" charset="0"/>
                <a:ea typeface="TimesNewRomanPS-BoldItalicMT"/>
                <a:cs typeface="Times New Roman" panose="02020603050405020304" pitchFamily="18" charset="0"/>
              </a:rPr>
              <a:t>Qпр</a:t>
            </a:r>
            <a:r>
              <a:rPr lang="uk-UA" sz="2400" b="1" i="1" dirty="0">
                <a:latin typeface="Times New Roman" panose="02020603050405020304" pitchFamily="18" charset="0"/>
                <a:ea typeface="TimesNewRomanPS-BoldItalicMT"/>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де </a:t>
            </a:r>
            <a:r>
              <a:rPr lang="uk-UA" sz="2400" b="1" i="1" dirty="0" err="1">
                <a:latin typeface="Times New Roman" panose="02020603050405020304" pitchFamily="18" charset="0"/>
                <a:ea typeface="TimesNewRomanPS-BoldItalicMT"/>
                <a:cs typeface="Times New Roman" panose="02020603050405020304" pitchFamily="18" charset="0"/>
              </a:rPr>
              <a:t>Qт</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і </a:t>
            </a:r>
            <a:r>
              <a:rPr lang="uk-UA" sz="2400" b="1" i="1" dirty="0" err="1">
                <a:latin typeface="Times New Roman" panose="02020603050405020304" pitchFamily="18" charset="0"/>
                <a:ea typeface="TimesNewRomanPS-BoldItalicMT"/>
                <a:cs typeface="Times New Roman" panose="02020603050405020304" pitchFamily="18" charset="0"/>
              </a:rPr>
              <a:t>Qпр</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 відповідно кількість тепла, яка теоретично і практично витрачаються на здійснення процесу. Чим більші </a:t>
            </a:r>
            <a:r>
              <a:rPr lang="uk-UA" sz="2400" dirty="0" err="1">
                <a:latin typeface="Times New Roman" panose="02020603050405020304" pitchFamily="18" charset="0"/>
                <a:ea typeface="SymbolMT"/>
                <a:cs typeface="Times New Roman" panose="02020603050405020304" pitchFamily="18" charset="0"/>
              </a:rPr>
              <a:t>h</a:t>
            </a:r>
            <a:r>
              <a:rPr lang="uk-UA" sz="2400" b="1" i="1" dirty="0" err="1">
                <a:latin typeface="Times New Roman" panose="02020603050405020304" pitchFamily="18" charset="0"/>
                <a:ea typeface="TimesNewRomanPS-BoldItalicMT"/>
                <a:cs typeface="Times New Roman" panose="02020603050405020304" pitchFamily="18" charset="0"/>
              </a:rPr>
              <a:t>e</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і </a:t>
            </a:r>
            <a:r>
              <a:rPr lang="uk-UA" sz="2400" dirty="0" err="1">
                <a:latin typeface="Times New Roman" panose="02020603050405020304" pitchFamily="18" charset="0"/>
                <a:ea typeface="SymbolMT"/>
                <a:cs typeface="Times New Roman" panose="02020603050405020304" pitchFamily="18" charset="0"/>
              </a:rPr>
              <a:t>h</a:t>
            </a:r>
            <a:r>
              <a:rPr lang="uk-UA" sz="2400" b="1" i="1" dirty="0" err="1">
                <a:latin typeface="Times New Roman" panose="02020603050405020304" pitchFamily="18" charset="0"/>
                <a:ea typeface="TimesNewRomanPS-BoldItalicMT"/>
                <a:cs typeface="Times New Roman" panose="02020603050405020304" pitchFamily="18" charset="0"/>
              </a:rPr>
              <a:t>т</a:t>
            </a:r>
            <a:r>
              <a:rPr lang="uk-UA" sz="2400" b="1" i="1" dirty="0">
                <a:latin typeface="Times New Roman" panose="02020603050405020304" pitchFamily="18" charset="0"/>
                <a:ea typeface="TimesNewRomanPS-BoldItalicMT"/>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 тим ефективніше використовуються енергія і теплота для здійснення різних процесів.</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83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500" y="727364"/>
            <a:ext cx="9601200" cy="2554545"/>
          </a:xfrm>
          <a:prstGeom prst="rect">
            <a:avLst/>
          </a:prstGeom>
        </p:spPr>
        <p:txBody>
          <a:bodyPr wrap="square">
            <a:spAutoFit/>
          </a:bodyPr>
          <a:lstStyle/>
          <a:p>
            <a:pPr algn="just"/>
            <a:r>
              <a:rPr lang="uk-UA" sz="3200" b="1" i="1" dirty="0">
                <a:latin typeface="Times New Roman" panose="02020603050405020304" pitchFamily="18" charset="0"/>
                <a:ea typeface="TimesNewRomanPS-BoldItalicMT"/>
              </a:rPr>
              <a:t>Раціональне природокористування </a:t>
            </a:r>
            <a:r>
              <a:rPr lang="uk-UA" sz="3200" i="1" dirty="0">
                <a:latin typeface="Times New Roman" panose="02020603050405020304" pitchFamily="18" charset="0"/>
                <a:ea typeface="Calibri" panose="020F0502020204030204" pitchFamily="34" charset="0"/>
              </a:rPr>
              <a:t>– </a:t>
            </a:r>
            <a:r>
              <a:rPr lang="uk-UA" sz="3200" dirty="0">
                <a:latin typeface="Times New Roman" panose="02020603050405020304" pitchFamily="18" charset="0"/>
                <a:ea typeface="Calibri" panose="020F0502020204030204" pitchFamily="34" charset="0"/>
              </a:rPr>
              <a:t>це мінімальні витрати відновлюваних і невідновлюваних природних ресурсів для задоволення обґрунтованих життєвих потреб людського суспільства при мінімальній шкоді природному середовищу.</a:t>
            </a:r>
            <a:endParaRPr lang="ru-RU" sz="3200" dirty="0"/>
          </a:p>
        </p:txBody>
      </p:sp>
      <p:sp>
        <p:nvSpPr>
          <p:cNvPr id="3" name="Прямоугольник 2"/>
          <p:cNvSpPr/>
          <p:nvPr/>
        </p:nvSpPr>
        <p:spPr>
          <a:xfrm>
            <a:off x="1714500" y="4328544"/>
            <a:ext cx="9601199" cy="2062103"/>
          </a:xfrm>
          <a:prstGeom prst="rect">
            <a:avLst/>
          </a:prstGeom>
        </p:spPr>
        <p:txBody>
          <a:bodyPr wrap="square">
            <a:spAutoFit/>
          </a:bodyPr>
          <a:lstStyle/>
          <a:p>
            <a:pPr algn="just"/>
            <a:r>
              <a:rPr lang="uk-UA" altLang="ru-RU" sz="3200" b="1" i="1" dirty="0">
                <a:latin typeface="Times New Roman" panose="02020603050405020304" pitchFamily="18" charset="0"/>
                <a:cs typeface="Times New Roman" panose="02020603050405020304" pitchFamily="18" charset="0"/>
              </a:rPr>
              <a:t>Сталий розвиток </a:t>
            </a:r>
            <a:r>
              <a:rPr lang="uk-UA" altLang="ru-RU" sz="3200" dirty="0">
                <a:latin typeface="Times New Roman" panose="02020603050405020304" pitchFamily="18" charset="0"/>
                <a:cs typeface="Times New Roman" panose="02020603050405020304" pitchFamily="18" charset="0"/>
              </a:rPr>
              <a:t>- розвиток, який задовольняє потреби теперішнього часу, проте не ставить під загрозу здатність майбутніх поколінь задовольняти свої власні потреби.</a:t>
            </a:r>
            <a:endParaRPr lang="ru-RU" alt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55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3718" y="529165"/>
            <a:ext cx="10266218" cy="5693866"/>
          </a:xfrm>
          <a:prstGeom prst="rect">
            <a:avLst/>
          </a:prstGeom>
        </p:spPr>
        <p:txBody>
          <a:bodyPr wrap="square">
            <a:spAutoFit/>
          </a:bodyPr>
          <a:lstStyle/>
          <a:p>
            <a:pPr algn="just"/>
            <a:r>
              <a:rPr lang="uk-UA" sz="2800" dirty="0">
                <a:latin typeface="Times New Roman" panose="02020603050405020304" pitchFamily="18" charset="0"/>
                <a:ea typeface="Calibri" panose="020F0502020204030204" pitchFamily="34" charset="0"/>
              </a:rPr>
              <a:t>З появою в біосфері людини і значним зростанням її потреб виникла необхідність в значному залученні природних ресурсів. Так виник антропогенний </a:t>
            </a:r>
            <a:r>
              <a:rPr lang="uk-UA" sz="2800" dirty="0" err="1">
                <a:latin typeface="Times New Roman" panose="02020603050405020304" pitchFamily="18" charset="0"/>
                <a:ea typeface="Calibri" panose="020F0502020204030204" pitchFamily="34" charset="0"/>
              </a:rPr>
              <a:t>колообіг</a:t>
            </a:r>
            <a:r>
              <a:rPr lang="uk-UA" sz="2800" dirty="0">
                <a:latin typeface="Times New Roman" panose="02020603050405020304" pitchFamily="18" charset="0"/>
                <a:ea typeface="Calibri" panose="020F0502020204030204" pitchFamily="34" charset="0"/>
              </a:rPr>
              <a:t> речовин та енергії, який оснований на споживанні відновлюваних і невідновлюваних природних ресурсів. Цей </a:t>
            </a:r>
            <a:r>
              <a:rPr lang="uk-UA" sz="2800" dirty="0" err="1">
                <a:latin typeface="Times New Roman" panose="02020603050405020304" pitchFamily="18" charset="0"/>
                <a:ea typeface="Calibri" panose="020F0502020204030204" pitchFamily="34" charset="0"/>
              </a:rPr>
              <a:t>колообіг</a:t>
            </a:r>
            <a:r>
              <a:rPr lang="uk-UA" sz="2800" dirty="0">
                <a:latin typeface="Times New Roman" panose="02020603050405020304" pitchFamily="18" charset="0"/>
                <a:ea typeface="Calibri" panose="020F0502020204030204" pitchFamily="34" charset="0"/>
              </a:rPr>
              <a:t> незамкнений. </a:t>
            </a:r>
            <a:endParaRPr lang="uk-UA" sz="2800" dirty="0" smtClean="0">
              <a:latin typeface="Times New Roman" panose="02020603050405020304" pitchFamily="18" charset="0"/>
              <a:ea typeface="Calibri" panose="020F0502020204030204" pitchFamily="34" charset="0"/>
            </a:endParaRPr>
          </a:p>
          <a:p>
            <a:pPr algn="just"/>
            <a:r>
              <a:rPr lang="uk-UA" sz="2800" dirty="0" smtClean="0">
                <a:latin typeface="Times New Roman" panose="02020603050405020304" pitchFamily="18" charset="0"/>
                <a:ea typeface="Calibri" panose="020F0502020204030204" pitchFamily="34" charset="0"/>
              </a:rPr>
              <a:t>В </a:t>
            </a:r>
            <a:r>
              <a:rPr lang="uk-UA" sz="2800" dirty="0">
                <a:latin typeface="Times New Roman" panose="02020603050405020304" pitchFamily="18" charset="0"/>
                <a:ea typeface="Calibri" panose="020F0502020204030204" pitchFamily="34" charset="0"/>
              </a:rPr>
              <a:t>ньому значна частина використаних природних ресурсів (первинної матеріальної сировини) розсіюється в навколишнє середовище</a:t>
            </a:r>
            <a:r>
              <a:rPr lang="uk-UA" sz="2800" dirty="0" smtClean="0">
                <a:latin typeface="Times New Roman" panose="02020603050405020304" pitchFamily="18" charset="0"/>
                <a:ea typeface="Calibri" panose="020F0502020204030204" pitchFamily="34" charset="0"/>
              </a:rPr>
              <a:t>.</a:t>
            </a:r>
          </a:p>
          <a:p>
            <a:pPr algn="just"/>
            <a:r>
              <a:rPr lang="uk-UA" sz="2800" b="1" dirty="0" smtClean="0">
                <a:latin typeface="Times New Roman" panose="02020603050405020304" pitchFamily="18" charset="0"/>
                <a:cs typeface="Times New Roman" panose="02020603050405020304" pitchFamily="18" charset="0"/>
              </a:rPr>
              <a:t>Тільки </a:t>
            </a:r>
            <a:r>
              <a:rPr lang="uk-UA" sz="2800" b="1" dirty="0">
                <a:latin typeface="Times New Roman" panose="02020603050405020304" pitchFamily="18" charset="0"/>
                <a:cs typeface="Times New Roman" panose="02020603050405020304" pitchFamily="18" charset="0"/>
              </a:rPr>
              <a:t>незначна їх частина використовується для самовідтворення. Лише 2-6% природних ресурсів використовується для виробництва готової продукції, а 94-98% накопичуються в навколишньому природному середовищі у вигляді відходів</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98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9191" y="650162"/>
            <a:ext cx="9507681" cy="1569660"/>
          </a:xfrm>
          <a:prstGeom prst="rect">
            <a:avLst/>
          </a:prstGeom>
        </p:spPr>
        <p:txBody>
          <a:bodyPr wrap="square">
            <a:spAutoFit/>
          </a:bodyPr>
          <a:lstStyle/>
          <a:p>
            <a:pPr algn="just"/>
            <a:r>
              <a:rPr lang="uk-UA" sz="3200" dirty="0">
                <a:latin typeface="Times New Roman" panose="02020603050405020304" pitchFamily="18" charset="0"/>
                <a:ea typeface="Calibri" panose="020F0502020204030204" pitchFamily="34" charset="0"/>
              </a:rPr>
              <a:t>Відходи виступають основними забруднювачами довкілля, але водночас вони є важливими резервами ресурсозбереження.</a:t>
            </a:r>
            <a:endParaRPr lang="ru-RU" sz="3200" dirty="0"/>
          </a:p>
        </p:txBody>
      </p:sp>
      <p:pic>
        <p:nvPicPr>
          <p:cNvPr id="3" name="Рисунок 2"/>
          <p:cNvPicPr>
            <a:picLocks noChangeAspect="1"/>
          </p:cNvPicPr>
          <p:nvPr/>
        </p:nvPicPr>
        <p:blipFill>
          <a:blip r:embed="rId2"/>
          <a:stretch>
            <a:fillRect/>
          </a:stretch>
        </p:blipFill>
        <p:spPr>
          <a:xfrm>
            <a:off x="2343032" y="2517568"/>
            <a:ext cx="7727244" cy="4327257"/>
          </a:xfrm>
          <a:prstGeom prst="rect">
            <a:avLst/>
          </a:prstGeom>
        </p:spPr>
      </p:pic>
    </p:spTree>
    <p:extLst>
      <p:ext uri="{BB962C8B-B14F-4D97-AF65-F5344CB8AC3E}">
        <p14:creationId xmlns:p14="http://schemas.microsoft.com/office/powerpoint/2010/main" val="241874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5282" y="290036"/>
            <a:ext cx="10235045" cy="5632311"/>
          </a:xfrm>
          <a:prstGeom prst="rect">
            <a:avLst/>
          </a:prstGeom>
        </p:spPr>
        <p:txBody>
          <a:bodyPr wrap="square">
            <a:spAutoFit/>
          </a:bodyPr>
          <a:lstStyle/>
          <a:p>
            <a:r>
              <a:rPr lang="uk-UA" sz="2400" dirty="0">
                <a:latin typeface="Times New Roman" panose="02020603050405020304" pitchFamily="18" charset="0"/>
                <a:ea typeface="Calibri" panose="020F0502020204030204" pitchFamily="34" charset="0"/>
              </a:rPr>
              <a:t>В антропогенному ресурсному циклі промислових </a:t>
            </a:r>
            <a:r>
              <a:rPr lang="uk-UA" sz="2400" dirty="0" smtClean="0">
                <a:latin typeface="Times New Roman" panose="02020603050405020304" pitchFamily="18" charset="0"/>
                <a:ea typeface="Calibri" panose="020F0502020204030204" pitchFamily="34" charset="0"/>
              </a:rPr>
              <a:t>екосистем, </a:t>
            </a:r>
            <a:r>
              <a:rPr lang="uk-UA" sz="2400" dirty="0">
                <a:latin typeface="Times New Roman" panose="02020603050405020304" pitchFamily="18" charset="0"/>
                <a:ea typeface="Calibri" panose="020F0502020204030204" pitchFamily="34" charset="0"/>
              </a:rPr>
              <a:t>на всіх етапах виробництва і споживання готової продукції утворюється п’ять видів </a:t>
            </a:r>
            <a:r>
              <a:rPr lang="uk-UA" sz="2400" dirty="0" err="1">
                <a:latin typeface="Times New Roman" panose="02020603050405020304" pitchFamily="18" charset="0"/>
                <a:ea typeface="Calibri" panose="020F0502020204030204" pitchFamily="34" charset="0"/>
              </a:rPr>
              <a:t>розсіюваних</a:t>
            </a:r>
            <a:r>
              <a:rPr lang="uk-UA" sz="2400" dirty="0">
                <a:latin typeface="Times New Roman" panose="02020603050405020304" pitchFamily="18" charset="0"/>
                <a:ea typeface="Calibri" panose="020F0502020204030204" pitchFamily="34" charset="0"/>
              </a:rPr>
              <a:t> відходів: </a:t>
            </a:r>
            <a:endParaRPr lang="uk-UA" sz="2400" dirty="0" smtClean="0">
              <a:latin typeface="Times New Roman" panose="02020603050405020304" pitchFamily="18" charset="0"/>
              <a:ea typeface="Calibri" panose="020F0502020204030204" pitchFamily="34" charset="0"/>
            </a:endParaRPr>
          </a:p>
          <a:p>
            <a:pPr algn="just"/>
            <a:r>
              <a:rPr lang="uk-UA" sz="2400" b="1" i="1" dirty="0">
                <a:latin typeface="Times New Roman" panose="02020603050405020304" pitchFamily="18" charset="0"/>
                <a:cs typeface="Times New Roman" panose="02020603050405020304" pitchFamily="18" charset="0"/>
              </a:rPr>
              <a:t>перші два види</a:t>
            </a:r>
            <a:r>
              <a:rPr lang="uk-UA" sz="2400" dirty="0">
                <a:latin typeface="Times New Roman" panose="02020603050405020304" pitchFamily="18" charset="0"/>
                <a:cs typeface="Times New Roman" panose="02020603050405020304" pitchFamily="18" charset="0"/>
              </a:rPr>
              <a:t> – на стадії заготівлі, добування та переробки первинної матеріальної сировини, якою є відновлювані і невідновлювані природні ресурси: газові викиди в атмосферу, стічні води в гідросферу та тверді й рідкі відходи виробництва, що потрапляють в літосферу.</a:t>
            </a:r>
            <a:endParaRPr lang="ru-RU" sz="2400" dirty="0">
              <a:latin typeface="Times New Roman" panose="02020603050405020304" pitchFamily="18" charset="0"/>
              <a:cs typeface="Times New Roman" panose="02020603050405020304" pitchFamily="18" charset="0"/>
            </a:endParaRPr>
          </a:p>
          <a:p>
            <a:pPr algn="just"/>
            <a:r>
              <a:rPr lang="uk-UA" sz="2400" b="1" i="1" dirty="0">
                <a:latin typeface="Times New Roman" panose="02020603050405020304" pitchFamily="18" charset="0"/>
                <a:cs typeface="Times New Roman" panose="02020603050405020304" pitchFamily="18" charset="0"/>
              </a:rPr>
              <a:t>третій вид </a:t>
            </a:r>
            <a:r>
              <a:rPr lang="uk-UA" sz="2400" dirty="0">
                <a:latin typeface="Times New Roman" panose="02020603050405020304" pitchFamily="18" charset="0"/>
                <a:cs typeface="Times New Roman" panose="02020603050405020304" pitchFamily="18" charset="0"/>
              </a:rPr>
              <a:t>відходів утворюється на стадії споживання продуктів виробництва: відходи життєдіяльності людей (екскременти, побутові газові викиди та стічні води, використані одяг, взуття та предмети побуту тощо), які також потрапляють у всі три середовища біосфери.</a:t>
            </a:r>
            <a:endParaRPr lang="ru-RU" sz="2400" dirty="0">
              <a:latin typeface="Times New Roman" panose="02020603050405020304" pitchFamily="18" charset="0"/>
              <a:cs typeface="Times New Roman" panose="02020603050405020304" pitchFamily="18" charset="0"/>
            </a:endParaRPr>
          </a:p>
          <a:p>
            <a:pPr algn="just"/>
            <a:r>
              <a:rPr lang="uk-UA" sz="2400" b="1" i="1" dirty="0" smtClean="0">
                <a:latin typeface="Times New Roman" panose="02020603050405020304" pitchFamily="18" charset="0"/>
                <a:cs typeface="Times New Roman" panose="02020603050405020304" pitchFamily="18" charset="0"/>
              </a:rPr>
              <a:t>четвертий вид</a:t>
            </a:r>
            <a:r>
              <a:rPr lang="uk-UA" sz="2400" dirty="0" smtClean="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розсіюваних</a:t>
            </a:r>
            <a:r>
              <a:rPr lang="uk-UA" sz="2400" dirty="0">
                <a:latin typeface="Times New Roman" panose="02020603050405020304" pitchFamily="18" charset="0"/>
                <a:cs typeface="Times New Roman" panose="02020603050405020304" pitchFamily="18" charset="0"/>
              </a:rPr>
              <a:t> відходів є наслідком переробки вторинних матеріальних ресурсів на стадії збирання та переробки </a:t>
            </a:r>
            <a:r>
              <a:rPr lang="uk-UA" sz="2400" dirty="0" err="1">
                <a:latin typeface="Times New Roman" panose="02020603050405020304" pitchFamily="18" charset="0"/>
                <a:cs typeface="Times New Roman" panose="02020603050405020304" pitchFamily="18" charset="0"/>
              </a:rPr>
              <a:t>утилізовуваних</a:t>
            </a:r>
            <a:r>
              <a:rPr lang="uk-UA" sz="2400" dirty="0">
                <a:latin typeface="Times New Roman" panose="02020603050405020304" pitchFamily="18" charset="0"/>
                <a:cs typeface="Times New Roman" panose="02020603050405020304" pitchFamily="18" charset="0"/>
              </a:rPr>
              <a:t> відходів від переробки первинної сировини і споживання виробленої продукції.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58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5227" y="491117"/>
            <a:ext cx="10158846" cy="4013406"/>
          </a:xfrm>
          <a:prstGeom prst="rect">
            <a:avLst/>
          </a:prstGeom>
        </p:spPr>
        <p:txBody>
          <a:bodyPr wrap="square">
            <a:spAutoFit/>
          </a:bodyPr>
          <a:lstStyle/>
          <a:p>
            <a:pPr indent="215900" algn="just">
              <a:lnSpc>
                <a:spcPct val="130000"/>
              </a:lnSpc>
              <a:spcAft>
                <a:spcPts val="0"/>
              </a:spcAft>
            </a:pPr>
            <a:r>
              <a:rPr lang="uk-UA" sz="2800" b="1" i="1" dirty="0" err="1">
                <a:latin typeface="Times New Roman" panose="02020603050405020304" pitchFamily="18" charset="0"/>
                <a:ea typeface="Calibri" panose="020F0502020204030204" pitchFamily="34" charset="0"/>
                <a:cs typeface="Times New Roman" panose="02020603050405020304" pitchFamily="18" charset="0"/>
              </a:rPr>
              <a:t>Утилізовувані</a:t>
            </a:r>
            <a:r>
              <a:rPr lang="uk-UA" sz="2800" b="1" i="1" dirty="0">
                <a:latin typeface="Times New Roman" panose="02020603050405020304" pitchFamily="18" charset="0"/>
                <a:ea typeface="Calibri" panose="020F0502020204030204" pitchFamily="34" charset="0"/>
                <a:cs typeface="Times New Roman" panose="02020603050405020304" pitchFamily="18" charset="0"/>
              </a:rPr>
              <a:t> відходи </a:t>
            </a:r>
            <a:r>
              <a:rPr lang="uk-UA" sz="2800" dirty="0">
                <a:latin typeface="Times New Roman" panose="02020603050405020304" pitchFamily="18" charset="0"/>
                <a:ea typeface="Calibri" panose="020F0502020204030204" pitchFamily="34" charset="0"/>
                <a:cs typeface="Times New Roman" panose="02020603050405020304" pitchFamily="18" charset="0"/>
              </a:rPr>
              <a:t>– це вторинні матеріальні ресурси, які після збирання та оброблення у вигляді вторинної матеріальної сировини знову повертаються у виробництво. </a:t>
            </a:r>
            <a:endParaRPr lang="uk-UA" sz="2800" dirty="0" smtClean="0">
              <a:latin typeface="Times New Roman" panose="02020603050405020304" pitchFamily="18" charset="0"/>
              <a:ea typeface="Calibri" panose="020F0502020204030204" pitchFamily="34" charset="0"/>
              <a:cs typeface="Times New Roman" panose="02020603050405020304" pitchFamily="18" charset="0"/>
            </a:endParaRPr>
          </a:p>
          <a:p>
            <a:pPr indent="215900" algn="just">
              <a:lnSpc>
                <a:spcPct val="130000"/>
              </a:lnSpc>
              <a:spcAft>
                <a:spcPts val="0"/>
              </a:spcAft>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В </a:t>
            </a:r>
            <a:r>
              <a:rPr lang="uk-UA" sz="2800" dirty="0">
                <a:latin typeface="Times New Roman" panose="02020603050405020304" pitchFamily="18" charset="0"/>
                <a:ea typeface="Calibri" panose="020F0502020204030204" pitchFamily="34" charset="0"/>
                <a:cs typeface="Times New Roman" panose="02020603050405020304" pitchFamily="18" charset="0"/>
              </a:rPr>
              <a:t>процесі збирання та оброблення вторинних матеріальних ресурсів утворюються також </a:t>
            </a:r>
            <a:r>
              <a:rPr lang="uk-UA" sz="2800" dirty="0" err="1">
                <a:latin typeface="Times New Roman" panose="02020603050405020304" pitchFamily="18" charset="0"/>
                <a:ea typeface="Calibri" panose="020F0502020204030204" pitchFamily="34" charset="0"/>
                <a:cs typeface="Times New Roman" panose="02020603050405020304" pitchFamily="18" charset="0"/>
              </a:rPr>
              <a:t>неутилізовувані</a:t>
            </a:r>
            <a:r>
              <a:rPr lang="uk-UA" sz="2800" dirty="0">
                <a:latin typeface="Times New Roman" panose="02020603050405020304" pitchFamily="18" charset="0"/>
                <a:ea typeface="Calibri" panose="020F0502020204030204" pitchFamily="34" charset="0"/>
                <a:cs typeface="Times New Roman" panose="02020603050405020304" pitchFamily="18" charset="0"/>
              </a:rPr>
              <a:t> відходи, які після знешкодження та захоронення утворюють вторинні </a:t>
            </a:r>
            <a:r>
              <a:rPr lang="uk-UA" sz="2800" dirty="0" err="1">
                <a:latin typeface="Times New Roman" panose="02020603050405020304" pitchFamily="18" charset="0"/>
                <a:ea typeface="Calibri" panose="020F0502020204030204" pitchFamily="34" charset="0"/>
                <a:cs typeface="Times New Roman" panose="02020603050405020304" pitchFamily="18" charset="0"/>
              </a:rPr>
              <a:t>розсіювані</a:t>
            </a:r>
            <a:r>
              <a:rPr lang="uk-UA" sz="2800" dirty="0">
                <a:latin typeface="Times New Roman" panose="02020603050405020304" pitchFamily="18" charset="0"/>
                <a:ea typeface="Calibri" panose="020F0502020204030204" pitchFamily="34" charset="0"/>
                <a:cs typeface="Times New Roman" panose="02020603050405020304" pitchFamily="18" charset="0"/>
              </a:rPr>
              <a:t> </a:t>
            </a:r>
            <a:r>
              <a:rPr lang="uk-UA" sz="2800">
                <a:latin typeface="Times New Roman" panose="02020603050405020304" pitchFamily="18" charset="0"/>
                <a:ea typeface="Calibri" panose="020F0502020204030204" pitchFamily="34" charset="0"/>
                <a:cs typeface="Times New Roman" panose="02020603050405020304" pitchFamily="18" charset="0"/>
              </a:rPr>
              <a:t>відходи </a:t>
            </a:r>
            <a:r>
              <a:rPr lang="uk-UA" sz="2800" smtClean="0">
                <a:latin typeface="Times New Roman" panose="02020603050405020304" pitchFamily="18" charset="0"/>
                <a:ea typeface="Calibri" panose="020F0502020204030204" pitchFamily="34" charset="0"/>
                <a:cs typeface="Times New Roman" panose="02020603050405020304" pitchFamily="18" charset="0"/>
              </a:rPr>
              <a:t>- п’ятий вид.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39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410203" y="593766"/>
            <a:ext cx="4532040" cy="2426483"/>
          </a:xfrm>
          <a:prstGeom prst="rect">
            <a:avLst/>
          </a:prstGeom>
        </p:spPr>
      </p:pic>
      <p:sp>
        <p:nvSpPr>
          <p:cNvPr id="2" name="Прямоугольник 1"/>
          <p:cNvSpPr/>
          <p:nvPr/>
        </p:nvSpPr>
        <p:spPr>
          <a:xfrm>
            <a:off x="1622466" y="0"/>
            <a:ext cx="10401300" cy="4228850"/>
          </a:xfrm>
          <a:prstGeom prst="rect">
            <a:avLst/>
          </a:prstGeom>
        </p:spPr>
        <p:txBody>
          <a:bodyPr wrap="square">
            <a:spAutoFit/>
          </a:bodyPr>
          <a:lstStyle/>
          <a:p>
            <a:pPr indent="215900" algn="just">
              <a:lnSpc>
                <a:spcPct val="130000"/>
              </a:lnSpc>
              <a:spcAft>
                <a:spcPts val="0"/>
              </a:spcAft>
            </a:pPr>
            <a:r>
              <a:rPr lang="uk-UA" sz="3200" dirty="0" smtClean="0">
                <a:latin typeface="Times New Roman" panose="02020603050405020304" pitchFamily="18" charset="0"/>
                <a:ea typeface="Calibri" panose="020F0502020204030204" pitchFamily="34" charset="0"/>
                <a:cs typeface="Times New Roman" panose="02020603050405020304" pitchFamily="18" charset="0"/>
              </a:rPr>
              <a:t>Залежно </a:t>
            </a:r>
            <a:r>
              <a:rPr lang="uk-UA" sz="3200" dirty="0">
                <a:latin typeface="Times New Roman" panose="02020603050405020304" pitchFamily="18" charset="0"/>
                <a:ea typeface="Calibri" panose="020F0502020204030204" pitchFamily="34" charset="0"/>
                <a:cs typeface="Times New Roman" panose="02020603050405020304" pitchFamily="18" charset="0"/>
              </a:rPr>
              <a:t>від джерела утворення відходи поділяють на дві групи: </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30000"/>
              </a:lnSpc>
              <a:spcAft>
                <a:spcPts val="0"/>
              </a:spcAft>
              <a:buFont typeface="Arial" panose="020B0604020202020204" pitchFamily="34" charset="0"/>
              <a:buChar char="•"/>
            </a:pPr>
            <a:r>
              <a:rPr lang="uk-UA" sz="3200" dirty="0">
                <a:latin typeface="Times New Roman" panose="02020603050405020304" pitchFamily="18" charset="0"/>
                <a:ea typeface="Calibri" panose="020F0502020204030204" pitchFamily="34" charset="0"/>
                <a:cs typeface="Times New Roman" panose="02020603050405020304" pitchFamily="18" charset="0"/>
              </a:rPr>
              <a:t> </a:t>
            </a:r>
            <a:r>
              <a:rPr lang="uk-UA" sz="3200" dirty="0" smtClean="0">
                <a:latin typeface="Times New Roman" panose="02020603050405020304" pitchFamily="18" charset="0"/>
                <a:ea typeface="Calibri" panose="020F0502020204030204" pitchFamily="34" charset="0"/>
                <a:cs typeface="Times New Roman" panose="02020603050405020304" pitchFamily="18" charset="0"/>
              </a:rPr>
              <a:t> відходи </a:t>
            </a:r>
            <a:r>
              <a:rPr lang="uk-UA" sz="3200" dirty="0">
                <a:latin typeface="Times New Roman" panose="02020603050405020304" pitchFamily="18" charset="0"/>
                <a:ea typeface="Calibri" panose="020F0502020204030204" pitchFamily="34" charset="0"/>
                <a:cs typeface="Times New Roman" panose="02020603050405020304" pitchFamily="18" charset="0"/>
              </a:rPr>
              <a:t>виробництва </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uk-UA" sz="3200" dirty="0">
                <a:latin typeface="Times New Roman" panose="02020603050405020304" pitchFamily="18" charset="0"/>
                <a:ea typeface="Calibri" panose="020F0502020204030204" pitchFamily="34" charset="0"/>
                <a:cs typeface="Times New Roman" panose="02020603050405020304" pitchFamily="18" charset="0"/>
              </a:rPr>
              <a:t> </a:t>
            </a:r>
            <a:r>
              <a:rPr lang="uk-UA" sz="3200" dirty="0">
                <a:latin typeface="Times New Roman" panose="02020603050405020304" pitchFamily="18" charset="0"/>
                <a:ea typeface="SymbolMT"/>
                <a:cs typeface="Times New Roman" panose="02020603050405020304" pitchFamily="18" charset="0"/>
              </a:rPr>
              <a:t> </a:t>
            </a:r>
            <a:r>
              <a:rPr lang="uk-UA" sz="3200" dirty="0">
                <a:latin typeface="Times New Roman" panose="02020603050405020304" pitchFamily="18" charset="0"/>
                <a:ea typeface="Calibri" panose="020F0502020204030204" pitchFamily="34" charset="0"/>
                <a:cs typeface="Times New Roman" panose="02020603050405020304" pitchFamily="18" charset="0"/>
              </a:rPr>
              <a:t>відходи споживання</a:t>
            </a:r>
            <a:r>
              <a:rPr lang="uk-UA" sz="3200"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uk-UA" sz="2800" dirty="0">
              <a:latin typeface="Times New Roman" panose="02020603050405020304" pitchFamily="18" charset="0"/>
              <a:cs typeface="Times New Roman" panose="02020603050405020304" pitchFamily="18" charset="0"/>
            </a:endParaRPr>
          </a:p>
          <a:p>
            <a:pPr algn="just"/>
            <a:r>
              <a:rPr lang="uk-UA" sz="2800" b="1" i="1" dirty="0" smtClean="0">
                <a:latin typeface="Times New Roman" panose="02020603050405020304" pitchFamily="18" charset="0"/>
                <a:cs typeface="Times New Roman" panose="02020603050405020304" pitchFamily="18" charset="0"/>
              </a:rPr>
              <a:t>Відходи </a:t>
            </a:r>
            <a:r>
              <a:rPr lang="uk-UA" sz="2800" b="1" i="1" dirty="0">
                <a:latin typeface="Times New Roman" panose="02020603050405020304" pitchFamily="18" charset="0"/>
                <a:cs typeface="Times New Roman" panose="02020603050405020304" pitchFamily="18" charset="0"/>
              </a:rPr>
              <a:t>виробництва </a:t>
            </a:r>
            <a:r>
              <a:rPr lang="uk-UA" sz="2800" dirty="0">
                <a:latin typeface="Times New Roman" panose="02020603050405020304" pitchFamily="18" charset="0"/>
                <a:cs typeface="Times New Roman" panose="02020603050405020304" pitchFamily="18" charset="0"/>
              </a:rPr>
              <a:t>– це залишки сировини, матеріалів, напівфабрикатів, що утворилися під час виробництва і частково або повністю втратили свої початкові споживчі властивості</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193963" y="4203865"/>
            <a:ext cx="4128655" cy="2654135"/>
          </a:xfrm>
          <a:prstGeom prst="rect">
            <a:avLst/>
          </a:prstGeom>
        </p:spPr>
      </p:pic>
      <p:pic>
        <p:nvPicPr>
          <p:cNvPr id="5" name="Рисунок 4"/>
          <p:cNvPicPr>
            <a:picLocks noChangeAspect="1"/>
          </p:cNvPicPr>
          <p:nvPr/>
        </p:nvPicPr>
        <p:blipFill>
          <a:blip r:embed="rId4"/>
          <a:stretch>
            <a:fillRect/>
          </a:stretch>
        </p:blipFill>
        <p:spPr>
          <a:xfrm>
            <a:off x="7628751" y="4203865"/>
            <a:ext cx="4563249" cy="2654135"/>
          </a:xfrm>
          <a:prstGeom prst="rect">
            <a:avLst/>
          </a:prstGeom>
        </p:spPr>
      </p:pic>
      <p:pic>
        <p:nvPicPr>
          <p:cNvPr id="6" name="Рисунок 5"/>
          <p:cNvPicPr>
            <a:picLocks noChangeAspect="1"/>
          </p:cNvPicPr>
          <p:nvPr/>
        </p:nvPicPr>
        <p:blipFill>
          <a:blip r:embed="rId5"/>
          <a:stretch>
            <a:fillRect/>
          </a:stretch>
        </p:blipFill>
        <p:spPr>
          <a:xfrm>
            <a:off x="4322617" y="4203865"/>
            <a:ext cx="3306133" cy="2654135"/>
          </a:xfrm>
          <a:prstGeom prst="rect">
            <a:avLst/>
          </a:prstGeom>
        </p:spPr>
      </p:pic>
    </p:spTree>
    <p:extLst>
      <p:ext uri="{BB962C8B-B14F-4D97-AF65-F5344CB8AC3E}">
        <p14:creationId xmlns:p14="http://schemas.microsoft.com/office/powerpoint/2010/main" val="421969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4605373" cy="6858000"/>
          </a:xfrm>
          <a:prstGeom prst="rect">
            <a:avLst/>
          </a:prstGeom>
        </p:spPr>
      </p:pic>
      <p:sp>
        <p:nvSpPr>
          <p:cNvPr id="2" name="Прямоугольник 1"/>
          <p:cNvSpPr/>
          <p:nvPr/>
        </p:nvSpPr>
        <p:spPr>
          <a:xfrm>
            <a:off x="4783502" y="176646"/>
            <a:ext cx="7302609" cy="5971250"/>
          </a:xfrm>
          <a:prstGeom prst="rect">
            <a:avLst/>
          </a:prstGeom>
        </p:spPr>
        <p:txBody>
          <a:bodyPr wrap="square">
            <a:spAutoFit/>
          </a:bodyPr>
          <a:lstStyle/>
          <a:p>
            <a:pPr indent="215900" algn="just">
              <a:lnSpc>
                <a:spcPct val="130000"/>
              </a:lnSpc>
              <a:spcAft>
                <a:spcPts val="0"/>
              </a:spcAft>
            </a:pPr>
            <a:r>
              <a:rPr lang="uk-UA" sz="2600" b="1" i="1" dirty="0">
                <a:latin typeface="Times New Roman" panose="02020603050405020304" pitchFamily="18" charset="0"/>
                <a:ea typeface="TimesNewRomanPS-BoldItalicMT"/>
                <a:cs typeface="Times New Roman" panose="02020603050405020304" pitchFamily="18" charset="0"/>
              </a:rPr>
              <a:t>Відходи споживання </a:t>
            </a:r>
            <a:r>
              <a:rPr lang="uk-UA" sz="2600" dirty="0">
                <a:latin typeface="Times New Roman" panose="02020603050405020304" pitchFamily="18" charset="0"/>
                <a:ea typeface="Calibri" panose="020F0502020204030204" pitchFamily="34" charset="0"/>
                <a:cs typeface="Times New Roman" panose="02020603050405020304" pitchFamily="18" charset="0"/>
              </a:rPr>
              <a:t>– це різного роду продукція і вироби, що втратили свої споживчі властивості і не придатні для подальшого використання. Ці відходи ділять на: </a:t>
            </a:r>
            <a:endParaRPr lang="ru-RU" sz="26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20000"/>
              </a:lnSpc>
              <a:buFont typeface="Arial" panose="020B0604020202020204" pitchFamily="34" charset="0"/>
              <a:buChar char="•"/>
            </a:pPr>
            <a:r>
              <a:rPr lang="uk-UA" sz="2600" dirty="0" smtClean="0">
                <a:latin typeface="Times New Roman" panose="02020603050405020304" pitchFamily="18" charset="0"/>
                <a:ea typeface="Calibri" panose="020F0502020204030204" pitchFamily="34" charset="0"/>
                <a:cs typeface="Times New Roman" panose="02020603050405020304" pitchFamily="18" charset="0"/>
              </a:rPr>
              <a:t>промислові </a:t>
            </a:r>
            <a:r>
              <a:rPr lang="uk-UA" sz="2600" dirty="0">
                <a:latin typeface="Times New Roman" panose="02020603050405020304" pitchFamily="18" charset="0"/>
                <a:ea typeface="Calibri" panose="020F0502020204030204" pitchFamily="34" charset="0"/>
                <a:cs typeface="Times New Roman" panose="02020603050405020304" pitchFamily="18" charset="0"/>
              </a:rPr>
              <a:t>– обладнання, що вийшло з ладу; вироби технічного призначення з резини, пластмаси, скла тощо;</a:t>
            </a: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buFont typeface="Arial" panose="020B0604020202020204" pitchFamily="34" charset="0"/>
              <a:buChar char="•"/>
            </a:pPr>
            <a:r>
              <a:rPr lang="uk-UA" sz="2600" dirty="0" smtClean="0">
                <a:latin typeface="Times New Roman" panose="02020603050405020304" pitchFamily="18" charset="0"/>
                <a:ea typeface="SymbolMT"/>
              </a:rPr>
              <a:t>  </a:t>
            </a:r>
            <a:r>
              <a:rPr lang="uk-UA" sz="2600" dirty="0">
                <a:latin typeface="Times New Roman" panose="02020603050405020304" pitchFamily="18" charset="0"/>
                <a:ea typeface="Calibri" panose="020F0502020204030204" pitchFamily="34" charset="0"/>
              </a:rPr>
              <a:t>побутові – харчові відходи, зношені вироби побутового призначення (одяг, взуття і ін.), різного роду використані вироби (аудіо – та відеотехніка, пакувальні матеріали, скляна і інші види тари), побутові стічні води і ін.</a:t>
            </a:r>
            <a:endParaRPr lang="ru-RU" sz="2600" dirty="0"/>
          </a:p>
        </p:txBody>
      </p:sp>
    </p:spTree>
    <p:extLst>
      <p:ext uri="{BB962C8B-B14F-4D97-AF65-F5344CB8AC3E}">
        <p14:creationId xmlns:p14="http://schemas.microsoft.com/office/powerpoint/2010/main" val="936420797"/>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193</TotalTime>
  <Words>1745</Words>
  <Application>Microsoft Office PowerPoint</Application>
  <PresentationFormat>Широкоэкранный</PresentationFormat>
  <Paragraphs>120</Paragraphs>
  <Slides>29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Calibri</vt:lpstr>
      <vt:lpstr>Century Gothic</vt:lpstr>
      <vt:lpstr>SymbolMT</vt:lpstr>
      <vt:lpstr>Times New Roman</vt:lpstr>
      <vt:lpstr>TimesNewRomanPS-BoldItalicMT</vt:lpstr>
      <vt:lpstr>Wingdings 3</vt:lpstr>
      <vt:lpstr>Легкий дым</vt:lpstr>
      <vt:lpstr>РАЦІОНАЛЬНЕ ПРИРОДОКОРИСТУВАННЯ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Безвідходні та маловідходні технології </vt:lpstr>
      <vt:lpstr>Основні напрями, в яких розвиваються безвідходні технології: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Раціональне використання земельних ресурсів </vt:lpstr>
      <vt:lpstr>Презентация PowerPoint</vt:lpstr>
      <vt:lpstr>Презентация PowerPoint</vt:lpstr>
      <vt:lpstr>Презентация PowerPoint</vt:lpstr>
      <vt:lpstr>Презентация PowerPoint</vt:lpstr>
      <vt:lpstr>Презентация PowerPoint</vt:lpstr>
      <vt:lpstr>Раціональне використання енергоресурсів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РАЦІОНАЛЬНЕ ПРИРОДОКОРИСТУВАННЯ</dc:title>
  <dc:creator>Пользователь</dc:creator>
  <cp:lastModifiedBy>Олена</cp:lastModifiedBy>
  <cp:revision>25</cp:revision>
  <dcterms:created xsi:type="dcterms:W3CDTF">2021-03-30T19:15:08Z</dcterms:created>
  <dcterms:modified xsi:type="dcterms:W3CDTF">2026-01-31T19:36:57Z</dcterms:modified>
</cp:coreProperties>
</file>