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58" r:id="rId5"/>
    <p:sldId id="290" r:id="rId6"/>
    <p:sldId id="259" r:id="rId7"/>
    <p:sldId id="264" r:id="rId8"/>
    <p:sldId id="278" r:id="rId9"/>
    <p:sldId id="260" r:id="rId10"/>
    <p:sldId id="261" r:id="rId11"/>
    <p:sldId id="262" r:id="rId12"/>
    <p:sldId id="279" r:id="rId13"/>
    <p:sldId id="263" r:id="rId14"/>
    <p:sldId id="265" r:id="rId15"/>
    <p:sldId id="266" r:id="rId16"/>
    <p:sldId id="280" r:id="rId17"/>
    <p:sldId id="267" r:id="rId18"/>
    <p:sldId id="268" r:id="rId19"/>
    <p:sldId id="269" r:id="rId20"/>
    <p:sldId id="270" r:id="rId21"/>
    <p:sldId id="272" r:id="rId22"/>
    <p:sldId id="273" r:id="rId23"/>
    <p:sldId id="292" r:id="rId24"/>
    <p:sldId id="274" r:id="rId25"/>
    <p:sldId id="275" r:id="rId26"/>
    <p:sldId id="293" r:id="rId27"/>
    <p:sldId id="286" r:id="rId28"/>
    <p:sldId id="291" r:id="rId29"/>
    <p:sldId id="281" r:id="rId30"/>
    <p:sldId id="288" r:id="rId31"/>
    <p:sldId id="276" r:id="rId32"/>
    <p:sldId id="277" r:id="rId33"/>
    <p:sldId id="287" r:id="rId34"/>
    <p:sldId id="283" r:id="rId35"/>
    <p:sldId id="282" r:id="rId36"/>
    <p:sldId id="284" r:id="rId37"/>
    <p:sldId id="285" r:id="rId38"/>
    <p:sldId id="27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1" y="914400"/>
            <a:ext cx="8915399" cy="2262781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Лекція </a:t>
            </a:r>
            <a:r>
              <a:rPr lang="uk-UA" dirty="0" smtClean="0"/>
              <a:t>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474721"/>
            <a:ext cx="8915399" cy="2428942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Природні</a:t>
            </a:r>
            <a:r>
              <a:rPr lang="ru-RU" sz="3600" b="1" dirty="0"/>
              <a:t> та </a:t>
            </a:r>
            <a:r>
              <a:rPr lang="ru-RU" sz="3600" b="1" dirty="0" err="1"/>
              <a:t>техногенні</a:t>
            </a:r>
            <a:r>
              <a:rPr lang="ru-RU" sz="3600" b="1" dirty="0"/>
              <a:t> </a:t>
            </a:r>
            <a:r>
              <a:rPr lang="ru-RU" sz="3600" b="1" dirty="0" err="1"/>
              <a:t>небезпеки</a:t>
            </a:r>
            <a:r>
              <a:rPr lang="ru-RU" sz="3600" b="1" dirty="0"/>
              <a:t>, </a:t>
            </a:r>
            <a:r>
              <a:rPr lang="ru-RU" sz="3600" b="1" dirty="0" err="1"/>
              <a:t>їх</a:t>
            </a:r>
            <a:r>
              <a:rPr lang="ru-RU" sz="3600" b="1" dirty="0"/>
              <a:t> </a:t>
            </a:r>
            <a:r>
              <a:rPr lang="ru-RU" sz="3600" b="1" dirty="0" err="1"/>
              <a:t>наслідки</a:t>
            </a:r>
            <a:r>
              <a:rPr lang="ru-RU" sz="3600" b="1" dirty="0"/>
              <a:t>. </a:t>
            </a:r>
            <a:r>
              <a:rPr lang="ru-RU" sz="3600" b="1" dirty="0" err="1"/>
              <a:t>Типологія</a:t>
            </a:r>
            <a:r>
              <a:rPr lang="ru-RU" sz="3600" b="1" dirty="0"/>
              <a:t> </a:t>
            </a:r>
            <a:r>
              <a:rPr lang="ru-RU" sz="3600" b="1" dirty="0" err="1"/>
              <a:t>аварій</a:t>
            </a:r>
            <a:r>
              <a:rPr lang="ru-RU" sz="3600" b="1" dirty="0"/>
              <a:t> на </a:t>
            </a:r>
            <a:r>
              <a:rPr lang="ru-RU" sz="3600" b="1" dirty="0" err="1"/>
              <a:t>потенційно</a:t>
            </a:r>
            <a:r>
              <a:rPr lang="ru-RU" sz="3600" b="1" dirty="0"/>
              <a:t> </a:t>
            </a:r>
            <a:r>
              <a:rPr lang="ru-RU" sz="3600" b="1" dirty="0" err="1"/>
              <a:t>небезпечних</a:t>
            </a:r>
            <a:r>
              <a:rPr lang="ru-RU" sz="3600" b="1" dirty="0"/>
              <a:t> </a:t>
            </a:r>
            <a:r>
              <a:rPr lang="ru-RU" sz="3600" b="1" dirty="0" err="1"/>
              <a:t>об'єктах</a:t>
            </a:r>
            <a:r>
              <a:rPr lang="ru-RU" sz="3600" b="1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860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763" y="224273"/>
            <a:ext cx="11547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млн.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236" y="2425527"/>
            <a:ext cx="11256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сейсмостійких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327" y="439341"/>
            <a:ext cx="1088967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магма через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тріщини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усуваючи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шляху.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лавові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грязьові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палюча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гази</a:t>
            </a:r>
          </a:p>
        </p:txBody>
      </p:sp>
    </p:spTree>
    <p:extLst>
      <p:ext uri="{BB962C8B-B14F-4D97-AF65-F5344CB8AC3E}">
        <p14:creationId xmlns:p14="http://schemas.microsoft.com/office/powerpoint/2010/main" val="339620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2382" y="498764"/>
            <a:ext cx="1079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вниз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короткочасні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грязекам’яні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перекидання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скочування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4563" y="4303455"/>
            <a:ext cx="11215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10 тис. м3),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до 100 тис. м3),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до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тис. м3)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1001 тис. м3).</a:t>
            </a:r>
          </a:p>
        </p:txBody>
      </p:sp>
    </p:spTree>
    <p:extLst>
      <p:ext uri="{BB962C8B-B14F-4D97-AF65-F5344CB8AC3E}">
        <p14:creationId xmlns:p14="http://schemas.microsoft.com/office/powerpoint/2010/main" val="361676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582" y="397916"/>
            <a:ext cx="114854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Уражальним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при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селях та обвалах 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селю, удар.</a:t>
            </a:r>
          </a:p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селях та обвалах є: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газо-,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селестримуючих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гідротехнічних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1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143" y="205885"/>
            <a:ext cx="10667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Снігові лавини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особливо небезпечним природним явищем, їх схід загрожує населеним пунктам, залізничним та автомобільним дорогам, лініям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електропередач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іншим об’єктам. Обсяг маси снігу, спадаючої зі схилів гір, часто досягає 1 млн. т. Сила удару лавини досягає 60-100 т на 1 м, швидкість лавини може досягати 100 м/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Уражальним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при снігових лавинах є: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 (рух) мас снігу, удар, тиск зміщених мас снігу, ударна (повітряна) хвиля, звуковий удар.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 безпеки: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створення спеціальної системи оповіщення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407" y="4147457"/>
            <a:ext cx="2807593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9418" y="477981"/>
            <a:ext cx="106125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лих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пилові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смерчі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грози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завірюхи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ожеледь, град,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засухи.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лихами, коли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годин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93" y="1684219"/>
            <a:ext cx="5076107" cy="380218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4897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873" y="602674"/>
            <a:ext cx="10848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повенями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льодів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40" y="3256190"/>
            <a:ext cx="4939400" cy="369978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5458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9545" y="1413163"/>
            <a:ext cx="1167245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тимчасове затоплення водою суші прилеглої до річки, озера  або водосховища в результаті різних некерованих процесів (під час сильних злив, інтенсивного танення снігів, руйнування дамб або гребель).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Уражуючим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повені є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руйнуюча дія маси води, визначається швидкістю водного потоку і висотою підйому рівня води.</a:t>
            </a:r>
          </a:p>
          <a:p>
            <a:pPr algn="just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58" y="4764"/>
            <a:ext cx="4099891" cy="274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1546" y="189821"/>
            <a:ext cx="11180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 затоплення вважають: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швидкісний натиск потоку води;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максимальний рівень підйому води;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тривалість затоплення;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 підходу першої хвилі після прориву дамби.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 загрожують 3/4 земної суші. Щорічно від повеней гине близько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 чоловік, руйнуються сільськогосподарські угіддя, транспортні системи, населені пункти та інші об'єкти.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1547" y="4436008"/>
            <a:ext cx="111806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 безпеки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будівництво споруд для регулювання річкового стоку;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будівництво водозахисних дамб;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тверде знання правил поведінки на воді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5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0456" y="83127"/>
            <a:ext cx="1054528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пожежі</a:t>
            </a:r>
          </a:p>
          <a:p>
            <a:pPr algn="just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неконтрольований процес горіння, що стихійно виникає і розповсюджується в довкіллі, який супроводжується інтенсивним виділенням тепла, диму та світловим випромінюванням, що створює небезпеку для людей і завдає шкоду об’єктам господарської діяльності та навколишньому середовищу. </a:t>
            </a:r>
          </a:p>
          <a:p>
            <a:pPr algn="just"/>
            <a:endPara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це поняття входять лісові пожежі, пожежі степових та хлібних масивів, торф’яні пожежі і підземні пожежі горючих копалин.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1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лекц</a:t>
            </a:r>
            <a:r>
              <a:rPr lang="uk-UA" dirty="0" err="1" smtClean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</a:t>
            </a:r>
            <a:r>
              <a:rPr lang="uk-UA" dirty="0" smtClean="0"/>
              <a:t>Загальна характеристика природних небезпек</a:t>
            </a:r>
            <a:endParaRPr lang="ru-RU" dirty="0"/>
          </a:p>
          <a:p>
            <a:r>
              <a:rPr lang="uk-UA" dirty="0"/>
              <a:t>2. </a:t>
            </a:r>
            <a:r>
              <a:rPr lang="uk-UA" dirty="0" smtClean="0"/>
              <a:t>Стихійні лиха</a:t>
            </a:r>
            <a:endParaRPr lang="ru-RU" dirty="0"/>
          </a:p>
          <a:p>
            <a:r>
              <a:rPr lang="uk-UA" dirty="0"/>
              <a:t>3. </a:t>
            </a:r>
            <a:r>
              <a:rPr lang="uk-UA" dirty="0" smtClean="0"/>
              <a:t>Біологічні небезпеки</a:t>
            </a:r>
            <a:endParaRPr lang="ru-RU" dirty="0"/>
          </a:p>
          <a:p>
            <a:r>
              <a:rPr lang="uk-UA" dirty="0"/>
              <a:t>4. </a:t>
            </a:r>
            <a:r>
              <a:rPr lang="uk-UA" dirty="0" smtClean="0"/>
              <a:t>Техногенні небезпеки та їх </a:t>
            </a:r>
            <a:r>
              <a:rPr lang="uk-UA" dirty="0" err="1" smtClean="0"/>
              <a:t>уражуючі</a:t>
            </a:r>
            <a:r>
              <a:rPr lang="uk-UA" dirty="0" smtClean="0"/>
              <a:t> фактори</a:t>
            </a:r>
          </a:p>
          <a:p>
            <a:r>
              <a:rPr lang="uk-UA" dirty="0" smtClean="0"/>
              <a:t>5.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причини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 </a:t>
            </a:r>
            <a:r>
              <a:rPr lang="ru-RU" dirty="0" err="1" smtClean="0"/>
              <a:t>наслідки</a:t>
            </a:r>
            <a:endParaRPr lang="ru-RU" dirty="0" smtClean="0"/>
          </a:p>
          <a:p>
            <a:r>
              <a:rPr lang="uk-UA" dirty="0"/>
              <a:t>6. Гідродинамічні </a:t>
            </a:r>
            <a:r>
              <a:rPr lang="uk-UA" dirty="0" smtClean="0"/>
              <a:t>аварії</a:t>
            </a:r>
          </a:p>
          <a:p>
            <a:r>
              <a:rPr lang="uk-UA" dirty="0"/>
              <a:t>7. Пожежі, вибухи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5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0"/>
            <a:ext cx="10591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Уражуючими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при пожежі є: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теплового потоку, в осередку пожежі температура досягає декількох тисяч градусів;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сильне задимлення, у структурі якого є окис вуглецю (СО) і оксид вуглецю (СО2);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токсичні речовини, які утворюються в процесі згоряння.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видами небезпек при пожежі є: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будівель і споруд, аварії на комунально-енергетичних мережах, руйнування природного середовища, вплив зазначених вражаючих факторів на людину, який може призвести до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опіків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отруєння димом та токсичними речовинами, загибелі.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1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9938" y="677561"/>
            <a:ext cx="10910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 безпеки:</a:t>
            </a:r>
          </a:p>
          <a:p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створення державної, відомчої, місцевої та добровільної пожежної охорони;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удосконалення та впровадження техніки, систем та засобів протипожежного захисту, форм і методів профілактики пожеж;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тверде знання правил поведінки при пожежі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363915"/>
            <a:ext cx="114715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небезпеки</a:t>
            </a:r>
          </a:p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небезпеки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флора, фауна і мікроорганізми, при взаємодії з якими людина може отримати важкі негативні наслідки або померти.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29" y="2818697"/>
            <a:ext cx="7146271" cy="37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3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614287"/>
            <a:ext cx="114715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небезпеки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отруйні та токсичні рослини, гриби.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Фауна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комахи, риби, земноводні, плазуни, хижі звірі.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серед людей, тварин, рослин хвороботворних мікроорганізмів, бактерій, вірусів, які за певних умов викликають масові інфекційні захворювання: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епідемії (чума, холера, грип);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епізоотії (ящур, сибірська виразка, пташиний грип);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епіфітотії (фітофтора, мілдью).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9840" y="0"/>
            <a:ext cx="102879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Інфекційні хвороби людей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захворюваність  хвороботворними мікроорганізмами яка передається від хворої людини або тварини здоровій людині. Інфекційні хвороби проявляються в виді епідемічних осередків.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Епідемічна захворюваність або ендемія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постійна реєстрація на визначеній території захворюваності, яка властива даній місцевості. 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Екзотична захворюваність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відмічається при завозі збудників на територію, яка вільна від даної інфекційної хвороби.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Спорадична захворюваність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звичайний рівень захворюваності, який властивий відповідній хворобі в даній місцевості.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Епідемічним вибухом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обмежений за часом і на визначеній території різкий підйом захворюваності, яка пов'язана з одночасним зараженням людей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0636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1857" y="1259290"/>
            <a:ext cx="10677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визначається відношенням числа захворювань за певний відрізок,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до числа жителів даного району, міста в той самий період.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число смертей від даного захворювання, яке визначено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коефіцієнтом на 100 тисяч, 10 тисяч і 1000 чоловік, що охоплені епідемічним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спостереженням.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процент померлих від числа хворих даним інфекційним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05" y="4136571"/>
            <a:ext cx="5073832" cy="25690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232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2857" y="268689"/>
            <a:ext cx="10677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передачі збудника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визначені елементи навколишнього середовища або їх комбінації, які забезпечують перенос збудника від джерела до оточуючих людей в конкретних епідемічних умовах.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шляхи передачі збудників інфекційних небезпечних захворювань людей: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повітряно-крапельний,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харчовий,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водяний,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трансмісійний,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інфекційні захворювання людей розділяються на 4 групи: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кишкові інфекції,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 дихальних шляхів,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кров'яні інфекції,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 зовнішніх покровів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3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029" y="1226128"/>
            <a:ext cx="11527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сфера, яка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катастроф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9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83601"/>
            <a:ext cx="10563894" cy="66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6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02230" y="647203"/>
            <a:ext cx="10425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вихід з ладу машин, механізмів, пристроїв, комунікацій, споруд внаслідок порушення технології виробництва, правил експлуатації, правил безпеки, помилок, які допущені при проектуванні, будівництві, а також внаслідок стихійних лих.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8111" y="2622006"/>
            <a:ext cx="95665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аварій, які зустрічаються найчастіше: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аварії з витоком сильнодіючих отруйних речовин (аміаку, хлору, сірчаної та азотної кислот, чадного газу, сірчаного газу та інших речовин);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аварії з викидом радіоактивних речовин у навколишнє середовище;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пожежі та вибухи;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аварії на транспорті та інші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5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0"/>
            <a:ext cx="119995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230" y="647203"/>
            <a:ext cx="10425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великомасштабна аварія, яка призводить до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 наслідків для людини, тваринного й рослинного світу,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 умови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 існування.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 охоплюють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континенти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їх розвиток ставить на межу існування усю біосферу.</a:t>
            </a:r>
          </a:p>
        </p:txBody>
      </p:sp>
    </p:spTree>
    <p:extLst>
      <p:ext uri="{BB962C8B-B14F-4D97-AF65-F5344CB8AC3E}">
        <p14:creationId xmlns:p14="http://schemas.microsoft.com/office/powerpoint/2010/main" val="3288841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029" y="1226128"/>
            <a:ext cx="11527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Уражуючі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людям, так і системам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життєзабезпечення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20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685" y="374073"/>
            <a:ext cx="107333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прояву техногенні небезпеки поділяють на: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механічні;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енергетичні;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хімічні.</a:t>
            </a:r>
          </a:p>
          <a:p>
            <a:pPr algn="just"/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небезпеки створюють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всі об'єкти, які мають кінетичну енергію (падають, рухаються, обертаються);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джерела механічних небезпек, які не мають кінетичної енергії (колючі, ріжучі, гострі предмети, слизькі місця та ін.);</a:t>
            </a: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шум, ультразвук, інфразвук, вібрації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5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6" y="1039089"/>
            <a:ext cx="10952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слухового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454" y="4657636"/>
            <a:ext cx="95665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шуму: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сну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- 30-40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- 45-55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- 50-70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34" y="4449666"/>
            <a:ext cx="4396166" cy="24083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94095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617" y="0"/>
            <a:ext cx="1103514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кГц.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дефектоскопії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хіміко-технологічних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емульсій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ЦНС,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ультразвукового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193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481" y="0"/>
            <a:ext cx="3127056" cy="19001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7173" y="289035"/>
            <a:ext cx="968828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Інфразвук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нечутні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Гц).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інфразвук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штормів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слабке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передвісником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72" y="4089277"/>
            <a:ext cx="2904444" cy="26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8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727" y="725260"/>
            <a:ext cx="3227615" cy="185369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68830" y="312072"/>
            <a:ext cx="99713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машинах,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механізмах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вібраторами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вібраційних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шкідливу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турбін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віброізоляцію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549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673" y="1163782"/>
            <a:ext cx="11589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іонізуючі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горючих,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легкозаймисті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3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857" y="197623"/>
            <a:ext cx="109401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рекомендації щодо правил поведінки при пожежах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пожежах треба остерігатися високої температури, задимленості і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загазованості, вибухів, падіння дерев та будівель, провалів у прогорілий ґрунт;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 тим як увійти в палаюче приміщення, треба накритися з головою мокрою тканиною; для захисту від чадного газу треба дихати через вологу тканину;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двері в задимлене приміщення треба відчиняти обережно, щоб запобігти спалаху полум'я від швидкого притоку свіжого повітря; в дуже задимленому приміщенні треба плазувати;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якщо на людині загорівся одяг бігти не можна, треба лягти на землю та збити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полум'я;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якщо побачите людину в палаючому одязі, накиньте на неї пальто, плащ, будь яке простирадло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 притисніть;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гасінні пожежі використовуйте вогнегасники, воду, пісок, землю,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простирадла та інші засоби; при гасінні лісових пожеж використовуйте гілля листяних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 (берези, ліщини), лопати тощо;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виходити із зони пожежі треба проти вітру, тобто у тому напрямку, звідки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дме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178898"/>
            <a:ext cx="11087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Природна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небезпека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подія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природного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походження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результат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природних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процесів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яка за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своєю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інтенсивністю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масштабом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поширення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тривалістю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вражати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людей,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об’єкти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економіки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довкілля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837" y="4393066"/>
            <a:ext cx="2143125" cy="2143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309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2" y="228600"/>
            <a:ext cx="10627608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314" y="0"/>
            <a:ext cx="106216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Стихійні лиха – </a:t>
            </a:r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це прояви сил природи не підвладні людині.</a:t>
            </a:r>
          </a:p>
          <a:p>
            <a:pPr algn="just"/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Загальними наслідками стихійних лих є руйнування елементів </a:t>
            </a:r>
            <a:r>
              <a:rPr lang="uk-UA" sz="3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навколишнього середовища</a:t>
            </a:r>
            <a:r>
              <a:rPr lang="uk-UA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, загибель рослинного і тваринного світу, ураження людей</a:t>
            </a:r>
            <a:r>
              <a:rPr lang="uk-UA" sz="3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3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04" y="2688770"/>
            <a:ext cx="8131834" cy="41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8600"/>
            <a:ext cx="1005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5345" y="4228190"/>
            <a:ext cx="10986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(40%), на другому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(20% ),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четвертому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15%)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54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323" y="332509"/>
            <a:ext cx="9154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 лиха геологічного характеру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7236" y="1381082"/>
            <a:ext cx="10404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лиха,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виверженнями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зсувами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селями, обвалами,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лавинами</a:t>
            </a:r>
          </a:p>
        </p:txBody>
      </p:sp>
    </p:spTree>
    <p:extLst>
      <p:ext uri="{BB962C8B-B14F-4D97-AF65-F5344CB8AC3E}">
        <p14:creationId xmlns:p14="http://schemas.microsoft.com/office/powerpoint/2010/main" val="273659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945" y="0"/>
            <a:ext cx="11319164" cy="543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поштовхи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мантії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вивільнення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гіпоцентром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673" y="5599652"/>
            <a:ext cx="11589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параметром є сила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балах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8247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2278</Words>
  <Application>Microsoft Office PowerPoint</Application>
  <PresentationFormat>Широкоэкранный</PresentationFormat>
  <Paragraphs>216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Лекція №2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</dc:title>
  <dc:creator>Пользователь</dc:creator>
  <cp:lastModifiedBy>Олена</cp:lastModifiedBy>
  <cp:revision>28</cp:revision>
  <dcterms:created xsi:type="dcterms:W3CDTF">2021-02-09T21:27:09Z</dcterms:created>
  <dcterms:modified xsi:type="dcterms:W3CDTF">2026-01-31T19:28:22Z</dcterms:modified>
</cp:coreProperties>
</file>