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84" r:id="rId4"/>
    <p:sldId id="281" r:id="rId5"/>
    <p:sldId id="282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5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79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2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23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2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9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2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4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8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3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3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3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88CA-1F2D-43DC-AB29-A416E24B7EE0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01551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uk-UA" sz="3600" b="1" dirty="0" smtClean="0">
                <a:latin typeface="+mj-lt"/>
              </a:rPr>
              <a:t>Основи цивільного захисту.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dirty="0" err="1">
                <a:latin typeface="+mj-lt"/>
              </a:rPr>
              <a:t>Моніторинг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dirty="0" err="1">
                <a:latin typeface="+mj-lt"/>
              </a:rPr>
              <a:t>небезпек</a:t>
            </a:r>
            <a:r>
              <a:rPr lang="ru-RU" sz="3600" b="1" dirty="0">
                <a:latin typeface="+mj-lt"/>
              </a:rPr>
              <a:t>, </a:t>
            </a:r>
            <a:r>
              <a:rPr lang="ru-RU" sz="3600" b="1" dirty="0" err="1">
                <a:latin typeface="+mj-lt"/>
              </a:rPr>
              <a:t>що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dirty="0" err="1">
                <a:latin typeface="+mj-lt"/>
              </a:rPr>
              <a:t>можуть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dirty="0" err="1">
                <a:latin typeface="+mj-lt"/>
              </a:rPr>
              <a:t>спричинити</a:t>
            </a:r>
            <a:r>
              <a:rPr lang="ru-RU" sz="3600" b="1" dirty="0">
                <a:latin typeface="+mj-lt"/>
              </a:rPr>
              <a:t> НС</a:t>
            </a:r>
            <a:r>
              <a:rPr lang="uk-UA" sz="3600" b="1" dirty="0" smtClean="0">
                <a:latin typeface="+mj-lt"/>
              </a:rPr>
              <a:t> </a:t>
            </a:r>
            <a:r>
              <a:rPr lang="uk-UA" sz="5400" b="1" dirty="0" smtClean="0">
                <a:latin typeface="+mj-lt"/>
              </a:rPr>
              <a:t> </a:t>
            </a:r>
            <a:endParaRPr lang="uk-UA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751" y="16392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1918" y="736270"/>
            <a:ext cx="102959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 здійснюється за такими принципами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 та забезпечення державою конституційних прав громадян на захист життя, здоров’я та власності;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підходу до вирішення завдань цивільного захисту;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пріоритетності завдань, спрямованих на рятування життя та збереження здоров’я громадян;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можливого, економічно обґрунтованого зменшення ризику виникнення надзвичайних ситуацій;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централізації управління, єдиноначальності, підпорядкованості, статутної дисципліни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захисту, аварійно-рятувальних служб; </a:t>
            </a:r>
          </a:p>
        </p:txBody>
      </p:sp>
    </p:spTree>
    <p:extLst>
      <p:ext uri="{BB962C8B-B14F-4D97-AF65-F5344CB8AC3E}">
        <p14:creationId xmlns:p14="http://schemas.microsoft.com/office/powerpoint/2010/main" val="312739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73" y="558139"/>
            <a:ext cx="99633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гласності, прозорості, вільного отримання та поширення публічної інформації про стан цивільного захисту, крім обмежень, встановлених законом;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добровільності – у разі залучення громадян до здійснення заходів цивільного захисту, пов’язаних з ризиком для їхнього життя і здоров’я;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відповідальності посадових осіб органів державної влади та органів місцевого самоврядування за дотримання вимог законодавства з питань цивільного захисту;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виправданого ризику та відповідальності керівників сил цивільного захисту за забезпечення безпеки під час проведення аварійно-рятувальних та інших невідкладних робіт.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7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8428" y="1995130"/>
            <a:ext cx="1046513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завдання ЄСЦЗ:</a:t>
            </a:r>
          </a:p>
          <a:p>
            <a:pPr algn="just"/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прогнозування та оцінювання соціально-економічних наслідків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розробка та здійснення заходів, спрямованих на запобігання виникненню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створення, збереження і раціональне використання матеріальних ресурсів,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 для запобігання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оповіщення населення про загрозу та виникнення НС, своєчасне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про обстановку і вжиті заходи;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організація захисту населення і територій у разі виникнення НС;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Єдина державна система ЦЗ (ЄСЦЗ) населення і територій          створена для реалізації державної політики, спрямованої на забезпечення безпеки та захисту населення і територій, матеріальних і культурних цінностей, довкілля від негативних наслідків НС у мирний час та особливий період, подолання наслідків НС.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-1"/>
            <a:ext cx="4169228" cy="24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486888"/>
            <a:ext cx="102840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рятувальних та інших невідкладних робіт з ліквідації наслідків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та організація життєзабезпечення постраждалого населення;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нагляду і контролю у сфері цивільного захисту;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оперативної допомоги населенню в разі виникнення несприятливих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 або нестандартних ситуацій;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навчання населення способам захисту в разі виникнення НС та побутових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 ситуацій;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міжнародне співробітництво у сфері цивільного захисту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7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41" y="0"/>
            <a:ext cx="8911687" cy="66501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ЄСЦЗ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483" y="688894"/>
            <a:ext cx="6892407" cy="61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4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199" y="172192"/>
            <a:ext cx="81425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єдиної системи цивільного захисту входять територіальні і функціональні підсистеми. Територіальні підсистеми створюються в областях та місті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Києві, функціональні – в міністерствах і відомствах.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підсистема має чотири рівні: </a:t>
            </a: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загальнодержавний, регіональний,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 та об’єктовий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підсистеми належать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 управління;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сили і засоби;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резерви матеріальних та фінансових ресурсів;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системи зв’язку, оповіщення та інформаційного забезпечення.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2061664"/>
            <a:ext cx="4237526" cy="29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416" y="200384"/>
            <a:ext cx="107075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ДСЦЗ є спеціально уповноважений центральний орган виконавчої влади з питань цивільного захисту:</a:t>
            </a:r>
          </a:p>
          <a:p>
            <a:pPr algn="just"/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реалізацію державної політики у сфері цивільного захисту;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контролює організацію здійснення заходів щодо захисту населення і територій від НС усіма органами виконавчої влади, підприємствами, організаціями та установами незалежно від форми власності;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перевіряє наявність і готовність до використання засобів індивідуального та колективного захисту, майна ЦЗ, їх утримання та облік;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забезпечує нагляд за дотриманням вимог стандартів, нормативів і правил у сфері цивільного захисту;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з’ясовує причини виникнення НС, невиконання заходів із запобігання цим ситуаціям;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здійснює нормативне регулювання у сфері цивільного захисту, зокрема з питань техногенної та пожежної безпеки;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здійснює інші заходи, передбачені законом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7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30630"/>
            <a:ext cx="102602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 органами управління 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ДСЦЗ, територіальні органи ДСЦЗ, органи виконавчої влади на відповідному рівні та уповноважені підрозділи цих органів (управління, відділи) з питань НС та ЦЗ населення, а на об’єктовому рівні –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 (відділ, сектор) або спеціально призначені особи з питань НС.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повсякденного управління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центри управління в НС,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-чергові служби уповноважених органів з питань НС та захисту населення усіх рівнів; диспетчерські служби центральних і місцевих органів виконавчої влади, державних підприємств, організацій, установ.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5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225" y="291658"/>
            <a:ext cx="96704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сил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оперативно-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пожежно-рятувальні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4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78130"/>
            <a:ext cx="103315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сил цивільного захисту є: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робіт та вжиття заходів щодо запобігання надзвичайним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ситуаціям, захисту населення і територій від них;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аварійно-рятувальних та інших невідкладних робіт;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гасіння пожеж;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ліквідація наслідків надзвичайних ситуацій в умовах екстремальних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температур, задимленості, загазованості, загрози вибухів, обвалів, зсувів,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затоплень, радіоактивного, хімічного забруднення та біологічного зараження, інших небезпечних проявів;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піротехнічних робіт, пов’язаних із знешкодженням вибухонебезпечних предметів, що залишилися на території України після воєн;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17" y="700644"/>
            <a:ext cx="10523514" cy="45353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2550" y="700644"/>
            <a:ext cx="10034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1.1ОСНОВИ ДЕРЖАВНОЇ ПОЛІТІКИ У СФЕРІ ЦИВІЛЬНОГО ЗАХИСТУ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ЄДИНА ДЕРЖАВНА СИСТЕМА ЦИВІЛЬНОГО ЗАХИСТУ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СИЛИ ЦИВІЛЬНОГО ЗАХИСТУ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4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174" y="451262"/>
            <a:ext cx="10129652" cy="581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вибухових робіт для запобігання виникненню надзвичайних ситуацій та ліквідації їх наслідків;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робіт щодо життєзабезпечення постраждалих;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екстреної медичної допомоги постраждалим у районі надзвичайної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 і транспортування їх до закладів охорони здоров’я;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допомоги іноземним державам щодо проведення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невідкладних робіт, ліквідації наслідків надзвичайних ситуацій;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аварійно-рятувального обслуговування суб’єктів господарювання та окремих територій, на яких існує небезпека виникнення надзвичайних ситуацій.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9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295" y="344385"/>
            <a:ext cx="103790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-рятувальна служба цивільного захисту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 в системі центрального органу виконавчої влади, який забезпечує формування та реалізує державну політику у сфері цивільного захисту, і складається з органів управління, аварійно-рятувальних формувань центрального підпорядкування,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формувань спеціального призначення, спеціальних авіаційних, морських та інших формувань, державних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-рятувальних підрозділів (частин), навчальних центрів, формувань та підрозділів забезпечення.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2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2" y="391886"/>
            <a:ext cx="103790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повноважень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 належить: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аварійно-рятувальне обслуговування на договірній основі об’єктів підвищеної небезпеки та окремих територій, що перебувають у власності, володінні або користуванні суб’єктів господарювання, на яких існує небезпека виникнення надзвичайних ситуацій;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невідкладне інформування керівників суб’єктів підвищеної небезпеки, про виявлення порушень вимог техногенної безпеки;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2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296" y="252856"/>
            <a:ext cx="10505704" cy="666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безперешкодний доступ на об’єкти суб’єктів господарювання та їх територію для виконання аварійно-рятувальних та інших невідкладних робіт, робіт з ліквідації наслідків надзвичайних ситуацій, гасіння пожеж;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 вимагати від усіх осіб, які перебувають у зоні надзвичайної ситуації, додержання встановлених заходів безпеки;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під час ліквідації наслідків надзвичайних ситуацій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документування, кіно- і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відеозйомки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фотографування та звукозапису;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роботі комісій з розслідування причин виникнення надзвичайних ситуацій у суб’єктів господарювання і на територіях, що нею обслуговуються;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тимчасова заборона або обмеження руху транспортних засобів і пішоходів поблизу та в межах зони надзвичайної ситуації, місці гасіння пожежі, а також доступу громадян на окремі об’єкти і території;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аварійно-рятувального забезпечення туристичних груп та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туристів.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3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05" y="368135"/>
            <a:ext cx="99277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 поділяються на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державні, регіональні, комунальні, об’єктові та громадських організацій;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спеціалізовані та неспеціалізовані;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професійні та непрофесійні.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18" y="2972480"/>
            <a:ext cx="6874382" cy="38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2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7538" y="-1"/>
            <a:ext cx="1081446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 утворюються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державні – центральним органом виконавчої влади, який забезпечує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та реалізує державну політику у сфері цивільного захисту, іншими центральними органами виконавчої влади;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регіональні – державними адміністраціями областей та міста Києва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комунальні – органами місцевого самоврядування у місті, районі міста,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селищі, селі;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об’єктові – керівником суб’єкта господарювання, що експлуатує об’єкти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підвищеної небезпеки;</a:t>
            </a:r>
          </a:p>
          <a:p>
            <a:pPr marL="457200" indent="-457200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 організацій – громадською організацією відповідно до закону.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 видом аварійно-рятувальних служб є служби медицини катастроф, які діють у складі центрів екстреної медичної допомоги та медицини катастроф системи екстреної медичної допомоги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3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337" y="0"/>
            <a:ext cx="105096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таких завдань: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аварійно-рятувальне обслуговування на договірній основі суб’єктів господарювання та окремих територій, на яких існує небезпека виникнення надзвичайних ситуацій;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місцевим державним адміністраціям, органам місцевого самоврядування та суб’єктам господарювання пропозицій щодо поліпшення протиаварійного стану суб’єктів господарювання і територій та усунення виявлених порушень вимог щодо дотримання техногенної безпеки;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аварійно-рятувальних та інших невідкладних робіт, робіт з ліквідації наслідків надзвичайних ситуацій у разі їх виникнення;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виконання робіт із запобігання виникненню та мінімізації наслідків надзвичайних ситуацій і щодо захисту від них населення і територій;</a:t>
            </a:r>
          </a:p>
          <a:p>
            <a:pPr algn="just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37" y="82990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2457" y="1720839"/>
            <a:ext cx="88500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і рятування людей на уражених об’єктах і територіях, надання у можливих межах невідкладної, у тому числі медичної, допомоги особам, які перебувають у небезпечному для життя й здоров’я стані, на місці події та під час евакуації до лікувальних закладів;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готовністю об’єктів і територій, що ними обслуговуються, до проведення робіт з ліквідації наслідків надзвичайних ситуацій;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підготовці працівників підприємств, установ та організацій і населення до дій в умовах надзвичайних ситуацій.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9170" y="343878"/>
            <a:ext cx="766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таких завдань: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1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919" y="166255"/>
            <a:ext cx="10426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цивільного захисту поділяються на об’єктові та територіальні.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об’єктах господарської діяльності, які володіють спеціальною технікою і майном, а працівники підготовлені до дій в умовах надзвичайних ситуацій – суб’єктом господарювання;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(шляхом об’єднання об’єктових формувань цивільного захисту на відповідній території):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області, місті Києві, районі;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місті обласного значення.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2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328" y="248783"/>
            <a:ext cx="807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служби цивільного захисту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899" y="1443841"/>
            <a:ext cx="113251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об’єктові – на об’єкті господарської діяльності шляхом формування з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об’єкта ланок, команд, груп, що складають відповідні спеціалізовані служби цивільного 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– у системі центрального органу виконавчої влади (шляхом зведення об’єктових підрозділів у відповідну галузеву спеціалізовану службу цивільного захисту) – центральним органом виконавчої влади. Перелік центральних органів виконавчої влади, в яких утворюються спеціалізовані служби цивільного захисту, визначається Положенням про єдину державну систему цивільного захисту;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0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515" y="-97971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Силовий варіант вирішення питань є одним з найсильніших успадкованих людських інстинктів, що збереглися на сучасному етапі розвитку цивілізації.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значення в системі захисту населення в світі, має міжнародне гуманітарне право, яке регулює питання захисту людини під час військових дій і забезпечує захист жертвам збройних конфліктів.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12" y="2112574"/>
            <a:ext cx="6335485" cy="47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052" y="1777340"/>
            <a:ext cx="10141528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/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(шляхом об’єднання об’єктових підрозділів у відповідну територіальну спеціалізовану службу цивільного захисту місцевого рівня або об’єднання територіальних спеціалізованих служб цивільного захисту місцевого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у регіональну спеціалізовану службу цивільного захисту):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області, місті Києві, районі;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місті обласного значення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2300" y="675305"/>
            <a:ext cx="807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служби цивільного захисту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8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57" y="109940"/>
            <a:ext cx="10301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гуманітарне право зобов'язане своїм виникненням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громадянину Швейцарії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Анрі Жану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Дюрану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Сальферіно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битва Австро-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1859 року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Анрі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Дюрана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благодійного товариства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Густава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Муаньє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Дюфурта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 Луї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Монуар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лютого 1863 року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засновниками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комітет допомоги пораненим»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згодом став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 комітетом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Червоного Хреста» (МКЧХ)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13" y="3196287"/>
            <a:ext cx="5747657" cy="37423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573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67" y="2895831"/>
            <a:ext cx="5736833" cy="43346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8685" y="169500"/>
            <a:ext cx="97862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1864 році на Дипломатичній конференції, скликаній під елітою Швейцарського уряду, в Женеві 12 держав підписали першу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Женевську конвенцію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поліпшення долі поранених воїнів у діючих арміях», що започаткувала міжнародне гуманітарне право. 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1899 році в Гаазі була підписана конвекція, яка поширювала принципи женевської конвекції, щодо війн на морі.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1906 році положення конвенції було удосконалено та доповнено. У 1907 році Четверта Гаазька конвенція визначила категорію комбатантів2 , яким надається статус військовополонених, та умови поводження з полоненими. Ці конвенції були ще раз підтверджені та доповнені у 1929 році.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026" y="1123484"/>
            <a:ext cx="11241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1949 році на дипломатичній конференції, були розглянуті тексти попередній конвенцій, що у кінцевому варіанті стали називатися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Женевськими конвенціями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містять близько 400 положень.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в Женевських конвенціях взято принципи поваги до людської особистості, та людської гідності.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війни людина повинна дотримуватись певних норм гуманності навіть щодо ворога. Ці норми викладені у чотирьох Женевських конвенціях від 12 серпня 1949 року.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"Про поліпшення долі поранених та хворих в діючих арміях".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"Про поліпшення долі поранених, хворих та осіб зі складу збройних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 які зазнали корабельної аварії на морі".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"Про поводження з військовополоненими".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"Про захист цивільного населення під час війни"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8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555" y="605642"/>
            <a:ext cx="98565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система заходів (організаційних, інженерно-технічних, санітарно-гігієнічних, протиепідемічних тощо), які вживають центральні і місцеві органи виконавчої влади та підпорядковані їм сили, підприємства, установи та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для запобігання та ліквідації НС, що загрожують життю та здоров’ю людей, завдають матеріальних збитків у мирний час і в особливий період.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3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8" y="293233"/>
            <a:ext cx="1061258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проблем природно-техногенної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України забезпечує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на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державному рівні таких заходів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управління техногенними ризиками, що забезпечить стале, гарантоване зменшення кількості та наслідків НС техногенного і природного характеру.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цілісної міжвідомчої системи моніторингу і налагодження державної служби прогнозування та попередження природних і техногенних НС.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загальнодержавного реєстру потенційно небезпечних об’єктів і територій та механізмів їх моніторингу.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підвищення ефективності роботи органів державного нагляду за станом і функціонуванням потенційно небезпечних виробництв.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293233"/>
            <a:ext cx="3060029" cy="20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380009"/>
            <a:ext cx="10141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на НС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скоординовані дії підрозділів Єдиної державної системи цивільного захисту щодо реалізації планів локалізації та ліквідації аварій (катастроф) для усунення загрози життю та здоров’ю людей, надання невідкладної допомоги потерпілим.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29" y="2484080"/>
            <a:ext cx="6150428" cy="40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87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2141</Words>
  <Application>Microsoft Office PowerPoint</Application>
  <PresentationFormat>Широкоэкранный</PresentationFormat>
  <Paragraphs>180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Times New Roman</vt:lpstr>
      <vt:lpstr>Wingdings 3</vt:lpstr>
      <vt:lpstr>Легкий дым</vt:lpstr>
      <vt:lpstr>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ЄСЦЗ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Пользователь</dc:creator>
  <cp:lastModifiedBy>Олена</cp:lastModifiedBy>
  <cp:revision>18</cp:revision>
  <dcterms:created xsi:type="dcterms:W3CDTF">2021-12-01T20:27:21Z</dcterms:created>
  <dcterms:modified xsi:type="dcterms:W3CDTF">2026-01-31T19:19:23Z</dcterms:modified>
</cp:coreProperties>
</file>