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81" r:id="rId4"/>
    <p:sldId id="282" r:id="rId5"/>
    <p:sldId id="258" r:id="rId6"/>
    <p:sldId id="259" r:id="rId7"/>
    <p:sldId id="264" r:id="rId8"/>
    <p:sldId id="278" r:id="rId9"/>
    <p:sldId id="260" r:id="rId10"/>
    <p:sldId id="261" r:id="rId11"/>
    <p:sldId id="262" r:id="rId12"/>
    <p:sldId id="279" r:id="rId13"/>
    <p:sldId id="263" r:id="rId14"/>
    <p:sldId id="265" r:id="rId15"/>
    <p:sldId id="266" r:id="rId16"/>
    <p:sldId id="280" r:id="rId17"/>
    <p:sldId id="267" r:id="rId18"/>
    <p:sldId id="268" r:id="rId19"/>
    <p:sldId id="269" r:id="rId20"/>
    <p:sldId id="270" r:id="rId21"/>
    <p:sldId id="271" r:id="rId22"/>
    <p:sldId id="272" r:id="rId23"/>
    <p:sldId id="273" r:id="rId24"/>
    <p:sldId id="274" r:id="rId25"/>
    <p:sldId id="275" r:id="rId26"/>
    <p:sldId id="276" r:id="rId27"/>
    <p:sldId id="277" r:id="rId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59" d="100"/>
          <a:sy n="59" d="100"/>
        </p:scale>
        <p:origin x="13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1/31/2026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1/31/2026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1/31/2026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1/31/2026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1/31/2026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1/31/2026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1/31/2026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1/31/2026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1/31/2026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1/31/2026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1/31/2026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1/31/2026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1/31/2026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1/31/2026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1/31/2026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1/31/2026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1/31/2026</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276601" y="914400"/>
            <a:ext cx="8915399" cy="2262781"/>
          </a:xfrm>
        </p:spPr>
        <p:txBody>
          <a:bodyPr>
            <a:normAutofit/>
          </a:bodyPr>
          <a:lstStyle/>
          <a:p>
            <a:pPr algn="r"/>
            <a:r>
              <a:rPr lang="uk-UA" dirty="0"/>
              <a:t>Лекція №</a:t>
            </a:r>
            <a:r>
              <a:rPr lang="uk-UA" dirty="0" smtClean="0"/>
              <a:t>1</a:t>
            </a:r>
            <a:endParaRPr lang="ru-RU" dirty="0"/>
          </a:p>
        </p:txBody>
      </p:sp>
      <p:sp>
        <p:nvSpPr>
          <p:cNvPr id="3" name="Подзаголовок 2"/>
          <p:cNvSpPr>
            <a:spLocks noGrp="1"/>
          </p:cNvSpPr>
          <p:nvPr>
            <p:ph type="subTitle" idx="1"/>
          </p:nvPr>
        </p:nvSpPr>
        <p:spPr>
          <a:xfrm>
            <a:off x="2589213" y="3474721"/>
            <a:ext cx="8915399" cy="2428942"/>
          </a:xfrm>
        </p:spPr>
        <p:txBody>
          <a:bodyPr/>
          <a:lstStyle/>
          <a:p>
            <a:r>
              <a:rPr lang="uk-UA" sz="3600" b="1" dirty="0"/>
              <a:t>КАТЕГОРІЙНО-ПОНЯТІЙНИЙ АПАРАТ З БЕЗПЕКИ ЖИТТЄДІЯЛЬНОСТІ, ТАКСОНОМІЯ НЕБЕЗПЕК. РИЗИК ЯК КІЛЬКІСНА ОЦІНКА НЕБЕЗПЕК</a:t>
            </a:r>
            <a:endParaRPr lang="ru-RU" sz="3600" b="1" dirty="0"/>
          </a:p>
          <a:p>
            <a:endParaRPr lang="ru-RU" dirty="0"/>
          </a:p>
        </p:txBody>
      </p:sp>
    </p:spTree>
    <p:extLst>
      <p:ext uri="{BB962C8B-B14F-4D97-AF65-F5344CB8AC3E}">
        <p14:creationId xmlns:p14="http://schemas.microsoft.com/office/powerpoint/2010/main" val="40986095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67840" y="590482"/>
            <a:ext cx="10424160" cy="2554545"/>
          </a:xfrm>
          <a:prstGeom prst="rect">
            <a:avLst/>
          </a:prstGeom>
        </p:spPr>
        <p:txBody>
          <a:bodyPr wrap="square">
            <a:spAutoFit/>
          </a:bodyPr>
          <a:lstStyle/>
          <a:p>
            <a:pPr algn="just"/>
            <a:r>
              <a:rPr lang="uk-UA" sz="3200" b="1" i="1" dirty="0">
                <a:latin typeface="Times New Roman" panose="02020603050405020304" pitchFamily="18" charset="0"/>
                <a:ea typeface="Calibri" panose="020F0502020204030204" pitchFamily="34" charset="0"/>
              </a:rPr>
              <a:t>Безпека</a:t>
            </a:r>
            <a:r>
              <a:rPr lang="uk-UA" sz="3200" dirty="0">
                <a:latin typeface="Times New Roman" panose="02020603050405020304" pitchFamily="18" charset="0"/>
                <a:ea typeface="Calibri" panose="020F0502020204030204" pitchFamily="34" charset="0"/>
              </a:rPr>
              <a:t> – стан діяльності, при якому із певною імовірністю виключені прояви небезпеки, або відсутність надмірної небезпеки, це збалансований, за експертною оцінкою, стан людини, соціуму, держави, природних, антропогенних систем тощо</a:t>
            </a:r>
            <a:r>
              <a:rPr lang="uk-UA" dirty="0">
                <a:latin typeface="Times New Roman" panose="02020603050405020304" pitchFamily="18" charset="0"/>
                <a:ea typeface="Calibri" panose="020F0502020204030204" pitchFamily="34" charset="0"/>
              </a:rPr>
              <a:t>.</a:t>
            </a:r>
            <a:endParaRPr lang="ru-RU" dirty="0"/>
          </a:p>
        </p:txBody>
      </p:sp>
      <p:sp>
        <p:nvSpPr>
          <p:cNvPr id="3" name="Прямоугольник 2"/>
          <p:cNvSpPr/>
          <p:nvPr/>
        </p:nvSpPr>
        <p:spPr>
          <a:xfrm>
            <a:off x="1571897" y="3793812"/>
            <a:ext cx="5851866" cy="2062103"/>
          </a:xfrm>
          <a:prstGeom prst="rect">
            <a:avLst/>
          </a:prstGeom>
        </p:spPr>
        <p:txBody>
          <a:bodyPr wrap="square">
            <a:spAutoFit/>
          </a:bodyPr>
          <a:lstStyle/>
          <a:p>
            <a:pPr algn="just"/>
            <a:r>
              <a:rPr lang="uk-UA" sz="3200" b="1" i="1" dirty="0">
                <a:latin typeface="Times New Roman" panose="02020603050405020304" pitchFamily="18" charset="0"/>
                <a:ea typeface="Calibri" panose="020F0502020204030204" pitchFamily="34" charset="0"/>
              </a:rPr>
              <a:t>Безпека людини</a:t>
            </a:r>
            <a:r>
              <a:rPr lang="uk-UA" sz="3200" dirty="0">
                <a:latin typeface="Times New Roman" panose="02020603050405020304" pitchFamily="18" charset="0"/>
                <a:ea typeface="Calibri" panose="020F0502020204030204" pitchFamily="34" charset="0"/>
              </a:rPr>
              <a:t> — це поняття, що відображає саму суть людського життя, її ментальні, соціальні і духовні надбання.</a:t>
            </a:r>
            <a:endParaRPr lang="ru-RU" sz="3200" dirty="0"/>
          </a:p>
        </p:txBody>
      </p:sp>
      <p:pic>
        <p:nvPicPr>
          <p:cNvPr id="4" name="Рисунок 3"/>
          <p:cNvPicPr>
            <a:picLocks noChangeAspect="1"/>
          </p:cNvPicPr>
          <p:nvPr/>
        </p:nvPicPr>
        <p:blipFill>
          <a:blip r:embed="rId2"/>
          <a:stretch>
            <a:fillRect/>
          </a:stretch>
        </p:blipFill>
        <p:spPr>
          <a:xfrm>
            <a:off x="7423763" y="3238340"/>
            <a:ext cx="4768237" cy="3173045"/>
          </a:xfrm>
          <a:prstGeom prst="rect">
            <a:avLst/>
          </a:prstGeom>
          <a:effectLst>
            <a:softEdge rad="317500"/>
          </a:effectLst>
        </p:spPr>
      </p:pic>
    </p:spTree>
    <p:extLst>
      <p:ext uri="{BB962C8B-B14F-4D97-AF65-F5344CB8AC3E}">
        <p14:creationId xmlns:p14="http://schemas.microsoft.com/office/powerpoint/2010/main" val="3987795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Рисунок 5"/>
          <p:cNvPicPr>
            <a:picLocks noChangeAspect="1"/>
          </p:cNvPicPr>
          <p:nvPr/>
        </p:nvPicPr>
        <p:blipFill>
          <a:blip r:embed="rId2"/>
          <a:stretch>
            <a:fillRect/>
          </a:stretch>
        </p:blipFill>
        <p:spPr>
          <a:xfrm>
            <a:off x="6382294" y="260365"/>
            <a:ext cx="6184783" cy="4115692"/>
          </a:xfrm>
          <a:prstGeom prst="rect">
            <a:avLst/>
          </a:prstGeom>
          <a:effectLst>
            <a:softEdge rad="635000"/>
          </a:effectLst>
        </p:spPr>
      </p:pic>
      <p:sp>
        <p:nvSpPr>
          <p:cNvPr id="2" name="Прямоугольник 1"/>
          <p:cNvSpPr/>
          <p:nvPr/>
        </p:nvSpPr>
        <p:spPr>
          <a:xfrm>
            <a:off x="801188" y="1335004"/>
            <a:ext cx="6002383" cy="2554545"/>
          </a:xfrm>
          <a:prstGeom prst="rect">
            <a:avLst/>
          </a:prstGeom>
        </p:spPr>
        <p:txBody>
          <a:bodyPr wrap="square">
            <a:spAutoFit/>
          </a:bodyPr>
          <a:lstStyle/>
          <a:p>
            <a:pPr algn="just"/>
            <a:r>
              <a:rPr lang="uk-UA" sz="3200" b="1" i="1" dirty="0">
                <a:latin typeface="Times New Roman" panose="02020603050405020304" pitchFamily="18" charset="0"/>
                <a:ea typeface="Calibri" panose="020F0502020204030204" pitchFamily="34" charset="0"/>
              </a:rPr>
              <a:t>Небезпека</a:t>
            </a:r>
            <a:r>
              <a:rPr lang="uk-UA" sz="3200" dirty="0">
                <a:latin typeface="Times New Roman" panose="02020603050405020304" pitchFamily="18" charset="0"/>
                <a:ea typeface="Calibri" panose="020F0502020204030204" pitchFamily="34" charset="0"/>
              </a:rPr>
              <a:t> – явища, процеси, об’єкти, властивості предметів, здатні у певних умовах наносити шкоду здоров’ю людини, це умова чи ситуація, яка існує </a:t>
            </a:r>
            <a:r>
              <a:rPr lang="uk-UA" sz="3200" dirty="0" smtClean="0">
                <a:latin typeface="Times New Roman" panose="02020603050405020304" pitchFamily="18" charset="0"/>
                <a:ea typeface="Calibri" panose="020F0502020204030204" pitchFamily="34" charset="0"/>
              </a:rPr>
              <a:t>в</a:t>
            </a:r>
            <a:endParaRPr lang="ru-RU" dirty="0"/>
          </a:p>
        </p:txBody>
      </p:sp>
      <p:sp>
        <p:nvSpPr>
          <p:cNvPr id="7" name="Прямоугольник 6"/>
          <p:cNvSpPr/>
          <p:nvPr/>
        </p:nvSpPr>
        <p:spPr>
          <a:xfrm>
            <a:off x="801188" y="3889549"/>
            <a:ext cx="11162212" cy="1569660"/>
          </a:xfrm>
          <a:prstGeom prst="rect">
            <a:avLst/>
          </a:prstGeom>
        </p:spPr>
        <p:txBody>
          <a:bodyPr wrap="square">
            <a:spAutoFit/>
          </a:bodyPr>
          <a:lstStyle/>
          <a:p>
            <a:r>
              <a:rPr lang="uk-UA" sz="3200" dirty="0" smtClean="0">
                <a:latin typeface="Times New Roman" panose="02020603050405020304" pitchFamily="18" charset="0"/>
                <a:cs typeface="Times New Roman" panose="02020603050405020304" pitchFamily="18" charset="0"/>
              </a:rPr>
              <a:t>на</a:t>
            </a:r>
            <a:r>
              <a:rPr lang="uk-UA" sz="3200" dirty="0">
                <a:latin typeface="Times New Roman" panose="02020603050405020304" pitchFamily="18" charset="0"/>
                <a:cs typeface="Times New Roman" panose="02020603050405020304" pitchFamily="18" charset="0"/>
              </a:rPr>
              <a:t>в</a:t>
            </a:r>
            <a:r>
              <a:rPr lang="uk-UA" sz="3200" dirty="0" smtClean="0">
                <a:latin typeface="Times New Roman" panose="02020603050405020304" pitchFamily="18" charset="0"/>
                <a:cs typeface="Times New Roman" panose="02020603050405020304" pitchFamily="18" charset="0"/>
              </a:rPr>
              <a:t>колишньому середовищі і здатна призвести до небажаного вивільнення енергії, що може спричинити фізичну шкоду, поранення та/чи пошкодження. </a:t>
            </a:r>
            <a:endParaRPr lang="uk-UA"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962072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527463" y="290037"/>
            <a:ext cx="10162310" cy="2062103"/>
          </a:xfrm>
          <a:prstGeom prst="rect">
            <a:avLst/>
          </a:prstGeom>
        </p:spPr>
        <p:txBody>
          <a:bodyPr wrap="square">
            <a:spAutoFit/>
          </a:bodyPr>
          <a:lstStyle/>
          <a:p>
            <a:pPr algn="just"/>
            <a:r>
              <a:rPr lang="ru-RU" sz="3200" b="1" dirty="0" err="1">
                <a:latin typeface="Times New Roman" panose="02020603050405020304" pitchFamily="18" charset="0"/>
                <a:cs typeface="Times New Roman" panose="02020603050405020304" pitchFamily="18" charset="0"/>
              </a:rPr>
              <a:t>Людський</a:t>
            </a:r>
            <a:r>
              <a:rPr lang="ru-RU" sz="3200" b="1" dirty="0">
                <a:latin typeface="Times New Roman" panose="02020603050405020304" pitchFamily="18" charset="0"/>
                <a:cs typeface="Times New Roman" panose="02020603050405020304" pitchFamily="18" charset="0"/>
              </a:rPr>
              <a:t> фактор </a:t>
            </a:r>
            <a:r>
              <a:rPr lang="ru-RU" sz="3200" dirty="0">
                <a:latin typeface="Times New Roman" panose="02020603050405020304" pitchFamily="18" charset="0"/>
                <a:cs typeface="Times New Roman" panose="02020603050405020304" pitchFamily="18" charset="0"/>
              </a:rPr>
              <a:t>(ЛФ) – </a:t>
            </a:r>
            <a:r>
              <a:rPr lang="ru-RU" sz="3200" dirty="0" err="1">
                <a:latin typeface="Times New Roman" panose="02020603050405020304" pitchFamily="18" charset="0"/>
                <a:cs typeface="Times New Roman" panose="02020603050405020304" pitchFamily="18" charset="0"/>
              </a:rPr>
              <a:t>це</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сукупність</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фізіологічних</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психофізіологічних</a:t>
            </a:r>
            <a:r>
              <a:rPr lang="ru-RU" sz="3200" dirty="0" smtClean="0">
                <a:latin typeface="Times New Roman" panose="02020603050405020304" pitchFamily="18" charset="0"/>
                <a:cs typeface="Times New Roman" panose="02020603050405020304" pitchFamily="18" charset="0"/>
              </a:rPr>
              <a:t>, </a:t>
            </a:r>
            <a:r>
              <a:rPr lang="ru-RU" sz="3200" dirty="0" err="1" smtClean="0">
                <a:latin typeface="Times New Roman" panose="02020603050405020304" pitchFamily="18" charset="0"/>
                <a:cs typeface="Times New Roman" panose="02020603050405020304" pitchFamily="18" charset="0"/>
              </a:rPr>
              <a:t>антропараметричних</a:t>
            </a:r>
            <a:r>
              <a:rPr lang="ru-RU" sz="3200" dirty="0" smtClean="0">
                <a:latin typeface="Times New Roman" panose="02020603050405020304" pitchFamily="18" charset="0"/>
                <a:cs typeface="Times New Roman" panose="02020603050405020304" pitchFamily="18" charset="0"/>
              </a:rPr>
              <a:t> </a:t>
            </a:r>
            <a:r>
              <a:rPr lang="ru-RU" sz="3200" dirty="0">
                <a:latin typeface="Times New Roman" panose="02020603050405020304" pitchFamily="18" charset="0"/>
                <a:cs typeface="Times New Roman" panose="02020603050405020304" pitchFamily="18" charset="0"/>
              </a:rPr>
              <a:t>та </a:t>
            </a:r>
            <a:r>
              <a:rPr lang="ru-RU" sz="3200" dirty="0" err="1">
                <a:latin typeface="Times New Roman" panose="02020603050405020304" pitchFamily="18" charset="0"/>
                <a:cs typeface="Times New Roman" panose="02020603050405020304" pitchFamily="18" charset="0"/>
              </a:rPr>
              <a:t>професійних</a:t>
            </a:r>
            <a:r>
              <a:rPr lang="ru-RU" sz="3200" dirty="0">
                <a:latin typeface="Times New Roman" panose="02020603050405020304" pitchFamily="18" charset="0"/>
                <a:cs typeface="Times New Roman" panose="02020603050405020304" pitchFamily="18" charset="0"/>
              </a:rPr>
              <a:t> характеристик, </a:t>
            </a:r>
            <a:r>
              <a:rPr lang="ru-RU" sz="3200" dirty="0" err="1">
                <a:latin typeface="Times New Roman" panose="02020603050405020304" pitchFamily="18" charset="0"/>
                <a:cs typeface="Times New Roman" panose="02020603050405020304" pitchFamily="18" charset="0"/>
              </a:rPr>
              <a:t>які</a:t>
            </a:r>
            <a:r>
              <a:rPr lang="ru-RU" sz="3200" dirty="0">
                <a:latin typeface="Times New Roman" panose="02020603050405020304" pitchFamily="18" charset="0"/>
                <a:cs typeface="Times New Roman" panose="02020603050405020304" pitchFamily="18" charset="0"/>
              </a:rPr>
              <a:t> в </a:t>
            </a:r>
            <a:r>
              <a:rPr lang="ru-RU" sz="3200" dirty="0" err="1">
                <a:latin typeface="Times New Roman" panose="02020603050405020304" pitchFamily="18" charset="0"/>
                <a:cs typeface="Times New Roman" panose="02020603050405020304" pitchFamily="18" charset="0"/>
              </a:rPr>
              <a:t>тій</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чи</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іншій</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мірі</a:t>
            </a:r>
            <a:r>
              <a:rPr lang="ru-RU" sz="3200" dirty="0">
                <a:latin typeface="Times New Roman" panose="02020603050405020304" pitchFamily="18" charset="0"/>
                <a:cs typeface="Times New Roman" panose="02020603050405020304" pitchFamily="18" charset="0"/>
              </a:rPr>
              <a:t> </a:t>
            </a:r>
            <a:r>
              <a:rPr lang="ru-RU" sz="3200" dirty="0" err="1" smtClean="0">
                <a:latin typeface="Times New Roman" panose="02020603050405020304" pitchFamily="18" charset="0"/>
                <a:cs typeface="Times New Roman" panose="02020603050405020304" pitchFamily="18" charset="0"/>
              </a:rPr>
              <a:t>сприяють</a:t>
            </a:r>
            <a:r>
              <a:rPr lang="ru-RU" sz="3200" dirty="0" smtClean="0">
                <a:latin typeface="Times New Roman" panose="02020603050405020304" pitchFamily="18" charset="0"/>
                <a:cs typeface="Times New Roman" panose="02020603050405020304" pitchFamily="18" charset="0"/>
              </a:rPr>
              <a:t> </a:t>
            </a:r>
            <a:r>
              <a:rPr lang="ru-RU" sz="3200" dirty="0" err="1" smtClean="0">
                <a:latin typeface="Times New Roman" panose="02020603050405020304" pitchFamily="18" charset="0"/>
                <a:cs typeface="Times New Roman" panose="02020603050405020304" pitchFamily="18" charset="0"/>
              </a:rPr>
              <a:t>виникненню</a:t>
            </a:r>
            <a:r>
              <a:rPr lang="ru-RU" sz="3200" dirty="0" smtClean="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небезпек</a:t>
            </a:r>
            <a:r>
              <a:rPr lang="ru-RU" sz="3200" dirty="0">
                <a:latin typeface="Times New Roman" panose="02020603050405020304" pitchFamily="18" charset="0"/>
                <a:cs typeface="Times New Roman" panose="02020603050405020304" pitchFamily="18" charset="0"/>
              </a:rPr>
              <a:t>.</a:t>
            </a:r>
          </a:p>
        </p:txBody>
      </p:sp>
      <p:pic>
        <p:nvPicPr>
          <p:cNvPr id="3" name="Рисунок 2"/>
          <p:cNvPicPr>
            <a:picLocks noChangeAspect="1"/>
          </p:cNvPicPr>
          <p:nvPr/>
        </p:nvPicPr>
        <p:blipFill>
          <a:blip r:embed="rId2"/>
          <a:stretch>
            <a:fillRect/>
          </a:stretch>
        </p:blipFill>
        <p:spPr>
          <a:xfrm>
            <a:off x="1999950" y="2925041"/>
            <a:ext cx="9790432" cy="3195204"/>
          </a:xfrm>
          <a:prstGeom prst="rect">
            <a:avLst/>
          </a:prstGeom>
        </p:spPr>
      </p:pic>
    </p:spTree>
    <p:extLst>
      <p:ext uri="{BB962C8B-B14F-4D97-AF65-F5344CB8AC3E}">
        <p14:creationId xmlns:p14="http://schemas.microsoft.com/office/powerpoint/2010/main" val="36167663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51560" y="1684496"/>
            <a:ext cx="10812780" cy="2062103"/>
          </a:xfrm>
          <a:prstGeom prst="rect">
            <a:avLst/>
          </a:prstGeom>
        </p:spPr>
        <p:txBody>
          <a:bodyPr wrap="square">
            <a:spAutoFit/>
          </a:bodyPr>
          <a:lstStyle/>
          <a:p>
            <a:pPr algn="just"/>
            <a:r>
              <a:rPr lang="ru-RU" sz="3200" b="1" i="1" dirty="0" err="1">
                <a:latin typeface="Times New Roman" panose="02020603050405020304" pitchFamily="18" charset="0"/>
                <a:cs typeface="Times New Roman" panose="02020603050405020304" pitchFamily="18" charset="0"/>
              </a:rPr>
              <a:t>Ідентифікація</a:t>
            </a:r>
            <a:r>
              <a:rPr lang="ru-RU" sz="3200" b="1" i="1" dirty="0">
                <a:latin typeface="Times New Roman" panose="02020603050405020304" pitchFamily="18" charset="0"/>
                <a:cs typeface="Times New Roman" panose="02020603050405020304" pitchFamily="18" charset="0"/>
              </a:rPr>
              <a:t> </a:t>
            </a:r>
            <a:r>
              <a:rPr lang="ru-RU" sz="3200" b="1" i="1" dirty="0" err="1">
                <a:latin typeface="Times New Roman" panose="02020603050405020304" pitchFamily="18" charset="0"/>
                <a:cs typeface="Times New Roman" panose="02020603050405020304" pitchFamily="18" charset="0"/>
              </a:rPr>
              <a:t>небезпеки</a:t>
            </a:r>
            <a:r>
              <a:rPr lang="ru-RU" sz="3200" b="1" i="1" dirty="0">
                <a:latin typeface="Times New Roman" panose="02020603050405020304" pitchFamily="18" charset="0"/>
                <a:cs typeface="Times New Roman" panose="02020603050405020304" pitchFamily="18" charset="0"/>
              </a:rPr>
              <a:t> </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процес</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розпізнавання</a:t>
            </a:r>
            <a:r>
              <a:rPr lang="ru-RU" sz="3200" dirty="0">
                <a:latin typeface="Times New Roman" panose="02020603050405020304" pitchFamily="18" charset="0"/>
                <a:cs typeface="Times New Roman" panose="02020603050405020304" pitchFamily="18" charset="0"/>
              </a:rPr>
              <a:t> образу </a:t>
            </a:r>
            <a:r>
              <a:rPr lang="ru-RU" sz="3200" dirty="0" err="1">
                <a:latin typeface="Times New Roman" panose="02020603050405020304" pitchFamily="18" charset="0"/>
                <a:cs typeface="Times New Roman" panose="02020603050405020304" pitchFamily="18" charset="0"/>
              </a:rPr>
              <a:t>небезпеки</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встановлення</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можливих</a:t>
            </a:r>
            <a:r>
              <a:rPr lang="ru-RU" sz="3200" dirty="0">
                <a:latin typeface="Times New Roman" panose="02020603050405020304" pitchFamily="18" charset="0"/>
                <a:cs typeface="Times New Roman" panose="02020603050405020304" pitchFamily="18" charset="0"/>
              </a:rPr>
              <a:t> причин, </a:t>
            </a:r>
            <a:r>
              <a:rPr lang="ru-RU" sz="3200" dirty="0" err="1">
                <a:latin typeface="Times New Roman" panose="02020603050405020304" pitchFamily="18" charset="0"/>
                <a:cs typeface="Times New Roman" panose="02020603050405020304" pitchFamily="18" charset="0"/>
              </a:rPr>
              <a:t>просторових</a:t>
            </a:r>
            <a:r>
              <a:rPr lang="ru-RU" sz="3200" dirty="0">
                <a:latin typeface="Times New Roman" panose="02020603050405020304" pitchFamily="18" charset="0"/>
                <a:cs typeface="Times New Roman" panose="02020603050405020304" pitchFamily="18" charset="0"/>
              </a:rPr>
              <a:t> та </a:t>
            </a:r>
            <a:r>
              <a:rPr lang="ru-RU" sz="3200" dirty="0" err="1">
                <a:latin typeface="Times New Roman" panose="02020603050405020304" pitchFamily="18" charset="0"/>
                <a:cs typeface="Times New Roman" panose="02020603050405020304" pitchFamily="18" charset="0"/>
              </a:rPr>
              <a:t>часових</a:t>
            </a:r>
            <a:r>
              <a:rPr lang="ru-RU" sz="3200" dirty="0">
                <a:latin typeface="Times New Roman" panose="02020603050405020304" pitchFamily="18" charset="0"/>
                <a:cs typeface="Times New Roman" panose="02020603050405020304" pitchFamily="18" charset="0"/>
              </a:rPr>
              <a:t> координат, </a:t>
            </a:r>
            <a:r>
              <a:rPr lang="ru-RU" sz="3200" dirty="0" err="1">
                <a:latin typeface="Times New Roman" panose="02020603050405020304" pitchFamily="18" charset="0"/>
                <a:cs typeface="Times New Roman" panose="02020603050405020304" pitchFamily="18" charset="0"/>
              </a:rPr>
              <a:t>імовірності</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прояву</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величини</a:t>
            </a:r>
            <a:r>
              <a:rPr lang="ru-RU" sz="3200" dirty="0">
                <a:latin typeface="Times New Roman" panose="02020603050405020304" pitchFamily="18" charset="0"/>
                <a:cs typeface="Times New Roman" panose="02020603050405020304" pitchFamily="18" charset="0"/>
              </a:rPr>
              <a:t> та </a:t>
            </a:r>
            <a:r>
              <a:rPr lang="ru-RU" sz="3200" dirty="0" err="1">
                <a:latin typeface="Times New Roman" panose="02020603050405020304" pitchFamily="18" charset="0"/>
                <a:cs typeface="Times New Roman" panose="02020603050405020304" pitchFamily="18" charset="0"/>
              </a:rPr>
              <a:t>наслідків</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небезпеки</a:t>
            </a:r>
            <a:r>
              <a:rPr lang="ru-RU" sz="3200" dirty="0">
                <a:latin typeface="Times New Roman" panose="02020603050405020304" pitchFamily="18" charset="0"/>
                <a:cs typeface="Times New Roman" panose="02020603050405020304" pitchFamily="18" charset="0"/>
              </a:rPr>
              <a:t>.</a:t>
            </a:r>
          </a:p>
        </p:txBody>
      </p:sp>
      <p:pic>
        <p:nvPicPr>
          <p:cNvPr id="3" name="Рисунок 2"/>
          <p:cNvPicPr>
            <a:picLocks noChangeAspect="1"/>
          </p:cNvPicPr>
          <p:nvPr/>
        </p:nvPicPr>
        <p:blipFill>
          <a:blip r:embed="rId2"/>
          <a:stretch>
            <a:fillRect/>
          </a:stretch>
        </p:blipFill>
        <p:spPr>
          <a:xfrm>
            <a:off x="2677886" y="3981392"/>
            <a:ext cx="7043056" cy="2622007"/>
          </a:xfrm>
          <a:prstGeom prst="rect">
            <a:avLst/>
          </a:prstGeom>
          <a:effectLst>
            <a:softEdge rad="317500"/>
          </a:effectLst>
        </p:spPr>
      </p:pic>
    </p:spTree>
    <p:extLst>
      <p:ext uri="{BB962C8B-B14F-4D97-AF65-F5344CB8AC3E}">
        <p14:creationId xmlns:p14="http://schemas.microsoft.com/office/powerpoint/2010/main" val="903192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234440" y="1201088"/>
            <a:ext cx="10241280" cy="3706720"/>
          </a:xfrm>
          <a:prstGeom prst="rect">
            <a:avLst/>
          </a:prstGeom>
        </p:spPr>
        <p:txBody>
          <a:bodyPr wrap="square">
            <a:spAutoFit/>
          </a:bodyPr>
          <a:lstStyle/>
          <a:p>
            <a:pPr indent="450215" algn="just">
              <a:lnSpc>
                <a:spcPct val="150000"/>
              </a:lnSpc>
              <a:spcAft>
                <a:spcPts val="0"/>
              </a:spcAft>
            </a:pPr>
            <a:r>
              <a:rPr lang="uk-UA" sz="3200" b="1" i="1" dirty="0">
                <a:latin typeface="Times New Roman" panose="02020603050405020304" pitchFamily="18" charset="0"/>
                <a:ea typeface="Calibri" panose="020F0502020204030204" pitchFamily="34" charset="0"/>
                <a:cs typeface="Times New Roman" panose="02020603050405020304" pitchFamily="18" charset="0"/>
              </a:rPr>
              <a:t>Номенклатура</a:t>
            </a:r>
            <a:r>
              <a:rPr lang="uk-UA" sz="3200" dirty="0">
                <a:latin typeface="Times New Roman" panose="02020603050405020304" pitchFamily="18" charset="0"/>
                <a:ea typeface="Calibri" panose="020F0502020204030204" pitchFamily="34" charset="0"/>
                <a:cs typeface="Times New Roman" panose="02020603050405020304" pitchFamily="18" charset="0"/>
              </a:rPr>
              <a:t> – система назв, термінів, що застосовуються у якій-небудь галузі науки, техніки. У теорії БЖД доцільно виділити кілька рівнів номенклатури: загальну, локальну, галузеву, місцеву (для окремих об’єктів) та ін.</a:t>
            </a:r>
            <a:endParaRPr lang="ru-RU" sz="3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Прямоугольник 2"/>
          <p:cNvSpPr/>
          <p:nvPr/>
        </p:nvSpPr>
        <p:spPr>
          <a:xfrm>
            <a:off x="1623060" y="5299055"/>
            <a:ext cx="10309860" cy="1569660"/>
          </a:xfrm>
          <a:prstGeom prst="rect">
            <a:avLst/>
          </a:prstGeom>
        </p:spPr>
        <p:txBody>
          <a:bodyPr wrap="square">
            <a:spAutoFit/>
          </a:bodyPr>
          <a:lstStyle/>
          <a:p>
            <a:pPr indent="450215" algn="just">
              <a:lnSpc>
                <a:spcPct val="150000"/>
              </a:lnSpc>
              <a:spcAft>
                <a:spcPts val="0"/>
              </a:spcAft>
            </a:pPr>
            <a:r>
              <a:rPr lang="uk-UA" sz="3200" dirty="0">
                <a:latin typeface="Times New Roman" panose="02020603050405020304" pitchFamily="18" charset="0"/>
                <a:ea typeface="Calibri" panose="020F0502020204030204" pitchFamily="34" charset="0"/>
                <a:cs typeface="Times New Roman" panose="02020603050405020304" pitchFamily="18" charset="0"/>
              </a:rPr>
              <a:t>Номенклатура, тобто перелік можливих небезпек, налічує понад 150 найменувань.</a:t>
            </a:r>
            <a:endParaRPr lang="ru-RU"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388831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325880" y="196625"/>
            <a:ext cx="10469880" cy="6740307"/>
          </a:xfrm>
          <a:prstGeom prst="rect">
            <a:avLst/>
          </a:prstGeom>
        </p:spPr>
        <p:txBody>
          <a:bodyPr wrap="square">
            <a:spAutoFit/>
          </a:bodyPr>
          <a:lstStyle/>
          <a:p>
            <a:pPr indent="450215" algn="just">
              <a:lnSpc>
                <a:spcPct val="150000"/>
              </a:lnSpc>
              <a:spcAft>
                <a:spcPts val="0"/>
              </a:spcAft>
            </a:pPr>
            <a:r>
              <a:rPr lang="uk-UA" sz="3200" b="1" i="1" dirty="0">
                <a:latin typeface="Times New Roman" panose="02020603050405020304" pitchFamily="18" charset="0"/>
                <a:ea typeface="Calibri" panose="020F0502020204030204" pitchFamily="34" charset="0"/>
                <a:cs typeface="Times New Roman" panose="02020603050405020304" pitchFamily="18" charset="0"/>
              </a:rPr>
              <a:t>Таксономія</a:t>
            </a:r>
            <a:r>
              <a:rPr lang="uk-UA" sz="3200" dirty="0">
                <a:latin typeface="Times New Roman" panose="02020603050405020304" pitchFamily="18" charset="0"/>
                <a:ea typeface="Calibri" panose="020F0502020204030204" pitchFamily="34" charset="0"/>
                <a:cs typeface="Times New Roman" panose="02020603050405020304" pitchFamily="18" charset="0"/>
              </a:rPr>
              <a:t> – наука про класифікацію та систематизацію складних явищ, понять, об’єктів. Оскільки небезпека є поняттям складним, ієрархічним, таким, що має багато ознак, то класифікація та систематизація їх виконує важливу роль в організації наукового знання в галузі безпеки діяльності, дає змогу глибше пізнати природу небезпеки. </a:t>
            </a:r>
            <a:endParaRPr lang="uk-UA" sz="3200" dirty="0" smtClean="0">
              <a:latin typeface="Times New Roman" panose="02020603050405020304" pitchFamily="18"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uk-UA" sz="3200" dirty="0" smtClean="0">
                <a:latin typeface="Times New Roman" panose="02020603050405020304" pitchFamily="18" charset="0"/>
                <a:ea typeface="Calibri" panose="020F0502020204030204" pitchFamily="34" charset="0"/>
                <a:cs typeface="Times New Roman" panose="02020603050405020304" pitchFamily="18" charset="0"/>
              </a:rPr>
              <a:t>Досконала</a:t>
            </a:r>
            <a:r>
              <a:rPr lang="uk-UA" sz="3200" dirty="0">
                <a:latin typeface="Times New Roman" panose="02020603050405020304" pitchFamily="18" charset="0"/>
                <a:ea typeface="Calibri" panose="020F0502020204030204" pitchFamily="34" charset="0"/>
                <a:cs typeface="Times New Roman" panose="02020603050405020304" pitchFamily="18" charset="0"/>
              </a:rPr>
              <a:t>, достатньо повна таксономія небезпек поки що не розроблена.</a:t>
            </a:r>
            <a:endParaRPr lang="ru-RU"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489787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stretch>
            <a:fillRect/>
          </a:stretch>
        </p:blipFill>
        <p:spPr>
          <a:xfrm>
            <a:off x="1049482" y="1838325"/>
            <a:ext cx="10986655" cy="3639542"/>
          </a:xfrm>
          <a:prstGeom prst="rect">
            <a:avLst/>
          </a:prstGeom>
        </p:spPr>
      </p:pic>
      <p:sp>
        <p:nvSpPr>
          <p:cNvPr id="3" name="TextBox 2"/>
          <p:cNvSpPr txBox="1"/>
          <p:nvPr/>
        </p:nvSpPr>
        <p:spPr>
          <a:xfrm>
            <a:off x="1870364" y="114300"/>
            <a:ext cx="9601200" cy="584775"/>
          </a:xfrm>
          <a:prstGeom prst="rect">
            <a:avLst/>
          </a:prstGeom>
          <a:noFill/>
        </p:spPr>
        <p:txBody>
          <a:bodyPr wrap="square" rtlCol="0">
            <a:spAutoFit/>
          </a:bodyPr>
          <a:lstStyle/>
          <a:p>
            <a:pPr algn="ctr"/>
            <a:r>
              <a:rPr lang="uk-UA" sz="3200" b="1" dirty="0" smtClean="0">
                <a:latin typeface="Times New Roman" panose="02020603050405020304" pitchFamily="18" charset="0"/>
                <a:cs typeface="Times New Roman" panose="02020603050405020304" pitchFamily="18" charset="0"/>
              </a:rPr>
              <a:t>Класифікація небезпек за джерелами походження</a:t>
            </a:r>
            <a:endParaRPr lang="ru-RU"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545851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577340" y="953646"/>
            <a:ext cx="10218420" cy="2308324"/>
          </a:xfrm>
          <a:prstGeom prst="rect">
            <a:avLst/>
          </a:prstGeom>
        </p:spPr>
        <p:txBody>
          <a:bodyPr wrap="square">
            <a:spAutoFit/>
          </a:bodyPr>
          <a:lstStyle/>
          <a:p>
            <a:pPr indent="450215" algn="just">
              <a:lnSpc>
                <a:spcPct val="150000"/>
              </a:lnSpc>
              <a:spcAft>
                <a:spcPts val="0"/>
              </a:spcAft>
            </a:pPr>
            <a:r>
              <a:rPr lang="uk-UA" sz="3200" i="1" dirty="0">
                <a:latin typeface="Times New Roman" panose="02020603050405020304" pitchFamily="18" charset="0"/>
                <a:ea typeface="Calibri" panose="020F0502020204030204" pitchFamily="34" charset="0"/>
                <a:cs typeface="Times New Roman" panose="02020603050405020304" pitchFamily="18" charset="0"/>
              </a:rPr>
              <a:t>За джерелом походження </a:t>
            </a:r>
            <a:r>
              <a:rPr lang="uk-UA" sz="3200" dirty="0">
                <a:latin typeface="Times New Roman" panose="02020603050405020304" pitchFamily="18" charset="0"/>
                <a:ea typeface="Calibri" panose="020F0502020204030204" pitchFamily="34" charset="0"/>
                <a:cs typeface="Times New Roman" panose="02020603050405020304" pitchFamily="18" charset="0"/>
              </a:rPr>
              <a:t>розрізняють </a:t>
            </a:r>
            <a:r>
              <a:rPr lang="uk-UA" sz="3200" b="1" dirty="0">
                <a:latin typeface="Times New Roman" panose="02020603050405020304" pitchFamily="18" charset="0"/>
                <a:ea typeface="Calibri" panose="020F0502020204030204" pitchFamily="34" charset="0"/>
                <a:cs typeface="Times New Roman" panose="02020603050405020304" pitchFamily="18" charset="0"/>
              </a:rPr>
              <a:t>6 груп небезпек</a:t>
            </a:r>
            <a:r>
              <a:rPr lang="uk-UA" sz="3200" dirty="0">
                <a:latin typeface="Times New Roman" panose="02020603050405020304" pitchFamily="18" charset="0"/>
                <a:ea typeface="Calibri" panose="020F0502020204030204" pitchFamily="34" charset="0"/>
                <a:cs typeface="Times New Roman" panose="02020603050405020304" pitchFamily="18" charset="0"/>
              </a:rPr>
              <a:t>: природні, техногенні, антропогенні, екологічні, соціальні, біологічні</a:t>
            </a:r>
            <a:r>
              <a:rPr lang="uk-UA" dirty="0">
                <a:latin typeface="Times New Roman" panose="02020603050405020304" pitchFamily="18" charset="0"/>
                <a:ea typeface="Calibri" panose="020F0502020204030204" pitchFamily="34" charset="0"/>
                <a:cs typeface="Times New Roman" panose="02020603050405020304" pitchFamily="18" charset="0"/>
              </a:rPr>
              <a:t>.</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Прямоугольник 2"/>
          <p:cNvSpPr/>
          <p:nvPr/>
        </p:nvSpPr>
        <p:spPr>
          <a:xfrm>
            <a:off x="1577340" y="4134535"/>
            <a:ext cx="10218420" cy="1480149"/>
          </a:xfrm>
          <a:prstGeom prst="rect">
            <a:avLst/>
          </a:prstGeom>
        </p:spPr>
        <p:txBody>
          <a:bodyPr wrap="square">
            <a:spAutoFit/>
          </a:bodyPr>
          <a:lstStyle/>
          <a:p>
            <a:pPr>
              <a:lnSpc>
                <a:spcPct val="150000"/>
              </a:lnSpc>
            </a:pPr>
            <a:r>
              <a:rPr lang="uk-UA" sz="3200" i="1" dirty="0">
                <a:latin typeface="Times New Roman" panose="02020603050405020304" pitchFamily="18" charset="0"/>
                <a:ea typeface="Calibri" panose="020F0502020204030204" pitchFamily="34" charset="0"/>
              </a:rPr>
              <a:t>За характером дії на людину </a:t>
            </a:r>
            <a:r>
              <a:rPr lang="uk-UA" sz="3200" dirty="0">
                <a:latin typeface="Times New Roman" panose="02020603050405020304" pitchFamily="18" charset="0"/>
                <a:ea typeface="Calibri" panose="020F0502020204030204" pitchFamily="34" charset="0"/>
              </a:rPr>
              <a:t>небезпеки можна поділити на групи: фізичні, хімічні, біологічні, психофізіологічні </a:t>
            </a:r>
            <a:endParaRPr lang="ru-RU" sz="3200" dirty="0"/>
          </a:p>
        </p:txBody>
      </p:sp>
    </p:spTree>
    <p:extLst>
      <p:ext uri="{BB962C8B-B14F-4D97-AF65-F5344CB8AC3E}">
        <p14:creationId xmlns:p14="http://schemas.microsoft.com/office/powerpoint/2010/main" val="41340086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417320" y="419160"/>
            <a:ext cx="10309860" cy="5912131"/>
          </a:xfrm>
          <a:prstGeom prst="rect">
            <a:avLst/>
          </a:prstGeom>
        </p:spPr>
        <p:txBody>
          <a:bodyPr wrap="square">
            <a:spAutoFit/>
          </a:bodyPr>
          <a:lstStyle/>
          <a:p>
            <a:pPr indent="450215" algn="just">
              <a:lnSpc>
                <a:spcPct val="150000"/>
              </a:lnSpc>
            </a:pPr>
            <a:r>
              <a:rPr lang="uk-UA" sz="3200" i="1" dirty="0">
                <a:latin typeface="Times New Roman" panose="02020603050405020304" pitchFamily="18" charset="0"/>
                <a:ea typeface="Calibri" panose="020F0502020204030204" pitchFamily="34" charset="0"/>
                <a:cs typeface="Times New Roman" panose="02020603050405020304" pitchFamily="18" charset="0"/>
              </a:rPr>
              <a:t>За часом виявлення </a:t>
            </a:r>
            <a:r>
              <a:rPr lang="uk-UA" sz="3200" dirty="0">
                <a:latin typeface="Times New Roman" panose="02020603050405020304" pitchFamily="18" charset="0"/>
                <a:ea typeface="Calibri" panose="020F0502020204030204" pitchFamily="34" charset="0"/>
                <a:cs typeface="Times New Roman" panose="02020603050405020304" pitchFamily="18" charset="0"/>
              </a:rPr>
              <a:t>поганих наслідків небезпеки діляться на імпульсивні та кумулятивні.</a:t>
            </a:r>
            <a:endParaRPr lang="ru-RU" sz="3200" dirty="0">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pPr>
            <a:r>
              <a:rPr lang="uk-UA" sz="3200" i="1" dirty="0">
                <a:latin typeface="Times New Roman" panose="02020603050405020304" pitchFamily="18" charset="0"/>
                <a:ea typeface="Calibri" panose="020F0502020204030204" pitchFamily="34" charset="0"/>
                <a:cs typeface="Times New Roman" panose="02020603050405020304" pitchFamily="18" charset="0"/>
              </a:rPr>
              <a:t>За локалізацією </a:t>
            </a:r>
            <a:r>
              <a:rPr lang="uk-UA" sz="3200" dirty="0">
                <a:latin typeface="Times New Roman" panose="02020603050405020304" pitchFamily="18" charset="0"/>
                <a:ea typeface="Calibri" panose="020F0502020204030204" pitchFamily="34" charset="0"/>
                <a:cs typeface="Times New Roman" panose="02020603050405020304" pitchFamily="18" charset="0"/>
              </a:rPr>
              <a:t>небезпеки бувають: пов’язані із літосферою, гідросферою, атмосферою, космосом.</a:t>
            </a:r>
            <a:endParaRPr lang="ru-RU" sz="3200" dirty="0">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pPr>
            <a:r>
              <a:rPr lang="uk-UA" sz="3200" i="1" dirty="0">
                <a:latin typeface="Times New Roman" panose="02020603050405020304" pitchFamily="18" charset="0"/>
                <a:ea typeface="Calibri" panose="020F0502020204030204" pitchFamily="34" charset="0"/>
                <a:cs typeface="Times New Roman" panose="02020603050405020304" pitchFamily="18" charset="0"/>
              </a:rPr>
              <a:t>За наслідками</a:t>
            </a:r>
            <a:r>
              <a:rPr lang="uk-UA" sz="3200" dirty="0">
                <a:latin typeface="Times New Roman" panose="02020603050405020304" pitchFamily="18" charset="0"/>
                <a:ea typeface="Calibri" panose="020F0502020204030204" pitchFamily="34" charset="0"/>
                <a:cs typeface="Times New Roman" panose="02020603050405020304" pitchFamily="18" charset="0"/>
              </a:rPr>
              <a:t>, що спричинили: втома, захворювання, травми, аварії, пожежі, летальні наслідки та ін.</a:t>
            </a:r>
            <a:endParaRPr lang="ru-RU" sz="32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uk-UA" sz="3200" i="1" dirty="0">
                <a:latin typeface="Times New Roman" panose="02020603050405020304" pitchFamily="18" charset="0"/>
                <a:ea typeface="Calibri" panose="020F0502020204030204" pitchFamily="34" charset="0"/>
              </a:rPr>
              <a:t>За </a:t>
            </a:r>
            <a:r>
              <a:rPr lang="uk-UA" sz="3200" i="1" dirty="0" err="1">
                <a:latin typeface="Times New Roman" panose="02020603050405020304" pitchFamily="18" charset="0"/>
                <a:ea typeface="Calibri" panose="020F0502020204030204" pitchFamily="34" charset="0"/>
              </a:rPr>
              <a:t>нанесенеми</a:t>
            </a:r>
            <a:r>
              <a:rPr lang="uk-UA" sz="3200" i="1" dirty="0">
                <a:latin typeface="Times New Roman" panose="02020603050405020304" pitchFamily="18" charset="0"/>
                <a:ea typeface="Calibri" panose="020F0502020204030204" pitchFamily="34" charset="0"/>
              </a:rPr>
              <a:t> збитками</a:t>
            </a:r>
            <a:r>
              <a:rPr lang="uk-UA" sz="3200" dirty="0">
                <a:latin typeface="Times New Roman" panose="02020603050405020304" pitchFamily="18" charset="0"/>
                <a:ea typeface="Calibri" panose="020F0502020204030204" pitchFamily="34" charset="0"/>
              </a:rPr>
              <a:t>: соціальні, технічні, екологічний, економічні. </a:t>
            </a:r>
            <a:endParaRPr lang="ru-RU" sz="3200" dirty="0"/>
          </a:p>
        </p:txBody>
      </p:sp>
    </p:spTree>
    <p:extLst>
      <p:ext uri="{BB962C8B-B14F-4D97-AF65-F5344CB8AC3E}">
        <p14:creationId xmlns:p14="http://schemas.microsoft.com/office/powerpoint/2010/main" val="12958576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p:cNvPicPr>
            <a:picLocks noChangeAspect="1"/>
          </p:cNvPicPr>
          <p:nvPr/>
        </p:nvPicPr>
        <p:blipFill>
          <a:blip r:embed="rId2"/>
          <a:stretch>
            <a:fillRect/>
          </a:stretch>
        </p:blipFill>
        <p:spPr>
          <a:xfrm>
            <a:off x="6859361" y="4019549"/>
            <a:ext cx="5519556" cy="2958194"/>
          </a:xfrm>
          <a:prstGeom prst="rect">
            <a:avLst/>
          </a:prstGeom>
          <a:effectLst>
            <a:softEdge rad="635000"/>
          </a:effectLst>
        </p:spPr>
      </p:pic>
      <p:sp>
        <p:nvSpPr>
          <p:cNvPr id="2" name="Прямоугольник 1"/>
          <p:cNvSpPr/>
          <p:nvPr/>
        </p:nvSpPr>
        <p:spPr>
          <a:xfrm>
            <a:off x="1299754" y="620294"/>
            <a:ext cx="10012680" cy="4777783"/>
          </a:xfrm>
          <a:prstGeom prst="rect">
            <a:avLst/>
          </a:prstGeom>
        </p:spPr>
        <p:txBody>
          <a:bodyPr wrap="square">
            <a:spAutoFit/>
          </a:bodyPr>
          <a:lstStyle/>
          <a:p>
            <a:pPr indent="450215" algn="just">
              <a:lnSpc>
                <a:spcPct val="120000"/>
              </a:lnSpc>
              <a:spcAft>
                <a:spcPts val="0"/>
              </a:spcAft>
            </a:pPr>
            <a:r>
              <a:rPr lang="uk-UA" sz="3200" b="1" i="1" dirty="0">
                <a:latin typeface="Times New Roman" panose="02020603050405020304" pitchFamily="18" charset="0"/>
                <a:ea typeface="Calibri" panose="020F0502020204030204" pitchFamily="34" charset="0"/>
                <a:cs typeface="Times New Roman" panose="02020603050405020304" pitchFamily="18" charset="0"/>
              </a:rPr>
              <a:t>Природні джерела небезпеки</a:t>
            </a:r>
            <a:r>
              <a:rPr lang="uk-UA" sz="3200" i="1" dirty="0">
                <a:latin typeface="Times New Roman" panose="02020603050405020304" pitchFamily="18" charset="0"/>
                <a:ea typeface="Calibri" panose="020F0502020204030204" pitchFamily="34" charset="0"/>
                <a:cs typeface="Times New Roman" panose="02020603050405020304" pitchFamily="18" charset="0"/>
              </a:rPr>
              <a:t> </a:t>
            </a:r>
            <a:r>
              <a:rPr lang="uk-UA" sz="3200" dirty="0">
                <a:latin typeface="Times New Roman" panose="02020603050405020304" pitchFamily="18" charset="0"/>
                <a:ea typeface="Calibri" panose="020F0502020204030204" pitchFamily="34" charset="0"/>
                <a:cs typeface="Times New Roman" panose="02020603050405020304" pitchFamily="18" charset="0"/>
              </a:rPr>
              <a:t>— це природні об'єкти, явища природи та стихійні лиха, які становлять загрозу для життя чи здоров'я людини (землетруси, зсуви, селі, вулкани, повені, снігові лавини, шторми, урагани, зливи, град, тумани, ожеледі, блискавки, астероїди, сонячне та космічне випромінювання, небезпечні рослини, тварини, риби, комахи, грибки, бактерії, віруси, заразні хвороби тварин та рослин).</a:t>
            </a:r>
            <a:endParaRPr lang="ru-RU"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195156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План </a:t>
            </a:r>
            <a:r>
              <a:rPr lang="ru-RU" dirty="0" err="1" smtClean="0"/>
              <a:t>лекц</a:t>
            </a:r>
            <a:r>
              <a:rPr lang="uk-UA" dirty="0" err="1" smtClean="0"/>
              <a:t>ії</a:t>
            </a:r>
            <a:endParaRPr lang="ru-RU" dirty="0"/>
          </a:p>
        </p:txBody>
      </p:sp>
      <p:sp>
        <p:nvSpPr>
          <p:cNvPr id="3" name="Объект 2"/>
          <p:cNvSpPr>
            <a:spLocks noGrp="1"/>
          </p:cNvSpPr>
          <p:nvPr>
            <p:ph idx="1"/>
          </p:nvPr>
        </p:nvSpPr>
        <p:spPr/>
        <p:txBody>
          <a:bodyPr/>
          <a:lstStyle/>
          <a:p>
            <a:r>
              <a:rPr lang="uk-UA" dirty="0"/>
              <a:t>1. Основні положення навчальної дисципліни БЖД</a:t>
            </a:r>
            <a:endParaRPr lang="ru-RU" dirty="0"/>
          </a:p>
          <a:p>
            <a:r>
              <a:rPr lang="uk-UA" dirty="0"/>
              <a:t>2. Основні поняття та визначення</a:t>
            </a:r>
            <a:endParaRPr lang="ru-RU" dirty="0"/>
          </a:p>
          <a:p>
            <a:r>
              <a:rPr lang="uk-UA" dirty="0"/>
              <a:t>3. Класифікація джерел небезпеки, небезпечних та шкідливих факторів</a:t>
            </a:r>
            <a:endParaRPr lang="ru-RU" dirty="0"/>
          </a:p>
          <a:p>
            <a:r>
              <a:rPr lang="uk-UA" dirty="0"/>
              <a:t>4. Концепція прийнятого (допустимого) ризику</a:t>
            </a:r>
            <a:endParaRPr lang="ru-RU" dirty="0"/>
          </a:p>
          <a:p>
            <a:endParaRPr lang="ru-RU" dirty="0"/>
          </a:p>
        </p:txBody>
      </p:sp>
    </p:spTree>
    <p:extLst>
      <p:ext uri="{BB962C8B-B14F-4D97-AF65-F5344CB8AC3E}">
        <p14:creationId xmlns:p14="http://schemas.microsoft.com/office/powerpoint/2010/main" val="150685810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45820" y="117693"/>
            <a:ext cx="11346180" cy="6740307"/>
          </a:xfrm>
          <a:prstGeom prst="rect">
            <a:avLst/>
          </a:prstGeom>
        </p:spPr>
        <p:txBody>
          <a:bodyPr wrap="square">
            <a:spAutoFit/>
          </a:bodyPr>
          <a:lstStyle/>
          <a:p>
            <a:pPr algn="just">
              <a:lnSpc>
                <a:spcPct val="150000"/>
              </a:lnSpc>
            </a:pPr>
            <a:r>
              <a:rPr lang="uk-UA" sz="3200" b="1" i="1" dirty="0">
                <a:latin typeface="Times New Roman" panose="02020603050405020304" pitchFamily="18" charset="0"/>
                <a:ea typeface="Calibri" panose="020F0502020204030204" pitchFamily="34" charset="0"/>
              </a:rPr>
              <a:t>Техногенні джерела небезпеки</a:t>
            </a:r>
            <a:r>
              <a:rPr lang="uk-UA" sz="3200" i="1" dirty="0">
                <a:latin typeface="Times New Roman" panose="02020603050405020304" pitchFamily="18" charset="0"/>
                <a:ea typeface="Calibri" panose="020F0502020204030204" pitchFamily="34" charset="0"/>
              </a:rPr>
              <a:t> </a:t>
            </a:r>
            <a:r>
              <a:rPr lang="uk-UA" sz="3200" dirty="0">
                <a:latin typeface="Times New Roman" panose="02020603050405020304" pitchFamily="18" charset="0"/>
                <a:ea typeface="Calibri" panose="020F0502020204030204" pitchFamily="34" charset="0"/>
              </a:rPr>
              <a:t>— це передусім небезпеки, пов'язані з використанням транспортних засобів, з експлуатацією </a:t>
            </a:r>
            <a:r>
              <a:rPr lang="uk-UA" sz="3200" dirty="0" err="1">
                <a:latin typeface="Times New Roman" panose="02020603050405020304" pitchFamily="18" charset="0"/>
                <a:ea typeface="Calibri" panose="020F0502020204030204" pitchFamily="34" charset="0"/>
              </a:rPr>
              <a:t>підіймально</a:t>
            </a:r>
            <a:r>
              <a:rPr lang="uk-UA" sz="3200" dirty="0">
                <a:latin typeface="Times New Roman" panose="02020603050405020304" pitchFamily="18" charset="0"/>
                <a:ea typeface="Calibri" panose="020F0502020204030204" pitchFamily="34" charset="0"/>
              </a:rPr>
              <a:t>-транспортного обладнання, використанням горючих, легкозаймистих і вибухонебезпечних речовин та матеріалів, з використанням процесів, що відбуваються при підвищених температурах та підвищеному тиску, з використанням електричної енергії, хімічних речовин, різних видів випромінювання (іонізуючого, електромагнітного, акустичного).</a:t>
            </a:r>
            <a:endParaRPr lang="ru-RU" sz="3200" dirty="0"/>
          </a:p>
        </p:txBody>
      </p:sp>
    </p:spTree>
    <p:extLst>
      <p:ext uri="{BB962C8B-B14F-4D97-AF65-F5344CB8AC3E}">
        <p14:creationId xmlns:p14="http://schemas.microsoft.com/office/powerpoint/2010/main" val="13283118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577340" y="197257"/>
            <a:ext cx="10241280" cy="2968057"/>
          </a:xfrm>
          <a:prstGeom prst="rect">
            <a:avLst/>
          </a:prstGeom>
        </p:spPr>
        <p:txBody>
          <a:bodyPr wrap="square">
            <a:spAutoFit/>
          </a:bodyPr>
          <a:lstStyle/>
          <a:p>
            <a:pPr indent="450215" algn="just">
              <a:lnSpc>
                <a:spcPct val="150000"/>
              </a:lnSpc>
              <a:spcAft>
                <a:spcPts val="0"/>
              </a:spcAft>
            </a:pPr>
            <a:r>
              <a:rPr lang="uk-UA" sz="3200" b="1" i="1" dirty="0">
                <a:latin typeface="Times New Roman" panose="02020603050405020304" pitchFamily="18" charset="0"/>
                <a:ea typeface="Calibri" panose="020F0502020204030204" pitchFamily="34" charset="0"/>
                <a:cs typeface="Times New Roman" panose="02020603050405020304" pitchFamily="18" charset="0"/>
              </a:rPr>
              <a:t>Шкідливі фактори</a:t>
            </a:r>
            <a:r>
              <a:rPr lang="uk-UA" sz="3200" dirty="0">
                <a:latin typeface="Times New Roman" panose="02020603050405020304" pitchFamily="18" charset="0"/>
                <a:ea typeface="Calibri" panose="020F0502020204030204" pitchFamily="34" charset="0"/>
                <a:cs typeface="Times New Roman" panose="02020603050405020304" pitchFamily="18" charset="0"/>
              </a:rPr>
              <a:t> – чинники життєвого середовища, які призводять до погіршення самопочуття, зниження працездатності, захворювання і навіть до смерті як наслідку захворювання.</a:t>
            </a:r>
            <a:endParaRPr lang="ru-RU" sz="3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Прямоугольник 2"/>
          <p:cNvSpPr/>
          <p:nvPr/>
        </p:nvSpPr>
        <p:spPr>
          <a:xfrm>
            <a:off x="1577340" y="3534817"/>
            <a:ext cx="10241280" cy="2968057"/>
          </a:xfrm>
          <a:prstGeom prst="rect">
            <a:avLst/>
          </a:prstGeom>
        </p:spPr>
        <p:txBody>
          <a:bodyPr wrap="square">
            <a:spAutoFit/>
          </a:bodyPr>
          <a:lstStyle/>
          <a:p>
            <a:pPr indent="450215" algn="just">
              <a:lnSpc>
                <a:spcPct val="150000"/>
              </a:lnSpc>
              <a:spcAft>
                <a:spcPts val="0"/>
              </a:spcAft>
            </a:pPr>
            <a:r>
              <a:rPr lang="uk-UA" sz="3200" b="1" i="1" dirty="0">
                <a:latin typeface="Times New Roman" panose="02020603050405020304" pitchFamily="18" charset="0"/>
                <a:ea typeface="Calibri" panose="020F0502020204030204" pitchFamily="34" charset="0"/>
                <a:cs typeface="Times New Roman" panose="02020603050405020304" pitchFamily="18" charset="0"/>
              </a:rPr>
              <a:t>Небезпечні фактори</a:t>
            </a:r>
            <a:r>
              <a:rPr lang="uk-UA" sz="3200" dirty="0">
                <a:latin typeface="Times New Roman" panose="02020603050405020304" pitchFamily="18" charset="0"/>
                <a:ea typeface="Calibri" panose="020F0502020204030204" pitchFamily="34" charset="0"/>
                <a:cs typeface="Times New Roman" panose="02020603050405020304" pitchFamily="18" charset="0"/>
              </a:rPr>
              <a:t> – чинники життєвого середовища, які призводять до травм, </a:t>
            </a:r>
            <a:r>
              <a:rPr lang="uk-UA" sz="3200" dirty="0" err="1">
                <a:latin typeface="Times New Roman" panose="02020603050405020304" pitchFamily="18" charset="0"/>
                <a:ea typeface="Calibri" panose="020F0502020204030204" pitchFamily="34" charset="0"/>
                <a:cs typeface="Times New Roman" panose="02020603050405020304" pitchFamily="18" charset="0"/>
              </a:rPr>
              <a:t>опіків</a:t>
            </a:r>
            <a:r>
              <a:rPr lang="uk-UA" sz="3200" dirty="0">
                <a:latin typeface="Times New Roman" panose="02020603050405020304" pitchFamily="18" charset="0"/>
                <a:ea typeface="Calibri" panose="020F0502020204030204" pitchFamily="34" charset="0"/>
                <a:cs typeface="Times New Roman" panose="02020603050405020304" pitchFamily="18" charset="0"/>
              </a:rPr>
              <a:t>, обморожень, інших пошкоджень організму або окремих його органів і навіть до раптової смерті.</a:t>
            </a:r>
            <a:endParaRPr lang="ru-RU"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803647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28700" y="532120"/>
            <a:ext cx="10949940" cy="6001643"/>
          </a:xfrm>
          <a:prstGeom prst="rect">
            <a:avLst/>
          </a:prstGeom>
        </p:spPr>
        <p:txBody>
          <a:bodyPr wrap="square">
            <a:spAutoFit/>
          </a:bodyPr>
          <a:lstStyle/>
          <a:p>
            <a:pPr indent="450215" algn="just">
              <a:lnSpc>
                <a:spcPct val="150000"/>
              </a:lnSpc>
              <a:spcAft>
                <a:spcPts val="0"/>
              </a:spcAft>
            </a:pPr>
            <a:r>
              <a:rPr lang="uk-UA" sz="3200" dirty="0">
                <a:latin typeface="Times New Roman" panose="02020603050405020304" pitchFamily="18" charset="0"/>
                <a:ea typeface="Calibri" panose="020F0502020204030204" pitchFamily="34" charset="0"/>
                <a:cs typeface="Times New Roman" panose="02020603050405020304" pitchFamily="18" charset="0"/>
              </a:rPr>
              <a:t>За характером та природою впливу всі небезпечні та шкідливі фактори поділяються на чотири групи: фізичні, хімічні, біологічні та психофізіологічні.</a:t>
            </a:r>
            <a:endParaRPr lang="ru-RU" sz="3200" dirty="0">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uk-UA" sz="3200" dirty="0">
                <a:latin typeface="Times New Roman" panose="02020603050405020304" pitchFamily="18" charset="0"/>
                <a:ea typeface="Calibri" panose="020F0502020204030204" pitchFamily="34" charset="0"/>
                <a:cs typeface="Times New Roman" panose="02020603050405020304" pitchFamily="18" charset="0"/>
              </a:rPr>
              <a:t>Небезпечні та шкідливі фактори і джерела небезпеки бувають прихованими, неявними або ж такими, які важко виявити чи розпізнати.</a:t>
            </a:r>
            <a:endParaRPr lang="ru-RU" sz="3200" dirty="0">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uk-UA" sz="3200" dirty="0">
                <a:latin typeface="Times New Roman" panose="02020603050405020304" pitchFamily="18" charset="0"/>
                <a:ea typeface="Calibri" panose="020F0502020204030204" pitchFamily="34" charset="0"/>
                <a:cs typeface="Times New Roman" panose="02020603050405020304" pitchFamily="18" charset="0"/>
              </a:rPr>
              <a:t>Небезпека проявляється у визначеній просторовій області, яка отримала назву </a:t>
            </a:r>
            <a:r>
              <a:rPr lang="uk-UA" sz="3200" b="1" i="1" dirty="0">
                <a:latin typeface="Times New Roman" panose="02020603050405020304" pitchFamily="18" charset="0"/>
                <a:ea typeface="Calibri" panose="020F0502020204030204" pitchFamily="34" charset="0"/>
                <a:cs typeface="Times New Roman" panose="02020603050405020304" pitchFamily="18" charset="0"/>
              </a:rPr>
              <a:t>небезпечна зона</a:t>
            </a:r>
            <a:r>
              <a:rPr lang="uk-UA" sz="3200" dirty="0">
                <a:latin typeface="Times New Roman" panose="02020603050405020304" pitchFamily="18" charset="0"/>
                <a:ea typeface="Calibri" panose="020F0502020204030204" pitchFamily="34" charset="0"/>
                <a:cs typeface="Times New Roman" panose="02020603050405020304" pitchFamily="18" charset="0"/>
              </a:rPr>
              <a:t>.</a:t>
            </a:r>
            <a:endParaRPr lang="ru-RU"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9771322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257300" y="494437"/>
            <a:ext cx="10584180" cy="2968057"/>
          </a:xfrm>
          <a:prstGeom prst="rect">
            <a:avLst/>
          </a:prstGeom>
        </p:spPr>
        <p:txBody>
          <a:bodyPr wrap="square">
            <a:spAutoFit/>
          </a:bodyPr>
          <a:lstStyle/>
          <a:p>
            <a:pPr indent="450215" algn="just">
              <a:lnSpc>
                <a:spcPct val="150000"/>
              </a:lnSpc>
              <a:spcAft>
                <a:spcPts val="0"/>
              </a:spcAft>
            </a:pPr>
            <a:r>
              <a:rPr lang="uk-UA" sz="3200" b="1" i="1" dirty="0">
                <a:latin typeface="Times New Roman" panose="02020603050405020304" pitchFamily="18" charset="0"/>
                <a:ea typeface="Calibri" panose="020F0502020204030204" pitchFamily="34" charset="0"/>
                <a:cs typeface="Times New Roman" panose="02020603050405020304" pitchFamily="18" charset="0"/>
              </a:rPr>
              <a:t>Квантифікація</a:t>
            </a:r>
            <a:r>
              <a:rPr lang="uk-UA" sz="3200" dirty="0">
                <a:latin typeface="Times New Roman" panose="02020603050405020304" pitchFamily="18" charset="0"/>
                <a:ea typeface="Calibri" panose="020F0502020204030204" pitchFamily="34" charset="0"/>
                <a:cs typeface="Times New Roman" panose="02020603050405020304" pitchFamily="18" charset="0"/>
              </a:rPr>
              <a:t> – це введення кількісних характеристик для оцінки складних понять, що визначаються якісно. Застосовуються чисельні, бальні та інші прийоми квантифікації.</a:t>
            </a:r>
            <a:endParaRPr lang="ru-RU"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2483003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528354" y="1428095"/>
            <a:ext cx="10172700" cy="2957476"/>
          </a:xfrm>
          <a:prstGeom prst="rect">
            <a:avLst/>
          </a:prstGeom>
        </p:spPr>
        <p:txBody>
          <a:bodyPr wrap="square">
            <a:spAutoFit/>
          </a:bodyPr>
          <a:lstStyle/>
          <a:p>
            <a:pPr algn="just">
              <a:lnSpc>
                <a:spcPct val="150000"/>
              </a:lnSpc>
            </a:pPr>
            <a:r>
              <a:rPr lang="uk-UA" sz="3200" dirty="0">
                <a:latin typeface="Times New Roman" panose="02020603050405020304" pitchFamily="18" charset="0"/>
                <a:ea typeface="Calibri" panose="020F0502020204030204" pitchFamily="34" charset="0"/>
              </a:rPr>
              <a:t>Найрозповсюдженішою оцінкою небезпеки є </a:t>
            </a:r>
            <a:r>
              <a:rPr lang="uk-UA" sz="3200" b="1" i="1" dirty="0">
                <a:latin typeface="Times New Roman" panose="02020603050405020304" pitchFamily="18" charset="0"/>
                <a:ea typeface="Calibri" panose="020F0502020204030204" pitchFamily="34" charset="0"/>
              </a:rPr>
              <a:t>ризик</a:t>
            </a:r>
            <a:r>
              <a:rPr lang="uk-UA" sz="3200" dirty="0">
                <a:latin typeface="Times New Roman" panose="02020603050405020304" pitchFamily="18" charset="0"/>
                <a:ea typeface="Calibri" panose="020F0502020204030204" pitchFamily="34" charset="0"/>
              </a:rPr>
              <a:t> – кількісна оцінка небезпеки. </a:t>
            </a:r>
            <a:endParaRPr lang="uk-UA" sz="3200" dirty="0" smtClean="0">
              <a:latin typeface="Times New Roman" panose="02020603050405020304" pitchFamily="18" charset="0"/>
              <a:ea typeface="Calibri" panose="020F0502020204030204" pitchFamily="34" charset="0"/>
            </a:endParaRPr>
          </a:p>
          <a:p>
            <a:pPr algn="just">
              <a:lnSpc>
                <a:spcPct val="150000"/>
              </a:lnSpc>
            </a:pPr>
            <a:r>
              <a:rPr lang="uk-UA" sz="3200" dirty="0" smtClean="0">
                <a:latin typeface="Times New Roman" panose="02020603050405020304" pitchFamily="18" charset="0"/>
                <a:ea typeface="Calibri" panose="020F0502020204030204" pitchFamily="34" charset="0"/>
              </a:rPr>
              <a:t>Визначається </a:t>
            </a:r>
            <a:r>
              <a:rPr lang="uk-UA" sz="3200" dirty="0">
                <a:latin typeface="Times New Roman" panose="02020603050405020304" pitchFamily="18" charset="0"/>
                <a:ea typeface="Calibri" panose="020F0502020204030204" pitchFamily="34" charset="0"/>
              </a:rPr>
              <a:t>як частота або імовірність виникнення однієї події під час настання іншої. </a:t>
            </a:r>
            <a:endParaRPr lang="ru-RU" sz="3200" dirty="0"/>
          </a:p>
        </p:txBody>
      </p:sp>
      <p:pic>
        <p:nvPicPr>
          <p:cNvPr id="3" name="Рисунок 2"/>
          <p:cNvPicPr>
            <a:picLocks noChangeAspect="1"/>
          </p:cNvPicPr>
          <p:nvPr/>
        </p:nvPicPr>
        <p:blipFill>
          <a:blip r:embed="rId2"/>
          <a:stretch>
            <a:fillRect/>
          </a:stretch>
        </p:blipFill>
        <p:spPr>
          <a:xfrm>
            <a:off x="9200469" y="109536"/>
            <a:ext cx="2847975" cy="1609725"/>
          </a:xfrm>
          <a:prstGeom prst="rect">
            <a:avLst/>
          </a:prstGeom>
          <a:effectLst>
            <a:softEdge rad="317500"/>
          </a:effectLst>
        </p:spPr>
      </p:pic>
    </p:spTree>
    <p:extLst>
      <p:ext uri="{BB962C8B-B14F-4D97-AF65-F5344CB8AC3E}">
        <p14:creationId xmlns:p14="http://schemas.microsoft.com/office/powerpoint/2010/main" val="290636699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691640" y="561008"/>
            <a:ext cx="10058400" cy="4445384"/>
          </a:xfrm>
          <a:prstGeom prst="rect">
            <a:avLst/>
          </a:prstGeom>
        </p:spPr>
        <p:txBody>
          <a:bodyPr wrap="square">
            <a:spAutoFit/>
          </a:bodyPr>
          <a:lstStyle/>
          <a:p>
            <a:pPr indent="450215" algn="just">
              <a:lnSpc>
                <a:spcPct val="150000"/>
              </a:lnSpc>
              <a:spcAft>
                <a:spcPts val="0"/>
              </a:spcAft>
            </a:pPr>
            <a:r>
              <a:rPr lang="uk-UA" sz="3200" b="1" i="1" dirty="0">
                <a:latin typeface="Times New Roman" panose="02020603050405020304" pitchFamily="18" charset="0"/>
                <a:ea typeface="Calibri" panose="020F0502020204030204" pitchFamily="34" charset="0"/>
                <a:cs typeface="Times New Roman" panose="02020603050405020304" pitchFamily="18" charset="0"/>
              </a:rPr>
              <a:t>Індивідуальний ризик</a:t>
            </a:r>
            <a:r>
              <a:rPr lang="uk-UA" sz="3200" dirty="0">
                <a:latin typeface="Times New Roman" panose="02020603050405020304" pitchFamily="18" charset="0"/>
                <a:ea typeface="Calibri" panose="020F0502020204030204" pitchFamily="34" charset="0"/>
                <a:cs typeface="Times New Roman" panose="02020603050405020304" pitchFamily="18" charset="0"/>
              </a:rPr>
              <a:t> характеризує небезпеку певного виду для окремого індивіда.</a:t>
            </a:r>
            <a:endParaRPr lang="ru-RU" sz="3200" dirty="0">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uk-UA" sz="3200" b="1" i="1" dirty="0">
                <a:latin typeface="Times New Roman" panose="02020603050405020304" pitchFamily="18" charset="0"/>
                <a:ea typeface="Calibri" panose="020F0502020204030204" pitchFamily="34" charset="0"/>
                <a:cs typeface="Times New Roman" panose="02020603050405020304" pitchFamily="18" charset="0"/>
              </a:rPr>
              <a:t>Соціальний (точніше – груповий) ризик</a:t>
            </a:r>
            <a:r>
              <a:rPr lang="uk-UA" sz="3200" dirty="0">
                <a:latin typeface="Times New Roman" panose="02020603050405020304" pitchFamily="18" charset="0"/>
                <a:ea typeface="Calibri" panose="020F0502020204030204" pitchFamily="34" charset="0"/>
                <a:cs typeface="Times New Roman" panose="02020603050405020304" pitchFamily="18" charset="0"/>
              </a:rPr>
              <a:t> – це ризик для групи людей. Соціальний ризик – це залежність між частотою подій та кількістю уражених при цьому людей.</a:t>
            </a:r>
            <a:endParaRPr lang="ru-RU" sz="32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3" name="Рисунок 2"/>
          <p:cNvPicPr>
            <a:picLocks noChangeAspect="1"/>
          </p:cNvPicPr>
          <p:nvPr/>
        </p:nvPicPr>
        <p:blipFill rotWithShape="1">
          <a:blip r:embed="rId2"/>
          <a:srcRect b="17423"/>
          <a:stretch/>
        </p:blipFill>
        <p:spPr>
          <a:xfrm>
            <a:off x="7150058" y="3820885"/>
            <a:ext cx="4599982" cy="3444418"/>
          </a:xfrm>
          <a:prstGeom prst="rect">
            <a:avLst/>
          </a:prstGeom>
          <a:effectLst>
            <a:softEdge rad="317500"/>
          </a:effectLst>
        </p:spPr>
      </p:pic>
    </p:spTree>
    <p:extLst>
      <p:ext uri="{BB962C8B-B14F-4D97-AF65-F5344CB8AC3E}">
        <p14:creationId xmlns:p14="http://schemas.microsoft.com/office/powerpoint/2010/main" val="55232181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120140" y="474345"/>
            <a:ext cx="11071860" cy="5909310"/>
          </a:xfrm>
          <a:prstGeom prst="rect">
            <a:avLst/>
          </a:prstGeom>
        </p:spPr>
        <p:txBody>
          <a:bodyPr wrap="square">
            <a:spAutoFit/>
          </a:bodyPr>
          <a:lstStyle/>
          <a:p>
            <a:pPr indent="450215" algn="just">
              <a:lnSpc>
                <a:spcPct val="150000"/>
              </a:lnSpc>
              <a:spcAft>
                <a:spcPts val="0"/>
              </a:spcAft>
            </a:pPr>
            <a:r>
              <a:rPr lang="uk-UA" sz="2800" dirty="0">
                <a:latin typeface="Times New Roman" panose="02020603050405020304" pitchFamily="18" charset="0"/>
                <a:ea typeface="Calibri" panose="020F0502020204030204" pitchFamily="34" charset="0"/>
                <a:cs typeface="Times New Roman" panose="02020603050405020304" pitchFamily="18" charset="0"/>
              </a:rPr>
              <a:t>Можна виділити </a:t>
            </a:r>
            <a:r>
              <a:rPr lang="uk-UA" sz="2800" b="1" dirty="0">
                <a:latin typeface="Times New Roman" panose="02020603050405020304" pitchFamily="18" charset="0"/>
                <a:ea typeface="Calibri" panose="020F0502020204030204" pitchFamily="34" charset="0"/>
                <a:cs typeface="Times New Roman" panose="02020603050405020304" pitchFamily="18" charset="0"/>
              </a:rPr>
              <a:t>4 методичних підходи</a:t>
            </a:r>
            <a:r>
              <a:rPr lang="uk-UA" sz="2800" dirty="0">
                <a:latin typeface="Times New Roman" panose="02020603050405020304" pitchFamily="18" charset="0"/>
                <a:ea typeface="Calibri" panose="020F0502020204030204" pitchFamily="34" charset="0"/>
                <a:cs typeface="Times New Roman" panose="02020603050405020304" pitchFamily="18" charset="0"/>
              </a:rPr>
              <a:t> до визначення ризику. </a:t>
            </a:r>
            <a:endParaRPr lang="ru-RU" sz="2800" dirty="0">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uk-UA" sz="2800" dirty="0">
                <a:latin typeface="Times New Roman" panose="02020603050405020304" pitchFamily="18" charset="0"/>
                <a:ea typeface="Calibri" panose="020F0502020204030204" pitchFamily="34" charset="0"/>
                <a:cs typeface="Times New Roman" panose="02020603050405020304" pitchFamily="18" charset="0"/>
              </a:rPr>
              <a:t>- </a:t>
            </a:r>
            <a:r>
              <a:rPr lang="uk-UA" sz="2800" b="1" dirty="0">
                <a:latin typeface="Times New Roman" panose="02020603050405020304" pitchFamily="18" charset="0"/>
                <a:ea typeface="Calibri" panose="020F0502020204030204" pitchFamily="34" charset="0"/>
                <a:cs typeface="Times New Roman" panose="02020603050405020304" pitchFamily="18" charset="0"/>
              </a:rPr>
              <a:t>Інженерний</a:t>
            </a:r>
            <a:r>
              <a:rPr lang="uk-UA" sz="2800" dirty="0">
                <a:latin typeface="Times New Roman" panose="02020603050405020304" pitchFamily="18" charset="0"/>
                <a:ea typeface="Calibri" panose="020F0502020204030204" pitchFamily="34" charset="0"/>
                <a:cs typeface="Times New Roman" panose="02020603050405020304" pitchFamily="18" charset="0"/>
              </a:rPr>
              <a:t>, що спирається на статистику, розрахунок частот, імовірнісний аналіз безпеки, побудова дерев небезпеки.</a:t>
            </a:r>
            <a:endParaRPr lang="ru-RU" sz="2800" dirty="0">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uk-UA" sz="2800" dirty="0">
                <a:latin typeface="Times New Roman" panose="02020603050405020304" pitchFamily="18" charset="0"/>
                <a:ea typeface="Calibri" panose="020F0502020204030204" pitchFamily="34" charset="0"/>
                <a:cs typeface="Times New Roman" panose="02020603050405020304" pitchFamily="18" charset="0"/>
              </a:rPr>
              <a:t>- </a:t>
            </a:r>
            <a:r>
              <a:rPr lang="uk-UA" sz="2800" b="1" dirty="0">
                <a:latin typeface="Times New Roman" panose="02020603050405020304" pitchFamily="18" charset="0"/>
                <a:ea typeface="Calibri" panose="020F0502020204030204" pitchFamily="34" charset="0"/>
                <a:cs typeface="Times New Roman" panose="02020603050405020304" pitchFamily="18" charset="0"/>
              </a:rPr>
              <a:t>Модельний</a:t>
            </a:r>
            <a:r>
              <a:rPr lang="uk-UA" sz="2800" dirty="0">
                <a:latin typeface="Times New Roman" panose="02020603050405020304" pitchFamily="18" charset="0"/>
                <a:ea typeface="Calibri" panose="020F0502020204030204" pitchFamily="34" charset="0"/>
                <a:cs typeface="Times New Roman" panose="02020603050405020304" pitchFamily="18" charset="0"/>
              </a:rPr>
              <a:t>, що </a:t>
            </a:r>
            <a:r>
              <a:rPr lang="uk-UA" sz="2800" dirty="0" err="1">
                <a:latin typeface="Times New Roman" panose="02020603050405020304" pitchFamily="18" charset="0"/>
                <a:ea typeface="Calibri" panose="020F0502020204030204" pitchFamily="34" charset="0"/>
                <a:cs typeface="Times New Roman" panose="02020603050405020304" pitchFamily="18" charset="0"/>
              </a:rPr>
              <a:t>грунтується</a:t>
            </a:r>
            <a:r>
              <a:rPr lang="uk-UA" sz="2800" dirty="0">
                <a:latin typeface="Times New Roman" panose="02020603050405020304" pitchFamily="18" charset="0"/>
                <a:ea typeface="Calibri" panose="020F0502020204030204" pitchFamily="34" charset="0"/>
                <a:cs typeface="Times New Roman" panose="02020603050405020304" pitchFamily="18" charset="0"/>
              </a:rPr>
              <a:t> на побудові моделей дії шкідливих факторів на окрему людину, соціальні, професійні групи, тощо. Ці методи основані на розрахунках, для яких не завжди є дані.</a:t>
            </a:r>
            <a:endParaRPr lang="ru-RU" sz="2800" dirty="0">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uk-UA" sz="2800" dirty="0">
                <a:latin typeface="Times New Roman" panose="02020603050405020304" pitchFamily="18" charset="0"/>
                <a:ea typeface="Calibri" panose="020F0502020204030204" pitchFamily="34" charset="0"/>
                <a:cs typeface="Times New Roman" panose="02020603050405020304" pitchFamily="18" charset="0"/>
              </a:rPr>
              <a:t>- </a:t>
            </a:r>
            <a:r>
              <a:rPr lang="uk-UA" sz="2800" b="1" dirty="0">
                <a:latin typeface="Times New Roman" panose="02020603050405020304" pitchFamily="18" charset="0"/>
                <a:ea typeface="Calibri" panose="020F0502020204030204" pitchFamily="34" charset="0"/>
                <a:cs typeface="Times New Roman" panose="02020603050405020304" pitchFamily="18" charset="0"/>
              </a:rPr>
              <a:t>Експертний</a:t>
            </a:r>
            <a:r>
              <a:rPr lang="uk-UA" sz="2800" dirty="0">
                <a:latin typeface="Times New Roman" panose="02020603050405020304" pitchFamily="18" charset="0"/>
                <a:ea typeface="Calibri" panose="020F0502020204030204" pitchFamily="34" charset="0"/>
                <a:cs typeface="Times New Roman" panose="02020603050405020304" pitchFamily="18" charset="0"/>
              </a:rPr>
              <a:t>, коли імовірність подій визначається на основі опитування досвідчених спеціалістів, тобто експертів.</a:t>
            </a:r>
            <a:endParaRPr lang="ru-RU" sz="2800" dirty="0">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uk-UA" sz="2800" dirty="0">
                <a:latin typeface="Times New Roman" panose="02020603050405020304" pitchFamily="18" charset="0"/>
                <a:ea typeface="Calibri" panose="020F0502020204030204" pitchFamily="34" charset="0"/>
                <a:cs typeface="Times New Roman" panose="02020603050405020304" pitchFamily="18" charset="0"/>
              </a:rPr>
              <a:t> - </a:t>
            </a:r>
            <a:r>
              <a:rPr lang="uk-UA" sz="2800" b="1" dirty="0">
                <a:latin typeface="Times New Roman" panose="02020603050405020304" pitchFamily="18" charset="0"/>
                <a:ea typeface="Calibri" panose="020F0502020204030204" pitchFamily="34" charset="0"/>
                <a:cs typeface="Times New Roman" panose="02020603050405020304" pitchFamily="18" charset="0"/>
              </a:rPr>
              <a:t>Соціологічний</a:t>
            </a:r>
            <a:r>
              <a:rPr lang="uk-UA" sz="2800" dirty="0">
                <a:latin typeface="Times New Roman" panose="02020603050405020304" pitchFamily="18" charset="0"/>
                <a:ea typeface="Calibri" panose="020F0502020204030204" pitchFamily="34" charset="0"/>
                <a:cs typeface="Times New Roman" panose="02020603050405020304" pitchFamily="18" charset="0"/>
              </a:rPr>
              <a:t>, що </a:t>
            </a:r>
            <a:r>
              <a:rPr lang="uk-UA" sz="2800" dirty="0" err="1">
                <a:latin typeface="Times New Roman" panose="02020603050405020304" pitchFamily="18" charset="0"/>
                <a:ea typeface="Calibri" panose="020F0502020204030204" pitchFamily="34" charset="0"/>
                <a:cs typeface="Times New Roman" panose="02020603050405020304" pitchFamily="18" charset="0"/>
              </a:rPr>
              <a:t>грунтується</a:t>
            </a:r>
            <a:r>
              <a:rPr lang="uk-UA" sz="2800" dirty="0">
                <a:latin typeface="Times New Roman" panose="02020603050405020304" pitchFamily="18" charset="0"/>
                <a:ea typeface="Calibri" panose="020F0502020204030204" pitchFamily="34" charset="0"/>
                <a:cs typeface="Times New Roman" panose="02020603050405020304" pitchFamily="18" charset="0"/>
              </a:rPr>
              <a:t> на опитуванні населення.</a:t>
            </a:r>
            <a:endParaRPr lang="ru-RU"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7820277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554480" y="196625"/>
            <a:ext cx="10195560" cy="6661375"/>
          </a:xfrm>
          <a:prstGeom prst="rect">
            <a:avLst/>
          </a:prstGeom>
        </p:spPr>
        <p:txBody>
          <a:bodyPr wrap="square">
            <a:spAutoFit/>
          </a:bodyPr>
          <a:lstStyle/>
          <a:p>
            <a:pPr indent="450215" algn="just">
              <a:lnSpc>
                <a:spcPct val="150000"/>
              </a:lnSpc>
              <a:spcAft>
                <a:spcPts val="0"/>
              </a:spcAft>
            </a:pPr>
            <a:r>
              <a:rPr lang="uk-UA" sz="3200" b="1" dirty="0">
                <a:latin typeface="Times New Roman" panose="02020603050405020304" pitchFamily="18" charset="0"/>
                <a:ea typeface="Calibri" panose="020F0502020204030204" pitchFamily="34" charset="0"/>
                <a:cs typeface="Times New Roman" panose="02020603050405020304" pitchFamily="18" charset="0"/>
              </a:rPr>
              <a:t>Знехтуваний ризик</a:t>
            </a:r>
            <a:r>
              <a:rPr lang="uk-UA" sz="3200" dirty="0">
                <a:latin typeface="Times New Roman" panose="02020603050405020304" pitchFamily="18" charset="0"/>
                <a:ea typeface="Calibri" panose="020F0502020204030204" pitchFamily="34" charset="0"/>
                <a:cs typeface="Times New Roman" panose="02020603050405020304" pitchFamily="18" charset="0"/>
              </a:rPr>
              <a:t> має настільки малий рівень, що він перебуває в межах допустимих відхилень природного (фонового) рівня.</a:t>
            </a:r>
            <a:endParaRPr lang="ru-RU" sz="3200" dirty="0">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uk-UA" sz="3200" b="1" dirty="0">
                <a:latin typeface="Times New Roman" panose="02020603050405020304" pitchFamily="18" charset="0"/>
                <a:ea typeface="Calibri" panose="020F0502020204030204" pitchFamily="34" charset="0"/>
                <a:cs typeface="Times New Roman" panose="02020603050405020304" pitchFamily="18" charset="0"/>
              </a:rPr>
              <a:t>Гранично допустимий ризик</a:t>
            </a:r>
            <a:r>
              <a:rPr lang="uk-UA" sz="3200" dirty="0">
                <a:latin typeface="Times New Roman" panose="02020603050405020304" pitchFamily="18" charset="0"/>
                <a:ea typeface="Calibri" panose="020F0502020204030204" pitchFamily="34" charset="0"/>
                <a:cs typeface="Times New Roman" panose="02020603050405020304" pitchFamily="18" charset="0"/>
              </a:rPr>
              <a:t> — це максимальний ризик, який не повинен перевищуватись, незважаючи на очікуваний результат.</a:t>
            </a:r>
            <a:endParaRPr lang="ru-RU" sz="3200" dirty="0">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uk-UA" sz="3200" b="1" dirty="0">
                <a:latin typeface="Times New Roman" panose="02020603050405020304" pitchFamily="18" charset="0"/>
                <a:ea typeface="Calibri" panose="020F0502020204030204" pitchFamily="34" charset="0"/>
                <a:cs typeface="Times New Roman" panose="02020603050405020304" pitchFamily="18" charset="0"/>
              </a:rPr>
              <a:t>Надмірний ризик</a:t>
            </a:r>
            <a:r>
              <a:rPr lang="uk-UA" sz="3200" dirty="0">
                <a:latin typeface="Times New Roman" panose="02020603050405020304" pitchFamily="18" charset="0"/>
                <a:ea typeface="Calibri" panose="020F0502020204030204" pitchFamily="34" charset="0"/>
                <a:cs typeface="Times New Roman" panose="02020603050405020304" pitchFamily="18" charset="0"/>
              </a:rPr>
              <a:t> характеризується виключно високим рівнем, який у переважній більшості випадків призводить до негативних наслідків.</a:t>
            </a:r>
            <a:endParaRPr lang="ru-RU"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754576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948542" y="416396"/>
            <a:ext cx="9949543" cy="6463308"/>
          </a:xfrm>
          <a:prstGeom prst="rect">
            <a:avLst/>
          </a:prstGeom>
        </p:spPr>
        <p:txBody>
          <a:bodyPr wrap="square">
            <a:spAutoFit/>
          </a:bodyPr>
          <a:lstStyle/>
          <a:p>
            <a:r>
              <a:rPr lang="uk-UA" dirty="0" smtClean="0"/>
              <a:t>ЗК1. Здатність реалізувати свої права і обов’язки як члена суспільства, усвідомлювати цінності громадянського (вільного демократичного) суспільства та необхідність його сталого розвитку, верховенства права, прав і свобод людини і громадянина в Україні.</a:t>
            </a:r>
          </a:p>
          <a:p>
            <a:r>
              <a:rPr lang="uk-UA" dirty="0" smtClean="0"/>
              <a:t>ФК1. Здатність організувати роботу на підприємстві відповідно до вимог безпеки життєдіяльності</a:t>
            </a:r>
            <a:endParaRPr lang="en-US" dirty="0" smtClean="0"/>
          </a:p>
          <a:p>
            <a:endParaRPr lang="en-US" dirty="0"/>
          </a:p>
          <a:p>
            <a:r>
              <a:rPr lang="uk-UA" dirty="0"/>
              <a:t>К01. Здатність до абстрактного мислення, аналізу та синтезу.</a:t>
            </a:r>
          </a:p>
          <a:p>
            <a:r>
              <a:rPr lang="uk-UA" dirty="0"/>
              <a:t>К05. Здатність приймати обґрунтовані рішення.</a:t>
            </a:r>
          </a:p>
          <a:p>
            <a:r>
              <a:rPr lang="uk-UA" dirty="0"/>
              <a:t>К07. Прагнення до збереження навколишнього середовища та забезпечення сталого розвитку суспільства.</a:t>
            </a:r>
          </a:p>
          <a:p>
            <a:r>
              <a:rPr lang="uk-UA" dirty="0"/>
              <a:t>К09. Здатність зберігати та примножувати моральні, культурні, наукові цінності і досягнення суспільства на основі розуміння історії та закономірностей розвитку предметної області, її місця у загальній системі знань про природу і суспільство та у розвитку суспільства, техніки і технологій, використовувати різні види та форми рухової активності для активного відпочинку та ведення здорового способу життя.</a:t>
            </a:r>
          </a:p>
          <a:p>
            <a:r>
              <a:rPr lang="uk-UA" dirty="0"/>
              <a:t>К12. Здатність генерувати нові ідеї (проявляти креативність).</a:t>
            </a:r>
          </a:p>
          <a:p>
            <a:endParaRPr lang="en-US" dirty="0" smtClean="0"/>
          </a:p>
          <a:p>
            <a:endParaRPr lang="en-US" dirty="0"/>
          </a:p>
          <a:p>
            <a:r>
              <a:rPr lang="ru-RU" dirty="0"/>
              <a:t>К10. </a:t>
            </a:r>
            <a:r>
              <a:rPr lang="ru-RU" dirty="0" err="1"/>
              <a:t>Навички</a:t>
            </a:r>
            <a:r>
              <a:rPr lang="ru-RU" dirty="0"/>
              <a:t> </a:t>
            </a:r>
            <a:r>
              <a:rPr lang="ru-RU" dirty="0" err="1"/>
              <a:t>забезпечення</a:t>
            </a:r>
            <a:r>
              <a:rPr lang="ru-RU" dirty="0"/>
              <a:t> </a:t>
            </a:r>
            <a:r>
              <a:rPr lang="ru-RU" dirty="0" err="1"/>
              <a:t>безпеки</a:t>
            </a:r>
            <a:r>
              <a:rPr lang="ru-RU" dirty="0"/>
              <a:t> </a:t>
            </a:r>
            <a:r>
              <a:rPr lang="ru-RU" dirty="0" err="1"/>
              <a:t>життєдіяльності</a:t>
            </a:r>
            <a:r>
              <a:rPr lang="ru-RU" dirty="0"/>
              <a:t>. </a:t>
            </a:r>
          </a:p>
          <a:p>
            <a:r>
              <a:rPr lang="ru-RU" dirty="0"/>
              <a:t>К12. </a:t>
            </a:r>
            <a:r>
              <a:rPr lang="ru-RU" dirty="0" err="1"/>
              <a:t>Здатність</a:t>
            </a:r>
            <a:r>
              <a:rPr lang="ru-RU" dirty="0"/>
              <a:t> </a:t>
            </a:r>
            <a:r>
              <a:rPr lang="ru-RU" dirty="0" err="1"/>
              <a:t>діяти</a:t>
            </a:r>
            <a:r>
              <a:rPr lang="ru-RU" dirty="0"/>
              <a:t> на </a:t>
            </a:r>
            <a:r>
              <a:rPr lang="ru-RU" dirty="0" err="1"/>
              <a:t>основі</a:t>
            </a:r>
            <a:r>
              <a:rPr lang="ru-RU" dirty="0"/>
              <a:t> </a:t>
            </a:r>
            <a:r>
              <a:rPr lang="ru-RU" dirty="0" err="1"/>
              <a:t>етичних</a:t>
            </a:r>
            <a:r>
              <a:rPr lang="ru-RU" dirty="0"/>
              <a:t> </a:t>
            </a:r>
            <a:r>
              <a:rPr lang="ru-RU" dirty="0" err="1"/>
              <a:t>міркувань</a:t>
            </a:r>
            <a:r>
              <a:rPr lang="ru-RU" dirty="0"/>
              <a:t> (</a:t>
            </a:r>
            <a:r>
              <a:rPr lang="ru-RU" dirty="0" err="1"/>
              <a:t>мотивів</a:t>
            </a:r>
            <a:r>
              <a:rPr lang="ru-RU" dirty="0"/>
              <a:t>).</a:t>
            </a:r>
          </a:p>
          <a:p>
            <a:endParaRPr lang="ru-RU" dirty="0"/>
          </a:p>
          <a:p>
            <a:endParaRPr lang="uk-UA" dirty="0"/>
          </a:p>
        </p:txBody>
      </p:sp>
    </p:spTree>
    <p:extLst>
      <p:ext uri="{BB962C8B-B14F-4D97-AF65-F5344CB8AC3E}">
        <p14:creationId xmlns:p14="http://schemas.microsoft.com/office/powerpoint/2010/main" val="421387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850572" y="285768"/>
            <a:ext cx="10036628" cy="5632311"/>
          </a:xfrm>
          <a:prstGeom prst="rect">
            <a:avLst/>
          </a:prstGeom>
        </p:spPr>
        <p:txBody>
          <a:bodyPr wrap="square">
            <a:spAutoFit/>
          </a:bodyPr>
          <a:lstStyle/>
          <a:p>
            <a:r>
              <a:rPr lang="ru-RU" dirty="0"/>
              <a:t>ПРН1. </a:t>
            </a:r>
            <a:r>
              <a:rPr lang="ru-RU" dirty="0" err="1"/>
              <a:t>Розуміти</a:t>
            </a:r>
            <a:r>
              <a:rPr lang="ru-RU" dirty="0"/>
              <a:t> і </a:t>
            </a:r>
            <a:r>
              <a:rPr lang="ru-RU" dirty="0" err="1"/>
              <a:t>реалізувати</a:t>
            </a:r>
            <a:r>
              <a:rPr lang="ru-RU" dirty="0"/>
              <a:t> </a:t>
            </a:r>
            <a:r>
              <a:rPr lang="ru-RU" dirty="0" err="1"/>
              <a:t>свої</a:t>
            </a:r>
            <a:r>
              <a:rPr lang="ru-RU" dirty="0"/>
              <a:t> права і </a:t>
            </a:r>
            <a:r>
              <a:rPr lang="ru-RU" dirty="0" err="1"/>
              <a:t>обов’язки</a:t>
            </a:r>
            <a:r>
              <a:rPr lang="ru-RU" dirty="0"/>
              <a:t> як члена </a:t>
            </a:r>
            <a:r>
              <a:rPr lang="ru-RU" dirty="0" err="1"/>
              <a:t>суспільства</a:t>
            </a:r>
            <a:r>
              <a:rPr lang="ru-RU" dirty="0"/>
              <a:t>, </a:t>
            </a:r>
            <a:r>
              <a:rPr lang="ru-RU" dirty="0" err="1"/>
              <a:t>усвідомлювати</a:t>
            </a:r>
            <a:r>
              <a:rPr lang="ru-RU" dirty="0"/>
              <a:t> </a:t>
            </a:r>
            <a:r>
              <a:rPr lang="ru-RU" dirty="0" err="1"/>
              <a:t>цінності</a:t>
            </a:r>
            <a:r>
              <a:rPr lang="ru-RU" dirty="0"/>
              <a:t> </a:t>
            </a:r>
            <a:r>
              <a:rPr lang="ru-RU" dirty="0" err="1"/>
              <a:t>вільного</a:t>
            </a:r>
            <a:r>
              <a:rPr lang="ru-RU" dirty="0"/>
              <a:t> демократичного </a:t>
            </a:r>
            <a:r>
              <a:rPr lang="ru-RU" dirty="0" err="1"/>
              <a:t>суспільства</a:t>
            </a:r>
            <a:r>
              <a:rPr lang="ru-RU" dirty="0"/>
              <a:t>, верховенства права, прав і свобод </a:t>
            </a:r>
            <a:r>
              <a:rPr lang="ru-RU" dirty="0" err="1"/>
              <a:t>людини</a:t>
            </a:r>
            <a:r>
              <a:rPr lang="ru-RU" dirty="0"/>
              <a:t> і </a:t>
            </a:r>
            <a:r>
              <a:rPr lang="ru-RU" dirty="0" err="1"/>
              <a:t>громадянина</a:t>
            </a:r>
            <a:r>
              <a:rPr lang="ru-RU" dirty="0"/>
              <a:t> в </a:t>
            </a:r>
            <a:r>
              <a:rPr lang="ru-RU" dirty="0" err="1"/>
              <a:t>Україні</a:t>
            </a:r>
            <a:r>
              <a:rPr lang="ru-RU" dirty="0"/>
              <a:t>.</a:t>
            </a:r>
          </a:p>
          <a:p>
            <a:endParaRPr lang="ru-RU" dirty="0"/>
          </a:p>
          <a:p>
            <a:r>
              <a:rPr lang="ru-RU" dirty="0"/>
              <a:t>ПРН2. </a:t>
            </a:r>
            <a:r>
              <a:rPr lang="ru-RU" dirty="0" err="1"/>
              <a:t>Демонструвати</a:t>
            </a:r>
            <a:r>
              <a:rPr lang="ru-RU" dirty="0"/>
              <a:t> </a:t>
            </a:r>
            <a:r>
              <a:rPr lang="ru-RU" dirty="0" err="1"/>
              <a:t>необхідний</a:t>
            </a:r>
            <a:r>
              <a:rPr lang="ru-RU" dirty="0"/>
              <a:t> </a:t>
            </a:r>
            <a:r>
              <a:rPr lang="ru-RU" dirty="0" err="1"/>
              <a:t>рівень</a:t>
            </a:r>
            <a:r>
              <a:rPr lang="ru-RU" dirty="0"/>
              <a:t> </a:t>
            </a:r>
            <a:r>
              <a:rPr lang="ru-RU" dirty="0" err="1"/>
              <a:t>особистої</a:t>
            </a:r>
            <a:r>
              <a:rPr lang="ru-RU" dirty="0"/>
              <a:t> </a:t>
            </a:r>
            <a:r>
              <a:rPr lang="ru-RU" dirty="0" err="1"/>
              <a:t>фізичної</a:t>
            </a:r>
            <a:r>
              <a:rPr lang="ru-RU" dirty="0"/>
              <a:t> </a:t>
            </a:r>
            <a:r>
              <a:rPr lang="ru-RU" dirty="0" err="1"/>
              <a:t>підготовленості</a:t>
            </a:r>
            <a:r>
              <a:rPr lang="ru-RU" dirty="0"/>
              <a:t> та </a:t>
            </a:r>
            <a:r>
              <a:rPr lang="ru-RU" dirty="0" err="1"/>
              <a:t>психічного</a:t>
            </a:r>
            <a:r>
              <a:rPr lang="ru-RU" dirty="0"/>
              <a:t> </a:t>
            </a:r>
            <a:r>
              <a:rPr lang="ru-RU" dirty="0" err="1"/>
              <a:t>здоров'я</a:t>
            </a:r>
            <a:r>
              <a:rPr lang="ru-RU" dirty="0"/>
              <a:t> </a:t>
            </a:r>
            <a:r>
              <a:rPr lang="ru-RU" dirty="0" err="1"/>
              <a:t>під</a:t>
            </a:r>
            <a:r>
              <a:rPr lang="ru-RU" dirty="0"/>
              <a:t> час </a:t>
            </a:r>
            <a:r>
              <a:rPr lang="ru-RU" dirty="0" err="1"/>
              <a:t>виконання</a:t>
            </a:r>
            <a:r>
              <a:rPr lang="ru-RU" dirty="0"/>
              <a:t> </a:t>
            </a:r>
            <a:r>
              <a:rPr lang="ru-RU" dirty="0" err="1"/>
              <a:t>професійних</a:t>
            </a:r>
            <a:r>
              <a:rPr lang="ru-RU" dirty="0"/>
              <a:t> </a:t>
            </a:r>
            <a:r>
              <a:rPr lang="ru-RU" dirty="0" err="1"/>
              <a:t>обов’язків</a:t>
            </a:r>
            <a:r>
              <a:rPr lang="ru-RU" dirty="0" smtClean="0"/>
              <a:t>.</a:t>
            </a:r>
            <a:endParaRPr lang="en-US" dirty="0" smtClean="0"/>
          </a:p>
          <a:p>
            <a:endParaRPr lang="en-US" dirty="0"/>
          </a:p>
          <a:p>
            <a:r>
              <a:rPr lang="ru-RU" dirty="0"/>
              <a:t>ПР01. Знати </a:t>
            </a:r>
            <a:r>
              <a:rPr lang="ru-RU" dirty="0" err="1"/>
              <a:t>сучасні</a:t>
            </a:r>
            <a:r>
              <a:rPr lang="ru-RU" dirty="0"/>
              <a:t> </a:t>
            </a:r>
            <a:r>
              <a:rPr lang="ru-RU" dirty="0" err="1"/>
              <a:t>теорії</a:t>
            </a:r>
            <a:r>
              <a:rPr lang="ru-RU" dirty="0"/>
              <a:t>, </a:t>
            </a:r>
            <a:r>
              <a:rPr lang="ru-RU" dirty="0" err="1"/>
              <a:t>підходи</a:t>
            </a:r>
            <a:r>
              <a:rPr lang="ru-RU" dirty="0"/>
              <a:t>, </a:t>
            </a:r>
            <a:r>
              <a:rPr lang="ru-RU" dirty="0" err="1"/>
              <a:t>принципи</a:t>
            </a:r>
            <a:r>
              <a:rPr lang="ru-RU" dirty="0"/>
              <a:t> </a:t>
            </a:r>
            <a:r>
              <a:rPr lang="ru-RU" dirty="0" err="1"/>
              <a:t>екологічної</a:t>
            </a:r>
            <a:r>
              <a:rPr lang="ru-RU" dirty="0"/>
              <a:t> </a:t>
            </a:r>
            <a:r>
              <a:rPr lang="ru-RU" dirty="0" err="1"/>
              <a:t>політики</a:t>
            </a:r>
            <a:r>
              <a:rPr lang="ru-RU" dirty="0"/>
              <a:t>, </a:t>
            </a:r>
            <a:r>
              <a:rPr lang="ru-RU" dirty="0" err="1"/>
              <a:t>фундаментальні</a:t>
            </a:r>
            <a:r>
              <a:rPr lang="ru-RU" dirty="0"/>
              <a:t> </a:t>
            </a:r>
            <a:r>
              <a:rPr lang="ru-RU" dirty="0" err="1"/>
              <a:t>положення</a:t>
            </a:r>
            <a:r>
              <a:rPr lang="ru-RU" dirty="0"/>
              <a:t> з </a:t>
            </a:r>
            <a:r>
              <a:rPr lang="ru-RU" dirty="0" err="1"/>
              <a:t>біології</a:t>
            </a:r>
            <a:r>
              <a:rPr lang="ru-RU" dirty="0"/>
              <a:t>, </a:t>
            </a:r>
            <a:r>
              <a:rPr lang="ru-RU" dirty="0" err="1"/>
              <a:t>хімії</a:t>
            </a:r>
            <a:r>
              <a:rPr lang="ru-RU" dirty="0"/>
              <a:t>, </a:t>
            </a:r>
            <a:r>
              <a:rPr lang="ru-RU" dirty="0" err="1"/>
              <a:t>фізики</a:t>
            </a:r>
            <a:r>
              <a:rPr lang="ru-RU" dirty="0"/>
              <a:t>, математики, </a:t>
            </a:r>
            <a:r>
              <a:rPr lang="ru-RU" dirty="0" err="1"/>
              <a:t>біотехнології</a:t>
            </a:r>
            <a:r>
              <a:rPr lang="ru-RU" dirty="0"/>
              <a:t> та </a:t>
            </a:r>
            <a:r>
              <a:rPr lang="ru-RU" dirty="0" err="1"/>
              <a:t>фахових</a:t>
            </a:r>
            <a:r>
              <a:rPr lang="ru-RU" dirty="0"/>
              <a:t> і </a:t>
            </a:r>
            <a:r>
              <a:rPr lang="ru-RU" dirty="0" err="1"/>
              <a:t>прикладних</a:t>
            </a:r>
            <a:r>
              <a:rPr lang="ru-RU" dirty="0"/>
              <a:t> </a:t>
            </a:r>
            <a:r>
              <a:rPr lang="ru-RU" dirty="0" err="1"/>
              <a:t>інженерно-технологічних</a:t>
            </a:r>
            <a:r>
              <a:rPr lang="ru-RU" dirty="0"/>
              <a:t> </a:t>
            </a:r>
            <a:r>
              <a:rPr lang="ru-RU" dirty="0" err="1"/>
              <a:t>дисциплін</a:t>
            </a:r>
            <a:r>
              <a:rPr lang="ru-RU" dirty="0"/>
              <a:t> для </a:t>
            </a:r>
            <a:r>
              <a:rPr lang="ru-RU" dirty="0" err="1"/>
              <a:t>моделювання</a:t>
            </a:r>
            <a:r>
              <a:rPr lang="ru-RU" dirty="0"/>
              <a:t> та </a:t>
            </a:r>
            <a:r>
              <a:rPr lang="ru-RU" dirty="0" err="1"/>
              <a:t>вирішення</a:t>
            </a:r>
            <a:r>
              <a:rPr lang="ru-RU" dirty="0"/>
              <a:t> </a:t>
            </a:r>
            <a:r>
              <a:rPr lang="ru-RU" dirty="0" err="1"/>
              <a:t>конкретних</a:t>
            </a:r>
            <a:r>
              <a:rPr lang="ru-RU" dirty="0"/>
              <a:t> </a:t>
            </a:r>
            <a:r>
              <a:rPr lang="ru-RU" dirty="0" err="1"/>
              <a:t>природозахисних</a:t>
            </a:r>
            <a:r>
              <a:rPr lang="ru-RU" dirty="0"/>
              <a:t> задач у </a:t>
            </a:r>
            <a:r>
              <a:rPr lang="ru-RU" dirty="0" err="1"/>
              <a:t>виробничій</a:t>
            </a:r>
            <a:r>
              <a:rPr lang="ru-RU" dirty="0"/>
              <a:t> </a:t>
            </a:r>
            <a:r>
              <a:rPr lang="ru-RU" dirty="0" err="1"/>
              <a:t>сфері</a:t>
            </a:r>
            <a:r>
              <a:rPr lang="ru-RU" dirty="0"/>
              <a:t>. </a:t>
            </a:r>
          </a:p>
          <a:p>
            <a:r>
              <a:rPr lang="ru-RU" dirty="0"/>
              <a:t>ПР03. </a:t>
            </a:r>
            <a:r>
              <a:rPr lang="ru-RU" dirty="0" err="1"/>
              <a:t>Вміти</a:t>
            </a:r>
            <a:r>
              <a:rPr lang="ru-RU" dirty="0"/>
              <a:t> </a:t>
            </a:r>
            <a:r>
              <a:rPr lang="ru-RU" dirty="0" err="1"/>
              <a:t>використовувати</a:t>
            </a:r>
            <a:r>
              <a:rPr lang="ru-RU" dirty="0"/>
              <a:t> </a:t>
            </a:r>
            <a:r>
              <a:rPr lang="ru-RU" dirty="0" err="1"/>
              <a:t>інформаційні</a:t>
            </a:r>
            <a:r>
              <a:rPr lang="ru-RU" dirty="0"/>
              <a:t> </a:t>
            </a:r>
            <a:r>
              <a:rPr lang="ru-RU" dirty="0" err="1"/>
              <a:t>технології</a:t>
            </a:r>
            <a:r>
              <a:rPr lang="ru-RU" dirty="0"/>
              <a:t> та </a:t>
            </a:r>
            <a:r>
              <a:rPr lang="ru-RU" dirty="0" err="1"/>
              <a:t>комунікаційні</a:t>
            </a:r>
            <a:r>
              <a:rPr lang="ru-RU" dirty="0"/>
              <a:t> </a:t>
            </a:r>
            <a:r>
              <a:rPr lang="ru-RU" dirty="0" err="1"/>
              <a:t>мережі</a:t>
            </a:r>
            <a:r>
              <a:rPr lang="ru-RU" dirty="0"/>
              <a:t> для </a:t>
            </a:r>
            <a:r>
              <a:rPr lang="ru-RU" dirty="0" err="1"/>
              <a:t>природоохоронних</a:t>
            </a:r>
            <a:r>
              <a:rPr lang="ru-RU" dirty="0"/>
              <a:t> задач. </a:t>
            </a:r>
          </a:p>
          <a:p>
            <a:endParaRPr lang="en-US" dirty="0" smtClean="0"/>
          </a:p>
          <a:p>
            <a:endParaRPr lang="en-US" dirty="0"/>
          </a:p>
          <a:p>
            <a:r>
              <a:rPr lang="ru-RU" dirty="0"/>
              <a:t>ПР13. </a:t>
            </a:r>
            <a:r>
              <a:rPr lang="ru-RU" dirty="0" err="1"/>
              <a:t>Уміти</a:t>
            </a:r>
            <a:r>
              <a:rPr lang="ru-RU" dirty="0"/>
              <a:t> </a:t>
            </a:r>
            <a:r>
              <a:rPr lang="ru-RU" dirty="0" err="1"/>
              <a:t>доносити</a:t>
            </a:r>
            <a:r>
              <a:rPr lang="ru-RU" dirty="0"/>
              <a:t> </a:t>
            </a:r>
            <a:r>
              <a:rPr lang="ru-RU" dirty="0" err="1"/>
              <a:t>результати</a:t>
            </a:r>
            <a:r>
              <a:rPr lang="ru-RU" dirty="0"/>
              <a:t> </a:t>
            </a:r>
            <a:r>
              <a:rPr lang="ru-RU" dirty="0" err="1"/>
              <a:t>діяльності</a:t>
            </a:r>
            <a:r>
              <a:rPr lang="ru-RU" dirty="0"/>
              <a:t> до </a:t>
            </a:r>
            <a:r>
              <a:rPr lang="ru-RU" dirty="0" err="1"/>
              <a:t>професійної</a:t>
            </a:r>
            <a:r>
              <a:rPr lang="ru-RU" dirty="0"/>
              <a:t> </a:t>
            </a:r>
            <a:r>
              <a:rPr lang="ru-RU" dirty="0" err="1"/>
              <a:t>аудиторії</a:t>
            </a:r>
            <a:r>
              <a:rPr lang="ru-RU" dirty="0"/>
              <a:t> та широкого </a:t>
            </a:r>
            <a:r>
              <a:rPr lang="ru-RU" dirty="0" err="1"/>
              <a:t>загалу</a:t>
            </a:r>
            <a:r>
              <a:rPr lang="ru-RU" dirty="0"/>
              <a:t>, </a:t>
            </a:r>
            <a:r>
              <a:rPr lang="ru-RU" dirty="0" err="1"/>
              <a:t>робити</a:t>
            </a:r>
            <a:r>
              <a:rPr lang="ru-RU" dirty="0"/>
              <a:t> </a:t>
            </a:r>
            <a:r>
              <a:rPr lang="ru-RU" dirty="0" err="1"/>
              <a:t>презентації</a:t>
            </a:r>
            <a:r>
              <a:rPr lang="ru-RU" dirty="0"/>
              <a:t> та </a:t>
            </a:r>
            <a:r>
              <a:rPr lang="ru-RU" dirty="0" err="1"/>
              <a:t>повідомлення</a:t>
            </a:r>
            <a:r>
              <a:rPr lang="ru-RU" dirty="0"/>
              <a:t>. </a:t>
            </a:r>
          </a:p>
          <a:p>
            <a:r>
              <a:rPr lang="ru-RU" dirty="0"/>
              <a:t>ПР15. </a:t>
            </a:r>
            <a:r>
              <a:rPr lang="ru-RU" dirty="0" err="1"/>
              <a:t>Уміти</a:t>
            </a:r>
            <a:r>
              <a:rPr lang="ru-RU" dirty="0"/>
              <a:t> </a:t>
            </a:r>
            <a:r>
              <a:rPr lang="ru-RU" dirty="0" err="1"/>
              <a:t>обирати</a:t>
            </a:r>
            <a:r>
              <a:rPr lang="ru-RU" dirty="0"/>
              <a:t> </a:t>
            </a:r>
            <a:r>
              <a:rPr lang="ru-RU" dirty="0" err="1"/>
              <a:t>оптимальні</a:t>
            </a:r>
            <a:r>
              <a:rPr lang="ru-RU" dirty="0"/>
              <a:t> </a:t>
            </a:r>
            <a:r>
              <a:rPr lang="ru-RU" dirty="0" err="1"/>
              <a:t>методи</a:t>
            </a:r>
            <a:r>
              <a:rPr lang="ru-RU" dirty="0"/>
              <a:t> та </a:t>
            </a:r>
            <a:r>
              <a:rPr lang="ru-RU" dirty="0" err="1"/>
              <a:t>інструментальні</a:t>
            </a:r>
            <a:r>
              <a:rPr lang="ru-RU" dirty="0"/>
              <a:t> </a:t>
            </a:r>
            <a:r>
              <a:rPr lang="ru-RU" dirty="0" err="1"/>
              <a:t>засоби</a:t>
            </a:r>
            <a:r>
              <a:rPr lang="ru-RU" dirty="0"/>
              <a:t> для </a:t>
            </a:r>
            <a:r>
              <a:rPr lang="ru-RU" dirty="0" err="1"/>
              <a:t>проведення</a:t>
            </a:r>
            <a:r>
              <a:rPr lang="ru-RU" dirty="0"/>
              <a:t> </a:t>
            </a:r>
            <a:r>
              <a:rPr lang="ru-RU" dirty="0" err="1"/>
              <a:t>досліджень</a:t>
            </a:r>
            <a:r>
              <a:rPr lang="ru-RU" dirty="0"/>
              <a:t>, </a:t>
            </a:r>
            <a:r>
              <a:rPr lang="ru-RU" dirty="0" err="1"/>
              <a:t>збору</a:t>
            </a:r>
            <a:r>
              <a:rPr lang="ru-RU" dirty="0"/>
              <a:t> та </a:t>
            </a:r>
            <a:r>
              <a:rPr lang="ru-RU" dirty="0" err="1"/>
              <a:t>обробки</a:t>
            </a:r>
            <a:r>
              <a:rPr lang="ru-RU" dirty="0"/>
              <a:t> </a:t>
            </a:r>
            <a:r>
              <a:rPr lang="ru-RU" dirty="0" err="1"/>
              <a:t>даних</a:t>
            </a:r>
            <a:r>
              <a:rPr lang="ru-RU" dirty="0"/>
              <a:t>.</a:t>
            </a:r>
          </a:p>
          <a:p>
            <a:endParaRPr lang="ru-RU" dirty="0"/>
          </a:p>
        </p:txBody>
      </p:sp>
    </p:spTree>
    <p:extLst>
      <p:ext uri="{BB962C8B-B14F-4D97-AF65-F5344CB8AC3E}">
        <p14:creationId xmlns:p14="http://schemas.microsoft.com/office/powerpoint/2010/main" val="37589051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p:cNvPicPr>
            <a:picLocks noChangeAspect="1"/>
          </p:cNvPicPr>
          <p:nvPr/>
        </p:nvPicPr>
        <p:blipFill>
          <a:blip r:embed="rId2"/>
          <a:stretch>
            <a:fillRect/>
          </a:stretch>
        </p:blipFill>
        <p:spPr>
          <a:xfrm>
            <a:off x="6976382" y="590416"/>
            <a:ext cx="5362576" cy="6128658"/>
          </a:xfrm>
          <a:prstGeom prst="rect">
            <a:avLst/>
          </a:prstGeom>
          <a:effectLst>
            <a:softEdge rad="635000"/>
          </a:effectLst>
        </p:spPr>
      </p:pic>
      <p:sp>
        <p:nvSpPr>
          <p:cNvPr id="2" name="Прямоугольник 1"/>
          <p:cNvSpPr/>
          <p:nvPr/>
        </p:nvSpPr>
        <p:spPr>
          <a:xfrm>
            <a:off x="1500868" y="1023255"/>
            <a:ext cx="5780314" cy="5262979"/>
          </a:xfrm>
          <a:prstGeom prst="rect">
            <a:avLst/>
          </a:prstGeom>
        </p:spPr>
        <p:txBody>
          <a:bodyPr wrap="square">
            <a:spAutoFit/>
          </a:bodyPr>
          <a:lstStyle/>
          <a:p>
            <a:pPr algn="just"/>
            <a:r>
              <a:rPr lang="uk-UA" sz="2800" b="1" i="1" dirty="0">
                <a:latin typeface="Times New Roman" panose="02020603050405020304" pitchFamily="18" charset="0"/>
                <a:ea typeface="Calibri" panose="020F0502020204030204" pitchFamily="34" charset="0"/>
              </a:rPr>
              <a:t>Життя</a:t>
            </a:r>
            <a:r>
              <a:rPr lang="uk-UA" sz="2800" dirty="0">
                <a:latin typeface="Times New Roman" panose="02020603050405020304" pitchFamily="18" charset="0"/>
                <a:ea typeface="Calibri" panose="020F0502020204030204" pitchFamily="34" charset="0"/>
              </a:rPr>
              <a:t> — це одна з форм існування матерії, яку відрізняє від інших здатність до розмноження, росту, розвитку, активної регуляції свого складу та функцій, різних форм руху, можливість пристосування до середовища та наявність обміну речовин і реакції на подразнення. Життя є вищою формою існування матерії порівняно з іншими — фізичною, хімічною, енергетичною тощо.</a:t>
            </a:r>
            <a:endParaRPr lang="ru-RU" sz="2800" dirty="0"/>
          </a:p>
        </p:txBody>
      </p:sp>
    </p:spTree>
    <p:extLst>
      <p:ext uri="{BB962C8B-B14F-4D97-AF65-F5344CB8AC3E}">
        <p14:creationId xmlns:p14="http://schemas.microsoft.com/office/powerpoint/2010/main" val="34030912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325880" y="1268998"/>
            <a:ext cx="10515600" cy="5509200"/>
          </a:xfrm>
          <a:prstGeom prst="rect">
            <a:avLst/>
          </a:prstGeom>
        </p:spPr>
        <p:txBody>
          <a:bodyPr wrap="square">
            <a:spAutoFit/>
          </a:bodyPr>
          <a:lstStyle/>
          <a:p>
            <a:pPr algn="just"/>
            <a:r>
              <a:rPr lang="uk-UA" sz="3200" b="1" i="1" dirty="0">
                <a:latin typeface="Times New Roman" panose="02020603050405020304" pitchFamily="18" charset="0"/>
                <a:ea typeface="Calibri" panose="020F0502020204030204" pitchFamily="34" charset="0"/>
              </a:rPr>
              <a:t>Діяльність</a:t>
            </a:r>
            <a:r>
              <a:rPr lang="uk-UA" sz="3200" dirty="0">
                <a:latin typeface="Times New Roman" panose="02020603050405020304" pitchFamily="18" charset="0"/>
                <a:ea typeface="Calibri" panose="020F0502020204030204" pitchFamily="34" charset="0"/>
              </a:rPr>
              <a:t> є </a:t>
            </a:r>
            <a:r>
              <a:rPr lang="uk-UA" sz="3200" dirty="0" err="1">
                <a:latin typeface="Times New Roman" panose="02020603050405020304" pitchFamily="18" charset="0"/>
                <a:ea typeface="Calibri" panose="020F0502020204030204" pitchFamily="34" charset="0"/>
              </a:rPr>
              <a:t>специфічно</a:t>
            </a:r>
            <a:r>
              <a:rPr lang="uk-UA" sz="3200" dirty="0">
                <a:latin typeface="Times New Roman" panose="02020603050405020304" pitchFamily="18" charset="0"/>
                <a:ea typeface="Calibri" panose="020F0502020204030204" pitchFamily="34" charset="0"/>
              </a:rPr>
              <a:t> людською формою активності, необхідною умовою існування людського суспільства, зміст якої полягає у доцільній зміні та перетворенні в інтересах людини навколишнього середовища. </a:t>
            </a:r>
            <a:endParaRPr lang="uk-UA" sz="3200" dirty="0" smtClean="0">
              <a:latin typeface="Times New Roman" panose="02020603050405020304" pitchFamily="18" charset="0"/>
              <a:ea typeface="Calibri" panose="020F0502020204030204" pitchFamily="34" charset="0"/>
            </a:endParaRPr>
          </a:p>
          <a:p>
            <a:pPr algn="just"/>
            <a:endParaRPr lang="uk-UA" sz="3200" dirty="0" smtClean="0">
              <a:latin typeface="Times New Roman" panose="02020603050405020304" pitchFamily="18" charset="0"/>
              <a:ea typeface="Calibri" panose="020F0502020204030204" pitchFamily="34" charset="0"/>
            </a:endParaRPr>
          </a:p>
          <a:p>
            <a:pPr algn="just"/>
            <a:r>
              <a:rPr lang="uk-UA" sz="3200" dirty="0" smtClean="0">
                <a:latin typeface="Times New Roman" panose="02020603050405020304" pitchFamily="18" charset="0"/>
                <a:ea typeface="Calibri" panose="020F0502020204030204" pitchFamily="34" charset="0"/>
              </a:rPr>
              <a:t>Це </a:t>
            </a:r>
            <a:r>
              <a:rPr lang="uk-UA" sz="3200" dirty="0">
                <a:latin typeface="Times New Roman" panose="02020603050405020304" pitchFamily="18" charset="0"/>
                <a:ea typeface="Calibri" panose="020F0502020204030204" pitchFamily="34" charset="0"/>
              </a:rPr>
              <a:t>специфічна форма активного ставлення людини до навколишнього світу, зміст якої  складає його доцільне змінювання та перетворення</a:t>
            </a:r>
            <a:r>
              <a:rPr lang="uk-UA" sz="3200" dirty="0" smtClean="0">
                <a:latin typeface="Times New Roman" panose="02020603050405020304" pitchFamily="18" charset="0"/>
                <a:ea typeface="Calibri" panose="020F0502020204030204" pitchFamily="34" charset="0"/>
              </a:rPr>
              <a:t>.</a:t>
            </a:r>
          </a:p>
          <a:p>
            <a:pPr algn="just"/>
            <a:endParaRPr lang="uk-UA" sz="3200" dirty="0">
              <a:latin typeface="Times New Roman" panose="02020603050405020304" pitchFamily="18" charset="0"/>
              <a:ea typeface="Calibri" panose="020F0502020204030204" pitchFamily="34" charset="0"/>
            </a:endParaRPr>
          </a:p>
          <a:p>
            <a:pPr algn="just"/>
            <a:r>
              <a:rPr lang="uk-UA" sz="3200" dirty="0" smtClean="0">
                <a:latin typeface="Times New Roman" panose="02020603050405020304" pitchFamily="18" charset="0"/>
                <a:ea typeface="Calibri" panose="020F0502020204030204" pitchFamily="34" charset="0"/>
              </a:rPr>
              <a:t> </a:t>
            </a:r>
            <a:r>
              <a:rPr lang="uk-UA" sz="3200" dirty="0">
                <a:latin typeface="Times New Roman" panose="02020603050405020304" pitchFamily="18" charset="0"/>
                <a:ea typeface="Calibri" panose="020F0502020204030204" pitchFamily="34" charset="0"/>
              </a:rPr>
              <a:t>Будь-яка діяльність містить у собі мету, засіб, результат та сам процес діяльності. </a:t>
            </a:r>
            <a:endParaRPr lang="ru-RU" sz="3200" dirty="0"/>
          </a:p>
        </p:txBody>
      </p:sp>
      <p:pic>
        <p:nvPicPr>
          <p:cNvPr id="3" name="Рисунок 2"/>
          <p:cNvPicPr>
            <a:picLocks noChangeAspect="1"/>
          </p:cNvPicPr>
          <p:nvPr/>
        </p:nvPicPr>
        <p:blipFill>
          <a:blip r:embed="rId2"/>
          <a:stretch>
            <a:fillRect/>
          </a:stretch>
        </p:blipFill>
        <p:spPr>
          <a:xfrm>
            <a:off x="9429750" y="0"/>
            <a:ext cx="2762250" cy="1657350"/>
          </a:xfrm>
          <a:prstGeom prst="rect">
            <a:avLst/>
          </a:prstGeom>
          <a:effectLst>
            <a:softEdge rad="317500"/>
          </a:effectLst>
        </p:spPr>
      </p:pic>
    </p:spTree>
    <p:extLst>
      <p:ext uri="{BB962C8B-B14F-4D97-AF65-F5344CB8AC3E}">
        <p14:creationId xmlns:p14="http://schemas.microsoft.com/office/powerpoint/2010/main" val="9455085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stretch>
            <a:fillRect/>
          </a:stretch>
        </p:blipFill>
        <p:spPr>
          <a:xfrm>
            <a:off x="1882487" y="2454419"/>
            <a:ext cx="9328940" cy="3052763"/>
          </a:xfrm>
          <a:prstGeom prst="rect">
            <a:avLst/>
          </a:prstGeom>
        </p:spPr>
      </p:pic>
      <p:sp>
        <p:nvSpPr>
          <p:cNvPr id="3" name="TextBox 2"/>
          <p:cNvSpPr txBox="1"/>
          <p:nvPr/>
        </p:nvSpPr>
        <p:spPr>
          <a:xfrm>
            <a:off x="2005445" y="374073"/>
            <a:ext cx="8967355" cy="584775"/>
          </a:xfrm>
          <a:prstGeom prst="rect">
            <a:avLst/>
          </a:prstGeom>
          <a:noFill/>
        </p:spPr>
        <p:txBody>
          <a:bodyPr wrap="square" rtlCol="0">
            <a:spAutoFit/>
          </a:bodyPr>
          <a:lstStyle/>
          <a:p>
            <a:pPr algn="ctr"/>
            <a:r>
              <a:rPr lang="ru-RU" sz="3200" b="1" dirty="0" smtClean="0">
                <a:latin typeface="Times New Roman" panose="02020603050405020304" pitchFamily="18" charset="0"/>
                <a:cs typeface="Times New Roman" panose="02020603050405020304" pitchFamily="18" charset="0"/>
              </a:rPr>
              <a:t>С</a:t>
            </a:r>
            <a:r>
              <a:rPr lang="uk-UA" sz="3200" b="1" dirty="0" err="1" smtClean="0">
                <a:latin typeface="Times New Roman" panose="02020603050405020304" pitchFamily="18" charset="0"/>
                <a:cs typeface="Times New Roman" panose="02020603050405020304" pitchFamily="18" charset="0"/>
              </a:rPr>
              <a:t>труктура</a:t>
            </a:r>
            <a:r>
              <a:rPr lang="uk-UA" sz="3200" b="1" dirty="0" smtClean="0">
                <a:latin typeface="Times New Roman" panose="02020603050405020304" pitchFamily="18" charset="0"/>
                <a:cs typeface="Times New Roman" panose="02020603050405020304" pitchFamily="18" charset="0"/>
              </a:rPr>
              <a:t> </a:t>
            </a:r>
            <a:r>
              <a:rPr lang="uk-UA" sz="3200" b="1" dirty="0" err="1" smtClean="0">
                <a:latin typeface="Times New Roman" panose="02020603050405020304" pitchFamily="18" charset="0"/>
                <a:cs typeface="Times New Roman" panose="02020603050405020304" pitchFamily="18" charset="0"/>
              </a:rPr>
              <a:t>життєжіяльності</a:t>
            </a:r>
            <a:endParaRPr lang="ru-RU"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775477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stretch>
            <a:fillRect/>
          </a:stretch>
        </p:blipFill>
        <p:spPr>
          <a:xfrm>
            <a:off x="1604962" y="2508105"/>
            <a:ext cx="9835115" cy="3175722"/>
          </a:xfrm>
          <a:prstGeom prst="rect">
            <a:avLst/>
          </a:prstGeom>
        </p:spPr>
      </p:pic>
      <p:sp>
        <p:nvSpPr>
          <p:cNvPr id="3" name="TextBox 2"/>
          <p:cNvSpPr txBox="1"/>
          <p:nvPr/>
        </p:nvSpPr>
        <p:spPr>
          <a:xfrm>
            <a:off x="1901536" y="332509"/>
            <a:ext cx="9154391" cy="584775"/>
          </a:xfrm>
          <a:prstGeom prst="rect">
            <a:avLst/>
          </a:prstGeom>
          <a:noFill/>
        </p:spPr>
        <p:txBody>
          <a:bodyPr wrap="square" rtlCol="0">
            <a:spAutoFit/>
          </a:bodyPr>
          <a:lstStyle/>
          <a:p>
            <a:pPr algn="ctr"/>
            <a:r>
              <a:rPr lang="uk-UA" sz="3200" b="1" dirty="0" smtClean="0">
                <a:latin typeface="Times New Roman" panose="02020603050405020304" pitchFamily="18" charset="0"/>
                <a:cs typeface="Times New Roman" panose="02020603050405020304" pitchFamily="18" charset="0"/>
              </a:rPr>
              <a:t>Система безпеки життєдіяльності </a:t>
            </a:r>
            <a:endParaRPr lang="ru-RU"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365938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188720" y="1410846"/>
            <a:ext cx="10515600" cy="2229393"/>
          </a:xfrm>
          <a:prstGeom prst="rect">
            <a:avLst/>
          </a:prstGeom>
        </p:spPr>
        <p:txBody>
          <a:bodyPr wrap="square">
            <a:spAutoFit/>
          </a:bodyPr>
          <a:lstStyle/>
          <a:p>
            <a:pPr indent="450215" algn="just">
              <a:lnSpc>
                <a:spcPct val="150000"/>
              </a:lnSpc>
              <a:spcAft>
                <a:spcPts val="0"/>
              </a:spcAft>
            </a:pPr>
            <a:r>
              <a:rPr lang="uk-UA" sz="3200" b="1" i="1" dirty="0">
                <a:latin typeface="Times New Roman" panose="02020603050405020304" pitchFamily="18" charset="0"/>
                <a:ea typeface="Calibri" panose="020F0502020204030204" pitchFamily="34" charset="0"/>
                <a:cs typeface="Times New Roman" panose="02020603050405020304" pitchFamily="18" charset="0"/>
              </a:rPr>
              <a:t>Здоров’я</a:t>
            </a:r>
            <a:r>
              <a:rPr lang="uk-UA" sz="3200" dirty="0">
                <a:latin typeface="Times New Roman" panose="02020603050405020304" pitchFamily="18" charset="0"/>
                <a:ea typeface="Calibri" panose="020F0502020204030204" pitchFamily="34" charset="0"/>
                <a:cs typeface="Times New Roman" panose="02020603050405020304" pitchFamily="18" charset="0"/>
              </a:rPr>
              <a:t> – природний стан організму, що характеризується його зрівноваженістю із навколишнім середовищем та відсутністю будь-яких хворобливих змін.</a:t>
            </a:r>
            <a:endParaRPr lang="ru-RU" sz="32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3" name="Рисунок 2"/>
          <p:cNvPicPr>
            <a:picLocks noChangeAspect="1"/>
          </p:cNvPicPr>
          <p:nvPr/>
        </p:nvPicPr>
        <p:blipFill>
          <a:blip r:embed="rId2"/>
          <a:stretch>
            <a:fillRect/>
          </a:stretch>
        </p:blipFill>
        <p:spPr>
          <a:xfrm>
            <a:off x="2155371" y="3976931"/>
            <a:ext cx="7554685" cy="2237068"/>
          </a:xfrm>
          <a:prstGeom prst="rect">
            <a:avLst/>
          </a:prstGeom>
        </p:spPr>
      </p:pic>
    </p:spTree>
    <p:extLst>
      <p:ext uri="{BB962C8B-B14F-4D97-AF65-F5344CB8AC3E}">
        <p14:creationId xmlns:p14="http://schemas.microsoft.com/office/powerpoint/2010/main" val="2064824741"/>
      </p:ext>
    </p:extLst>
  </p:cSld>
  <p:clrMapOvr>
    <a:masterClrMapping/>
  </p:clrMapOvr>
</p:sld>
</file>

<file path=ppt/theme/theme1.xml><?xml version="1.0" encoding="utf-8"?>
<a:theme xmlns:a="http://schemas.openxmlformats.org/drawingml/2006/main" name="Легкий дым">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108</TotalTime>
  <Words>1365</Words>
  <Application>Microsoft Office PowerPoint</Application>
  <PresentationFormat>Широкоэкранный</PresentationFormat>
  <Paragraphs>75</Paragraphs>
  <Slides>27</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27</vt:i4>
      </vt:variant>
    </vt:vector>
  </HeadingPairs>
  <TitlesOfParts>
    <vt:vector size="33" baseType="lpstr">
      <vt:lpstr>Arial</vt:lpstr>
      <vt:lpstr>Calibri</vt:lpstr>
      <vt:lpstr>Century Gothic</vt:lpstr>
      <vt:lpstr>Times New Roman</vt:lpstr>
      <vt:lpstr>Wingdings 3</vt:lpstr>
      <vt:lpstr>Легкий дым</vt:lpstr>
      <vt:lpstr>Лекція №1</vt:lpstr>
      <vt:lpstr>План лекції</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Лекція №1</dc:title>
  <dc:creator>Пользователь</dc:creator>
  <cp:lastModifiedBy>Олена</cp:lastModifiedBy>
  <cp:revision>12</cp:revision>
  <dcterms:created xsi:type="dcterms:W3CDTF">2021-02-09T21:27:09Z</dcterms:created>
  <dcterms:modified xsi:type="dcterms:W3CDTF">2026-01-31T19:04:16Z</dcterms:modified>
</cp:coreProperties>
</file>