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95178"/>
            <a:ext cx="7772400" cy="1551520"/>
          </a:xfrm>
        </p:spPr>
        <p:txBody>
          <a:bodyPr/>
          <a:lstStyle/>
          <a:p>
            <a:r>
              <a:rPr lang="ru-RU" b="1" dirty="0" err="1"/>
              <a:t>Україна</a:t>
            </a:r>
            <a:r>
              <a:rPr lang="ru-RU" b="1" dirty="0"/>
              <a:t> у 50–80-ті роки ХХ </a:t>
            </a:r>
            <a:r>
              <a:rPr lang="ru-RU" b="1" dirty="0" err="1"/>
              <a:t>століття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916832"/>
            <a:ext cx="8136904" cy="4320480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Україна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умовах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десталінізації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Шістдесятники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Україна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період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загострення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кризи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радянської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системи</a:t>
            </a:r>
            <a:r>
              <a:rPr lang="ru-RU" dirty="0">
                <a:solidFill>
                  <a:schemeClr val="tx1"/>
                </a:solidFill>
              </a:rPr>
              <a:t> (середина 1960-х – початок 1980-х </a:t>
            </a:r>
            <a:r>
              <a:rPr lang="ru-RU" dirty="0" err="1">
                <a:solidFill>
                  <a:schemeClr val="tx1"/>
                </a:solidFill>
              </a:rPr>
              <a:t>рр</a:t>
            </a:r>
            <a:r>
              <a:rPr lang="ru-RU" dirty="0">
                <a:solidFill>
                  <a:schemeClr val="tx1"/>
                </a:solidFill>
              </a:rPr>
              <a:t>.). </a:t>
            </a:r>
            <a:r>
              <a:rPr lang="ru-RU" dirty="0" err="1">
                <a:solidFill>
                  <a:schemeClr val="tx1"/>
                </a:solidFill>
              </a:rPr>
              <a:t>Дисидентський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рух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«</a:t>
            </a:r>
            <a:r>
              <a:rPr lang="ru-RU" dirty="0" err="1">
                <a:solidFill>
                  <a:schemeClr val="tx1"/>
                </a:solidFill>
              </a:rPr>
              <a:t>Перебудова</a:t>
            </a:r>
            <a:r>
              <a:rPr lang="ru-RU" dirty="0">
                <a:solidFill>
                  <a:schemeClr val="tx1"/>
                </a:solidFill>
              </a:rPr>
              <a:t>» М. </a:t>
            </a:r>
            <a:r>
              <a:rPr lang="ru-RU" dirty="0" err="1">
                <a:solidFill>
                  <a:schemeClr val="tx1"/>
                </a:solidFill>
              </a:rPr>
              <a:t>Горбачова</a:t>
            </a:r>
            <a:r>
              <a:rPr lang="ru-RU" dirty="0">
                <a:solidFill>
                  <a:schemeClr val="tx1"/>
                </a:solidFill>
              </a:rPr>
              <a:t> й </a:t>
            </a:r>
            <a:r>
              <a:rPr lang="ru-RU" dirty="0" err="1">
                <a:solidFill>
                  <a:schemeClr val="tx1"/>
                </a:solidFill>
              </a:rPr>
              <a:t>Україна</a:t>
            </a:r>
            <a:r>
              <a:rPr lang="ru-RU" dirty="0">
                <a:solidFill>
                  <a:schemeClr val="tx1"/>
                </a:solidFill>
              </a:rPr>
              <a:t>: причини, суть, </a:t>
            </a:r>
            <a:r>
              <a:rPr lang="ru-RU" dirty="0" err="1">
                <a:solidFill>
                  <a:schemeClr val="tx1"/>
                </a:solidFill>
              </a:rPr>
              <a:t>наслідки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Утворення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діяльність</a:t>
            </a:r>
            <a:r>
              <a:rPr lang="ru-RU" dirty="0">
                <a:solidFill>
                  <a:schemeClr val="tx1"/>
                </a:solidFill>
              </a:rPr>
              <a:t> перших </a:t>
            </a:r>
            <a:r>
              <a:rPr lang="ru-RU" dirty="0" err="1">
                <a:solidFill>
                  <a:schemeClr val="tx1"/>
                </a:solidFill>
              </a:rPr>
              <a:t>політичних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партій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Україні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0095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Дисидентський</a:t>
            </a:r>
            <a:r>
              <a:rPr lang="ru-RU" b="1" dirty="0"/>
              <a:t> </a:t>
            </a:r>
            <a:r>
              <a:rPr lang="ru-RU" b="1" dirty="0" err="1"/>
              <a:t>рух</a:t>
            </a:r>
            <a:r>
              <a:rPr lang="ru-RU" b="1" dirty="0"/>
              <a:t>: </a:t>
            </a: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напрями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Український</a:t>
            </a:r>
            <a:r>
              <a:rPr lang="ru-RU" dirty="0"/>
              <a:t> </a:t>
            </a:r>
            <a:r>
              <a:rPr lang="ru-RU" dirty="0" err="1"/>
              <a:t>дисидентський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став </a:t>
            </a:r>
            <a:r>
              <a:rPr lang="ru-RU" dirty="0" err="1"/>
              <a:t>однією</a:t>
            </a:r>
            <a:r>
              <a:rPr lang="ru-RU" dirty="0"/>
              <a:t> з форм опору </a:t>
            </a:r>
            <a:r>
              <a:rPr lang="ru-RU" dirty="0" err="1"/>
              <a:t>тоталітарному</a:t>
            </a:r>
            <a:r>
              <a:rPr lang="ru-RU" dirty="0"/>
              <a:t> режиму.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: </a:t>
            </a:r>
            <a:r>
              <a:rPr lang="ru-RU" dirty="0" err="1"/>
              <a:t>національне</a:t>
            </a:r>
            <a:r>
              <a:rPr lang="ru-RU" dirty="0"/>
              <a:t> </a:t>
            </a:r>
            <a:r>
              <a:rPr lang="ru-RU" dirty="0" err="1"/>
              <a:t>відродження</a:t>
            </a:r>
            <a:r>
              <a:rPr lang="ru-RU" dirty="0"/>
              <a:t> – </a:t>
            </a:r>
            <a:r>
              <a:rPr lang="ru-RU" dirty="0" err="1"/>
              <a:t>боротьба</a:t>
            </a:r>
            <a:r>
              <a:rPr lang="ru-RU" dirty="0"/>
              <a:t> за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, </a:t>
            </a:r>
            <a:r>
              <a:rPr lang="ru-RU" dirty="0" err="1"/>
              <a:t>культури</a:t>
            </a:r>
            <a:r>
              <a:rPr lang="ru-RU" dirty="0"/>
              <a:t> та </a:t>
            </a:r>
            <a:r>
              <a:rPr lang="ru-RU" dirty="0" err="1"/>
              <a:t>історичної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; </a:t>
            </a:r>
            <a:r>
              <a:rPr lang="ru-RU" dirty="0" err="1"/>
              <a:t>правозахисна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– </a:t>
            </a:r>
            <a:r>
              <a:rPr lang="ru-RU" dirty="0" err="1"/>
              <a:t>боротьба</a:t>
            </a:r>
            <a:r>
              <a:rPr lang="ru-RU" dirty="0"/>
              <a:t> за свободу слова, </a:t>
            </a:r>
            <a:r>
              <a:rPr lang="ru-RU" dirty="0" err="1"/>
              <a:t>релігії</a:t>
            </a:r>
            <a:r>
              <a:rPr lang="ru-RU" dirty="0"/>
              <a:t> та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переконань</a:t>
            </a:r>
            <a:r>
              <a:rPr lang="ru-RU" dirty="0"/>
              <a:t>; </a:t>
            </a:r>
            <a:r>
              <a:rPr lang="ru-RU" dirty="0" err="1"/>
              <a:t>релігійний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0818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Правозахисна</a:t>
            </a:r>
            <a:r>
              <a:rPr lang="ru-RU" b="1" dirty="0"/>
              <a:t> </a:t>
            </a:r>
            <a:r>
              <a:rPr lang="ru-RU" b="1" dirty="0" err="1"/>
              <a:t>діяльність</a:t>
            </a:r>
            <a:r>
              <a:rPr lang="ru-RU" b="1" dirty="0"/>
              <a:t> </a:t>
            </a:r>
            <a:r>
              <a:rPr lang="ru-RU" b="1" dirty="0" err="1"/>
              <a:t>дисидентів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Дисиденти</a:t>
            </a:r>
            <a:r>
              <a:rPr lang="ru-RU" dirty="0"/>
              <a:t> </a:t>
            </a:r>
            <a:r>
              <a:rPr lang="ru-RU" dirty="0" err="1"/>
              <a:t>боролися</a:t>
            </a:r>
            <a:r>
              <a:rPr lang="ru-RU" dirty="0"/>
              <a:t> за права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найвідоміших</a:t>
            </a:r>
            <a:r>
              <a:rPr lang="ru-RU" dirty="0"/>
              <a:t> </a:t>
            </a:r>
            <a:r>
              <a:rPr lang="ru-RU" dirty="0" err="1"/>
              <a:t>правозахисників</a:t>
            </a:r>
            <a:r>
              <a:rPr lang="ru-RU" dirty="0"/>
              <a:t> — Вячеслав </a:t>
            </a:r>
            <a:r>
              <a:rPr lang="ru-RU" dirty="0" err="1"/>
              <a:t>Чорновіл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заснував</a:t>
            </a:r>
            <a:r>
              <a:rPr lang="ru-RU" dirty="0"/>
              <a:t> </a:t>
            </a:r>
            <a:r>
              <a:rPr lang="ru-RU" dirty="0" err="1"/>
              <a:t>Українську</a:t>
            </a:r>
            <a:r>
              <a:rPr lang="ru-RU" dirty="0"/>
              <a:t> </a:t>
            </a:r>
            <a:r>
              <a:rPr lang="ru-RU" dirty="0" err="1"/>
              <a:t>Гельсінську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моніторила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прав </a:t>
            </a:r>
            <a:r>
              <a:rPr lang="ru-RU" dirty="0" err="1"/>
              <a:t>людини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та </a:t>
            </a:r>
            <a:r>
              <a:rPr lang="ru-RU" dirty="0" err="1"/>
              <a:t>інформувала</a:t>
            </a:r>
            <a:r>
              <a:rPr lang="ru-RU" dirty="0"/>
              <a:t> </a:t>
            </a:r>
            <a:r>
              <a:rPr lang="ru-RU" dirty="0" err="1"/>
              <a:t>міжнародну</a:t>
            </a:r>
            <a:r>
              <a:rPr lang="ru-RU" dirty="0"/>
              <a:t> </a:t>
            </a:r>
            <a:r>
              <a:rPr lang="ru-RU" dirty="0" err="1"/>
              <a:t>спільноту</a:t>
            </a:r>
            <a:r>
              <a:rPr lang="ru-RU" dirty="0"/>
              <a:t> про </a:t>
            </a:r>
            <a:r>
              <a:rPr lang="ru-RU" dirty="0" err="1"/>
              <a:t>репресії</a:t>
            </a:r>
            <a:r>
              <a:rPr lang="ru-RU" dirty="0"/>
              <a:t>. </a:t>
            </a:r>
            <a:r>
              <a:rPr lang="ru-RU" dirty="0" err="1"/>
              <a:t>Видавався</a:t>
            </a:r>
            <a:r>
              <a:rPr lang="ru-RU" dirty="0"/>
              <a:t> </a:t>
            </a:r>
            <a:r>
              <a:rPr lang="ru-RU" dirty="0" err="1"/>
              <a:t>самвидав</a:t>
            </a:r>
            <a:r>
              <a:rPr lang="ru-RU" dirty="0"/>
              <a:t> «</a:t>
            </a:r>
            <a:r>
              <a:rPr lang="ru-RU" dirty="0" err="1"/>
              <a:t>Український</a:t>
            </a:r>
            <a:r>
              <a:rPr lang="ru-RU" dirty="0"/>
              <a:t> </a:t>
            </a:r>
            <a:r>
              <a:rPr lang="ru-RU" dirty="0" err="1"/>
              <a:t>вісник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632691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Репресії</a:t>
            </a:r>
            <a:r>
              <a:rPr lang="ru-RU" b="1" dirty="0"/>
              <a:t> </a:t>
            </a:r>
            <a:r>
              <a:rPr lang="ru-RU" b="1" dirty="0" err="1"/>
              <a:t>проти</a:t>
            </a:r>
            <a:r>
              <a:rPr lang="ru-RU" b="1" dirty="0"/>
              <a:t> </a:t>
            </a:r>
            <a:r>
              <a:rPr lang="ru-RU" b="1" dirty="0" err="1"/>
              <a:t>дисидентів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Радянська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жорстко</a:t>
            </a:r>
            <a:r>
              <a:rPr lang="ru-RU" dirty="0"/>
              <a:t> </a:t>
            </a:r>
            <a:r>
              <a:rPr lang="ru-RU" dirty="0" err="1"/>
              <a:t>придушувала</a:t>
            </a:r>
            <a:r>
              <a:rPr lang="ru-RU" dirty="0"/>
              <a:t> </a:t>
            </a:r>
            <a:r>
              <a:rPr lang="ru-RU" dirty="0" err="1"/>
              <a:t>дисидентський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: </a:t>
            </a:r>
            <a:r>
              <a:rPr lang="ru-RU" dirty="0" err="1"/>
              <a:t>арешти</a:t>
            </a:r>
            <a:r>
              <a:rPr lang="ru-RU" dirty="0"/>
              <a:t> та </a:t>
            </a:r>
            <a:r>
              <a:rPr lang="ru-RU" dirty="0" err="1"/>
              <a:t>ув'язнення</a:t>
            </a:r>
            <a:r>
              <a:rPr lang="ru-RU" dirty="0"/>
              <a:t> –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дисидентів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засуджені</a:t>
            </a:r>
            <a:r>
              <a:rPr lang="ru-RU" dirty="0"/>
              <a:t> до </a:t>
            </a:r>
            <a:r>
              <a:rPr lang="ru-RU" dirty="0" err="1"/>
              <a:t>тривалих</a:t>
            </a:r>
            <a:r>
              <a:rPr lang="ru-RU" dirty="0"/>
              <a:t> </a:t>
            </a:r>
            <a:r>
              <a:rPr lang="ru-RU" dirty="0" err="1"/>
              <a:t>термінів</a:t>
            </a:r>
            <a:r>
              <a:rPr lang="ru-RU" dirty="0"/>
              <a:t> у таборах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психіатричних</a:t>
            </a:r>
            <a:r>
              <a:rPr lang="ru-RU" dirty="0"/>
              <a:t> </a:t>
            </a:r>
            <a:r>
              <a:rPr lang="ru-RU" dirty="0" err="1"/>
              <a:t>лікарнях</a:t>
            </a:r>
            <a:r>
              <a:rPr lang="ru-RU" dirty="0"/>
              <a:t> (Василь </a:t>
            </a:r>
            <a:r>
              <a:rPr lang="ru-RU" dirty="0" err="1"/>
              <a:t>Стус</a:t>
            </a:r>
            <a:r>
              <a:rPr lang="ru-RU" dirty="0"/>
              <a:t>, </a:t>
            </a:r>
            <a:r>
              <a:rPr lang="ru-RU" dirty="0" err="1"/>
              <a:t>Олекса</a:t>
            </a:r>
            <a:r>
              <a:rPr lang="ru-RU" dirty="0"/>
              <a:t> Тихий, </a:t>
            </a:r>
            <a:r>
              <a:rPr lang="ru-RU" dirty="0" err="1"/>
              <a:t>Юрій</a:t>
            </a:r>
            <a:r>
              <a:rPr lang="ru-RU" dirty="0"/>
              <a:t> Литвин); цензура та пропаганда – будь-</a:t>
            </a:r>
            <a:r>
              <a:rPr lang="ru-RU" dirty="0" err="1"/>
              <a:t>які</a:t>
            </a:r>
            <a:r>
              <a:rPr lang="ru-RU" dirty="0"/>
              <a:t> прояви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самосвідомості</a:t>
            </a:r>
            <a:r>
              <a:rPr lang="ru-RU" dirty="0"/>
              <a:t> </a:t>
            </a:r>
            <a:r>
              <a:rPr lang="ru-RU" dirty="0" err="1"/>
              <a:t>жорстко</a:t>
            </a:r>
            <a:r>
              <a:rPr lang="ru-RU" dirty="0"/>
              <a:t> </a:t>
            </a:r>
            <a:r>
              <a:rPr lang="ru-RU" dirty="0" err="1"/>
              <a:t>цензурувалися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363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Причини </a:t>
            </a:r>
            <a:r>
              <a:rPr lang="ru-RU" b="1" dirty="0" err="1"/>
              <a:t>перебудови</a:t>
            </a:r>
            <a:r>
              <a:rPr lang="ru-RU" b="1" dirty="0"/>
              <a:t> </a:t>
            </a:r>
            <a:r>
              <a:rPr lang="ru-RU" b="1" dirty="0" err="1"/>
              <a:t>Горбачова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До </a:t>
            </a:r>
            <a:r>
              <a:rPr lang="ru-RU" dirty="0" err="1"/>
              <a:t>середини</a:t>
            </a:r>
            <a:r>
              <a:rPr lang="ru-RU" dirty="0"/>
              <a:t> 1980-х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радянська</a:t>
            </a:r>
            <a:r>
              <a:rPr lang="ru-RU" dirty="0"/>
              <a:t> система </a:t>
            </a:r>
            <a:r>
              <a:rPr lang="ru-RU" dirty="0" err="1"/>
              <a:t>перебувала</a:t>
            </a:r>
            <a:r>
              <a:rPr lang="ru-RU" dirty="0"/>
              <a:t> в </a:t>
            </a:r>
            <a:r>
              <a:rPr lang="ru-RU" dirty="0" err="1"/>
              <a:t>глибокій</a:t>
            </a:r>
            <a:r>
              <a:rPr lang="ru-RU" dirty="0"/>
              <a:t> </a:t>
            </a:r>
            <a:r>
              <a:rPr lang="ru-RU" dirty="0" err="1"/>
              <a:t>кризі</a:t>
            </a:r>
            <a:r>
              <a:rPr lang="ru-RU" dirty="0"/>
              <a:t>: </a:t>
            </a:r>
            <a:r>
              <a:rPr lang="ru-RU" dirty="0" err="1"/>
              <a:t>економічна</a:t>
            </a:r>
            <a:r>
              <a:rPr lang="ru-RU" dirty="0"/>
              <a:t> криза – </a:t>
            </a:r>
            <a:r>
              <a:rPr lang="ru-RU" dirty="0" err="1"/>
              <a:t>неефективність</a:t>
            </a:r>
            <a:r>
              <a:rPr lang="ru-RU" dirty="0"/>
              <a:t> 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призвела</a:t>
            </a:r>
            <a:r>
              <a:rPr lang="ru-RU" dirty="0"/>
              <a:t> до </a:t>
            </a:r>
            <a:r>
              <a:rPr lang="ru-RU" dirty="0" err="1"/>
              <a:t>дефіциту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 </a:t>
            </a:r>
            <a:r>
              <a:rPr lang="ru-RU" dirty="0" err="1"/>
              <a:t>політичний</a:t>
            </a:r>
            <a:r>
              <a:rPr lang="ru-RU" dirty="0"/>
              <a:t> </a:t>
            </a:r>
            <a:r>
              <a:rPr lang="ru-RU" dirty="0" err="1"/>
              <a:t>застій</a:t>
            </a:r>
            <a:r>
              <a:rPr lang="ru-RU" dirty="0"/>
              <a:t> – </a:t>
            </a:r>
            <a:r>
              <a:rPr lang="ru-RU" dirty="0" err="1"/>
              <a:t>відсутність</a:t>
            </a:r>
            <a:r>
              <a:rPr lang="ru-RU" dirty="0"/>
              <a:t> реформ </a:t>
            </a:r>
            <a:r>
              <a:rPr lang="ru-RU" dirty="0" err="1"/>
              <a:t>призвела</a:t>
            </a:r>
            <a:r>
              <a:rPr lang="ru-RU" dirty="0"/>
              <a:t> до </a:t>
            </a:r>
            <a:r>
              <a:rPr lang="ru-RU" dirty="0" err="1"/>
              <a:t>корупції</a:t>
            </a:r>
            <a:r>
              <a:rPr lang="ru-RU" dirty="0"/>
              <a:t> та </a:t>
            </a:r>
            <a:r>
              <a:rPr lang="ru-RU" dirty="0" err="1"/>
              <a:t>бюрократизації</a:t>
            </a:r>
            <a:r>
              <a:rPr lang="ru-RU" dirty="0"/>
              <a:t>;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ізоляція</a:t>
            </a:r>
            <a:r>
              <a:rPr lang="ru-RU" dirty="0"/>
              <a:t> – СРСР </a:t>
            </a:r>
            <a:r>
              <a:rPr lang="ru-RU" dirty="0" err="1"/>
              <a:t>втрачав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через </a:t>
            </a:r>
            <a:r>
              <a:rPr lang="ru-RU" dirty="0" err="1"/>
              <a:t>економічну</a:t>
            </a:r>
            <a:r>
              <a:rPr lang="ru-RU" dirty="0"/>
              <a:t> та </a:t>
            </a:r>
            <a:r>
              <a:rPr lang="ru-RU" dirty="0" err="1"/>
              <a:t>військову</a:t>
            </a:r>
            <a:r>
              <a:rPr lang="ru-RU" dirty="0"/>
              <a:t> </a:t>
            </a:r>
            <a:r>
              <a:rPr lang="ru-RU" dirty="0" err="1"/>
              <a:t>перевантаженість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3635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Суть </a:t>
            </a:r>
            <a:r>
              <a:rPr lang="ru-RU" b="1" dirty="0" err="1"/>
              <a:t>перебудови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 1985 </a:t>
            </a:r>
            <a:r>
              <a:rPr lang="ru-RU" dirty="0" err="1"/>
              <a:t>році</a:t>
            </a:r>
            <a:r>
              <a:rPr lang="ru-RU" dirty="0"/>
              <a:t> Михайло </a:t>
            </a:r>
            <a:r>
              <a:rPr lang="ru-RU" dirty="0" err="1"/>
              <a:t>Горбачов</a:t>
            </a:r>
            <a:r>
              <a:rPr lang="ru-RU" dirty="0"/>
              <a:t> </a:t>
            </a:r>
            <a:r>
              <a:rPr lang="ru-RU" dirty="0" err="1"/>
              <a:t>оголосив</a:t>
            </a:r>
            <a:r>
              <a:rPr lang="ru-RU" dirty="0"/>
              <a:t> про початок </a:t>
            </a:r>
            <a:r>
              <a:rPr lang="ru-RU" dirty="0" err="1"/>
              <a:t>перебудови</a:t>
            </a:r>
            <a:r>
              <a:rPr lang="ru-RU" dirty="0"/>
              <a:t>, яка включала: </a:t>
            </a:r>
            <a:r>
              <a:rPr lang="ru-RU" dirty="0" err="1"/>
              <a:t>Гласність</a:t>
            </a:r>
            <a:r>
              <a:rPr lang="ru-RU" dirty="0"/>
              <a:t> – свобода слова та </a:t>
            </a:r>
            <a:r>
              <a:rPr lang="ru-RU" dirty="0" err="1"/>
              <a:t>преси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дозволила </a:t>
            </a:r>
            <a:r>
              <a:rPr lang="ru-RU" dirty="0" err="1"/>
              <a:t>критикувати</a:t>
            </a:r>
            <a:r>
              <a:rPr lang="ru-RU" dirty="0"/>
              <a:t> </a:t>
            </a:r>
            <a:r>
              <a:rPr lang="ru-RU" dirty="0" err="1"/>
              <a:t>радянську</a:t>
            </a:r>
            <a:r>
              <a:rPr lang="ru-RU" dirty="0"/>
              <a:t> систему; </a:t>
            </a:r>
            <a:r>
              <a:rPr lang="ru-RU" dirty="0" err="1"/>
              <a:t>Демократизацію</a:t>
            </a:r>
            <a:r>
              <a:rPr lang="ru-RU" dirty="0"/>
              <a:t> –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вибори</a:t>
            </a:r>
            <a:r>
              <a:rPr lang="ru-RU" dirty="0"/>
              <a:t> на </a:t>
            </a:r>
            <a:r>
              <a:rPr lang="ru-RU" dirty="0" err="1"/>
              <a:t>альтернативній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;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r>
              <a:rPr lang="ru-RU" dirty="0"/>
              <a:t> – </a:t>
            </a:r>
            <a:r>
              <a:rPr lang="ru-RU" dirty="0" err="1"/>
              <a:t>спроби</a:t>
            </a:r>
            <a:r>
              <a:rPr lang="ru-RU" dirty="0"/>
              <a:t> </a:t>
            </a:r>
            <a:r>
              <a:rPr lang="ru-RU" dirty="0" err="1"/>
              <a:t>впровадити</a:t>
            </a:r>
            <a:r>
              <a:rPr lang="ru-RU" dirty="0"/>
              <a:t> </a:t>
            </a:r>
            <a:r>
              <a:rPr lang="ru-RU" dirty="0" err="1"/>
              <a:t>ринкові</a:t>
            </a:r>
            <a:r>
              <a:rPr lang="ru-RU" dirty="0"/>
              <a:t> </a:t>
            </a:r>
            <a:r>
              <a:rPr lang="ru-RU" dirty="0" err="1"/>
              <a:t>механізми</a:t>
            </a:r>
            <a:r>
              <a:rPr lang="ru-RU" dirty="0"/>
              <a:t> в </a:t>
            </a:r>
            <a:r>
              <a:rPr lang="ru-RU" dirty="0" err="1"/>
              <a:t>економіку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1187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/>
              <a:t>перебудови</a:t>
            </a:r>
            <a:r>
              <a:rPr lang="ru-RU" b="1" dirty="0"/>
              <a:t> для </a:t>
            </a:r>
            <a:r>
              <a:rPr lang="ru-RU" b="1" dirty="0" err="1"/>
              <a:t>України</a:t>
            </a:r>
            <a:r>
              <a:rPr lang="ru-RU" b="1" dirty="0"/>
              <a:t>: </a:t>
            </a:r>
            <a:r>
              <a:rPr lang="ru-RU" b="1" dirty="0" err="1"/>
              <a:t>політика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Перебудова</a:t>
            </a:r>
            <a:r>
              <a:rPr lang="ru-RU" dirty="0"/>
              <a:t> мала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Україну</a:t>
            </a:r>
            <a:r>
              <a:rPr lang="ru-RU" dirty="0"/>
              <a:t>: 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активізація</a:t>
            </a:r>
            <a:r>
              <a:rPr lang="ru-RU" dirty="0"/>
              <a:t> – у 1989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проведені</a:t>
            </a:r>
            <a:r>
              <a:rPr lang="ru-RU" dirty="0"/>
              <a:t>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альтернативні</a:t>
            </a:r>
            <a:r>
              <a:rPr lang="ru-RU" dirty="0"/>
              <a:t> </a:t>
            </a:r>
            <a:r>
              <a:rPr lang="ru-RU" dirty="0" err="1"/>
              <a:t>вибори</a:t>
            </a:r>
            <a:r>
              <a:rPr lang="ru-RU" dirty="0"/>
              <a:t> до </a:t>
            </a:r>
            <a:r>
              <a:rPr lang="ru-RU" dirty="0" err="1"/>
              <a:t>Верховної</a:t>
            </a:r>
            <a:r>
              <a:rPr lang="ru-RU" dirty="0"/>
              <a:t> Ради УРСР; </a:t>
            </a:r>
            <a:r>
              <a:rPr lang="ru-RU" dirty="0" err="1"/>
              <a:t>національне</a:t>
            </a:r>
            <a:r>
              <a:rPr lang="ru-RU" dirty="0"/>
              <a:t> </a:t>
            </a:r>
            <a:r>
              <a:rPr lang="ru-RU" dirty="0" err="1"/>
              <a:t>відродження</a:t>
            </a:r>
            <a:r>
              <a:rPr lang="ru-RU" dirty="0"/>
              <a:t> – створено «</a:t>
            </a:r>
            <a:r>
              <a:rPr lang="ru-RU" dirty="0" err="1"/>
              <a:t>Народний</a:t>
            </a:r>
            <a:r>
              <a:rPr lang="ru-RU" dirty="0"/>
              <a:t> Рух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перебудову</a:t>
            </a:r>
            <a:r>
              <a:rPr lang="ru-RU" dirty="0"/>
              <a:t> (Рух)», </a:t>
            </a:r>
            <a:r>
              <a:rPr lang="ru-RU" dirty="0" err="1"/>
              <a:t>який</a:t>
            </a:r>
            <a:r>
              <a:rPr lang="ru-RU" dirty="0"/>
              <a:t> став головною силою в </a:t>
            </a:r>
            <a:r>
              <a:rPr lang="ru-RU" dirty="0" err="1"/>
              <a:t>боротьбі</a:t>
            </a:r>
            <a:r>
              <a:rPr lang="ru-RU" dirty="0"/>
              <a:t> за </a:t>
            </a:r>
            <a:r>
              <a:rPr lang="ru-RU" dirty="0" err="1"/>
              <a:t>незалежність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394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/>
              <a:t>перебудови</a:t>
            </a:r>
            <a:r>
              <a:rPr lang="ru-RU" b="1" dirty="0"/>
              <a:t> для </a:t>
            </a:r>
            <a:r>
              <a:rPr lang="ru-RU" b="1" dirty="0" err="1"/>
              <a:t>України</a:t>
            </a:r>
            <a:r>
              <a:rPr lang="ru-RU" b="1" dirty="0"/>
              <a:t>: </a:t>
            </a:r>
            <a:r>
              <a:rPr lang="ru-RU" b="1" dirty="0" err="1"/>
              <a:t>акції</a:t>
            </a:r>
            <a:r>
              <a:rPr lang="ru-RU" b="1" dirty="0"/>
              <a:t> протесту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«</a:t>
            </a:r>
            <a:r>
              <a:rPr lang="ru-RU" dirty="0" err="1"/>
              <a:t>Народний</a:t>
            </a:r>
            <a:r>
              <a:rPr lang="ru-RU" dirty="0"/>
              <a:t> Рух </a:t>
            </a:r>
            <a:r>
              <a:rPr lang="ru-RU" dirty="0" err="1"/>
              <a:t>України</a:t>
            </a:r>
            <a:r>
              <a:rPr lang="ru-RU" dirty="0"/>
              <a:t>» </a:t>
            </a:r>
            <a:r>
              <a:rPr lang="ru-RU" dirty="0" err="1"/>
              <a:t>організовував</a:t>
            </a:r>
            <a:r>
              <a:rPr lang="ru-RU" dirty="0"/>
              <a:t> </a:t>
            </a:r>
            <a:r>
              <a:rPr lang="ru-RU" dirty="0" err="1"/>
              <a:t>масові</a:t>
            </a:r>
            <a:r>
              <a:rPr lang="ru-RU" dirty="0"/>
              <a:t> </a:t>
            </a:r>
            <a:r>
              <a:rPr lang="ru-RU" dirty="0" err="1"/>
              <a:t>акції</a:t>
            </a:r>
            <a:r>
              <a:rPr lang="ru-RU" dirty="0"/>
              <a:t> протесту, </a:t>
            </a:r>
            <a:r>
              <a:rPr lang="ru-RU" dirty="0" err="1"/>
              <a:t>зокрема</a:t>
            </a:r>
            <a:r>
              <a:rPr lang="ru-RU" dirty="0"/>
              <a:t> «</a:t>
            </a:r>
            <a:r>
              <a:rPr lang="ru-RU" dirty="0" err="1"/>
              <a:t>Живий</a:t>
            </a:r>
            <a:r>
              <a:rPr lang="ru-RU" dirty="0"/>
              <a:t> </a:t>
            </a:r>
            <a:r>
              <a:rPr lang="ru-RU" dirty="0" err="1"/>
              <a:t>ланцюг</a:t>
            </a:r>
            <a:r>
              <a:rPr lang="ru-RU" dirty="0"/>
              <a:t>» у 1990 </a:t>
            </a:r>
            <a:r>
              <a:rPr lang="ru-RU" dirty="0" err="1"/>
              <a:t>році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символізував</a:t>
            </a:r>
            <a:r>
              <a:rPr lang="ru-RU" dirty="0"/>
              <a:t> </a:t>
            </a:r>
            <a:r>
              <a:rPr lang="ru-RU" dirty="0" err="1"/>
              <a:t>єдність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народу.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акція</a:t>
            </a:r>
            <a:r>
              <a:rPr lang="ru-RU" dirty="0"/>
              <a:t> стала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кроком</a:t>
            </a:r>
            <a:r>
              <a:rPr lang="ru-RU" dirty="0"/>
              <a:t> у </a:t>
            </a:r>
            <a:r>
              <a:rPr lang="ru-RU" dirty="0" err="1"/>
              <a:t>боротьбі</a:t>
            </a:r>
            <a:r>
              <a:rPr lang="ru-RU" dirty="0"/>
              <a:t> за </a:t>
            </a:r>
            <a:r>
              <a:rPr lang="ru-RU" dirty="0" err="1"/>
              <a:t>незалежність</a:t>
            </a:r>
            <a:r>
              <a:rPr lang="ru-RU" dirty="0"/>
              <a:t>.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залишалися</a:t>
            </a:r>
            <a:r>
              <a:rPr lang="ru-RU" dirty="0"/>
              <a:t> </a:t>
            </a:r>
            <a:r>
              <a:rPr lang="ru-RU" dirty="0" err="1"/>
              <a:t>серйозними</a:t>
            </a:r>
            <a:r>
              <a:rPr lang="ru-RU" dirty="0"/>
              <a:t>: </a:t>
            </a:r>
            <a:r>
              <a:rPr lang="ru-RU" dirty="0" err="1"/>
              <a:t>дефіцит</a:t>
            </a:r>
            <a:r>
              <a:rPr lang="ru-RU" dirty="0"/>
              <a:t>, </a:t>
            </a:r>
            <a:r>
              <a:rPr lang="ru-RU" dirty="0" err="1"/>
              <a:t>інфляція</a:t>
            </a:r>
            <a:r>
              <a:rPr lang="ru-RU" dirty="0"/>
              <a:t>, </a:t>
            </a:r>
            <a:r>
              <a:rPr lang="ru-RU" dirty="0" err="1"/>
              <a:t>безробіття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6001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Контекст </a:t>
            </a:r>
            <a:r>
              <a:rPr lang="ru-RU" b="1" dirty="0" err="1"/>
              <a:t>утворення</a:t>
            </a:r>
            <a:r>
              <a:rPr lang="ru-RU" b="1" dirty="0"/>
              <a:t> перших </a:t>
            </a:r>
            <a:r>
              <a:rPr lang="ru-RU" b="1" dirty="0" err="1"/>
              <a:t>політичних</a:t>
            </a:r>
            <a:r>
              <a:rPr lang="ru-RU" b="1" dirty="0"/>
              <a:t> </a:t>
            </a:r>
            <a:r>
              <a:rPr lang="ru-RU" b="1" dirty="0" err="1"/>
              <a:t>партій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кінці</a:t>
            </a:r>
            <a:r>
              <a:rPr lang="ru-RU" dirty="0"/>
              <a:t> 1980-х </a:t>
            </a:r>
            <a:r>
              <a:rPr lang="ru-RU" dirty="0" err="1"/>
              <a:t>років</a:t>
            </a:r>
            <a:r>
              <a:rPr lang="ru-RU" dirty="0"/>
              <a:t>, на </a:t>
            </a:r>
            <a:r>
              <a:rPr lang="ru-RU" dirty="0" err="1"/>
              <a:t>хвилі</a:t>
            </a:r>
            <a:r>
              <a:rPr lang="ru-RU" dirty="0"/>
              <a:t> </a:t>
            </a:r>
            <a:r>
              <a:rPr lang="ru-RU" dirty="0" err="1"/>
              <a:t>перебудови</a:t>
            </a:r>
            <a:r>
              <a:rPr lang="ru-RU" dirty="0"/>
              <a:t>, в </a:t>
            </a:r>
            <a:r>
              <a:rPr lang="ru-RU" dirty="0" err="1"/>
              <a:t>Україні</a:t>
            </a:r>
            <a:r>
              <a:rPr lang="ru-RU" dirty="0"/>
              <a:t> почали </a:t>
            </a:r>
            <a:r>
              <a:rPr lang="ru-RU" dirty="0" err="1"/>
              <a:t>формуватися</a:t>
            </a:r>
            <a:r>
              <a:rPr lang="ru-RU" dirty="0"/>
              <a:t>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стало </a:t>
            </a:r>
            <a:r>
              <a:rPr lang="ru-RU" dirty="0" err="1"/>
              <a:t>можливим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послабленню</a:t>
            </a:r>
            <a:r>
              <a:rPr lang="ru-RU" dirty="0"/>
              <a:t> контролю з боку КПРС та </a:t>
            </a:r>
            <a:r>
              <a:rPr lang="ru-RU" dirty="0" err="1"/>
              <a:t>зростанню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самосвідомості</a:t>
            </a:r>
            <a:r>
              <a:rPr lang="ru-RU" dirty="0"/>
              <a:t>. </a:t>
            </a:r>
            <a:r>
              <a:rPr lang="ru-RU" dirty="0" err="1"/>
              <a:t>Українське</a:t>
            </a:r>
            <a:r>
              <a:rPr lang="ru-RU" dirty="0"/>
              <a:t> </a:t>
            </a:r>
            <a:r>
              <a:rPr lang="ru-RU" dirty="0" err="1"/>
              <a:t>суспільство</a:t>
            </a:r>
            <a:r>
              <a:rPr lang="ru-RU" dirty="0"/>
              <a:t> </a:t>
            </a:r>
            <a:r>
              <a:rPr lang="ru-RU" dirty="0" err="1"/>
              <a:t>усвідомлювало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38255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Народний</a:t>
            </a:r>
            <a:r>
              <a:rPr lang="ru-RU" b="1" dirty="0"/>
              <a:t> Рух </a:t>
            </a:r>
            <a:r>
              <a:rPr lang="ru-RU" b="1" dirty="0" err="1"/>
              <a:t>України</a:t>
            </a:r>
            <a:r>
              <a:rPr lang="ru-RU" b="1" dirty="0"/>
              <a:t> (Рух)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Заснований</a:t>
            </a:r>
            <a:r>
              <a:rPr lang="ru-RU" dirty="0"/>
              <a:t> у 1989 </a:t>
            </a:r>
            <a:r>
              <a:rPr lang="ru-RU" dirty="0" err="1"/>
              <a:t>році</a:t>
            </a:r>
            <a:r>
              <a:rPr lang="ru-RU" dirty="0"/>
              <a:t>, Рух став головною </a:t>
            </a:r>
            <a:r>
              <a:rPr lang="ru-RU" dirty="0" err="1"/>
              <a:t>політичною</a:t>
            </a:r>
            <a:r>
              <a:rPr lang="ru-RU" dirty="0"/>
              <a:t> силою, яка </a:t>
            </a:r>
            <a:r>
              <a:rPr lang="ru-RU" dirty="0" err="1"/>
              <a:t>виступала</a:t>
            </a:r>
            <a:r>
              <a:rPr lang="ru-RU" dirty="0"/>
              <a:t> за 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демократію</a:t>
            </a:r>
            <a:r>
              <a:rPr lang="ru-RU" dirty="0"/>
              <a:t> та </a:t>
            </a:r>
            <a:r>
              <a:rPr lang="ru-RU" dirty="0" err="1"/>
              <a:t>ринкові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r>
              <a:rPr lang="ru-RU" dirty="0"/>
              <a:t>. </a:t>
            </a:r>
            <a:r>
              <a:rPr lang="ru-RU" dirty="0" err="1"/>
              <a:t>Лідери</a:t>
            </a:r>
            <a:r>
              <a:rPr lang="ru-RU" dirty="0"/>
              <a:t>: Вячеслав </a:t>
            </a:r>
            <a:r>
              <a:rPr lang="ru-RU" dirty="0" err="1"/>
              <a:t>Чорновіл</a:t>
            </a:r>
            <a:r>
              <a:rPr lang="ru-RU" dirty="0"/>
              <a:t>, </a:t>
            </a:r>
            <a:r>
              <a:rPr lang="ru-RU" dirty="0" err="1"/>
              <a:t>Іван</a:t>
            </a:r>
            <a:r>
              <a:rPr lang="ru-RU" dirty="0"/>
              <a:t> Драч, Михайло </a:t>
            </a:r>
            <a:r>
              <a:rPr lang="ru-RU" dirty="0" err="1"/>
              <a:t>Горинь</a:t>
            </a:r>
            <a:r>
              <a:rPr lang="ru-RU" dirty="0"/>
              <a:t>. Рух </a:t>
            </a:r>
            <a:r>
              <a:rPr lang="ru-RU" dirty="0" err="1"/>
              <a:t>організовував</a:t>
            </a:r>
            <a:r>
              <a:rPr lang="ru-RU" dirty="0"/>
              <a:t> </a:t>
            </a:r>
            <a:r>
              <a:rPr lang="ru-RU" dirty="0" err="1"/>
              <a:t>масові</a:t>
            </a:r>
            <a:r>
              <a:rPr lang="ru-RU" dirty="0"/>
              <a:t> </a:t>
            </a:r>
            <a:r>
              <a:rPr lang="ru-RU" dirty="0" err="1"/>
              <a:t>акції</a:t>
            </a:r>
            <a:r>
              <a:rPr lang="ru-RU" dirty="0"/>
              <a:t> протесту, </a:t>
            </a:r>
            <a:r>
              <a:rPr lang="ru-RU" dirty="0" err="1"/>
              <a:t>зокрема</a:t>
            </a:r>
            <a:r>
              <a:rPr lang="ru-RU" dirty="0"/>
              <a:t> «</a:t>
            </a:r>
            <a:r>
              <a:rPr lang="ru-RU" dirty="0" err="1"/>
              <a:t>Живий</a:t>
            </a:r>
            <a:r>
              <a:rPr lang="ru-RU" dirty="0"/>
              <a:t> </a:t>
            </a:r>
            <a:r>
              <a:rPr lang="ru-RU" dirty="0" err="1"/>
              <a:t>ланцюг</a:t>
            </a:r>
            <a:r>
              <a:rPr lang="ru-RU" dirty="0"/>
              <a:t>» у 1990 </a:t>
            </a:r>
            <a:r>
              <a:rPr lang="ru-RU" dirty="0" err="1"/>
              <a:t>році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6388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Українська</a:t>
            </a:r>
            <a:r>
              <a:rPr lang="ru-RU" b="1" dirty="0"/>
              <a:t> </a:t>
            </a:r>
            <a:r>
              <a:rPr lang="ru-RU" b="1" dirty="0" err="1"/>
              <a:t>республіканська</a:t>
            </a:r>
            <a:r>
              <a:rPr lang="ru-RU" b="1" dirty="0"/>
              <a:t> </a:t>
            </a:r>
            <a:r>
              <a:rPr lang="ru-RU" b="1" dirty="0" err="1"/>
              <a:t>партія</a:t>
            </a:r>
            <a:r>
              <a:rPr lang="ru-RU" b="1" dirty="0"/>
              <a:t> (УРП)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Заснована у 1990 </a:t>
            </a:r>
            <a:r>
              <a:rPr lang="ru-RU" dirty="0" err="1"/>
              <a:t>році</a:t>
            </a:r>
            <a:r>
              <a:rPr lang="ru-RU" dirty="0"/>
              <a:t>, УРП </a:t>
            </a:r>
            <a:r>
              <a:rPr lang="ru-RU" dirty="0" err="1"/>
              <a:t>виступала</a:t>
            </a:r>
            <a:r>
              <a:rPr lang="ru-RU" dirty="0"/>
              <a:t> за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 та </a:t>
            </a:r>
            <a:r>
              <a:rPr lang="ru-RU" dirty="0" err="1"/>
              <a:t>демократичні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r>
              <a:rPr lang="ru-RU" dirty="0"/>
              <a:t>. </a:t>
            </a:r>
            <a:r>
              <a:rPr lang="ru-RU" dirty="0" err="1"/>
              <a:t>Партія</a:t>
            </a:r>
            <a:r>
              <a:rPr lang="ru-RU" dirty="0"/>
              <a:t> </a:t>
            </a:r>
            <a:r>
              <a:rPr lang="ru-RU" dirty="0" err="1"/>
              <a:t>наголошувала</a:t>
            </a:r>
            <a:r>
              <a:rPr lang="ru-RU" dirty="0"/>
              <a:t> на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відродження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, </a:t>
            </a:r>
            <a:r>
              <a:rPr lang="ru-RU" dirty="0" err="1"/>
              <a:t>культури</a:t>
            </a:r>
            <a:r>
              <a:rPr lang="ru-RU" dirty="0"/>
              <a:t> та </a:t>
            </a:r>
            <a:r>
              <a:rPr lang="ru-RU" dirty="0" err="1"/>
              <a:t>історичної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. </a:t>
            </a:r>
            <a:r>
              <a:rPr lang="ru-RU" dirty="0" err="1"/>
              <a:t>Лідери</a:t>
            </a:r>
            <a:r>
              <a:rPr lang="ru-RU" dirty="0"/>
              <a:t>: Левко </a:t>
            </a:r>
            <a:r>
              <a:rPr lang="ru-RU" dirty="0" err="1"/>
              <a:t>Лук'яненко</a:t>
            </a:r>
            <a:r>
              <a:rPr lang="ru-RU" dirty="0"/>
              <a:t>, Михайло </a:t>
            </a:r>
            <a:r>
              <a:rPr lang="ru-RU" dirty="0" err="1"/>
              <a:t>Горинь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7300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Контекст </a:t>
            </a:r>
            <a:r>
              <a:rPr lang="ru-RU" b="1" dirty="0" err="1"/>
              <a:t>десталінізації</a:t>
            </a:r>
            <a:r>
              <a:rPr lang="ru-RU" b="1" dirty="0"/>
              <a:t> в СРСР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Йосипа</a:t>
            </a:r>
            <a:r>
              <a:rPr lang="ru-RU" dirty="0"/>
              <a:t> </a:t>
            </a:r>
            <a:r>
              <a:rPr lang="ru-RU" dirty="0" err="1"/>
              <a:t>Сталіна</a:t>
            </a:r>
            <a:r>
              <a:rPr lang="ru-RU" dirty="0"/>
              <a:t> у 1953 </a:t>
            </a:r>
            <a:r>
              <a:rPr lang="ru-RU" dirty="0" err="1"/>
              <a:t>році</a:t>
            </a:r>
            <a:r>
              <a:rPr lang="ru-RU" dirty="0"/>
              <a:t> в СРСР </a:t>
            </a:r>
            <a:r>
              <a:rPr lang="ru-RU" dirty="0" err="1"/>
              <a:t>розпочався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десталінізації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очолив</a:t>
            </a:r>
            <a:r>
              <a:rPr lang="ru-RU" dirty="0"/>
              <a:t> </a:t>
            </a:r>
            <a:r>
              <a:rPr lang="ru-RU" dirty="0" err="1"/>
              <a:t>Микита</a:t>
            </a:r>
            <a:r>
              <a:rPr lang="ru-RU" dirty="0"/>
              <a:t> </a:t>
            </a:r>
            <a:r>
              <a:rPr lang="ru-RU" dirty="0" err="1"/>
              <a:t>Хрущов</a:t>
            </a:r>
            <a:r>
              <a:rPr lang="ru-RU" dirty="0"/>
              <a:t>. На </a:t>
            </a:r>
            <a:r>
              <a:rPr lang="en-US" dirty="0"/>
              <a:t>XX </a:t>
            </a:r>
            <a:r>
              <a:rPr lang="ru-RU" dirty="0" err="1"/>
              <a:t>з'їзді</a:t>
            </a:r>
            <a:r>
              <a:rPr lang="ru-RU" dirty="0"/>
              <a:t> КПРС у 1956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Хрущов</a:t>
            </a:r>
            <a:r>
              <a:rPr lang="ru-RU" dirty="0"/>
              <a:t> </a:t>
            </a:r>
            <a:r>
              <a:rPr lang="ru-RU" dirty="0" err="1"/>
              <a:t>виступив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знаменитою </a:t>
            </a:r>
            <a:r>
              <a:rPr lang="ru-RU" dirty="0" err="1"/>
              <a:t>промовою</a:t>
            </a:r>
            <a:r>
              <a:rPr lang="ru-RU" dirty="0"/>
              <a:t> «Про культ особи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», де </a:t>
            </a:r>
            <a:r>
              <a:rPr lang="ru-RU" dirty="0" err="1"/>
              <a:t>розкритикував</a:t>
            </a:r>
            <a:r>
              <a:rPr lang="ru-RU" dirty="0"/>
              <a:t> </a:t>
            </a:r>
            <a:r>
              <a:rPr lang="ru-RU" dirty="0" err="1"/>
              <a:t>сталінські</a:t>
            </a:r>
            <a:r>
              <a:rPr lang="ru-RU" dirty="0"/>
              <a:t> </a:t>
            </a:r>
            <a:r>
              <a:rPr lang="ru-RU" dirty="0" err="1"/>
              <a:t>репресії</a:t>
            </a:r>
            <a:r>
              <a:rPr lang="ru-RU" dirty="0"/>
              <a:t> та культ особи.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промова</a:t>
            </a:r>
            <a:r>
              <a:rPr lang="ru-RU" dirty="0"/>
              <a:t> стала початком «</a:t>
            </a:r>
            <a:r>
              <a:rPr lang="ru-RU" dirty="0" err="1"/>
              <a:t>відлиги</a:t>
            </a:r>
            <a:r>
              <a:rPr lang="ru-RU" dirty="0"/>
              <a:t>» — </a:t>
            </a:r>
            <a:r>
              <a:rPr lang="ru-RU" dirty="0" err="1"/>
              <a:t>періоду</a:t>
            </a:r>
            <a:r>
              <a:rPr lang="ru-RU" dirty="0"/>
              <a:t> </a:t>
            </a:r>
            <a:r>
              <a:rPr lang="ru-RU" dirty="0" err="1"/>
              <a:t>відносного</a:t>
            </a:r>
            <a:r>
              <a:rPr lang="ru-RU" dirty="0"/>
              <a:t> </a:t>
            </a:r>
            <a:r>
              <a:rPr lang="ru-RU" dirty="0" err="1"/>
              <a:t>послаблення</a:t>
            </a:r>
            <a:r>
              <a:rPr lang="ru-RU" dirty="0"/>
              <a:t> </a:t>
            </a:r>
            <a:r>
              <a:rPr lang="ru-RU" dirty="0" err="1"/>
              <a:t>тоталітарного</a:t>
            </a:r>
            <a:r>
              <a:rPr lang="ru-RU" dirty="0"/>
              <a:t> контролю над </a:t>
            </a:r>
            <a:r>
              <a:rPr lang="ru-RU" dirty="0" err="1"/>
              <a:t>суспільством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07351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Період</a:t>
            </a:r>
            <a:r>
              <a:rPr lang="ru-RU" dirty="0"/>
              <a:t> з 1950-х до 1980-х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етапом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. </a:t>
            </a:r>
            <a:r>
              <a:rPr lang="ru-RU" dirty="0" err="1"/>
              <a:t>Десталінізація</a:t>
            </a:r>
            <a:r>
              <a:rPr lang="ru-RU" dirty="0"/>
              <a:t>,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шістдесятників</a:t>
            </a:r>
            <a:r>
              <a:rPr lang="ru-RU" dirty="0"/>
              <a:t>, </a:t>
            </a:r>
            <a:r>
              <a:rPr lang="ru-RU" dirty="0" err="1"/>
              <a:t>дисидентський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, криза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перебудова</a:t>
            </a:r>
            <a:r>
              <a:rPr lang="ru-RU" dirty="0"/>
              <a:t> та </a:t>
            </a:r>
            <a:r>
              <a:rPr lang="ru-RU" dirty="0" err="1"/>
              <a:t>поява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стали </a:t>
            </a:r>
            <a:r>
              <a:rPr lang="ru-RU" dirty="0" err="1"/>
              <a:t>ключовими</a:t>
            </a:r>
            <a:r>
              <a:rPr lang="ru-RU" dirty="0"/>
              <a:t> </a:t>
            </a:r>
            <a:r>
              <a:rPr lang="ru-RU" dirty="0" err="1"/>
              <a:t>чинниками</a:t>
            </a:r>
            <a:r>
              <a:rPr lang="ru-RU" dirty="0"/>
              <a:t> на шляху до </a:t>
            </a:r>
            <a:r>
              <a:rPr lang="ru-RU" dirty="0" err="1"/>
              <a:t>незалежності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1991 </a:t>
            </a:r>
            <a:r>
              <a:rPr lang="ru-RU" dirty="0" err="1"/>
              <a:t>році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3191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Десталінізація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r>
              <a:rPr lang="ru-RU" b="1" dirty="0"/>
              <a:t>: </a:t>
            </a:r>
            <a:r>
              <a:rPr lang="ru-RU" b="1" dirty="0" err="1"/>
              <a:t>реабілітація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Україна</a:t>
            </a:r>
            <a:r>
              <a:rPr lang="ru-RU" dirty="0"/>
              <a:t>, як одна з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постраждалих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сталінських</a:t>
            </a:r>
            <a:r>
              <a:rPr lang="ru-RU" dirty="0"/>
              <a:t> </a:t>
            </a:r>
            <a:r>
              <a:rPr lang="ru-RU" dirty="0" err="1"/>
              <a:t>репресій</a:t>
            </a:r>
            <a:r>
              <a:rPr lang="ru-RU" dirty="0"/>
              <a:t> </a:t>
            </a:r>
            <a:r>
              <a:rPr lang="ru-RU" dirty="0" err="1"/>
              <a:t>республік</a:t>
            </a:r>
            <a:r>
              <a:rPr lang="ru-RU" dirty="0"/>
              <a:t>, </a:t>
            </a:r>
            <a:r>
              <a:rPr lang="ru-RU" dirty="0" err="1"/>
              <a:t>відчула</a:t>
            </a:r>
            <a:r>
              <a:rPr lang="ru-RU" dirty="0"/>
              <a:t> </a:t>
            </a:r>
            <a:r>
              <a:rPr lang="ru-RU" dirty="0" err="1"/>
              <a:t>значні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: </a:t>
            </a:r>
            <a:r>
              <a:rPr lang="ru-RU" dirty="0" err="1"/>
              <a:t>реабілітація</a:t>
            </a:r>
            <a:r>
              <a:rPr lang="ru-RU" dirty="0"/>
              <a:t> жертв </a:t>
            </a:r>
            <a:r>
              <a:rPr lang="ru-RU" dirty="0" err="1"/>
              <a:t>репресій</a:t>
            </a:r>
            <a:r>
              <a:rPr lang="ru-RU" dirty="0"/>
              <a:t> –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представники</a:t>
            </a:r>
            <a:r>
              <a:rPr lang="ru-RU" dirty="0"/>
              <a:t> </a:t>
            </a:r>
            <a:r>
              <a:rPr lang="ru-RU" dirty="0" err="1"/>
              <a:t>інтелігенції</a:t>
            </a:r>
            <a:r>
              <a:rPr lang="ru-RU" dirty="0"/>
              <a:t>,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діячі</a:t>
            </a:r>
            <a:r>
              <a:rPr lang="ru-RU" dirty="0"/>
              <a:t> та </a:t>
            </a:r>
            <a:r>
              <a:rPr lang="ru-RU" dirty="0" err="1"/>
              <a:t>селяни</a:t>
            </a:r>
            <a:r>
              <a:rPr lang="ru-RU" dirty="0"/>
              <a:t>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реабілітовані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включало </a:t>
            </a:r>
            <a:r>
              <a:rPr lang="ru-RU" dirty="0" err="1"/>
              <a:t>повернення</a:t>
            </a:r>
            <a:r>
              <a:rPr lang="ru-RU" dirty="0"/>
              <a:t> доброго </a:t>
            </a:r>
            <a:r>
              <a:rPr lang="ru-RU" dirty="0" err="1"/>
              <a:t>імені</a:t>
            </a:r>
            <a:r>
              <a:rPr lang="ru-RU" dirty="0"/>
              <a:t> та </a:t>
            </a:r>
            <a:r>
              <a:rPr lang="ru-RU" dirty="0" err="1"/>
              <a:t>відшкодування</a:t>
            </a:r>
            <a:r>
              <a:rPr lang="ru-RU" dirty="0"/>
              <a:t> майна. </a:t>
            </a:r>
            <a:r>
              <a:rPr lang="ru-RU" dirty="0" err="1"/>
              <a:t>Реабілітація</a:t>
            </a:r>
            <a:r>
              <a:rPr lang="ru-RU" dirty="0"/>
              <a:t> </a:t>
            </a:r>
            <a:r>
              <a:rPr lang="ru-RU" dirty="0" err="1"/>
              <a:t>торкнулася</a:t>
            </a:r>
            <a:r>
              <a:rPr lang="ru-RU" dirty="0"/>
              <a:t> таких </a:t>
            </a:r>
            <a:r>
              <a:rPr lang="ru-RU" dirty="0" err="1"/>
              <a:t>відомих</a:t>
            </a:r>
            <a:r>
              <a:rPr lang="ru-RU" dirty="0"/>
              <a:t> </a:t>
            </a:r>
            <a:r>
              <a:rPr lang="ru-RU" dirty="0" err="1"/>
              <a:t>діячів</a:t>
            </a:r>
            <a:r>
              <a:rPr lang="ru-RU" dirty="0"/>
              <a:t>, як </a:t>
            </a:r>
            <a:r>
              <a:rPr lang="ru-RU" dirty="0" err="1"/>
              <a:t>Микола</a:t>
            </a:r>
            <a:r>
              <a:rPr lang="ru-RU" dirty="0"/>
              <a:t> </a:t>
            </a:r>
            <a:r>
              <a:rPr lang="ru-RU" dirty="0" err="1"/>
              <a:t>Скрипник</a:t>
            </a:r>
            <a:r>
              <a:rPr lang="ru-RU" dirty="0"/>
              <a:t>, </a:t>
            </a:r>
            <a:r>
              <a:rPr lang="ru-RU" dirty="0" err="1"/>
              <a:t>Григорій</a:t>
            </a:r>
            <a:r>
              <a:rPr lang="ru-RU" dirty="0"/>
              <a:t> Косинка.</a:t>
            </a:r>
          </a:p>
        </p:txBody>
      </p:sp>
    </p:spTree>
    <p:extLst>
      <p:ext uri="{BB962C8B-B14F-4D97-AF65-F5344CB8AC3E}">
        <p14:creationId xmlns:p14="http://schemas.microsoft.com/office/powerpoint/2010/main" val="1680219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Десталінізація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r>
              <a:rPr lang="ru-RU" b="1" dirty="0"/>
              <a:t>: культура та </a:t>
            </a:r>
            <a:r>
              <a:rPr lang="ru-RU" b="1" dirty="0" err="1"/>
              <a:t>економіка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Зміни</a:t>
            </a:r>
            <a:r>
              <a:rPr lang="ru-RU" dirty="0"/>
              <a:t> в </a:t>
            </a:r>
            <a:r>
              <a:rPr lang="ru-RU" dirty="0" err="1"/>
              <a:t>культурі</a:t>
            </a:r>
            <a:r>
              <a:rPr lang="ru-RU" dirty="0"/>
              <a:t> та </a:t>
            </a:r>
            <a:r>
              <a:rPr lang="ru-RU" dirty="0" err="1"/>
              <a:t>освіті</a:t>
            </a:r>
            <a:r>
              <a:rPr lang="ru-RU" dirty="0"/>
              <a:t>: почали </a:t>
            </a:r>
            <a:r>
              <a:rPr lang="ru-RU" dirty="0" err="1"/>
              <a:t>відновлюватися</a:t>
            </a:r>
            <a:r>
              <a:rPr lang="ru-RU" dirty="0"/>
              <a:t> </a:t>
            </a:r>
            <a:r>
              <a:rPr lang="ru-RU" dirty="0" err="1"/>
              <a:t>національні</a:t>
            </a:r>
            <a:r>
              <a:rPr lang="ru-RU" dirty="0"/>
              <a:t> </a:t>
            </a:r>
            <a:r>
              <a:rPr lang="ru-RU" dirty="0" err="1"/>
              <a:t>традиції</a:t>
            </a:r>
            <a:r>
              <a:rPr lang="ru-RU" dirty="0"/>
              <a:t>, </a:t>
            </a:r>
            <a:r>
              <a:rPr lang="ru-RU" dirty="0" err="1"/>
              <a:t>з'явилася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вільного</a:t>
            </a:r>
            <a:r>
              <a:rPr lang="ru-RU" dirty="0"/>
              <a:t> </a:t>
            </a:r>
            <a:r>
              <a:rPr lang="ru-RU" dirty="0" err="1"/>
              <a:t>творчого</a:t>
            </a:r>
            <a:r>
              <a:rPr lang="ru-RU" dirty="0"/>
              <a:t> </a:t>
            </a:r>
            <a:r>
              <a:rPr lang="ru-RU" dirty="0" err="1"/>
              <a:t>самовираження</a:t>
            </a:r>
            <a:r>
              <a:rPr lang="ru-RU" dirty="0"/>
              <a:t>. У 1958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скасовано</a:t>
            </a:r>
            <a:r>
              <a:rPr lang="ru-RU" dirty="0"/>
              <a:t> </a:t>
            </a:r>
            <a:r>
              <a:rPr lang="ru-RU" dirty="0" err="1"/>
              <a:t>обов'язкове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в школах.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r>
              <a:rPr lang="ru-RU" dirty="0"/>
              <a:t>: </a:t>
            </a:r>
            <a:r>
              <a:rPr lang="ru-RU" dirty="0" err="1"/>
              <a:t>Хрущов</a:t>
            </a:r>
            <a:r>
              <a:rPr lang="ru-RU" dirty="0"/>
              <a:t> </a:t>
            </a:r>
            <a:r>
              <a:rPr lang="ru-RU" dirty="0" err="1"/>
              <a:t>ініціював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r>
              <a:rPr lang="ru-RU" dirty="0"/>
              <a:t> в </a:t>
            </a:r>
            <a:r>
              <a:rPr lang="ru-RU" dirty="0" err="1"/>
              <a:t>сільському</a:t>
            </a:r>
            <a:r>
              <a:rPr lang="ru-RU" dirty="0"/>
              <a:t> </a:t>
            </a:r>
            <a:r>
              <a:rPr lang="ru-RU" dirty="0" err="1"/>
              <a:t>господарстві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цілинних</a:t>
            </a:r>
            <a:r>
              <a:rPr lang="ru-RU" dirty="0"/>
              <a:t> земель, </a:t>
            </a:r>
            <a:r>
              <a:rPr lang="ru-RU" dirty="0" err="1"/>
              <a:t>що</a:t>
            </a:r>
            <a:r>
              <a:rPr lang="ru-RU" dirty="0"/>
              <a:t> мало як </a:t>
            </a:r>
            <a:r>
              <a:rPr lang="ru-RU" dirty="0" err="1"/>
              <a:t>позитивні</a:t>
            </a:r>
            <a:r>
              <a:rPr lang="ru-RU" dirty="0"/>
              <a:t>, так і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для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283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Феномен </a:t>
            </a:r>
            <a:r>
              <a:rPr lang="ru-RU" b="1" dirty="0" err="1"/>
              <a:t>шістдесятників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390059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Шістдесятники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покоління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інтелігенції</a:t>
            </a:r>
            <a:r>
              <a:rPr lang="ru-RU" dirty="0"/>
              <a:t>, яке </a:t>
            </a:r>
            <a:r>
              <a:rPr lang="ru-RU" dirty="0" err="1"/>
              <a:t>сформувалося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десталінізації</a:t>
            </a:r>
            <a:r>
              <a:rPr lang="ru-RU" dirty="0"/>
              <a:t>. Вони </a:t>
            </a:r>
            <a:r>
              <a:rPr lang="ru-RU" dirty="0" err="1"/>
              <a:t>виступали</a:t>
            </a:r>
            <a:r>
              <a:rPr lang="ru-RU" dirty="0"/>
              <a:t> за </a:t>
            </a:r>
            <a:r>
              <a:rPr lang="ru-RU" dirty="0" err="1"/>
              <a:t>відродження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мови</a:t>
            </a:r>
            <a:r>
              <a:rPr lang="ru-RU" dirty="0"/>
              <a:t> та </a:t>
            </a:r>
            <a:r>
              <a:rPr lang="ru-RU" dirty="0" err="1"/>
              <a:t>історичної</a:t>
            </a:r>
            <a:r>
              <a:rPr lang="ru-RU" dirty="0"/>
              <a:t> </a:t>
            </a:r>
            <a:r>
              <a:rPr lang="ru-RU" dirty="0" err="1"/>
              <a:t>пам'яті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найвідоміших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: </a:t>
            </a:r>
            <a:r>
              <a:rPr lang="ru-RU" dirty="0" err="1"/>
              <a:t>Ліна</a:t>
            </a:r>
            <a:r>
              <a:rPr lang="ru-RU" dirty="0"/>
              <a:t> Костенко, Василь Симоненко, </a:t>
            </a:r>
            <a:r>
              <a:rPr lang="ru-RU" dirty="0" err="1"/>
              <a:t>Іван</a:t>
            </a:r>
            <a:r>
              <a:rPr lang="ru-RU" dirty="0"/>
              <a:t> Дзюба.</a:t>
            </a:r>
          </a:p>
        </p:txBody>
      </p:sp>
    </p:spTree>
    <p:extLst>
      <p:ext uri="{BB962C8B-B14F-4D97-AF65-F5344CB8AC3E}">
        <p14:creationId xmlns:p14="http://schemas.microsoft.com/office/powerpoint/2010/main" val="1837465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Діяльність</a:t>
            </a:r>
            <a:r>
              <a:rPr lang="ru-RU" b="1" dirty="0"/>
              <a:t> </a:t>
            </a:r>
            <a:r>
              <a:rPr lang="ru-RU" b="1" dirty="0" err="1"/>
              <a:t>шістдесятників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Шістдесятники</a:t>
            </a:r>
            <a:r>
              <a:rPr lang="ru-RU" dirty="0"/>
              <a:t> </a:t>
            </a:r>
            <a:r>
              <a:rPr lang="ru-RU" dirty="0" err="1"/>
              <a:t>організовували</a:t>
            </a:r>
            <a:r>
              <a:rPr lang="ru-RU" dirty="0"/>
              <a:t> </a:t>
            </a:r>
            <a:r>
              <a:rPr lang="ru-RU" dirty="0" err="1"/>
              <a:t>літературні</a:t>
            </a:r>
            <a:r>
              <a:rPr lang="ru-RU" dirty="0"/>
              <a:t> </a:t>
            </a:r>
            <a:r>
              <a:rPr lang="ru-RU" dirty="0" err="1"/>
              <a:t>вечори</a:t>
            </a:r>
            <a:r>
              <a:rPr lang="ru-RU" dirty="0"/>
              <a:t>, </a:t>
            </a:r>
            <a:r>
              <a:rPr lang="ru-RU" dirty="0" err="1"/>
              <a:t>публічні</a:t>
            </a:r>
            <a:r>
              <a:rPr lang="ru-RU" dirty="0"/>
              <a:t> </a:t>
            </a:r>
            <a:r>
              <a:rPr lang="ru-RU" dirty="0" err="1"/>
              <a:t>читання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заходи,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</a:t>
            </a:r>
            <a:r>
              <a:rPr lang="ru-RU" dirty="0" err="1"/>
              <a:t>поширенню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. Вони брали участь у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підпільних</a:t>
            </a:r>
            <a:r>
              <a:rPr lang="ru-RU" dirty="0"/>
              <a:t> </a:t>
            </a:r>
            <a:r>
              <a:rPr lang="ru-RU" dirty="0" err="1"/>
              <a:t>видань</a:t>
            </a:r>
            <a:r>
              <a:rPr lang="ru-RU" dirty="0"/>
              <a:t>, таких як «</a:t>
            </a:r>
            <a:r>
              <a:rPr lang="ru-RU" dirty="0" err="1"/>
              <a:t>Український</a:t>
            </a:r>
            <a:r>
              <a:rPr lang="ru-RU" dirty="0"/>
              <a:t> </a:t>
            </a:r>
            <a:r>
              <a:rPr lang="ru-RU" dirty="0" err="1"/>
              <a:t>вісник</a:t>
            </a:r>
            <a:r>
              <a:rPr lang="ru-RU" dirty="0"/>
              <a:t>»,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редагував</a:t>
            </a:r>
            <a:r>
              <a:rPr lang="ru-RU" dirty="0"/>
              <a:t> Вячеслав </a:t>
            </a:r>
            <a:r>
              <a:rPr lang="ru-RU" dirty="0" err="1"/>
              <a:t>Чорновіл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видання</a:t>
            </a:r>
            <a:r>
              <a:rPr lang="ru-RU" dirty="0"/>
              <a:t> ставили за мету </a:t>
            </a:r>
            <a:r>
              <a:rPr lang="ru-RU" dirty="0" err="1"/>
              <a:t>інформувати</a:t>
            </a:r>
            <a:r>
              <a:rPr lang="ru-RU" dirty="0"/>
              <a:t> </a:t>
            </a:r>
            <a:r>
              <a:rPr lang="ru-RU" dirty="0" err="1"/>
              <a:t>суспільство</a:t>
            </a:r>
            <a:r>
              <a:rPr lang="ru-RU" dirty="0"/>
              <a:t> про </a:t>
            </a:r>
            <a:r>
              <a:rPr lang="ru-RU" dirty="0" err="1"/>
              <a:t>реальний</a:t>
            </a:r>
            <a:r>
              <a:rPr lang="ru-RU" dirty="0"/>
              <a:t> стан речей.</a:t>
            </a:r>
          </a:p>
        </p:txBody>
      </p:sp>
    </p:spTree>
    <p:extLst>
      <p:ext uri="{BB962C8B-B14F-4D97-AF65-F5344CB8AC3E}">
        <p14:creationId xmlns:p14="http://schemas.microsoft.com/office/powerpoint/2010/main" val="287481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Репресії</a:t>
            </a:r>
            <a:r>
              <a:rPr lang="ru-RU" b="1" dirty="0"/>
              <a:t> </a:t>
            </a:r>
            <a:r>
              <a:rPr lang="ru-RU" b="1" dirty="0" err="1"/>
              <a:t>проти</a:t>
            </a:r>
            <a:r>
              <a:rPr lang="ru-RU" b="1" dirty="0"/>
              <a:t> </a:t>
            </a:r>
            <a:r>
              <a:rPr lang="ru-RU" b="1" dirty="0" err="1"/>
              <a:t>шістдесятників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Радянська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жорстко</a:t>
            </a:r>
            <a:r>
              <a:rPr lang="ru-RU" dirty="0"/>
              <a:t> </a:t>
            </a:r>
            <a:r>
              <a:rPr lang="ru-RU" dirty="0" err="1"/>
              <a:t>придушувала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прояви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самосвідомості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найвідоміших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: Василь </a:t>
            </a:r>
            <a:r>
              <a:rPr lang="ru-RU" dirty="0" err="1"/>
              <a:t>Стус</a:t>
            </a:r>
            <a:r>
              <a:rPr lang="ru-RU" dirty="0"/>
              <a:t> – поет і </a:t>
            </a:r>
            <a:r>
              <a:rPr lang="ru-RU" dirty="0" err="1"/>
              <a:t>правозахисник</a:t>
            </a:r>
            <a:r>
              <a:rPr lang="ru-RU" dirty="0"/>
              <a:t>, </a:t>
            </a:r>
            <a:r>
              <a:rPr lang="ru-RU" dirty="0" err="1"/>
              <a:t>засуджений</a:t>
            </a:r>
            <a:r>
              <a:rPr lang="ru-RU" dirty="0"/>
              <a:t> до </a:t>
            </a:r>
            <a:r>
              <a:rPr lang="ru-RU" dirty="0" err="1"/>
              <a:t>ув'язнення</a:t>
            </a:r>
            <a:r>
              <a:rPr lang="ru-RU" dirty="0"/>
              <a:t>; </a:t>
            </a:r>
            <a:r>
              <a:rPr lang="ru-RU" dirty="0" err="1"/>
              <a:t>Олекса</a:t>
            </a:r>
            <a:r>
              <a:rPr lang="ru-RU" dirty="0"/>
              <a:t> Тихий – </a:t>
            </a:r>
            <a:r>
              <a:rPr lang="ru-RU" dirty="0" err="1"/>
              <a:t>письменник</a:t>
            </a:r>
            <a:r>
              <a:rPr lang="ru-RU" dirty="0"/>
              <a:t> і </a:t>
            </a:r>
            <a:r>
              <a:rPr lang="ru-RU" dirty="0" err="1"/>
              <a:t>правозахисник</a:t>
            </a:r>
            <a:r>
              <a:rPr lang="ru-RU" dirty="0"/>
              <a:t>; </a:t>
            </a:r>
            <a:r>
              <a:rPr lang="ru-RU" dirty="0" err="1"/>
              <a:t>Юрій</a:t>
            </a:r>
            <a:r>
              <a:rPr lang="ru-RU" dirty="0"/>
              <a:t> Литвин – </a:t>
            </a:r>
            <a:r>
              <a:rPr lang="ru-RU" dirty="0" err="1"/>
              <a:t>літературознавець</a:t>
            </a:r>
            <a:r>
              <a:rPr lang="ru-RU" dirty="0"/>
              <a:t>, </a:t>
            </a:r>
            <a:r>
              <a:rPr lang="ru-RU" dirty="0" err="1"/>
              <a:t>засуджений</a:t>
            </a:r>
            <a:r>
              <a:rPr lang="ru-RU" dirty="0"/>
              <a:t> за участь у </a:t>
            </a:r>
            <a:r>
              <a:rPr lang="ru-RU" dirty="0" err="1"/>
              <a:t>підпільних</a:t>
            </a:r>
            <a:r>
              <a:rPr lang="ru-RU" dirty="0"/>
              <a:t> </a:t>
            </a:r>
            <a:r>
              <a:rPr lang="ru-RU" dirty="0" err="1"/>
              <a:t>організаціях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9682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Контекст </a:t>
            </a:r>
            <a:r>
              <a:rPr lang="ru-RU" b="1" dirty="0" err="1"/>
              <a:t>кризи</a:t>
            </a:r>
            <a:r>
              <a:rPr lang="ru-RU" b="1" dirty="0"/>
              <a:t> </a:t>
            </a:r>
            <a:r>
              <a:rPr lang="ru-RU" b="1" dirty="0" err="1"/>
              <a:t>радянської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b="1" dirty="0"/>
              <a:t> (</a:t>
            </a:r>
            <a:r>
              <a:rPr lang="ru-RU" b="1" dirty="0" err="1"/>
              <a:t>застій</a:t>
            </a:r>
            <a:r>
              <a:rPr lang="ru-RU" b="1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середині</a:t>
            </a:r>
            <a:r>
              <a:rPr lang="ru-RU" dirty="0"/>
              <a:t> 1960-х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радянська</a:t>
            </a:r>
            <a:r>
              <a:rPr lang="ru-RU" dirty="0"/>
              <a:t> система почала </a:t>
            </a:r>
            <a:r>
              <a:rPr lang="ru-RU" dirty="0" err="1"/>
              <a:t>зазнавати</a:t>
            </a:r>
            <a:r>
              <a:rPr lang="ru-RU" dirty="0"/>
              <a:t> </a:t>
            </a:r>
            <a:r>
              <a:rPr lang="ru-RU" dirty="0" err="1"/>
              <a:t>серйозних</a:t>
            </a:r>
            <a:r>
              <a:rPr lang="ru-RU" dirty="0"/>
              <a:t> проблем.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відставки</a:t>
            </a:r>
            <a:r>
              <a:rPr lang="ru-RU" dirty="0"/>
              <a:t> </a:t>
            </a:r>
            <a:r>
              <a:rPr lang="ru-RU" dirty="0" err="1"/>
              <a:t>Хрущова</a:t>
            </a:r>
            <a:r>
              <a:rPr lang="ru-RU" dirty="0"/>
              <a:t> у 1964 </a:t>
            </a:r>
            <a:r>
              <a:rPr lang="ru-RU" dirty="0" err="1"/>
              <a:t>році</a:t>
            </a:r>
            <a:r>
              <a:rPr lang="ru-RU" dirty="0"/>
              <a:t> до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прийшов</a:t>
            </a:r>
            <a:r>
              <a:rPr lang="ru-RU" dirty="0"/>
              <a:t> </a:t>
            </a:r>
            <a:r>
              <a:rPr lang="ru-RU" dirty="0" err="1"/>
              <a:t>Леонід</a:t>
            </a:r>
            <a:r>
              <a:rPr lang="ru-RU" dirty="0"/>
              <a:t> </a:t>
            </a:r>
            <a:r>
              <a:rPr lang="ru-RU" dirty="0" err="1"/>
              <a:t>Брежнєв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ініціював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«</a:t>
            </a:r>
            <a:r>
              <a:rPr lang="ru-RU" dirty="0" err="1"/>
              <a:t>стабільності</a:t>
            </a:r>
            <a:r>
              <a:rPr lang="ru-RU" dirty="0"/>
              <a:t>».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, </a:t>
            </a:r>
            <a:r>
              <a:rPr lang="ru-RU" dirty="0" err="1"/>
              <a:t>відомий</a:t>
            </a:r>
            <a:r>
              <a:rPr lang="ru-RU" dirty="0"/>
              <a:t> як «</a:t>
            </a:r>
            <a:r>
              <a:rPr lang="ru-RU" dirty="0" err="1"/>
              <a:t>брежнєвський</a:t>
            </a:r>
            <a:r>
              <a:rPr lang="ru-RU" dirty="0"/>
              <a:t> </a:t>
            </a:r>
            <a:r>
              <a:rPr lang="ru-RU" dirty="0" err="1"/>
              <a:t>застій</a:t>
            </a:r>
            <a:r>
              <a:rPr lang="ru-RU" dirty="0"/>
              <a:t>», </a:t>
            </a:r>
            <a:r>
              <a:rPr lang="ru-RU" dirty="0" err="1"/>
              <a:t>характеризувався</a:t>
            </a:r>
            <a:r>
              <a:rPr lang="ru-RU" dirty="0"/>
              <a:t> </a:t>
            </a:r>
            <a:r>
              <a:rPr lang="ru-RU" dirty="0" err="1"/>
              <a:t>економічною</a:t>
            </a:r>
            <a:r>
              <a:rPr lang="ru-RU" dirty="0"/>
              <a:t> </a:t>
            </a:r>
            <a:r>
              <a:rPr lang="ru-RU" dirty="0" err="1"/>
              <a:t>стагнацією</a:t>
            </a:r>
            <a:r>
              <a:rPr lang="ru-RU" dirty="0"/>
              <a:t>, </a:t>
            </a:r>
            <a:r>
              <a:rPr lang="ru-RU" dirty="0" err="1"/>
              <a:t>зростанням</a:t>
            </a:r>
            <a:r>
              <a:rPr lang="ru-RU" dirty="0"/>
              <a:t> </a:t>
            </a:r>
            <a:r>
              <a:rPr lang="ru-RU" dirty="0" err="1"/>
              <a:t>бюрократії</a:t>
            </a:r>
            <a:r>
              <a:rPr lang="ru-RU" dirty="0"/>
              <a:t> та </a:t>
            </a:r>
            <a:r>
              <a:rPr lang="ru-RU" dirty="0" err="1"/>
              <a:t>корупції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8476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Економічна</a:t>
            </a:r>
            <a:r>
              <a:rPr lang="ru-RU" b="1" dirty="0"/>
              <a:t> криза в </a:t>
            </a:r>
            <a:r>
              <a:rPr lang="ru-RU" b="1" dirty="0" err="1"/>
              <a:t>Україні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Економіка</a:t>
            </a:r>
            <a:r>
              <a:rPr lang="ru-RU" dirty="0"/>
              <a:t> СРСР,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переживала </a:t>
            </a:r>
            <a:r>
              <a:rPr lang="ru-RU" dirty="0" err="1"/>
              <a:t>серйозні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: </a:t>
            </a:r>
            <a:r>
              <a:rPr lang="ru-RU" dirty="0" err="1"/>
              <a:t>неефективність</a:t>
            </a:r>
            <a:r>
              <a:rPr lang="ru-RU" dirty="0"/>
              <a:t> 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призвела</a:t>
            </a:r>
            <a:r>
              <a:rPr lang="ru-RU" dirty="0"/>
              <a:t> до </a:t>
            </a:r>
            <a:r>
              <a:rPr lang="ru-RU" dirty="0" err="1"/>
              <a:t>дефіциту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та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; </a:t>
            </a:r>
            <a:r>
              <a:rPr lang="ru-RU" dirty="0" err="1"/>
              <a:t>занепад</a:t>
            </a:r>
            <a:r>
              <a:rPr lang="ru-RU" dirty="0"/>
              <a:t> </a:t>
            </a:r>
            <a:r>
              <a:rPr lang="ru-RU" dirty="0" err="1"/>
              <a:t>сільського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через </a:t>
            </a:r>
            <a:r>
              <a:rPr lang="ru-RU" dirty="0" err="1"/>
              <a:t>неефективність</a:t>
            </a:r>
            <a:r>
              <a:rPr lang="ru-RU" dirty="0"/>
              <a:t> </a:t>
            </a:r>
            <a:r>
              <a:rPr lang="ru-RU" dirty="0" err="1"/>
              <a:t>колгоспної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; </a:t>
            </a:r>
            <a:r>
              <a:rPr lang="ru-RU" dirty="0" err="1"/>
              <a:t>індустріальний</a:t>
            </a:r>
            <a:r>
              <a:rPr lang="ru-RU" dirty="0"/>
              <a:t> </a:t>
            </a:r>
            <a:r>
              <a:rPr lang="ru-RU" dirty="0" err="1"/>
              <a:t>застій</a:t>
            </a:r>
            <a:r>
              <a:rPr lang="ru-RU" dirty="0"/>
              <a:t> через </a:t>
            </a:r>
            <a:r>
              <a:rPr lang="ru-RU" dirty="0" err="1"/>
              <a:t>застаріле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та </a:t>
            </a:r>
            <a:r>
              <a:rPr lang="ru-RU" dirty="0" err="1"/>
              <a:t>неефективне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91571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1006</Words>
  <Application>Microsoft Office PowerPoint</Application>
  <PresentationFormat>Экран (4:3)</PresentationFormat>
  <Paragraphs>43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Україна у 50–80-ті роки ХХ століття</vt:lpstr>
      <vt:lpstr>Контекст десталінізації в СРСР</vt:lpstr>
      <vt:lpstr>Десталінізація в Україні: реабілітація</vt:lpstr>
      <vt:lpstr>Десталінізація в Україні: культура та економіка</vt:lpstr>
      <vt:lpstr>Феномен шістдесятників</vt:lpstr>
      <vt:lpstr>Діяльність шістдесятників</vt:lpstr>
      <vt:lpstr>Репресії проти шістдесятників</vt:lpstr>
      <vt:lpstr>Контекст кризи радянської системи (застій)</vt:lpstr>
      <vt:lpstr>Економічна криза в Україні</vt:lpstr>
      <vt:lpstr>Дисидентський рух: основні напрями</vt:lpstr>
      <vt:lpstr>Правозахисна діяльність дисидентів</vt:lpstr>
      <vt:lpstr>Репресії проти дисидентів</vt:lpstr>
      <vt:lpstr>Причини перебудови Горбачова</vt:lpstr>
      <vt:lpstr>Суть перебудови</vt:lpstr>
      <vt:lpstr>Наслідки перебудови для України: політика</vt:lpstr>
      <vt:lpstr>Наслідки перебудови для України: акції протесту</vt:lpstr>
      <vt:lpstr>Контекст утворення перших політичних партій</vt:lpstr>
      <vt:lpstr>Народний Рух України (Рух)</vt:lpstr>
      <vt:lpstr>Українська республіканська партія (УРП)</vt:lpstr>
      <vt:lpstr>Висновки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Україна у 50–80-ті роки ХХ століття</dc:title>
  <dc:creator>Пользователь</dc:creator>
  <cp:lastModifiedBy>Пользователь</cp:lastModifiedBy>
  <cp:revision>2</cp:revision>
  <dcterms:created xsi:type="dcterms:W3CDTF">2025-11-26T09:26:19Z</dcterms:created>
  <dcterms:modified xsi:type="dcterms:W3CDTF">2026-01-31T19:46:53Z</dcterms:modified>
</cp:coreProperties>
</file>