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84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1470025"/>
          </a:xfrm>
        </p:spPr>
        <p:txBody>
          <a:bodyPr/>
          <a:lstStyle/>
          <a:p>
            <a:r>
              <a:rPr lang="ru-RU" dirty="0" err="1"/>
              <a:t>Україна</a:t>
            </a:r>
            <a:r>
              <a:rPr lang="ru-RU" dirty="0"/>
              <a:t> в </a:t>
            </a:r>
            <a:r>
              <a:rPr lang="ru-RU" dirty="0" err="1"/>
              <a:t>першому</a:t>
            </a:r>
            <a:r>
              <a:rPr lang="ru-RU" dirty="0"/>
              <a:t> </a:t>
            </a:r>
            <a:r>
              <a:rPr lang="ru-RU" dirty="0" err="1"/>
              <a:t>повоєнному</a:t>
            </a:r>
            <a:r>
              <a:rPr lang="ru-RU" dirty="0"/>
              <a:t> </a:t>
            </a:r>
            <a:r>
              <a:rPr lang="ru-RU" dirty="0" err="1"/>
              <a:t>десятиріччі</a:t>
            </a:r>
            <a:r>
              <a:rPr lang="ru-RU" dirty="0"/>
              <a:t> (1945–1955 </a:t>
            </a:r>
            <a:r>
              <a:rPr lang="ru-RU" dirty="0" err="1"/>
              <a:t>рр</a:t>
            </a:r>
            <a:r>
              <a:rPr lang="ru-RU" dirty="0"/>
              <a:t>.)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700808"/>
            <a:ext cx="8136904" cy="4824536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План: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Геополітичні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наслідки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Другої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світової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війни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УРСР у </a:t>
            </a:r>
            <a:r>
              <a:rPr lang="ru-RU" dirty="0" err="1">
                <a:solidFill>
                  <a:schemeClr val="tx1"/>
                </a:solidFill>
              </a:rPr>
              <a:t>системі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міжнародних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відносин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Проблеми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відбудови</a:t>
            </a:r>
            <a:r>
              <a:rPr lang="ru-RU" dirty="0">
                <a:solidFill>
                  <a:schemeClr val="tx1"/>
                </a:solidFill>
              </a:rPr>
              <a:t> народного </a:t>
            </a:r>
            <a:r>
              <a:rPr lang="ru-RU" dirty="0" err="1">
                <a:solidFill>
                  <a:schemeClr val="tx1"/>
                </a:solidFill>
              </a:rPr>
              <a:t>господарства</a:t>
            </a:r>
            <a:r>
              <a:rPr lang="ru-RU" dirty="0">
                <a:solidFill>
                  <a:schemeClr val="tx1"/>
                </a:solidFill>
              </a:rPr>
              <a:t>: </a:t>
            </a:r>
            <a:r>
              <a:rPr lang="ru-RU" dirty="0" err="1">
                <a:solidFill>
                  <a:schemeClr val="tx1"/>
                </a:solidFill>
              </a:rPr>
              <a:t>погляд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із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сьогодення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Голод 1946–1947 </a:t>
            </a:r>
            <a:r>
              <a:rPr lang="ru-RU" dirty="0" err="1">
                <a:solidFill>
                  <a:schemeClr val="tx1"/>
                </a:solidFill>
              </a:rPr>
              <a:t>рр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Радянізація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Західної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України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Доля </a:t>
            </a:r>
            <a:r>
              <a:rPr lang="ru-RU" dirty="0" err="1">
                <a:solidFill>
                  <a:schemeClr val="tx1"/>
                </a:solidFill>
              </a:rPr>
              <a:t>Української</a:t>
            </a:r>
            <a:r>
              <a:rPr lang="ru-RU" dirty="0">
                <a:solidFill>
                  <a:schemeClr val="tx1"/>
                </a:solidFill>
              </a:rPr>
              <a:t> греко-</a:t>
            </a:r>
            <a:r>
              <a:rPr lang="ru-RU" dirty="0" err="1">
                <a:solidFill>
                  <a:schemeClr val="tx1"/>
                </a:solidFill>
              </a:rPr>
              <a:t>католицької</a:t>
            </a:r>
            <a:r>
              <a:rPr lang="ru-RU" dirty="0">
                <a:solidFill>
                  <a:schemeClr val="tx1"/>
                </a:solidFill>
              </a:rPr>
              <a:t> церкви.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</a:rPr>
              <a:t>Операція</a:t>
            </a:r>
            <a:r>
              <a:rPr lang="ru-RU" dirty="0">
                <a:solidFill>
                  <a:schemeClr val="tx1"/>
                </a:solidFill>
              </a:rPr>
              <a:t> «</a:t>
            </a:r>
            <a:r>
              <a:rPr lang="ru-RU" dirty="0" err="1">
                <a:solidFill>
                  <a:schemeClr val="tx1"/>
                </a:solidFill>
              </a:rPr>
              <a:t>Вісла</a:t>
            </a:r>
            <a:r>
              <a:rPr lang="ru-RU" dirty="0">
                <a:solidFill>
                  <a:schemeClr val="tx1"/>
                </a:solidFill>
              </a:rPr>
              <a:t>».</a:t>
            </a:r>
          </a:p>
          <a:p>
            <a:pPr algn="just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Культурно-</a:t>
            </a:r>
            <a:r>
              <a:rPr lang="ru-RU" dirty="0" err="1">
                <a:solidFill>
                  <a:schemeClr val="tx1"/>
                </a:solidFill>
              </a:rPr>
              <a:t>ідеологічні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процеси</a:t>
            </a:r>
            <a:r>
              <a:rPr lang="ru-RU" dirty="0">
                <a:solidFill>
                  <a:schemeClr val="tx1"/>
                </a:solidFill>
              </a:rPr>
              <a:t> в </a:t>
            </a:r>
            <a:r>
              <a:rPr lang="ru-RU" dirty="0" err="1">
                <a:solidFill>
                  <a:schemeClr val="tx1"/>
                </a:solidFill>
              </a:rPr>
              <a:t>Україні</a:t>
            </a:r>
            <a:r>
              <a:rPr lang="ru-RU" dirty="0">
                <a:solidFill>
                  <a:schemeClr val="tx1"/>
                </a:solidFill>
              </a:rPr>
              <a:t> у </a:t>
            </a:r>
            <a:r>
              <a:rPr lang="ru-RU" dirty="0" err="1">
                <a:solidFill>
                  <a:schemeClr val="tx1"/>
                </a:solidFill>
              </a:rPr>
              <a:t>першому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повоєнному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десятиріччі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63537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Відбудова</a:t>
            </a:r>
            <a:r>
              <a:rPr lang="ru-RU" b="1" dirty="0"/>
              <a:t> </a:t>
            </a:r>
            <a:r>
              <a:rPr lang="ru-RU" b="1" dirty="0" err="1"/>
              <a:t>промисловості</a:t>
            </a:r>
            <a:r>
              <a:rPr lang="ru-RU" b="1" dirty="0"/>
              <a:t> </a:t>
            </a:r>
            <a:r>
              <a:rPr lang="ru-RU" b="1" dirty="0" err="1" smtClean="0"/>
              <a:t>України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відновленні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 </a:t>
            </a:r>
            <a:r>
              <a:rPr lang="ru-RU" dirty="0" err="1"/>
              <a:t>Україна</a:t>
            </a:r>
            <a:r>
              <a:rPr lang="ru-RU" dirty="0"/>
              <a:t> стала </a:t>
            </a:r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 </a:t>
            </a:r>
            <a:r>
              <a:rPr lang="ru-RU" dirty="0" err="1"/>
              <a:t>радянського</a:t>
            </a:r>
            <a:r>
              <a:rPr lang="ru-RU" dirty="0"/>
              <a:t> уряду. До 1950 року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промислового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перевищив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1940 року на 15%. Особливо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відновлювалися</a:t>
            </a:r>
            <a:r>
              <a:rPr lang="ru-RU" dirty="0"/>
              <a:t> </a:t>
            </a:r>
            <a:r>
              <a:rPr lang="ru-RU" dirty="0" err="1"/>
              <a:t>Донбас</a:t>
            </a:r>
            <a:r>
              <a:rPr lang="ru-RU" dirty="0"/>
              <a:t> і </a:t>
            </a:r>
            <a:r>
              <a:rPr lang="ru-RU" dirty="0" err="1"/>
              <a:t>Придніпров’я</a:t>
            </a:r>
            <a:r>
              <a:rPr lang="ru-RU" dirty="0"/>
              <a:t> — </a:t>
            </a:r>
            <a:r>
              <a:rPr lang="ru-RU" dirty="0" err="1"/>
              <a:t>центри</a:t>
            </a:r>
            <a:r>
              <a:rPr lang="ru-RU" dirty="0"/>
              <a:t> </a:t>
            </a:r>
            <a:r>
              <a:rPr lang="ru-RU" dirty="0" err="1"/>
              <a:t>вугільної</a:t>
            </a:r>
            <a:r>
              <a:rPr lang="ru-RU" dirty="0"/>
              <a:t>, </a:t>
            </a:r>
            <a:r>
              <a:rPr lang="ru-RU" dirty="0" err="1"/>
              <a:t>металургійної</a:t>
            </a:r>
            <a:r>
              <a:rPr lang="ru-RU" dirty="0"/>
              <a:t> та </a:t>
            </a:r>
            <a:r>
              <a:rPr lang="ru-RU" dirty="0" err="1"/>
              <a:t>машинобудівної</a:t>
            </a:r>
            <a:r>
              <a:rPr lang="ru-RU" dirty="0"/>
              <a:t> </a:t>
            </a:r>
            <a:r>
              <a:rPr lang="ru-RU" dirty="0" err="1"/>
              <a:t>галузей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Відновили</a:t>
            </a:r>
            <a:r>
              <a:rPr lang="ru-RU" dirty="0"/>
              <a:t> роботу </a:t>
            </a:r>
            <a:r>
              <a:rPr lang="ru-RU" dirty="0" err="1"/>
              <a:t>Криворізький</a:t>
            </a:r>
            <a:r>
              <a:rPr lang="ru-RU" dirty="0"/>
              <a:t> </a:t>
            </a:r>
            <a:r>
              <a:rPr lang="ru-RU" dirty="0" err="1"/>
              <a:t>залізорудний</a:t>
            </a:r>
            <a:r>
              <a:rPr lang="ru-RU" dirty="0"/>
              <a:t> </a:t>
            </a:r>
            <a:r>
              <a:rPr lang="ru-RU" dirty="0" err="1"/>
              <a:t>комбінат</a:t>
            </a:r>
            <a:r>
              <a:rPr lang="ru-RU" dirty="0"/>
              <a:t>, </a:t>
            </a:r>
            <a:r>
              <a:rPr lang="ru-RU" dirty="0" err="1"/>
              <a:t>Дніпровський</a:t>
            </a:r>
            <a:r>
              <a:rPr lang="ru-RU" dirty="0"/>
              <a:t> </a:t>
            </a:r>
            <a:r>
              <a:rPr lang="ru-RU" dirty="0" err="1"/>
              <a:t>металургійний</a:t>
            </a:r>
            <a:r>
              <a:rPr lang="ru-RU" dirty="0"/>
              <a:t> завод, </a:t>
            </a:r>
            <a:r>
              <a:rPr lang="ru-RU" dirty="0" err="1"/>
              <a:t>Запорізький</a:t>
            </a:r>
            <a:r>
              <a:rPr lang="ru-RU" dirty="0"/>
              <a:t> </a:t>
            </a:r>
            <a:r>
              <a:rPr lang="ru-RU" dirty="0" err="1"/>
              <a:t>алюмінієвий</a:t>
            </a:r>
            <a:r>
              <a:rPr lang="ru-RU" dirty="0"/>
              <a:t> </a:t>
            </a:r>
            <a:r>
              <a:rPr lang="ru-RU" dirty="0" err="1"/>
              <a:t>комбінат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пріоритет</a:t>
            </a:r>
            <a:r>
              <a:rPr lang="ru-RU" dirty="0"/>
              <a:t> </a:t>
            </a:r>
            <a:r>
              <a:rPr lang="ru-RU" dirty="0" err="1"/>
              <a:t>важкої</a:t>
            </a:r>
            <a:r>
              <a:rPr lang="ru-RU" dirty="0"/>
              <a:t> </a:t>
            </a:r>
            <a:r>
              <a:rPr lang="ru-RU" dirty="0" err="1"/>
              <a:t>індустрії</a:t>
            </a:r>
            <a:r>
              <a:rPr lang="ru-RU" dirty="0"/>
              <a:t> </a:t>
            </a:r>
            <a:r>
              <a:rPr lang="ru-RU" dirty="0" err="1"/>
              <a:t>призвів</a:t>
            </a:r>
            <a:r>
              <a:rPr lang="ru-RU" dirty="0"/>
              <a:t> до </a:t>
            </a:r>
            <a:r>
              <a:rPr lang="ru-RU" dirty="0" err="1"/>
              <a:t>занепаду</a:t>
            </a:r>
            <a:r>
              <a:rPr lang="ru-RU" dirty="0"/>
              <a:t> </a:t>
            </a:r>
            <a:r>
              <a:rPr lang="ru-RU" dirty="0" err="1"/>
              <a:t>легкої</a:t>
            </a:r>
            <a:r>
              <a:rPr lang="ru-RU" dirty="0"/>
              <a:t> та </a:t>
            </a:r>
            <a:r>
              <a:rPr lang="ru-RU" dirty="0" err="1"/>
              <a:t>харчової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негативно </a:t>
            </a:r>
            <a:r>
              <a:rPr lang="ru-RU" dirty="0" err="1"/>
              <a:t>позначалося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2034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Відбудова</a:t>
            </a:r>
            <a:r>
              <a:rPr lang="ru-RU" b="1" dirty="0"/>
              <a:t> </a:t>
            </a:r>
            <a:r>
              <a:rPr lang="ru-RU" b="1" dirty="0" err="1"/>
              <a:t>сільського</a:t>
            </a:r>
            <a:r>
              <a:rPr lang="ru-RU" b="1" dirty="0"/>
              <a:t> </a:t>
            </a:r>
            <a:r>
              <a:rPr lang="ru-RU" b="1" dirty="0" err="1" smtClean="0"/>
              <a:t>господарства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err="1"/>
              <a:t>Сільське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 </a:t>
            </a:r>
            <a:r>
              <a:rPr lang="ru-RU" dirty="0" err="1"/>
              <a:t>перебувало</a:t>
            </a:r>
            <a:r>
              <a:rPr lang="ru-RU" dirty="0"/>
              <a:t> у </a:t>
            </a:r>
            <a:r>
              <a:rPr lang="ru-RU" dirty="0" err="1"/>
              <a:t>катастрофічному</a:t>
            </a:r>
            <a:r>
              <a:rPr lang="ru-RU" dirty="0"/>
              <a:t> </a:t>
            </a:r>
            <a:r>
              <a:rPr lang="ru-RU" dirty="0" err="1"/>
              <a:t>стані</a:t>
            </a:r>
            <a:r>
              <a:rPr lang="ru-RU" dirty="0"/>
              <a:t>.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зруйновано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30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колгоспів</a:t>
            </a:r>
            <a:r>
              <a:rPr lang="ru-RU" dirty="0"/>
              <a:t>, </a:t>
            </a:r>
            <a:r>
              <a:rPr lang="ru-RU" dirty="0" err="1"/>
              <a:t>знищено</a:t>
            </a:r>
            <a:r>
              <a:rPr lang="ru-RU" dirty="0"/>
              <a:t> 70 % </a:t>
            </a:r>
            <a:r>
              <a:rPr lang="ru-RU" dirty="0" err="1"/>
              <a:t>техніки</a:t>
            </a:r>
            <a:r>
              <a:rPr lang="ru-RU" dirty="0"/>
              <a:t>, </a:t>
            </a:r>
            <a:r>
              <a:rPr lang="ru-RU" dirty="0" err="1"/>
              <a:t>загинуло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вивезено</a:t>
            </a:r>
            <a:r>
              <a:rPr lang="ru-RU" dirty="0"/>
              <a:t>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тяглової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. </a:t>
            </a:r>
            <a:r>
              <a:rPr lang="ru-RU" dirty="0" err="1"/>
              <a:t>Відбудова</a:t>
            </a:r>
            <a:r>
              <a:rPr lang="ru-RU" dirty="0"/>
              <a:t> </a:t>
            </a:r>
            <a:r>
              <a:rPr lang="ru-RU" dirty="0" err="1"/>
              <a:t>відбувалася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дефіциту</a:t>
            </a:r>
            <a:r>
              <a:rPr lang="ru-RU" dirty="0"/>
              <a:t> </a:t>
            </a:r>
            <a:r>
              <a:rPr lang="ru-RU" dirty="0" err="1"/>
              <a:t>робочих</a:t>
            </a:r>
            <a:r>
              <a:rPr lang="ru-RU" dirty="0"/>
              <a:t> рук, </a:t>
            </a:r>
            <a:r>
              <a:rPr lang="ru-RU" dirty="0" err="1"/>
              <a:t>адже</a:t>
            </a:r>
            <a:r>
              <a:rPr lang="ru-RU" dirty="0"/>
              <a:t> </a:t>
            </a:r>
            <a:r>
              <a:rPr lang="ru-RU" dirty="0" err="1"/>
              <a:t>мільйони</a:t>
            </a:r>
            <a:r>
              <a:rPr lang="ru-RU" dirty="0"/>
              <a:t> </a:t>
            </a:r>
            <a:r>
              <a:rPr lang="ru-RU" dirty="0" err="1"/>
              <a:t>чоловіків</a:t>
            </a:r>
            <a:r>
              <a:rPr lang="ru-RU" dirty="0"/>
              <a:t> </a:t>
            </a:r>
            <a:r>
              <a:rPr lang="ru-RU" dirty="0" err="1"/>
              <a:t>загинули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не </a:t>
            </a:r>
            <a:r>
              <a:rPr lang="ru-RU" dirty="0" err="1"/>
              <a:t>повернулися</a:t>
            </a:r>
            <a:r>
              <a:rPr lang="ru-RU" dirty="0"/>
              <a:t> з фронту.</a:t>
            </a:r>
            <a:br>
              <a:rPr lang="ru-RU" dirty="0"/>
            </a:br>
            <a:r>
              <a:rPr lang="ru-RU" dirty="0" err="1"/>
              <a:t>Колгоспна</a:t>
            </a:r>
            <a:r>
              <a:rPr lang="ru-RU" dirty="0"/>
              <a:t> система </a:t>
            </a:r>
            <a:r>
              <a:rPr lang="ru-RU" dirty="0" err="1"/>
              <a:t>відновлювалася</a:t>
            </a:r>
            <a:r>
              <a:rPr lang="ru-RU" dirty="0"/>
              <a:t> насильно — </a:t>
            </a:r>
            <a:r>
              <a:rPr lang="ru-RU" dirty="0" err="1"/>
              <a:t>селяни</a:t>
            </a:r>
            <a:r>
              <a:rPr lang="ru-RU" dirty="0"/>
              <a:t> </a:t>
            </a:r>
            <a:r>
              <a:rPr lang="ru-RU" dirty="0" err="1"/>
              <a:t>змушені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вступати</a:t>
            </a:r>
            <a:r>
              <a:rPr lang="ru-RU" dirty="0"/>
              <a:t> до </a:t>
            </a:r>
            <a:r>
              <a:rPr lang="ru-RU" dirty="0" err="1"/>
              <a:t>колективів</a:t>
            </a:r>
            <a:r>
              <a:rPr lang="ru-RU" dirty="0"/>
              <a:t>, часто без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. Машинно-</a:t>
            </a:r>
            <a:r>
              <a:rPr lang="ru-RU" dirty="0" err="1"/>
              <a:t>тракторні</a:t>
            </a:r>
            <a:r>
              <a:rPr lang="ru-RU" dirty="0"/>
              <a:t> </a:t>
            </a:r>
            <a:r>
              <a:rPr lang="ru-RU" dirty="0" err="1"/>
              <a:t>станції</a:t>
            </a:r>
            <a:r>
              <a:rPr lang="ru-RU" dirty="0"/>
              <a:t> </a:t>
            </a:r>
            <a:r>
              <a:rPr lang="ru-RU" dirty="0" err="1"/>
              <a:t>мали</a:t>
            </a:r>
            <a:r>
              <a:rPr lang="ru-RU" dirty="0"/>
              <a:t> </a:t>
            </a:r>
            <a:r>
              <a:rPr lang="ru-RU" dirty="0" err="1"/>
              <a:t>обмаль</a:t>
            </a:r>
            <a:r>
              <a:rPr lang="ru-RU" dirty="0"/>
              <a:t> </a:t>
            </a:r>
            <a:r>
              <a:rPr lang="ru-RU" dirty="0" err="1"/>
              <a:t>техніки</a:t>
            </a:r>
            <a:r>
              <a:rPr lang="ru-RU" dirty="0"/>
              <a:t>, а </a:t>
            </a:r>
            <a:r>
              <a:rPr lang="ru-RU" dirty="0" err="1"/>
              <a:t>врожайність</a:t>
            </a:r>
            <a:r>
              <a:rPr lang="ru-RU" dirty="0"/>
              <a:t> </a:t>
            </a:r>
            <a:r>
              <a:rPr lang="ru-RU" dirty="0" err="1"/>
              <a:t>залишалася</a:t>
            </a:r>
            <a:r>
              <a:rPr lang="ru-RU" dirty="0"/>
              <a:t> </a:t>
            </a:r>
            <a:r>
              <a:rPr lang="ru-RU" dirty="0" err="1"/>
              <a:t>низькою</a:t>
            </a:r>
            <a:r>
              <a:rPr lang="ru-RU" dirty="0"/>
              <a:t>. </a:t>
            </a:r>
            <a:r>
              <a:rPr lang="ru-RU" dirty="0" err="1"/>
              <a:t>Пріоритет</a:t>
            </a:r>
            <a:r>
              <a:rPr lang="ru-RU" dirty="0"/>
              <a:t> </a:t>
            </a:r>
            <a:r>
              <a:rPr lang="ru-RU" dirty="0" err="1"/>
              <a:t>індустріалізації</a:t>
            </a:r>
            <a:r>
              <a:rPr lang="ru-RU" dirty="0"/>
              <a:t> </a:t>
            </a:r>
            <a:r>
              <a:rPr lang="ru-RU" dirty="0" err="1"/>
              <a:t>спричиняв</a:t>
            </a:r>
            <a:r>
              <a:rPr lang="ru-RU" dirty="0"/>
              <a:t> голод у </a:t>
            </a:r>
            <a:r>
              <a:rPr lang="ru-RU" dirty="0" err="1"/>
              <a:t>селі</a:t>
            </a:r>
            <a:r>
              <a:rPr lang="ru-RU" dirty="0"/>
              <a:t>: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спрямовувалися</a:t>
            </a:r>
            <a:r>
              <a:rPr lang="ru-RU" dirty="0"/>
              <a:t> у </a:t>
            </a:r>
            <a:r>
              <a:rPr lang="ru-RU" dirty="0" err="1"/>
              <a:t>промисловість</a:t>
            </a:r>
            <a:r>
              <a:rPr lang="ru-RU" dirty="0"/>
              <a:t>, а не в </a:t>
            </a:r>
            <a:r>
              <a:rPr lang="ru-RU" dirty="0" err="1"/>
              <a:t>аграрну</a:t>
            </a:r>
            <a:r>
              <a:rPr lang="ru-RU" dirty="0"/>
              <a:t> сферу.</a:t>
            </a:r>
          </a:p>
        </p:txBody>
      </p:sp>
    </p:spTree>
    <p:extLst>
      <p:ext uri="{BB962C8B-B14F-4D97-AF65-F5344CB8AC3E}">
        <p14:creationId xmlns:p14="http://schemas.microsoft.com/office/powerpoint/2010/main" val="32188398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Соціально-економічні</a:t>
            </a:r>
            <a:r>
              <a:rPr lang="ru-RU" b="1" dirty="0"/>
              <a:t> </a:t>
            </a:r>
            <a:r>
              <a:rPr lang="ru-RU" b="1" dirty="0" err="1"/>
              <a:t>наслідки</a:t>
            </a:r>
            <a:r>
              <a:rPr lang="ru-RU" b="1" dirty="0"/>
              <a:t> </a:t>
            </a:r>
            <a:r>
              <a:rPr lang="ru-RU" b="1" dirty="0" err="1" smtClean="0"/>
              <a:t>відбудови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err="1"/>
              <a:t>Промисловість</a:t>
            </a:r>
            <a:r>
              <a:rPr lang="ru-RU" dirty="0"/>
              <a:t> </a:t>
            </a:r>
            <a:r>
              <a:rPr lang="ru-RU" dirty="0" err="1"/>
              <a:t>відновлювалася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, але </a:t>
            </a:r>
            <a:r>
              <a:rPr lang="ru-RU" dirty="0" err="1"/>
              <a:t>нерівномірно</a:t>
            </a:r>
            <a:r>
              <a:rPr lang="ru-RU" dirty="0"/>
              <a:t>.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концентрувалися</a:t>
            </a:r>
            <a:r>
              <a:rPr lang="ru-RU" dirty="0"/>
              <a:t> в </a:t>
            </a:r>
            <a:r>
              <a:rPr lang="ru-RU" dirty="0" err="1"/>
              <a:t>Донбасі</a:t>
            </a:r>
            <a:r>
              <a:rPr lang="ru-RU" dirty="0"/>
              <a:t>, </a:t>
            </a:r>
            <a:r>
              <a:rPr lang="ru-RU" dirty="0" err="1"/>
              <a:t>Дніпропетровську</a:t>
            </a:r>
            <a:r>
              <a:rPr lang="ru-RU" dirty="0"/>
              <a:t>, </a:t>
            </a:r>
            <a:r>
              <a:rPr lang="ru-RU" dirty="0" err="1"/>
              <a:t>Харкові</a:t>
            </a:r>
            <a:r>
              <a:rPr lang="ru-RU" dirty="0"/>
              <a:t>, </a:t>
            </a:r>
            <a:r>
              <a:rPr lang="ru-RU" dirty="0" err="1"/>
              <a:t>Запоріжжі</a:t>
            </a:r>
            <a:r>
              <a:rPr lang="ru-RU" dirty="0"/>
              <a:t>. </a:t>
            </a:r>
            <a:r>
              <a:rPr lang="ru-RU" dirty="0" err="1"/>
              <a:t>Західні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,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приєднані</a:t>
            </a:r>
            <a:r>
              <a:rPr lang="ru-RU" dirty="0"/>
              <a:t> до УРСР, </a:t>
            </a:r>
            <a:r>
              <a:rPr lang="ru-RU" dirty="0" err="1"/>
              <a:t>отримували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інвестицій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Відбудова</a:t>
            </a:r>
            <a:r>
              <a:rPr lang="ru-RU" dirty="0"/>
              <a:t> </a:t>
            </a:r>
            <a:r>
              <a:rPr lang="ru-RU" dirty="0" err="1"/>
              <a:t>здійснювалася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екстенсивним</a:t>
            </a:r>
            <a:r>
              <a:rPr lang="ru-RU" dirty="0"/>
              <a:t> шляхом — через </a:t>
            </a:r>
            <a:r>
              <a:rPr lang="ru-RU" dirty="0" err="1"/>
              <a:t>мобілізацію</a:t>
            </a:r>
            <a:r>
              <a:rPr lang="ru-RU" dirty="0"/>
              <a:t> </a:t>
            </a:r>
            <a:r>
              <a:rPr lang="ru-RU" dirty="0" err="1"/>
              <a:t>робочої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, </a:t>
            </a:r>
            <a:r>
              <a:rPr lang="ru-RU" dirty="0" err="1"/>
              <a:t>підвищення</a:t>
            </a:r>
            <a:r>
              <a:rPr lang="ru-RU" dirty="0"/>
              <a:t> норм </a:t>
            </a:r>
            <a:r>
              <a:rPr lang="ru-RU" dirty="0" err="1"/>
              <a:t>виробітку</a:t>
            </a:r>
            <a:r>
              <a:rPr lang="ru-RU" dirty="0"/>
              <a:t>, </a:t>
            </a:r>
            <a:r>
              <a:rPr lang="ru-RU" dirty="0" err="1"/>
              <a:t>примусову</a:t>
            </a:r>
            <a:r>
              <a:rPr lang="ru-RU" dirty="0"/>
              <a:t> </a:t>
            </a:r>
            <a:r>
              <a:rPr lang="ru-RU" dirty="0" err="1"/>
              <a:t>працю</a:t>
            </a:r>
            <a:r>
              <a:rPr lang="ru-RU" dirty="0"/>
              <a:t> </a:t>
            </a:r>
            <a:r>
              <a:rPr lang="ru-RU" dirty="0" err="1"/>
              <a:t>військовополонених</a:t>
            </a:r>
            <a:r>
              <a:rPr lang="ru-RU" dirty="0"/>
              <a:t> та </a:t>
            </a:r>
            <a:r>
              <a:rPr lang="ru-RU" dirty="0" err="1"/>
              <a:t>репатріантів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Держава </a:t>
            </a:r>
            <a:r>
              <a:rPr lang="ru-RU" dirty="0" err="1"/>
              <a:t>фінансувала</a:t>
            </a:r>
            <a:r>
              <a:rPr lang="ru-RU" dirty="0"/>
              <a:t> </a:t>
            </a:r>
            <a:r>
              <a:rPr lang="ru-RU" dirty="0" err="1"/>
              <a:t>відновлення</a:t>
            </a:r>
            <a:r>
              <a:rPr lang="ru-RU" dirty="0"/>
              <a:t> через </a:t>
            </a:r>
            <a:r>
              <a:rPr lang="ru-RU" dirty="0" err="1"/>
              <a:t>облігаційні</a:t>
            </a:r>
            <a:r>
              <a:rPr lang="ru-RU" dirty="0"/>
              <a:t> </a:t>
            </a:r>
            <a:r>
              <a:rPr lang="ru-RU" dirty="0" err="1"/>
              <a:t>позики</a:t>
            </a:r>
            <a:r>
              <a:rPr lang="ru-RU" dirty="0"/>
              <a:t> та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. 1947 року проведено </a:t>
            </a:r>
            <a:r>
              <a:rPr lang="ru-RU" dirty="0" err="1"/>
              <a:t>грошову</a:t>
            </a:r>
            <a:r>
              <a:rPr lang="ru-RU" dirty="0"/>
              <a:t> реформу, яка </a:t>
            </a:r>
            <a:r>
              <a:rPr lang="ru-RU" dirty="0" err="1"/>
              <a:t>стабілізувала</a:t>
            </a:r>
            <a:r>
              <a:rPr lang="ru-RU" dirty="0"/>
              <a:t> </a:t>
            </a:r>
            <a:r>
              <a:rPr lang="ru-RU" dirty="0" err="1"/>
              <a:t>фінанси</a:t>
            </a:r>
            <a:r>
              <a:rPr lang="ru-RU" dirty="0"/>
              <a:t>, але </a:t>
            </a:r>
            <a:r>
              <a:rPr lang="ru-RU" dirty="0" err="1"/>
              <a:t>знецінила</a:t>
            </a:r>
            <a:r>
              <a:rPr lang="ru-RU" dirty="0"/>
              <a:t> </a:t>
            </a:r>
            <a:r>
              <a:rPr lang="ru-RU" dirty="0" err="1"/>
              <a:t>заощадження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6772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Голод 1946–1947 </a:t>
            </a:r>
            <a:r>
              <a:rPr lang="ru-RU" b="1" dirty="0" err="1"/>
              <a:t>рр</a:t>
            </a:r>
            <a:r>
              <a:rPr lang="ru-RU" b="1" dirty="0"/>
              <a:t>.: </a:t>
            </a:r>
            <a:r>
              <a:rPr lang="ru-RU" b="1" dirty="0" smtClean="0"/>
              <a:t>причини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Голод 1946–1947 </a:t>
            </a:r>
            <a:r>
              <a:rPr lang="ru-RU" dirty="0" err="1"/>
              <a:t>рр</a:t>
            </a:r>
            <a:r>
              <a:rPr lang="ru-RU" dirty="0"/>
              <a:t>. став </a:t>
            </a:r>
            <a:r>
              <a:rPr lang="ru-RU" dirty="0" err="1"/>
              <a:t>однією</a:t>
            </a:r>
            <a:r>
              <a:rPr lang="ru-RU" dirty="0"/>
              <a:t> з </a:t>
            </a:r>
            <a:r>
              <a:rPr lang="ru-RU" dirty="0" err="1"/>
              <a:t>найтрагічніших</a:t>
            </a:r>
            <a:r>
              <a:rPr lang="ru-RU" dirty="0"/>
              <a:t> </a:t>
            </a:r>
            <a:r>
              <a:rPr lang="ru-RU" dirty="0" err="1"/>
              <a:t>сторінок</a:t>
            </a:r>
            <a:r>
              <a:rPr lang="ru-RU" dirty="0"/>
              <a:t> </a:t>
            </a:r>
            <a:r>
              <a:rPr lang="ru-RU" dirty="0" err="1"/>
              <a:t>повоєнної</a:t>
            </a:r>
            <a:r>
              <a:rPr lang="ru-RU" dirty="0"/>
              <a:t> </a:t>
            </a:r>
            <a:r>
              <a:rPr lang="ru-RU" dirty="0" err="1"/>
              <a:t>історії</a:t>
            </a:r>
            <a:r>
              <a:rPr lang="ru-RU" dirty="0"/>
              <a:t>. </a:t>
            </a:r>
            <a:r>
              <a:rPr lang="ru-RU" dirty="0" err="1"/>
              <a:t>Його</a:t>
            </a:r>
            <a:r>
              <a:rPr lang="ru-RU" dirty="0"/>
              <a:t> причинами </a:t>
            </a:r>
            <a:r>
              <a:rPr lang="ru-RU" dirty="0" err="1"/>
              <a:t>були</a:t>
            </a:r>
            <a:r>
              <a:rPr lang="ru-RU" dirty="0"/>
              <a:t> як </a:t>
            </a:r>
            <a:r>
              <a:rPr lang="ru-RU" dirty="0" err="1"/>
              <a:t>природні</a:t>
            </a:r>
            <a:r>
              <a:rPr lang="ru-RU" dirty="0"/>
              <a:t> </a:t>
            </a:r>
            <a:r>
              <a:rPr lang="ru-RU" dirty="0" err="1"/>
              <a:t>фактори</a:t>
            </a:r>
            <a:r>
              <a:rPr lang="ru-RU" dirty="0"/>
              <a:t>, так і </a:t>
            </a:r>
            <a:r>
              <a:rPr lang="ru-RU" dirty="0" err="1"/>
              <a:t>помилки</a:t>
            </a:r>
            <a:r>
              <a:rPr lang="ru-RU" dirty="0"/>
              <a:t> </a:t>
            </a:r>
            <a:r>
              <a:rPr lang="ru-RU" dirty="0" err="1"/>
              <a:t>радянської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У 1946 </a:t>
            </a:r>
            <a:r>
              <a:rPr lang="ru-RU" dirty="0" err="1"/>
              <a:t>році</a:t>
            </a:r>
            <a:r>
              <a:rPr lang="ru-RU" dirty="0"/>
              <a:t> на </a:t>
            </a:r>
            <a:r>
              <a:rPr lang="ru-RU" dirty="0" err="1"/>
              <a:t>значній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спостерігалася</a:t>
            </a:r>
            <a:r>
              <a:rPr lang="ru-RU" dirty="0"/>
              <a:t> </a:t>
            </a:r>
            <a:r>
              <a:rPr lang="ru-RU" dirty="0" err="1"/>
              <a:t>посуха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призвела</a:t>
            </a:r>
            <a:r>
              <a:rPr lang="ru-RU" dirty="0"/>
              <a:t> до </a:t>
            </a:r>
            <a:r>
              <a:rPr lang="ru-RU" dirty="0" err="1"/>
              <a:t>різкого</a:t>
            </a:r>
            <a:r>
              <a:rPr lang="ru-RU" dirty="0"/>
              <a:t>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врожайності</a:t>
            </a:r>
            <a:r>
              <a:rPr lang="ru-RU" dirty="0"/>
              <a:t> </a:t>
            </a:r>
            <a:r>
              <a:rPr lang="ru-RU" dirty="0" err="1"/>
              <a:t>зернових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головну</a:t>
            </a:r>
            <a:r>
              <a:rPr lang="ru-RU" dirty="0"/>
              <a:t> роль </a:t>
            </a:r>
            <a:r>
              <a:rPr lang="ru-RU" dirty="0" err="1"/>
              <a:t>відіграла</a:t>
            </a:r>
            <a:r>
              <a:rPr lang="ru-RU" dirty="0"/>
              <a:t> </a:t>
            </a:r>
            <a:r>
              <a:rPr lang="ru-RU" dirty="0" err="1"/>
              <a:t>нереалістична</a:t>
            </a:r>
            <a:r>
              <a:rPr lang="ru-RU" dirty="0"/>
              <a:t> система </a:t>
            </a:r>
            <a:r>
              <a:rPr lang="ru-RU" dirty="0" err="1"/>
              <a:t>хлібозаготівель</a:t>
            </a:r>
            <a:r>
              <a:rPr lang="ru-RU" dirty="0"/>
              <a:t>. Москва </a:t>
            </a:r>
            <a:r>
              <a:rPr lang="ru-RU" dirty="0" err="1"/>
              <a:t>вимагала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завищених</a:t>
            </a:r>
            <a:r>
              <a:rPr lang="ru-RU" dirty="0"/>
              <a:t> </a:t>
            </a:r>
            <a:r>
              <a:rPr lang="ru-RU" dirty="0" err="1"/>
              <a:t>планів</a:t>
            </a:r>
            <a:r>
              <a:rPr lang="ru-RU" dirty="0"/>
              <a:t> </a:t>
            </a:r>
            <a:r>
              <a:rPr lang="ru-RU" dirty="0" err="1"/>
              <a:t>постачання</a:t>
            </a:r>
            <a:r>
              <a:rPr lang="ru-RU" dirty="0"/>
              <a:t> зерна, </a:t>
            </a:r>
            <a:r>
              <a:rPr lang="ru-RU" dirty="0" err="1"/>
              <a:t>вилучаючи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половину </a:t>
            </a:r>
            <a:r>
              <a:rPr lang="ru-RU" dirty="0" err="1"/>
              <a:t>врожаю</a:t>
            </a:r>
            <a:r>
              <a:rPr lang="ru-RU" dirty="0"/>
              <a:t>. Зерно </a:t>
            </a:r>
            <a:r>
              <a:rPr lang="ru-RU" dirty="0" err="1"/>
              <a:t>експортувалося</a:t>
            </a:r>
            <a:r>
              <a:rPr lang="ru-RU" dirty="0"/>
              <a:t> для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іміджу</a:t>
            </a:r>
            <a:r>
              <a:rPr lang="ru-RU" dirty="0"/>
              <a:t> СРСР, </a:t>
            </a:r>
            <a:r>
              <a:rPr lang="ru-RU" dirty="0" err="1"/>
              <a:t>тоді</a:t>
            </a:r>
            <a:r>
              <a:rPr lang="ru-RU" dirty="0"/>
              <a:t> як села </a:t>
            </a:r>
            <a:r>
              <a:rPr lang="ru-RU" dirty="0" err="1"/>
              <a:t>залишалися</a:t>
            </a:r>
            <a:r>
              <a:rPr lang="ru-RU" dirty="0"/>
              <a:t> без </a:t>
            </a:r>
            <a:r>
              <a:rPr lang="ru-RU" dirty="0" err="1"/>
              <a:t>продовольства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4173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Голод 1946–1947 </a:t>
            </a:r>
            <a:r>
              <a:rPr lang="ru-RU" b="1" dirty="0" err="1"/>
              <a:t>рр</a:t>
            </a:r>
            <a:r>
              <a:rPr lang="ru-RU" b="1" dirty="0"/>
              <a:t>.: </a:t>
            </a:r>
            <a:r>
              <a:rPr lang="ru-RU" b="1" dirty="0" err="1"/>
              <a:t>перебіг</a:t>
            </a:r>
            <a:r>
              <a:rPr lang="ru-RU" b="1" dirty="0"/>
              <a:t> </a:t>
            </a:r>
            <a:r>
              <a:rPr lang="ru-RU" b="1" dirty="0" err="1" smtClean="0"/>
              <a:t>трагедії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кінці</a:t>
            </a:r>
            <a:r>
              <a:rPr lang="ru-RU" dirty="0"/>
              <a:t> 1946 року запаси зерна в селах </a:t>
            </a:r>
            <a:r>
              <a:rPr lang="ru-RU" dirty="0" err="1"/>
              <a:t>вичерпалися</a:t>
            </a:r>
            <a:r>
              <a:rPr lang="ru-RU" dirty="0"/>
              <a:t>. </a:t>
            </a:r>
            <a:r>
              <a:rPr lang="ru-RU" dirty="0" err="1"/>
              <a:t>Взимку</a:t>
            </a:r>
            <a:r>
              <a:rPr lang="ru-RU" dirty="0"/>
              <a:t> 1946–1947 </a:t>
            </a:r>
            <a:r>
              <a:rPr lang="ru-RU" dirty="0" err="1"/>
              <a:t>рр</a:t>
            </a:r>
            <a:r>
              <a:rPr lang="ru-RU" dirty="0"/>
              <a:t>. </a:t>
            </a:r>
            <a:r>
              <a:rPr lang="ru-RU" dirty="0" err="1"/>
              <a:t>розпочався</a:t>
            </a:r>
            <a:r>
              <a:rPr lang="ru-RU" dirty="0"/>
              <a:t> </a:t>
            </a:r>
            <a:r>
              <a:rPr lang="ru-RU" dirty="0" err="1"/>
              <a:t>масовий</a:t>
            </a:r>
            <a:r>
              <a:rPr lang="ru-RU" dirty="0"/>
              <a:t> голод,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охопив</a:t>
            </a:r>
            <a:r>
              <a:rPr lang="ru-RU" dirty="0"/>
              <a:t>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південні</a:t>
            </a:r>
            <a:r>
              <a:rPr lang="ru-RU" dirty="0"/>
              <a:t> та </a:t>
            </a:r>
            <a:r>
              <a:rPr lang="ru-RU" dirty="0" err="1"/>
              <a:t>центральні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— </a:t>
            </a:r>
            <a:r>
              <a:rPr lang="ru-RU" dirty="0" err="1"/>
              <a:t>Одеську</a:t>
            </a:r>
            <a:r>
              <a:rPr lang="ru-RU" dirty="0"/>
              <a:t>, </a:t>
            </a:r>
            <a:r>
              <a:rPr lang="ru-RU" dirty="0" err="1"/>
              <a:t>Дніпропетровську</a:t>
            </a:r>
            <a:r>
              <a:rPr lang="ru-RU" dirty="0"/>
              <a:t>, </a:t>
            </a:r>
            <a:r>
              <a:rPr lang="ru-RU" dirty="0" err="1"/>
              <a:t>Кіровоградську</a:t>
            </a:r>
            <a:r>
              <a:rPr lang="ru-RU" dirty="0"/>
              <a:t>, </a:t>
            </a:r>
            <a:r>
              <a:rPr lang="ru-RU" dirty="0" err="1"/>
              <a:t>Миколаївську</a:t>
            </a:r>
            <a:r>
              <a:rPr lang="ru-RU" dirty="0"/>
              <a:t>, </a:t>
            </a:r>
            <a:r>
              <a:rPr lang="ru-RU" dirty="0" err="1"/>
              <a:t>Запорізьку</a:t>
            </a:r>
            <a:r>
              <a:rPr lang="ru-RU" dirty="0"/>
              <a:t>. Люди </a:t>
            </a:r>
            <a:r>
              <a:rPr lang="ru-RU" dirty="0" err="1"/>
              <a:t>харчувалися</a:t>
            </a:r>
            <a:r>
              <a:rPr lang="ru-RU" dirty="0"/>
              <a:t> </a:t>
            </a:r>
            <a:r>
              <a:rPr lang="ru-RU" dirty="0" err="1"/>
              <a:t>сурогатами</a:t>
            </a:r>
            <a:r>
              <a:rPr lang="ru-RU" dirty="0"/>
              <a:t>, </a:t>
            </a:r>
            <a:r>
              <a:rPr lang="ru-RU" dirty="0" err="1"/>
              <a:t>корою</a:t>
            </a:r>
            <a:r>
              <a:rPr lang="ru-RU" dirty="0"/>
              <a:t>, травою, </a:t>
            </a:r>
            <a:r>
              <a:rPr lang="ru-RU" dirty="0" err="1"/>
              <a:t>мертвими</a:t>
            </a:r>
            <a:r>
              <a:rPr lang="ru-RU" dirty="0"/>
              <a:t> </a:t>
            </a:r>
            <a:r>
              <a:rPr lang="ru-RU" dirty="0" err="1"/>
              <a:t>тваринами</a:t>
            </a:r>
            <a:r>
              <a:rPr lang="ru-RU" dirty="0"/>
              <a:t>. </a:t>
            </a:r>
            <a:r>
              <a:rPr lang="ru-RU" dirty="0" err="1"/>
              <a:t>Фіксувалися</a:t>
            </a:r>
            <a:r>
              <a:rPr lang="ru-RU" dirty="0"/>
              <a:t> </a:t>
            </a:r>
            <a:r>
              <a:rPr lang="ru-RU" dirty="0" err="1"/>
              <a:t>випадки</a:t>
            </a:r>
            <a:r>
              <a:rPr lang="ru-RU" dirty="0"/>
              <a:t> </a:t>
            </a:r>
            <a:r>
              <a:rPr lang="ru-RU" dirty="0" err="1"/>
              <a:t>людоїдства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Влада </a:t>
            </a:r>
            <a:r>
              <a:rPr lang="ru-RU" dirty="0" err="1"/>
              <a:t>тривалий</a:t>
            </a:r>
            <a:r>
              <a:rPr lang="ru-RU" dirty="0"/>
              <a:t> час </a:t>
            </a:r>
            <a:r>
              <a:rPr lang="ru-RU" dirty="0" err="1"/>
              <a:t>заперечувала</a:t>
            </a:r>
            <a:r>
              <a:rPr lang="ru-RU" dirty="0"/>
              <a:t> </a:t>
            </a:r>
            <a:r>
              <a:rPr lang="ru-RU" dirty="0" err="1"/>
              <a:t>існування</a:t>
            </a:r>
            <a:r>
              <a:rPr lang="ru-RU" dirty="0"/>
              <a:t> голоду. Лише </a:t>
            </a:r>
            <a:r>
              <a:rPr lang="ru-RU" dirty="0" err="1"/>
              <a:t>навесні</a:t>
            </a:r>
            <a:r>
              <a:rPr lang="ru-RU" dirty="0"/>
              <a:t> 1947 року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надіслано</a:t>
            </a:r>
            <a:r>
              <a:rPr lang="ru-RU" dirty="0"/>
              <a:t> </a:t>
            </a:r>
            <a:r>
              <a:rPr lang="ru-RU" dirty="0" err="1"/>
              <a:t>обмежену</a:t>
            </a:r>
            <a:r>
              <a:rPr lang="ru-RU" dirty="0"/>
              <a:t> </a:t>
            </a:r>
            <a:r>
              <a:rPr lang="ru-RU" dirty="0" err="1"/>
              <a:t>продовольчу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, але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замало</a:t>
            </a:r>
            <a:r>
              <a:rPr lang="ru-RU" dirty="0"/>
              <a:t>. </a:t>
            </a:r>
            <a:r>
              <a:rPr lang="ru-RU" dirty="0" err="1"/>
              <a:t>Масова</a:t>
            </a:r>
            <a:r>
              <a:rPr lang="ru-RU" dirty="0"/>
              <a:t> </a:t>
            </a:r>
            <a:r>
              <a:rPr lang="ru-RU" dirty="0" err="1"/>
              <a:t>смертність</a:t>
            </a:r>
            <a:r>
              <a:rPr lang="ru-RU" dirty="0"/>
              <a:t> </a:t>
            </a:r>
            <a:r>
              <a:rPr lang="ru-RU" dirty="0" err="1"/>
              <a:t>тривала</a:t>
            </a:r>
            <a:r>
              <a:rPr lang="ru-RU" dirty="0"/>
              <a:t> до </a:t>
            </a:r>
            <a:r>
              <a:rPr lang="ru-RU" dirty="0" err="1"/>
              <a:t>літа</a:t>
            </a:r>
            <a:r>
              <a:rPr lang="ru-RU" dirty="0"/>
              <a:t> 1947 року.</a:t>
            </a:r>
          </a:p>
        </p:txBody>
      </p:sp>
    </p:spTree>
    <p:extLst>
      <p:ext uri="{BB962C8B-B14F-4D97-AF65-F5344CB8AC3E}">
        <p14:creationId xmlns:p14="http://schemas.microsoft.com/office/powerpoint/2010/main" val="21351969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Наслідки</a:t>
            </a:r>
            <a:r>
              <a:rPr lang="ru-RU" b="1" dirty="0"/>
              <a:t> голоду 1946–1947 </a:t>
            </a:r>
            <a:r>
              <a:rPr lang="ru-RU" b="1" dirty="0" err="1"/>
              <a:t>рр</a:t>
            </a:r>
            <a:r>
              <a:rPr lang="ru-RU" b="1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За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/>
              <a:t>оцінками</a:t>
            </a:r>
            <a:r>
              <a:rPr lang="ru-RU" dirty="0"/>
              <a:t>, </a:t>
            </a:r>
            <a:r>
              <a:rPr lang="ru-RU" dirty="0" err="1"/>
              <a:t>під</a:t>
            </a:r>
            <a:r>
              <a:rPr lang="ru-RU" dirty="0"/>
              <a:t> час голоду </a:t>
            </a:r>
            <a:r>
              <a:rPr lang="ru-RU" dirty="0" err="1"/>
              <a:t>загинуло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800 </a:t>
            </a:r>
            <a:r>
              <a:rPr lang="ru-RU" dirty="0" err="1"/>
              <a:t>тисяч</a:t>
            </a:r>
            <a:r>
              <a:rPr lang="ru-RU" dirty="0"/>
              <a:t> до 1 </a:t>
            </a:r>
            <a:r>
              <a:rPr lang="ru-RU" dirty="0" err="1"/>
              <a:t>мільйона</a:t>
            </a:r>
            <a:r>
              <a:rPr lang="ru-RU" dirty="0"/>
              <a:t> людей. </a:t>
            </a:r>
            <a:r>
              <a:rPr lang="ru-RU" dirty="0" err="1"/>
              <a:t>Найбільше</a:t>
            </a:r>
            <a:r>
              <a:rPr lang="ru-RU" dirty="0"/>
              <a:t> </a:t>
            </a:r>
            <a:r>
              <a:rPr lang="ru-RU" dirty="0" err="1"/>
              <a:t>постраждало</a:t>
            </a:r>
            <a:r>
              <a:rPr lang="ru-RU" dirty="0"/>
              <a:t> </a:t>
            </a:r>
            <a:r>
              <a:rPr lang="ru-RU" dirty="0" err="1"/>
              <a:t>сільське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. У </a:t>
            </a:r>
            <a:r>
              <a:rPr lang="ru-RU" dirty="0" err="1"/>
              <a:t>деяких</a:t>
            </a:r>
            <a:r>
              <a:rPr lang="ru-RU" dirty="0"/>
              <a:t> районах </a:t>
            </a:r>
            <a:r>
              <a:rPr lang="ru-RU" dirty="0" err="1"/>
              <a:t>зникали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 села.</a:t>
            </a:r>
            <a:br>
              <a:rPr lang="ru-RU" dirty="0"/>
            </a:br>
            <a:r>
              <a:rPr lang="ru-RU" dirty="0"/>
              <a:t>Голод </a:t>
            </a:r>
            <a:r>
              <a:rPr lang="ru-RU" dirty="0" err="1"/>
              <a:t>призвів</a:t>
            </a:r>
            <a:r>
              <a:rPr lang="ru-RU" dirty="0"/>
              <a:t> до </a:t>
            </a:r>
            <a:r>
              <a:rPr lang="ru-RU" dirty="0" err="1"/>
              <a:t>глибокої</a:t>
            </a:r>
            <a:r>
              <a:rPr lang="ru-RU" dirty="0"/>
              <a:t> </a:t>
            </a:r>
            <a:r>
              <a:rPr lang="ru-RU" dirty="0" err="1"/>
              <a:t>демографічної</a:t>
            </a:r>
            <a:r>
              <a:rPr lang="ru-RU" dirty="0"/>
              <a:t> </a:t>
            </a:r>
            <a:r>
              <a:rPr lang="ru-RU" dirty="0" err="1"/>
              <a:t>кризи</a:t>
            </a:r>
            <a:r>
              <a:rPr lang="ru-RU" dirty="0"/>
              <a:t>, </a:t>
            </a:r>
            <a:r>
              <a:rPr lang="ru-RU" dirty="0" err="1"/>
              <a:t>підірвав</a:t>
            </a:r>
            <a:r>
              <a:rPr lang="ru-RU" dirty="0"/>
              <a:t> </a:t>
            </a:r>
            <a:r>
              <a:rPr lang="ru-RU" dirty="0" err="1"/>
              <a:t>довіру</a:t>
            </a:r>
            <a:r>
              <a:rPr lang="ru-RU" dirty="0"/>
              <a:t> до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сприяв</a:t>
            </a:r>
            <a:r>
              <a:rPr lang="ru-RU" dirty="0"/>
              <a:t> </a:t>
            </a:r>
            <a:r>
              <a:rPr lang="ru-RU" dirty="0" err="1"/>
              <a:t>міграції</a:t>
            </a:r>
            <a:r>
              <a:rPr lang="ru-RU" dirty="0"/>
              <a:t> з села до </a:t>
            </a:r>
            <a:r>
              <a:rPr lang="ru-RU" dirty="0" err="1"/>
              <a:t>міста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показав </a:t>
            </a:r>
            <a:r>
              <a:rPr lang="ru-RU" dirty="0" err="1"/>
              <a:t>глибоку</a:t>
            </a:r>
            <a:r>
              <a:rPr lang="ru-RU" dirty="0"/>
              <a:t> </a:t>
            </a:r>
            <a:r>
              <a:rPr lang="ru-RU" dirty="0" err="1"/>
              <a:t>неефективність</a:t>
            </a:r>
            <a:r>
              <a:rPr lang="ru-RU" dirty="0"/>
              <a:t> </a:t>
            </a:r>
            <a:r>
              <a:rPr lang="ru-RU" dirty="0" err="1"/>
              <a:t>колгоспної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й </a:t>
            </a:r>
            <a:r>
              <a:rPr lang="ru-RU" dirty="0" err="1"/>
              <a:t>байдужість</a:t>
            </a:r>
            <a:r>
              <a:rPr lang="ru-RU" dirty="0"/>
              <a:t> </a:t>
            </a:r>
            <a:r>
              <a:rPr lang="ru-RU" dirty="0" err="1"/>
              <a:t>радянського</a:t>
            </a:r>
            <a:r>
              <a:rPr lang="ru-RU" dirty="0"/>
              <a:t> </a:t>
            </a:r>
            <a:r>
              <a:rPr lang="ru-RU" dirty="0" err="1"/>
              <a:t>керівництва</a:t>
            </a:r>
            <a:r>
              <a:rPr lang="ru-RU" dirty="0"/>
              <a:t> до </a:t>
            </a:r>
            <a:r>
              <a:rPr lang="ru-RU" dirty="0" err="1"/>
              <a:t>людських</a:t>
            </a:r>
            <a:r>
              <a:rPr lang="ru-RU" dirty="0"/>
              <a:t> </a:t>
            </a:r>
            <a:r>
              <a:rPr lang="ru-RU" dirty="0" err="1"/>
              <a:t>страждань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радянська</a:t>
            </a:r>
            <a:r>
              <a:rPr lang="ru-RU" dirty="0"/>
              <a:t> пропаганда </a:t>
            </a:r>
            <a:r>
              <a:rPr lang="ru-RU" dirty="0" err="1"/>
              <a:t>намагалася</a:t>
            </a:r>
            <a:r>
              <a:rPr lang="ru-RU" dirty="0"/>
              <a:t> </a:t>
            </a:r>
            <a:r>
              <a:rPr lang="ru-RU" dirty="0" err="1"/>
              <a:t>приховати</a:t>
            </a:r>
            <a:r>
              <a:rPr lang="ru-RU" dirty="0"/>
              <a:t> </a:t>
            </a:r>
            <a:r>
              <a:rPr lang="ru-RU" dirty="0" err="1"/>
              <a:t>трагедію</a:t>
            </a:r>
            <a:r>
              <a:rPr lang="ru-RU" dirty="0"/>
              <a:t>, </a:t>
            </a:r>
            <a:r>
              <a:rPr lang="ru-RU" dirty="0" err="1"/>
              <a:t>подаючи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як </a:t>
            </a:r>
            <a:r>
              <a:rPr lang="ru-RU" dirty="0" err="1"/>
              <a:t>наслідок</a:t>
            </a:r>
            <a:r>
              <a:rPr lang="ru-RU" dirty="0"/>
              <a:t> «</a:t>
            </a:r>
            <a:r>
              <a:rPr lang="ru-RU" dirty="0" err="1"/>
              <a:t>тимчасових</a:t>
            </a:r>
            <a:r>
              <a:rPr lang="ru-RU" dirty="0"/>
              <a:t> </a:t>
            </a:r>
            <a:r>
              <a:rPr lang="ru-RU" dirty="0" err="1"/>
              <a:t>труднощів</a:t>
            </a:r>
            <a:r>
              <a:rPr lang="ru-RU" dirty="0"/>
              <a:t> </a:t>
            </a:r>
            <a:r>
              <a:rPr lang="ru-RU" dirty="0" err="1"/>
              <a:t>відбудови</a:t>
            </a:r>
            <a:r>
              <a:rPr lang="ru-RU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35383754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Радянізація</a:t>
            </a:r>
            <a:r>
              <a:rPr lang="ru-RU" b="1" dirty="0"/>
              <a:t> </a:t>
            </a:r>
            <a:r>
              <a:rPr lang="ru-RU" b="1" dirty="0" err="1"/>
              <a:t>Західної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b="1" dirty="0"/>
              <a:t>: </a:t>
            </a:r>
            <a:r>
              <a:rPr lang="ru-RU" b="1" dirty="0" err="1"/>
              <a:t>загальні</a:t>
            </a:r>
            <a:r>
              <a:rPr lang="ru-RU" b="1" dirty="0"/>
              <a:t> </a:t>
            </a:r>
            <a:r>
              <a:rPr lang="ru-RU" b="1" dirty="0" err="1" smtClean="0"/>
              <a:t>риси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 </a:t>
            </a:r>
            <a:r>
              <a:rPr lang="ru-RU" dirty="0" err="1"/>
              <a:t>радянська</a:t>
            </a:r>
            <a:r>
              <a:rPr lang="ru-RU" dirty="0"/>
              <a:t> </a:t>
            </a:r>
            <a:r>
              <a:rPr lang="ru-RU" dirty="0" err="1"/>
              <a:t>влада</a:t>
            </a:r>
            <a:r>
              <a:rPr lang="ru-RU" dirty="0"/>
              <a:t> </a:t>
            </a:r>
            <a:r>
              <a:rPr lang="ru-RU" dirty="0" err="1"/>
              <a:t>розпочала</a:t>
            </a:r>
            <a:r>
              <a:rPr lang="ru-RU" dirty="0"/>
              <a:t> </a:t>
            </a:r>
            <a:r>
              <a:rPr lang="ru-RU" dirty="0" err="1"/>
              <a:t>масштабний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радянізації</a:t>
            </a:r>
            <a:r>
              <a:rPr lang="ru-RU" dirty="0"/>
              <a:t> </a:t>
            </a:r>
            <a:r>
              <a:rPr lang="ru-RU" dirty="0" err="1"/>
              <a:t>Західної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r>
              <a:rPr lang="ru-RU" dirty="0" err="1"/>
              <a:t>Його</a:t>
            </a:r>
            <a:r>
              <a:rPr lang="ru-RU" dirty="0"/>
              <a:t> метою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повна</a:t>
            </a:r>
            <a:r>
              <a:rPr lang="ru-RU" dirty="0"/>
              <a:t> </a:t>
            </a:r>
            <a:r>
              <a:rPr lang="ru-RU" dirty="0" err="1"/>
              <a:t>інтеграція</a:t>
            </a:r>
            <a:r>
              <a:rPr lang="ru-RU" dirty="0"/>
              <a:t> </a:t>
            </a:r>
            <a:r>
              <a:rPr lang="ru-RU" dirty="0" err="1"/>
              <a:t>новоприєднаних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 у </a:t>
            </a:r>
            <a:r>
              <a:rPr lang="ru-RU" dirty="0" err="1"/>
              <a:t>політичну</a:t>
            </a:r>
            <a:r>
              <a:rPr lang="ru-RU" dirty="0"/>
              <a:t>, </a:t>
            </a:r>
            <a:r>
              <a:rPr lang="ru-RU" dirty="0" err="1"/>
              <a:t>економічну</a:t>
            </a:r>
            <a:r>
              <a:rPr lang="ru-RU" dirty="0"/>
              <a:t> та </a:t>
            </a:r>
            <a:r>
              <a:rPr lang="ru-RU" dirty="0" err="1"/>
              <a:t>культурну</a:t>
            </a:r>
            <a:r>
              <a:rPr lang="ru-RU" dirty="0"/>
              <a:t> систему СРСР.</a:t>
            </a:r>
            <a:br>
              <a:rPr lang="ru-RU" dirty="0"/>
            </a:b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радянську</a:t>
            </a:r>
            <a:r>
              <a:rPr lang="ru-RU" dirty="0"/>
              <a:t> </a:t>
            </a:r>
            <a:r>
              <a:rPr lang="ru-RU" dirty="0" err="1"/>
              <a:t>адміністрацію</a:t>
            </a:r>
            <a:r>
              <a:rPr lang="ru-RU" dirty="0"/>
              <a:t>, створено </a:t>
            </a:r>
            <a:r>
              <a:rPr lang="ru-RU" dirty="0" err="1"/>
              <a:t>обласні</a:t>
            </a:r>
            <a:r>
              <a:rPr lang="ru-RU" dirty="0"/>
              <a:t>, </a:t>
            </a:r>
            <a:r>
              <a:rPr lang="ru-RU" dirty="0" err="1"/>
              <a:t>районні</a:t>
            </a:r>
            <a:r>
              <a:rPr lang="ru-RU" dirty="0"/>
              <a:t>, </a:t>
            </a:r>
            <a:r>
              <a:rPr lang="ru-RU" dirty="0" err="1"/>
              <a:t>сільські</a:t>
            </a:r>
            <a:r>
              <a:rPr lang="ru-RU" dirty="0"/>
              <a:t> ради. На </a:t>
            </a:r>
            <a:r>
              <a:rPr lang="ru-RU" dirty="0" err="1"/>
              <a:t>керівні</a:t>
            </a:r>
            <a:r>
              <a:rPr lang="ru-RU" dirty="0"/>
              <a:t> посади </a:t>
            </a:r>
            <a:r>
              <a:rPr lang="ru-RU" dirty="0" err="1"/>
              <a:t>призначали</a:t>
            </a:r>
            <a:r>
              <a:rPr lang="ru-RU" dirty="0"/>
              <a:t> </a:t>
            </a:r>
            <a:r>
              <a:rPr lang="ru-RU" dirty="0" err="1"/>
              <a:t>партійних</a:t>
            </a:r>
            <a:r>
              <a:rPr lang="ru-RU" dirty="0"/>
              <a:t> </a:t>
            </a:r>
            <a:r>
              <a:rPr lang="ru-RU" dirty="0" err="1"/>
              <a:t>функціонерів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сходу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 </a:t>
            </a:r>
            <a:r>
              <a:rPr lang="ru-RU" dirty="0" err="1"/>
              <a:t>Росії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Розгорнулася</a:t>
            </a:r>
            <a:r>
              <a:rPr lang="ru-RU" dirty="0"/>
              <a:t> </a:t>
            </a:r>
            <a:r>
              <a:rPr lang="ru-RU" dirty="0" err="1"/>
              <a:t>боротьба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українського</a:t>
            </a:r>
            <a:r>
              <a:rPr lang="ru-RU" dirty="0"/>
              <a:t> </a:t>
            </a:r>
            <a:r>
              <a:rPr lang="ru-RU" dirty="0" err="1"/>
              <a:t>визвольного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— ОУН і УПА. У 1944–1953 </a:t>
            </a:r>
            <a:r>
              <a:rPr lang="ru-RU" dirty="0" err="1"/>
              <a:t>рр</a:t>
            </a:r>
            <a:r>
              <a:rPr lang="ru-RU" dirty="0"/>
              <a:t>.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регіону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депортовано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200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5508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Економічні</a:t>
            </a:r>
            <a:r>
              <a:rPr lang="ru-RU" b="1" dirty="0"/>
              <a:t> та </a:t>
            </a:r>
            <a:r>
              <a:rPr lang="ru-RU" b="1" dirty="0" err="1"/>
              <a:t>соціальні</a:t>
            </a:r>
            <a:r>
              <a:rPr lang="ru-RU" b="1" dirty="0"/>
              <a:t> </a:t>
            </a:r>
            <a:r>
              <a:rPr lang="ru-RU" b="1" dirty="0" err="1"/>
              <a:t>аспекти</a:t>
            </a:r>
            <a:r>
              <a:rPr lang="ru-RU" b="1" dirty="0"/>
              <a:t> </a:t>
            </a:r>
            <a:r>
              <a:rPr lang="ru-RU" b="1" dirty="0" err="1" smtClean="0"/>
              <a:t>радянізації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Західній</a:t>
            </a:r>
            <a:r>
              <a:rPr lang="ru-RU" dirty="0"/>
              <a:t>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здійснено</a:t>
            </a:r>
            <a:r>
              <a:rPr lang="ru-RU" dirty="0"/>
              <a:t> </a:t>
            </a:r>
            <a:r>
              <a:rPr lang="ru-RU" dirty="0" err="1"/>
              <a:t>націоналізацію</a:t>
            </a:r>
            <a:r>
              <a:rPr lang="ru-RU" dirty="0"/>
              <a:t> </a:t>
            </a:r>
            <a:r>
              <a:rPr lang="ru-RU" dirty="0" err="1"/>
              <a:t>промислових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банків</a:t>
            </a:r>
            <a:r>
              <a:rPr lang="ru-RU" dirty="0"/>
              <a:t>, </a:t>
            </a:r>
            <a:r>
              <a:rPr lang="ru-RU" dirty="0" err="1"/>
              <a:t>торгових</a:t>
            </a:r>
            <a:r>
              <a:rPr lang="ru-RU" dirty="0"/>
              <a:t> </a:t>
            </a:r>
            <a:r>
              <a:rPr lang="ru-RU" dirty="0" err="1"/>
              <a:t>закладів</a:t>
            </a:r>
            <a:r>
              <a:rPr lang="ru-RU" dirty="0"/>
              <a:t> і </a:t>
            </a:r>
            <a:r>
              <a:rPr lang="ru-RU" dirty="0" err="1"/>
              <a:t>землі</a:t>
            </a:r>
            <a:r>
              <a:rPr lang="ru-RU" dirty="0"/>
              <a:t> великих </a:t>
            </a:r>
            <a:r>
              <a:rPr lang="ru-RU" dirty="0" err="1"/>
              <a:t>власників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У 1947–1950 </a:t>
            </a:r>
            <a:r>
              <a:rPr lang="ru-RU" dirty="0" err="1"/>
              <a:t>рр</a:t>
            </a:r>
            <a:r>
              <a:rPr lang="ru-RU" dirty="0"/>
              <a:t>. проведено </a:t>
            </a:r>
            <a:r>
              <a:rPr lang="ru-RU" dirty="0" err="1"/>
              <a:t>колективізацію</a:t>
            </a:r>
            <a:r>
              <a:rPr lang="ru-RU" dirty="0"/>
              <a:t> — </a:t>
            </a:r>
            <a:r>
              <a:rPr lang="ru-RU" dirty="0" err="1"/>
              <a:t>селяни</a:t>
            </a:r>
            <a:r>
              <a:rPr lang="ru-RU" dirty="0"/>
              <a:t> </a:t>
            </a:r>
            <a:r>
              <a:rPr lang="ru-RU" dirty="0" err="1"/>
              <a:t>примусово</a:t>
            </a:r>
            <a:r>
              <a:rPr lang="ru-RU" dirty="0"/>
              <a:t> </a:t>
            </a:r>
            <a:r>
              <a:rPr lang="ru-RU" dirty="0" err="1"/>
              <a:t>об’єднувалися</a:t>
            </a:r>
            <a:r>
              <a:rPr lang="ru-RU" dirty="0"/>
              <a:t> у </a:t>
            </a:r>
            <a:r>
              <a:rPr lang="ru-RU" dirty="0" err="1"/>
              <a:t>колгоспи</a:t>
            </a:r>
            <a:r>
              <a:rPr lang="ru-RU" dirty="0"/>
              <a:t>. Тих, </a:t>
            </a:r>
            <a:r>
              <a:rPr lang="ru-RU" dirty="0" err="1"/>
              <a:t>хто</a:t>
            </a:r>
            <a:r>
              <a:rPr lang="ru-RU" dirty="0"/>
              <a:t> чинив </a:t>
            </a:r>
            <a:r>
              <a:rPr lang="ru-RU" dirty="0" err="1"/>
              <a:t>опір</a:t>
            </a:r>
            <a:r>
              <a:rPr lang="ru-RU" dirty="0"/>
              <a:t>, </a:t>
            </a:r>
            <a:r>
              <a:rPr lang="ru-RU" dirty="0" err="1"/>
              <a:t>оголошували</a:t>
            </a:r>
            <a:r>
              <a:rPr lang="ru-RU" dirty="0"/>
              <a:t> «куркулями» та </a:t>
            </a:r>
            <a:r>
              <a:rPr lang="ru-RU" dirty="0" err="1"/>
              <a:t>виселяли</a:t>
            </a:r>
            <a:r>
              <a:rPr lang="ru-RU" dirty="0"/>
              <a:t> до </a:t>
            </a:r>
            <a:r>
              <a:rPr lang="ru-RU" dirty="0" err="1"/>
              <a:t>Сибіру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Паралельно</a:t>
            </a:r>
            <a:r>
              <a:rPr lang="ru-RU" dirty="0"/>
              <a:t> </a:t>
            </a:r>
            <a:r>
              <a:rPr lang="ru-RU" dirty="0" err="1"/>
              <a:t>розвивалася</a:t>
            </a:r>
            <a:r>
              <a:rPr lang="ru-RU" dirty="0"/>
              <a:t> </a:t>
            </a:r>
            <a:r>
              <a:rPr lang="ru-RU" dirty="0" err="1"/>
              <a:t>індустріалізація</a:t>
            </a:r>
            <a:r>
              <a:rPr lang="ru-RU" dirty="0"/>
              <a:t>: </a:t>
            </a:r>
            <a:r>
              <a:rPr lang="ru-RU" dirty="0" err="1"/>
              <a:t>розширювався</a:t>
            </a:r>
            <a:r>
              <a:rPr lang="ru-RU" dirty="0"/>
              <a:t> </a:t>
            </a:r>
            <a:r>
              <a:rPr lang="ru-RU" dirty="0" err="1"/>
              <a:t>видобуток</a:t>
            </a:r>
            <a:r>
              <a:rPr lang="ru-RU" dirty="0"/>
              <a:t> </a:t>
            </a:r>
            <a:r>
              <a:rPr lang="ru-RU" dirty="0" err="1"/>
              <a:t>нафти</a:t>
            </a:r>
            <a:r>
              <a:rPr lang="ru-RU" dirty="0"/>
              <a:t>, газу, </a:t>
            </a:r>
            <a:r>
              <a:rPr lang="ru-RU" dirty="0" err="1"/>
              <a:t>солі</a:t>
            </a:r>
            <a:r>
              <a:rPr lang="ru-RU" dirty="0"/>
              <a:t>, </a:t>
            </a:r>
            <a:r>
              <a:rPr lang="ru-RU" dirty="0" err="1"/>
              <a:t>лісу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модернізація</a:t>
            </a:r>
            <a:r>
              <a:rPr lang="ru-RU" dirty="0"/>
              <a:t> </a:t>
            </a:r>
            <a:r>
              <a:rPr lang="ru-RU" dirty="0" err="1"/>
              <a:t>супроводжувалася</a:t>
            </a:r>
            <a:r>
              <a:rPr lang="ru-RU" dirty="0"/>
              <a:t> </a:t>
            </a:r>
            <a:r>
              <a:rPr lang="ru-RU" dirty="0" err="1"/>
              <a:t>репресіями</a:t>
            </a:r>
            <a:r>
              <a:rPr lang="ru-RU" dirty="0"/>
              <a:t> та </a:t>
            </a:r>
            <a:r>
              <a:rPr lang="ru-RU" dirty="0" err="1"/>
              <a:t>насильством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формувало</a:t>
            </a:r>
            <a:r>
              <a:rPr lang="ru-RU" dirty="0"/>
              <a:t> атмосферу страху й </a:t>
            </a:r>
            <a:r>
              <a:rPr lang="ru-RU" dirty="0" err="1"/>
              <a:t>недовіри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876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Культурна та </a:t>
            </a:r>
            <a:r>
              <a:rPr lang="ru-RU" b="1" dirty="0" err="1"/>
              <a:t>освітня</a:t>
            </a:r>
            <a:r>
              <a:rPr lang="ru-RU" b="1" dirty="0"/>
              <a:t> </a:t>
            </a:r>
            <a:r>
              <a:rPr lang="ru-RU" b="1" dirty="0" err="1"/>
              <a:t>політика</a:t>
            </a:r>
            <a:r>
              <a:rPr lang="ru-RU" b="1" dirty="0"/>
              <a:t> у </a:t>
            </a:r>
            <a:r>
              <a:rPr lang="ru-RU" b="1" dirty="0" err="1"/>
              <a:t>Західній</a:t>
            </a:r>
            <a:r>
              <a:rPr lang="ru-RU" b="1" dirty="0"/>
              <a:t> </a:t>
            </a:r>
            <a:r>
              <a:rPr lang="ru-RU" b="1" dirty="0" err="1" smtClean="0"/>
              <a:t>Україні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Культура та </a:t>
            </a:r>
            <a:r>
              <a:rPr lang="ru-RU" dirty="0" err="1"/>
              <a:t>освіта</a:t>
            </a:r>
            <a:r>
              <a:rPr lang="ru-RU" dirty="0"/>
              <a:t> стали </a:t>
            </a:r>
            <a:r>
              <a:rPr lang="ru-RU" dirty="0" err="1"/>
              <a:t>головними</a:t>
            </a:r>
            <a:r>
              <a:rPr lang="ru-RU" dirty="0"/>
              <a:t> </a:t>
            </a:r>
            <a:r>
              <a:rPr lang="ru-RU" dirty="0" err="1"/>
              <a:t>інструментами</a:t>
            </a:r>
            <a:r>
              <a:rPr lang="ru-RU" dirty="0"/>
              <a:t> </a:t>
            </a:r>
            <a:r>
              <a:rPr lang="ru-RU" dirty="0" err="1"/>
              <a:t>радянізації</a:t>
            </a:r>
            <a:r>
              <a:rPr lang="ru-RU" dirty="0"/>
              <a:t>. У школах </a:t>
            </a:r>
            <a:r>
              <a:rPr lang="ru-RU" dirty="0" err="1"/>
              <a:t>запроваджували</a:t>
            </a:r>
            <a:r>
              <a:rPr lang="ru-RU" dirty="0"/>
              <a:t> </a:t>
            </a:r>
            <a:r>
              <a:rPr lang="ru-RU" dirty="0" err="1"/>
              <a:t>радянські</a:t>
            </a:r>
            <a:r>
              <a:rPr lang="ru-RU" dirty="0"/>
              <a:t> </a:t>
            </a:r>
            <a:r>
              <a:rPr lang="ru-RU" dirty="0" err="1"/>
              <a:t>підручники</a:t>
            </a:r>
            <a:r>
              <a:rPr lang="ru-RU" dirty="0"/>
              <a:t>, </a:t>
            </a:r>
            <a:r>
              <a:rPr lang="ru-RU" dirty="0" err="1"/>
              <a:t>вищі</a:t>
            </a:r>
            <a:r>
              <a:rPr lang="ru-RU" dirty="0"/>
              <a:t> </a:t>
            </a:r>
            <a:r>
              <a:rPr lang="ru-RU" dirty="0" err="1"/>
              <a:t>навчальні</a:t>
            </a:r>
            <a:r>
              <a:rPr lang="ru-RU" dirty="0"/>
              <a:t> </a:t>
            </a:r>
            <a:r>
              <a:rPr lang="ru-RU" dirty="0" err="1"/>
              <a:t>заклади</a:t>
            </a:r>
            <a:r>
              <a:rPr lang="ru-RU" dirty="0"/>
              <a:t> </a:t>
            </a:r>
            <a:r>
              <a:rPr lang="ru-RU" dirty="0" err="1"/>
              <a:t>підпорядковувалися</a:t>
            </a:r>
            <a:r>
              <a:rPr lang="ru-RU" dirty="0"/>
              <a:t> </a:t>
            </a:r>
            <a:r>
              <a:rPr lang="ru-RU" dirty="0" err="1"/>
              <a:t>Москві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Знищувалися</a:t>
            </a:r>
            <a:r>
              <a:rPr lang="ru-RU" dirty="0"/>
              <a:t> </a:t>
            </a:r>
            <a:r>
              <a:rPr lang="ru-RU" dirty="0" err="1"/>
              <a:t>незалежні</a:t>
            </a:r>
            <a:r>
              <a:rPr lang="ru-RU" dirty="0"/>
              <a:t> </a:t>
            </a:r>
            <a:r>
              <a:rPr lang="ru-RU" dirty="0" err="1"/>
              <a:t>культурні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заборонялася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українських</a:t>
            </a:r>
            <a:r>
              <a:rPr lang="ru-RU" dirty="0"/>
              <a:t> </a:t>
            </a:r>
            <a:r>
              <a:rPr lang="ru-RU" dirty="0" err="1"/>
              <a:t>партій</a:t>
            </a:r>
            <a:r>
              <a:rPr lang="ru-RU" dirty="0"/>
              <a:t> і </a:t>
            </a:r>
            <a:r>
              <a:rPr lang="ru-RU" dirty="0" err="1"/>
              <a:t>товариств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Розпочалася</a:t>
            </a:r>
            <a:r>
              <a:rPr lang="ru-RU" dirty="0"/>
              <a:t> масштабна </a:t>
            </a:r>
            <a:r>
              <a:rPr lang="ru-RU" dirty="0" err="1"/>
              <a:t>русифікація</a:t>
            </a:r>
            <a:r>
              <a:rPr lang="ru-RU" dirty="0"/>
              <a:t>: у </a:t>
            </a:r>
            <a:r>
              <a:rPr lang="ru-RU" dirty="0" err="1"/>
              <a:t>діловодстві</a:t>
            </a:r>
            <a:r>
              <a:rPr lang="ru-RU" dirty="0"/>
              <a:t>, </a:t>
            </a:r>
            <a:r>
              <a:rPr lang="ru-RU" dirty="0" err="1"/>
              <a:t>освіті</a:t>
            </a:r>
            <a:r>
              <a:rPr lang="ru-RU" dirty="0"/>
              <a:t>, </a:t>
            </a:r>
            <a:r>
              <a:rPr lang="ru-RU" dirty="0" err="1"/>
              <a:t>пресі</a:t>
            </a:r>
            <a:r>
              <a:rPr lang="ru-RU" dirty="0"/>
              <a:t> </a:t>
            </a:r>
            <a:r>
              <a:rPr lang="ru-RU" dirty="0" err="1"/>
              <a:t>дедалі</a:t>
            </a:r>
            <a:r>
              <a:rPr lang="ru-RU" dirty="0"/>
              <a:t> </a:t>
            </a:r>
            <a:r>
              <a:rPr lang="ru-RU" dirty="0" err="1"/>
              <a:t>частіше</a:t>
            </a:r>
            <a:r>
              <a:rPr lang="ru-RU" dirty="0"/>
              <a:t> </a:t>
            </a:r>
            <a:r>
              <a:rPr lang="ru-RU" dirty="0" err="1"/>
              <a:t>використовувалася</a:t>
            </a:r>
            <a:r>
              <a:rPr lang="ru-RU" dirty="0"/>
              <a:t> </a:t>
            </a:r>
            <a:r>
              <a:rPr lang="ru-RU" dirty="0" err="1"/>
              <a:t>російська</a:t>
            </a:r>
            <a:r>
              <a:rPr lang="ru-RU" dirty="0"/>
              <a:t> </a:t>
            </a:r>
            <a:r>
              <a:rPr lang="ru-RU" dirty="0" err="1"/>
              <a:t>мова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Радянська</a:t>
            </a:r>
            <a:r>
              <a:rPr lang="ru-RU" dirty="0"/>
              <a:t> </a:t>
            </a:r>
            <a:r>
              <a:rPr lang="ru-RU" dirty="0" err="1"/>
              <a:t>ідеологія</a:t>
            </a:r>
            <a:r>
              <a:rPr lang="ru-RU" dirty="0"/>
              <a:t> </a:t>
            </a:r>
            <a:r>
              <a:rPr lang="ru-RU" dirty="0" err="1"/>
              <a:t>нав’язувала</a:t>
            </a:r>
            <a:r>
              <a:rPr lang="ru-RU" dirty="0"/>
              <a:t> модель «</a:t>
            </a:r>
            <a:r>
              <a:rPr lang="ru-RU" dirty="0" err="1"/>
              <a:t>радянського</a:t>
            </a:r>
            <a:r>
              <a:rPr lang="ru-RU" dirty="0"/>
              <a:t> </a:t>
            </a:r>
            <a:r>
              <a:rPr lang="ru-RU" dirty="0" err="1"/>
              <a:t>патріотизму</a:t>
            </a:r>
            <a:r>
              <a:rPr lang="ru-RU" dirty="0"/>
              <a:t>», де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підпорядковане</a:t>
            </a:r>
            <a:r>
              <a:rPr lang="ru-RU" dirty="0"/>
              <a:t> «старшому брату» — </a:t>
            </a:r>
            <a:r>
              <a:rPr lang="ru-RU" dirty="0" err="1"/>
              <a:t>російському</a:t>
            </a:r>
            <a:r>
              <a:rPr lang="ru-RU" dirty="0"/>
              <a:t> </a:t>
            </a:r>
            <a:r>
              <a:rPr lang="ru-RU" dirty="0" err="1"/>
              <a:t>народові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25250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Опір</a:t>
            </a:r>
            <a:r>
              <a:rPr lang="ru-RU" b="1" dirty="0"/>
              <a:t> </a:t>
            </a:r>
            <a:r>
              <a:rPr lang="ru-RU" b="1" dirty="0" err="1"/>
              <a:t>радянізації</a:t>
            </a:r>
            <a:r>
              <a:rPr lang="ru-RU" b="1" dirty="0"/>
              <a:t> та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 smtClean="0"/>
              <a:t>придушення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Українська</a:t>
            </a:r>
            <a:r>
              <a:rPr lang="ru-RU" dirty="0"/>
              <a:t> </a:t>
            </a:r>
            <a:r>
              <a:rPr lang="ru-RU" dirty="0" err="1"/>
              <a:t>повстанська</a:t>
            </a:r>
            <a:r>
              <a:rPr lang="ru-RU" dirty="0"/>
              <a:t> </a:t>
            </a:r>
            <a:r>
              <a:rPr lang="ru-RU" dirty="0" err="1"/>
              <a:t>армія</a:t>
            </a:r>
            <a:r>
              <a:rPr lang="ru-RU" dirty="0"/>
              <a:t> </a:t>
            </a:r>
            <a:r>
              <a:rPr lang="ru-RU" dirty="0" err="1"/>
              <a:t>залишалася</a:t>
            </a:r>
            <a:r>
              <a:rPr lang="ru-RU" dirty="0"/>
              <a:t> активною до початку 1950-х </a:t>
            </a:r>
            <a:r>
              <a:rPr lang="ru-RU" dirty="0" err="1"/>
              <a:t>років</a:t>
            </a:r>
            <a:r>
              <a:rPr lang="ru-RU" dirty="0"/>
              <a:t>. Вона </a:t>
            </a:r>
            <a:r>
              <a:rPr lang="ru-RU" dirty="0" err="1"/>
              <a:t>здійснювала</a:t>
            </a:r>
            <a:r>
              <a:rPr lang="ru-RU" dirty="0"/>
              <a:t> напади на </a:t>
            </a:r>
            <a:r>
              <a:rPr lang="ru-RU" dirty="0" err="1"/>
              <a:t>радянські</a:t>
            </a:r>
            <a:r>
              <a:rPr lang="ru-RU" dirty="0"/>
              <a:t> установи, </a:t>
            </a:r>
            <a:r>
              <a:rPr lang="ru-RU" dirty="0" err="1"/>
              <a:t>військові</a:t>
            </a:r>
            <a:r>
              <a:rPr lang="ru-RU" dirty="0"/>
              <a:t> </a:t>
            </a:r>
            <a:r>
              <a:rPr lang="ru-RU" dirty="0" err="1"/>
              <a:t>гарнізони</a:t>
            </a:r>
            <a:r>
              <a:rPr lang="ru-RU" dirty="0"/>
              <a:t>, транспорт.</a:t>
            </a:r>
            <a:br>
              <a:rPr lang="ru-RU" dirty="0"/>
            </a:br>
            <a:r>
              <a:rPr lang="ru-RU" dirty="0" err="1"/>
              <a:t>Органи</a:t>
            </a:r>
            <a:r>
              <a:rPr lang="ru-RU" dirty="0"/>
              <a:t> НКВС і МДБ проводили </a:t>
            </a:r>
            <a:r>
              <a:rPr lang="ru-RU" dirty="0" err="1"/>
              <a:t>масштабні</a:t>
            </a:r>
            <a:r>
              <a:rPr lang="ru-RU" dirty="0"/>
              <a:t> </a:t>
            </a:r>
            <a:r>
              <a:rPr lang="ru-RU" dirty="0" err="1"/>
              <a:t>каральні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. </a:t>
            </a:r>
            <a:r>
              <a:rPr lang="ru-RU" dirty="0" err="1"/>
              <a:t>Використовували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агентурної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провокації</a:t>
            </a:r>
            <a:r>
              <a:rPr lang="ru-RU" dirty="0"/>
              <a:t>, </a:t>
            </a:r>
            <a:r>
              <a:rPr lang="ru-RU" dirty="0" err="1"/>
              <a:t>депортації</a:t>
            </a:r>
            <a:r>
              <a:rPr lang="ru-RU" dirty="0"/>
              <a:t> родин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підпілля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загибелі</a:t>
            </a:r>
            <a:r>
              <a:rPr lang="ru-RU" dirty="0"/>
              <a:t> Романа Шухевича у 1950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організований</a:t>
            </a:r>
            <a:r>
              <a:rPr lang="ru-RU" dirty="0"/>
              <a:t> </a:t>
            </a:r>
            <a:r>
              <a:rPr lang="ru-RU" dirty="0" err="1"/>
              <a:t>збройний</a:t>
            </a:r>
            <a:r>
              <a:rPr lang="ru-RU" dirty="0"/>
              <a:t>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згас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спротив</a:t>
            </a:r>
            <a:r>
              <a:rPr lang="ru-RU" dirty="0"/>
              <a:t> </a:t>
            </a:r>
            <a:r>
              <a:rPr lang="ru-RU" dirty="0" err="1"/>
              <a:t>радянізації</a:t>
            </a:r>
            <a:r>
              <a:rPr lang="ru-RU" dirty="0"/>
              <a:t> </a:t>
            </a:r>
            <a:r>
              <a:rPr lang="ru-RU" dirty="0" err="1"/>
              <a:t>тривав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пасивного</a:t>
            </a:r>
            <a:r>
              <a:rPr lang="ru-RU" dirty="0"/>
              <a:t> </a:t>
            </a:r>
            <a:r>
              <a:rPr lang="ru-RU" dirty="0" err="1"/>
              <a:t>невизнання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та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українських</a:t>
            </a:r>
            <a:r>
              <a:rPr lang="ru-RU" dirty="0"/>
              <a:t>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традицій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7312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Геополітичні</a:t>
            </a:r>
            <a:r>
              <a:rPr lang="ru-RU" b="1" dirty="0"/>
              <a:t> </a:t>
            </a:r>
            <a:r>
              <a:rPr lang="ru-RU" b="1" dirty="0" err="1"/>
              <a:t>наслідки</a:t>
            </a:r>
            <a:r>
              <a:rPr lang="ru-RU" b="1" dirty="0"/>
              <a:t> </a:t>
            </a:r>
            <a:r>
              <a:rPr lang="ru-RU" b="1" dirty="0" err="1"/>
              <a:t>Другої</a:t>
            </a:r>
            <a:r>
              <a:rPr lang="ru-RU" b="1" dirty="0"/>
              <a:t> </a:t>
            </a:r>
            <a:r>
              <a:rPr lang="ru-RU" b="1" dirty="0" err="1"/>
              <a:t>світової</a:t>
            </a:r>
            <a:r>
              <a:rPr lang="ru-RU" b="1" dirty="0"/>
              <a:t> </a:t>
            </a:r>
            <a:r>
              <a:rPr lang="ru-RU" b="1" dirty="0" err="1" smtClean="0"/>
              <a:t>війни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Друга </a:t>
            </a:r>
            <a:r>
              <a:rPr lang="ru-RU" dirty="0" err="1"/>
              <a:t>світова</a:t>
            </a:r>
            <a:r>
              <a:rPr lang="ru-RU" dirty="0"/>
              <a:t> </a:t>
            </a:r>
            <a:r>
              <a:rPr lang="ru-RU" dirty="0" err="1"/>
              <a:t>війна</a:t>
            </a:r>
            <a:r>
              <a:rPr lang="ru-RU" dirty="0"/>
              <a:t>, яка </a:t>
            </a:r>
            <a:r>
              <a:rPr lang="ru-RU" dirty="0" err="1"/>
              <a:t>завершилася</a:t>
            </a:r>
            <a:r>
              <a:rPr lang="ru-RU" dirty="0"/>
              <a:t> 1945 року, </a:t>
            </a:r>
            <a:r>
              <a:rPr lang="ru-RU" dirty="0" err="1"/>
              <a:t>докорінно</a:t>
            </a:r>
            <a:r>
              <a:rPr lang="ru-RU" dirty="0"/>
              <a:t> </a:t>
            </a:r>
            <a:r>
              <a:rPr lang="ru-RU" dirty="0" err="1"/>
              <a:t>змінила</a:t>
            </a:r>
            <a:r>
              <a:rPr lang="ru-RU" dirty="0"/>
              <a:t> </a:t>
            </a:r>
            <a:r>
              <a:rPr lang="ru-RU" dirty="0" err="1"/>
              <a:t>міжнародний</a:t>
            </a:r>
            <a:r>
              <a:rPr lang="ru-RU" dirty="0"/>
              <a:t> порядок і </a:t>
            </a:r>
            <a:r>
              <a:rPr lang="ru-RU" dirty="0" err="1"/>
              <a:t>суттєво</a:t>
            </a:r>
            <a:r>
              <a:rPr lang="ru-RU" dirty="0"/>
              <a:t> </a:t>
            </a:r>
            <a:r>
              <a:rPr lang="ru-RU" dirty="0" err="1"/>
              <a:t>вплинула</a:t>
            </a:r>
            <a:r>
              <a:rPr lang="ru-RU" dirty="0"/>
              <a:t> на </a:t>
            </a:r>
            <a:r>
              <a:rPr lang="ru-RU" dirty="0" err="1"/>
              <a:t>Україну</a:t>
            </a:r>
            <a:r>
              <a:rPr lang="ru-RU" dirty="0"/>
              <a:t>. </a:t>
            </a:r>
            <a:r>
              <a:rPr lang="ru-RU" dirty="0" err="1"/>
              <a:t>Внаслідок</a:t>
            </a:r>
            <a:r>
              <a:rPr lang="ru-RU" dirty="0"/>
              <a:t> перемоги </a:t>
            </a:r>
            <a:r>
              <a:rPr lang="ru-RU" dirty="0" err="1"/>
              <a:t>антигітлерівської</a:t>
            </a:r>
            <a:r>
              <a:rPr lang="ru-RU" dirty="0"/>
              <a:t> </a:t>
            </a:r>
            <a:r>
              <a:rPr lang="ru-RU" dirty="0" err="1"/>
              <a:t>коаліції</a:t>
            </a:r>
            <a:r>
              <a:rPr lang="ru-RU" dirty="0"/>
              <a:t> </a:t>
            </a:r>
            <a:r>
              <a:rPr lang="ru-RU" dirty="0" err="1"/>
              <a:t>сформувалася</a:t>
            </a:r>
            <a:r>
              <a:rPr lang="ru-RU" dirty="0"/>
              <a:t> нова система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у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домінували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наддержави</a:t>
            </a:r>
            <a:r>
              <a:rPr lang="ru-RU" dirty="0"/>
              <a:t> — США і СРСР. Для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входила до складу </a:t>
            </a:r>
            <a:r>
              <a:rPr lang="ru-RU" dirty="0" err="1"/>
              <a:t>Радянського</a:t>
            </a:r>
            <a:r>
              <a:rPr lang="ru-RU" dirty="0"/>
              <a:t> Союзу, </a:t>
            </a:r>
            <a:r>
              <a:rPr lang="ru-RU" dirty="0" err="1"/>
              <a:t>війна</a:t>
            </a:r>
            <a:r>
              <a:rPr lang="ru-RU" dirty="0"/>
              <a:t> мала особливо </a:t>
            </a:r>
            <a:r>
              <a:rPr lang="ru-RU" dirty="0" err="1"/>
              <a:t>глибокі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.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територія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спустошена</a:t>
            </a:r>
            <a:r>
              <a:rPr lang="ru-RU" dirty="0"/>
              <a:t>, але </a:t>
            </a:r>
            <a:r>
              <a:rPr lang="ru-RU" dirty="0" err="1"/>
              <a:t>водночас</a:t>
            </a:r>
            <a:r>
              <a:rPr lang="ru-RU" dirty="0"/>
              <a:t> — </a:t>
            </a:r>
            <a:r>
              <a:rPr lang="ru-RU" dirty="0" err="1"/>
              <a:t>розширена</a:t>
            </a:r>
            <a:r>
              <a:rPr lang="ru-RU" dirty="0"/>
              <a:t>, а статус у </a:t>
            </a:r>
            <a:r>
              <a:rPr lang="ru-RU" dirty="0" err="1"/>
              <a:t>світі</a:t>
            </a:r>
            <a:r>
              <a:rPr lang="ru-RU" dirty="0"/>
              <a:t> формально </a:t>
            </a:r>
            <a:r>
              <a:rPr lang="ru-RU" dirty="0" err="1"/>
              <a:t>підвищився</a:t>
            </a:r>
            <a:r>
              <a:rPr lang="ru-RU" dirty="0"/>
              <a:t>. </a:t>
            </a:r>
            <a:r>
              <a:rPr lang="ru-RU" dirty="0" err="1"/>
              <a:t>Вперше</a:t>
            </a:r>
            <a:r>
              <a:rPr lang="ru-RU" dirty="0"/>
              <a:t> в </a:t>
            </a:r>
            <a:r>
              <a:rPr lang="ru-RU" dirty="0" err="1"/>
              <a:t>історії</a:t>
            </a:r>
            <a:r>
              <a:rPr lang="ru-RU" dirty="0"/>
              <a:t> </a:t>
            </a:r>
            <a:r>
              <a:rPr lang="ru-RU" dirty="0" err="1"/>
              <a:t>українська</a:t>
            </a:r>
            <a:r>
              <a:rPr lang="ru-RU" dirty="0"/>
              <a:t> </a:t>
            </a:r>
            <a:r>
              <a:rPr lang="ru-RU" dirty="0" err="1"/>
              <a:t>республіка</a:t>
            </a:r>
            <a:r>
              <a:rPr lang="ru-RU" dirty="0"/>
              <a:t> </a:t>
            </a:r>
            <a:r>
              <a:rPr lang="ru-RU" dirty="0" err="1"/>
              <a:t>отримала</a:t>
            </a:r>
            <a:r>
              <a:rPr lang="ru-RU" dirty="0"/>
              <a:t>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як </a:t>
            </a:r>
            <a:r>
              <a:rPr lang="ru-RU" dirty="0" err="1"/>
              <a:t>частина</a:t>
            </a:r>
            <a:r>
              <a:rPr lang="ru-RU" dirty="0"/>
              <a:t> держав-</a:t>
            </a:r>
            <a:r>
              <a:rPr lang="ru-RU" dirty="0" err="1"/>
              <a:t>переможниць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08210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Доля </a:t>
            </a:r>
            <a:r>
              <a:rPr lang="ru-RU" b="1" dirty="0" err="1"/>
              <a:t>Української</a:t>
            </a:r>
            <a:r>
              <a:rPr lang="ru-RU" b="1" dirty="0"/>
              <a:t> греко-</a:t>
            </a:r>
            <a:r>
              <a:rPr lang="ru-RU" b="1" dirty="0" err="1"/>
              <a:t>католицької</a:t>
            </a:r>
            <a:r>
              <a:rPr lang="ru-RU" b="1" dirty="0"/>
              <a:t> церкви (УГКЦ</a:t>
            </a:r>
            <a:r>
              <a:rPr lang="ru-RU" b="1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митрополита Андрея </a:t>
            </a:r>
            <a:r>
              <a:rPr lang="ru-RU" dirty="0" err="1"/>
              <a:t>Шептицького</a:t>
            </a:r>
            <a:r>
              <a:rPr lang="ru-RU" dirty="0"/>
              <a:t> (1944 р.) </a:t>
            </a:r>
            <a:r>
              <a:rPr lang="ru-RU" dirty="0" err="1"/>
              <a:t>радянська</a:t>
            </a:r>
            <a:r>
              <a:rPr lang="ru-RU" dirty="0"/>
              <a:t> </a:t>
            </a:r>
            <a:r>
              <a:rPr lang="ru-RU" dirty="0" err="1"/>
              <a:t>влада</a:t>
            </a:r>
            <a:r>
              <a:rPr lang="ru-RU" dirty="0"/>
              <a:t> </a:t>
            </a:r>
            <a:r>
              <a:rPr lang="ru-RU" dirty="0" err="1"/>
              <a:t>розпочала</a:t>
            </a:r>
            <a:r>
              <a:rPr lang="ru-RU" dirty="0"/>
              <a:t> </a:t>
            </a:r>
            <a:r>
              <a:rPr lang="ru-RU" dirty="0" err="1"/>
              <a:t>кампанію</a:t>
            </a:r>
            <a:r>
              <a:rPr lang="ru-RU" dirty="0"/>
              <a:t> </a:t>
            </a:r>
            <a:r>
              <a:rPr lang="ru-RU" dirty="0" err="1"/>
              <a:t>ліквідації</a:t>
            </a:r>
            <a:r>
              <a:rPr lang="ru-RU" dirty="0"/>
              <a:t> УГКЦ, яку </a:t>
            </a:r>
            <a:r>
              <a:rPr lang="ru-RU" dirty="0" err="1"/>
              <a:t>розглядала</a:t>
            </a:r>
            <a:r>
              <a:rPr lang="ru-RU" dirty="0"/>
              <a:t> як </a:t>
            </a:r>
            <a:r>
              <a:rPr lang="ru-RU" dirty="0" err="1"/>
              <a:t>осередок</a:t>
            </a:r>
            <a:r>
              <a:rPr lang="ru-RU" dirty="0"/>
              <a:t> </a:t>
            </a:r>
            <a:r>
              <a:rPr lang="ru-RU" dirty="0" err="1"/>
              <a:t>українського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духу. У </a:t>
            </a:r>
            <a:r>
              <a:rPr lang="ru-RU" dirty="0" err="1"/>
              <a:t>квітні</a:t>
            </a:r>
            <a:r>
              <a:rPr lang="ru-RU" dirty="0"/>
              <a:t> 1945 року НКВС </a:t>
            </a:r>
            <a:r>
              <a:rPr lang="ru-RU" dirty="0" err="1"/>
              <a:t>заарештував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греко-</a:t>
            </a:r>
            <a:r>
              <a:rPr lang="ru-RU" dirty="0" err="1"/>
              <a:t>католицьких</a:t>
            </a:r>
            <a:r>
              <a:rPr lang="ru-RU" dirty="0"/>
              <a:t> </a:t>
            </a:r>
            <a:r>
              <a:rPr lang="ru-RU" dirty="0" err="1"/>
              <a:t>єпископів</a:t>
            </a:r>
            <a:r>
              <a:rPr lang="ru-RU" dirty="0"/>
              <a:t>, </a:t>
            </a:r>
            <a:r>
              <a:rPr lang="ru-RU" dirty="0" err="1"/>
              <a:t>включно</a:t>
            </a:r>
            <a:r>
              <a:rPr lang="ru-RU" dirty="0"/>
              <a:t> з митрополитом Йосифом </a:t>
            </a:r>
            <a:r>
              <a:rPr lang="ru-RU" dirty="0" err="1"/>
              <a:t>Сліпим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8–10 </a:t>
            </a:r>
            <a:r>
              <a:rPr lang="ru-RU" dirty="0" err="1"/>
              <a:t>березня</a:t>
            </a:r>
            <a:r>
              <a:rPr lang="ru-RU" dirty="0"/>
              <a:t> 1946 року у </a:t>
            </a:r>
            <a:r>
              <a:rPr lang="ru-RU" dirty="0" err="1"/>
              <a:t>Львові</a:t>
            </a:r>
            <a:r>
              <a:rPr lang="ru-RU" dirty="0"/>
              <a:t> </a:t>
            </a:r>
            <a:r>
              <a:rPr lang="ru-RU" dirty="0" err="1"/>
              <a:t>відбувся</a:t>
            </a:r>
            <a:r>
              <a:rPr lang="ru-RU" dirty="0"/>
              <a:t> </a:t>
            </a:r>
            <a:r>
              <a:rPr lang="ru-RU" dirty="0" err="1"/>
              <a:t>псевдособор</a:t>
            </a:r>
            <a:r>
              <a:rPr lang="ru-RU" dirty="0"/>
              <a:t>, </a:t>
            </a:r>
            <a:r>
              <a:rPr lang="ru-RU" dirty="0" err="1"/>
              <a:t>організований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контролем </a:t>
            </a:r>
            <a:r>
              <a:rPr lang="ru-RU" dirty="0" err="1"/>
              <a:t>радянських</a:t>
            </a:r>
            <a:r>
              <a:rPr lang="ru-RU" dirty="0"/>
              <a:t> спецслужб. </a:t>
            </a:r>
            <a:r>
              <a:rPr lang="ru-RU" dirty="0" err="1"/>
              <a:t>Він</a:t>
            </a:r>
            <a:r>
              <a:rPr lang="ru-RU" dirty="0"/>
              <a:t> проголосив «</a:t>
            </a:r>
            <a:r>
              <a:rPr lang="ru-RU" dirty="0" err="1"/>
              <a:t>возз’єднання</a:t>
            </a:r>
            <a:r>
              <a:rPr lang="ru-RU" dirty="0"/>
              <a:t>» УГКЦ з </a:t>
            </a:r>
            <a:r>
              <a:rPr lang="ru-RU" dirty="0" err="1"/>
              <a:t>Російською</a:t>
            </a:r>
            <a:r>
              <a:rPr lang="ru-RU" dirty="0"/>
              <a:t> православною </a:t>
            </a:r>
            <a:r>
              <a:rPr lang="ru-RU" dirty="0" err="1"/>
              <a:t>церквою</a:t>
            </a:r>
            <a:r>
              <a:rPr lang="ru-RU" dirty="0"/>
              <a:t>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тисячі</a:t>
            </a:r>
            <a:r>
              <a:rPr lang="ru-RU" dirty="0"/>
              <a:t> </a:t>
            </a:r>
            <a:r>
              <a:rPr lang="ru-RU" dirty="0" err="1"/>
              <a:t>священиків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арештовані</a:t>
            </a:r>
            <a:r>
              <a:rPr lang="ru-RU" dirty="0"/>
              <a:t>, </a:t>
            </a:r>
            <a:r>
              <a:rPr lang="ru-RU" dirty="0" err="1"/>
              <a:t>сотні</a:t>
            </a:r>
            <a:r>
              <a:rPr lang="ru-RU" dirty="0"/>
              <a:t> </a:t>
            </a:r>
            <a:r>
              <a:rPr lang="ru-RU" dirty="0" err="1"/>
              <a:t>храмів</a:t>
            </a:r>
            <a:r>
              <a:rPr lang="ru-RU" dirty="0"/>
              <a:t> — </a:t>
            </a:r>
            <a:r>
              <a:rPr lang="ru-RU" dirty="0" err="1"/>
              <a:t>передані</a:t>
            </a:r>
            <a:r>
              <a:rPr lang="ru-RU" dirty="0"/>
              <a:t> РПЦ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закриті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00944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Репресії</a:t>
            </a:r>
            <a:r>
              <a:rPr lang="ru-RU" b="1" dirty="0"/>
              <a:t> </a:t>
            </a:r>
            <a:r>
              <a:rPr lang="ru-RU" b="1" dirty="0" err="1"/>
              <a:t>проти</a:t>
            </a:r>
            <a:r>
              <a:rPr lang="ru-RU" b="1" dirty="0"/>
              <a:t> духовенства та </a:t>
            </a:r>
            <a:r>
              <a:rPr lang="ru-RU" b="1" dirty="0" err="1"/>
              <a:t>підпільна</a:t>
            </a:r>
            <a:r>
              <a:rPr lang="ru-RU" b="1" dirty="0"/>
              <a:t> </a:t>
            </a:r>
            <a:r>
              <a:rPr lang="ru-RU" b="1" dirty="0" smtClean="0"/>
              <a:t>УГКЦ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Львівського</a:t>
            </a:r>
            <a:r>
              <a:rPr lang="ru-RU" dirty="0"/>
              <a:t> </a:t>
            </a:r>
            <a:r>
              <a:rPr lang="ru-RU" dirty="0" err="1"/>
              <a:t>псевдособору</a:t>
            </a:r>
            <a:r>
              <a:rPr lang="ru-RU" dirty="0"/>
              <a:t> 1946 року </a:t>
            </a:r>
            <a:r>
              <a:rPr lang="ru-RU" dirty="0" err="1"/>
              <a:t>радянська</a:t>
            </a:r>
            <a:r>
              <a:rPr lang="ru-RU" dirty="0"/>
              <a:t> </a:t>
            </a:r>
            <a:r>
              <a:rPr lang="ru-RU" dirty="0" err="1"/>
              <a:t>влада</a:t>
            </a:r>
            <a:r>
              <a:rPr lang="ru-RU" dirty="0"/>
              <a:t> </a:t>
            </a:r>
            <a:r>
              <a:rPr lang="ru-RU" dirty="0" err="1"/>
              <a:t>розгорнула</a:t>
            </a:r>
            <a:r>
              <a:rPr lang="ru-RU" dirty="0"/>
              <a:t> </a:t>
            </a:r>
            <a:r>
              <a:rPr lang="ru-RU" dirty="0" err="1"/>
              <a:t>масштабні</a:t>
            </a:r>
            <a:r>
              <a:rPr lang="ru-RU" dirty="0"/>
              <a:t> </a:t>
            </a:r>
            <a:r>
              <a:rPr lang="ru-RU" dirty="0" err="1"/>
              <a:t>репресії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духовенства. </a:t>
            </a:r>
            <a:r>
              <a:rPr lang="ru-RU" dirty="0" err="1"/>
              <a:t>Понад</a:t>
            </a:r>
            <a:r>
              <a:rPr lang="ru-RU" dirty="0"/>
              <a:t> </a:t>
            </a:r>
            <a:r>
              <a:rPr lang="ru-RU" dirty="0" err="1"/>
              <a:t>півтори</a:t>
            </a:r>
            <a:r>
              <a:rPr lang="ru-RU" dirty="0"/>
              <a:t> </a:t>
            </a:r>
            <a:r>
              <a:rPr lang="ru-RU" dirty="0" err="1"/>
              <a:t>тисячі</a:t>
            </a:r>
            <a:r>
              <a:rPr lang="ru-RU" dirty="0"/>
              <a:t> греко-</a:t>
            </a:r>
            <a:r>
              <a:rPr lang="ru-RU" dirty="0" err="1"/>
              <a:t>католицьких</a:t>
            </a:r>
            <a:r>
              <a:rPr lang="ru-RU" dirty="0"/>
              <a:t> </a:t>
            </a:r>
            <a:r>
              <a:rPr lang="ru-RU" dirty="0" err="1"/>
              <a:t>священників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заарештовано</a:t>
            </a:r>
            <a:r>
              <a:rPr lang="ru-RU" dirty="0"/>
              <a:t> і </a:t>
            </a:r>
            <a:r>
              <a:rPr lang="ru-RU" dirty="0" err="1"/>
              <a:t>засуджено</a:t>
            </a:r>
            <a:r>
              <a:rPr lang="ru-RU" dirty="0"/>
              <a:t> до </a:t>
            </a:r>
            <a:r>
              <a:rPr lang="ru-RU" dirty="0" err="1"/>
              <a:t>таборів</a:t>
            </a:r>
            <a:r>
              <a:rPr lang="ru-RU" dirty="0"/>
              <a:t> ГУЛАГу. Митрополит </a:t>
            </a:r>
            <a:r>
              <a:rPr lang="ru-RU" b="1" dirty="0"/>
              <a:t>Йосиф </a:t>
            </a:r>
            <a:r>
              <a:rPr lang="ru-RU" b="1" dirty="0" err="1"/>
              <a:t>Сліпий</a:t>
            </a:r>
            <a:r>
              <a:rPr lang="ru-RU" dirty="0"/>
              <a:t> </a:t>
            </a:r>
            <a:r>
              <a:rPr lang="ru-RU" dirty="0" err="1"/>
              <a:t>провів</a:t>
            </a:r>
            <a:r>
              <a:rPr lang="ru-RU" dirty="0"/>
              <a:t> 18 </a:t>
            </a:r>
            <a:r>
              <a:rPr lang="ru-RU" dirty="0" err="1"/>
              <a:t>років</a:t>
            </a:r>
            <a:r>
              <a:rPr lang="ru-RU" dirty="0"/>
              <a:t> у </a:t>
            </a:r>
            <a:r>
              <a:rPr lang="ru-RU" dirty="0" err="1"/>
              <a:t>неволі</a:t>
            </a:r>
            <a:r>
              <a:rPr lang="ru-RU" dirty="0"/>
              <a:t>, доки 1963 року не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звільнений</a:t>
            </a:r>
            <a:r>
              <a:rPr lang="ru-RU" dirty="0"/>
              <a:t> за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Папи</a:t>
            </a:r>
            <a:r>
              <a:rPr lang="ru-RU" dirty="0"/>
              <a:t> </a:t>
            </a:r>
            <a:r>
              <a:rPr lang="ru-RU" dirty="0" err="1"/>
              <a:t>Римського</a:t>
            </a:r>
            <a:r>
              <a:rPr lang="ru-RU" dirty="0"/>
              <a:t> </a:t>
            </a:r>
            <a:r>
              <a:rPr lang="ru-RU" dirty="0" err="1"/>
              <a:t>Івана</a:t>
            </a:r>
            <a:r>
              <a:rPr lang="ru-RU" dirty="0"/>
              <a:t> </a:t>
            </a:r>
            <a:r>
              <a:rPr lang="en-US" dirty="0"/>
              <a:t>XXIII.</a:t>
            </a:r>
            <a:br>
              <a:rPr lang="en-US" dirty="0"/>
            </a:br>
            <a:r>
              <a:rPr lang="ru-RU" dirty="0"/>
              <a:t>Попри </a:t>
            </a:r>
            <a:r>
              <a:rPr lang="ru-RU" dirty="0" err="1"/>
              <a:t>заборону</a:t>
            </a:r>
            <a:r>
              <a:rPr lang="ru-RU" dirty="0"/>
              <a:t>, </a:t>
            </a:r>
            <a:r>
              <a:rPr lang="ru-RU" b="1" dirty="0"/>
              <a:t>УГКЦ </a:t>
            </a:r>
            <a:r>
              <a:rPr lang="ru-RU" b="1" dirty="0" err="1"/>
              <a:t>продовжила</a:t>
            </a:r>
            <a:r>
              <a:rPr lang="ru-RU" b="1" dirty="0"/>
              <a:t> </a:t>
            </a:r>
            <a:r>
              <a:rPr lang="ru-RU" b="1" dirty="0" err="1"/>
              <a:t>існування</a:t>
            </a:r>
            <a:r>
              <a:rPr lang="ru-RU" b="1" dirty="0"/>
              <a:t> у </a:t>
            </a:r>
            <a:r>
              <a:rPr lang="ru-RU" b="1" dirty="0" err="1"/>
              <a:t>підпіллі</a:t>
            </a:r>
            <a:r>
              <a:rPr lang="ru-RU" dirty="0"/>
              <a:t>. </a:t>
            </a:r>
            <a:r>
              <a:rPr lang="ru-RU" dirty="0" err="1"/>
              <a:t>Богослужіння</a:t>
            </a:r>
            <a:r>
              <a:rPr lang="ru-RU" dirty="0"/>
              <a:t> </a:t>
            </a:r>
            <a:r>
              <a:rPr lang="ru-RU" dirty="0" err="1"/>
              <a:t>проводилися</a:t>
            </a:r>
            <a:r>
              <a:rPr lang="ru-RU" dirty="0"/>
              <a:t> </a:t>
            </a:r>
            <a:r>
              <a:rPr lang="ru-RU" dirty="0" err="1"/>
              <a:t>таємно</a:t>
            </a:r>
            <a:r>
              <a:rPr lang="ru-RU" dirty="0"/>
              <a:t> в </a:t>
            </a:r>
            <a:r>
              <a:rPr lang="ru-RU" dirty="0" err="1"/>
              <a:t>приватних</a:t>
            </a:r>
            <a:r>
              <a:rPr lang="ru-RU" dirty="0"/>
              <a:t> </a:t>
            </a:r>
            <a:r>
              <a:rPr lang="ru-RU" dirty="0" err="1"/>
              <a:t>оселях</a:t>
            </a:r>
            <a:r>
              <a:rPr lang="ru-RU" dirty="0"/>
              <a:t>, </a:t>
            </a:r>
            <a:r>
              <a:rPr lang="ru-RU" dirty="0" err="1"/>
              <a:t>священників</a:t>
            </a:r>
            <a:r>
              <a:rPr lang="ru-RU" dirty="0"/>
              <a:t> </a:t>
            </a:r>
            <a:r>
              <a:rPr lang="ru-RU" dirty="0" err="1"/>
              <a:t>висвячували</a:t>
            </a:r>
            <a:r>
              <a:rPr lang="ru-RU" dirty="0"/>
              <a:t> нелегально.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підпільної</a:t>
            </a:r>
            <a:r>
              <a:rPr lang="ru-RU" dirty="0"/>
              <a:t> церкви </a:t>
            </a:r>
            <a:r>
              <a:rPr lang="ru-RU" dirty="0" err="1"/>
              <a:t>підтримували</a:t>
            </a:r>
            <a:r>
              <a:rPr lang="ru-RU" dirty="0"/>
              <a:t> </a:t>
            </a:r>
            <a:r>
              <a:rPr lang="ru-RU" dirty="0" err="1"/>
              <a:t>єпископи</a:t>
            </a:r>
            <a:r>
              <a:rPr lang="ru-RU" dirty="0"/>
              <a:t> </a:t>
            </a:r>
            <a:r>
              <a:rPr lang="ru-RU" b="1" dirty="0"/>
              <a:t>Василь </a:t>
            </a:r>
            <a:r>
              <a:rPr lang="ru-RU" b="1" dirty="0" err="1"/>
              <a:t>Величковський</a:t>
            </a:r>
            <a:r>
              <a:rPr lang="ru-RU" dirty="0"/>
              <a:t> і </a:t>
            </a:r>
            <a:r>
              <a:rPr lang="ru-RU" b="1" dirty="0" err="1"/>
              <a:t>Володимир</a:t>
            </a:r>
            <a:r>
              <a:rPr lang="ru-RU" b="1" dirty="0"/>
              <a:t> </a:t>
            </a:r>
            <a:r>
              <a:rPr lang="ru-RU" b="1" dirty="0" err="1"/>
              <a:t>Стернюк</a:t>
            </a:r>
            <a:r>
              <a:rPr lang="ru-RU" dirty="0"/>
              <a:t>,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збережено</a:t>
            </a:r>
            <a:r>
              <a:rPr lang="ru-RU" dirty="0"/>
              <a:t> </a:t>
            </a:r>
            <a:r>
              <a:rPr lang="ru-RU" dirty="0" err="1"/>
              <a:t>традицію</a:t>
            </a:r>
            <a:r>
              <a:rPr lang="ru-RU" dirty="0"/>
              <a:t> та </a:t>
            </a:r>
            <a:r>
              <a:rPr lang="ru-RU" dirty="0" err="1"/>
              <a:t>наступність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47205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Міжнародна</a:t>
            </a:r>
            <a:r>
              <a:rPr lang="ru-RU" b="1" dirty="0"/>
              <a:t> </a:t>
            </a:r>
            <a:r>
              <a:rPr lang="ru-RU" b="1" dirty="0" err="1"/>
              <a:t>реакція</a:t>
            </a:r>
            <a:r>
              <a:rPr lang="ru-RU" b="1" dirty="0"/>
              <a:t> та </a:t>
            </a:r>
            <a:r>
              <a:rPr lang="ru-RU" b="1" dirty="0" err="1"/>
              <a:t>наслідки</a:t>
            </a:r>
            <a:r>
              <a:rPr lang="ru-RU" b="1" dirty="0"/>
              <a:t> </a:t>
            </a:r>
            <a:r>
              <a:rPr lang="ru-RU" b="1" dirty="0" err="1"/>
              <a:t>ліквідації</a:t>
            </a:r>
            <a:r>
              <a:rPr lang="ru-RU" b="1" dirty="0"/>
              <a:t> </a:t>
            </a:r>
            <a:r>
              <a:rPr lang="ru-RU" b="1" dirty="0" smtClean="0"/>
              <a:t>УГКЦ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Ватикан та </a:t>
            </a:r>
            <a:r>
              <a:rPr lang="ru-RU" dirty="0" err="1"/>
              <a:t>світова</a:t>
            </a:r>
            <a:r>
              <a:rPr lang="ru-RU" dirty="0"/>
              <a:t> </a:t>
            </a:r>
            <a:r>
              <a:rPr lang="ru-RU" dirty="0" err="1"/>
              <a:t>спільнота</a:t>
            </a:r>
            <a:r>
              <a:rPr lang="ru-RU" dirty="0"/>
              <a:t> </a:t>
            </a:r>
            <a:r>
              <a:rPr lang="ru-RU" dirty="0" err="1"/>
              <a:t>різко</a:t>
            </a:r>
            <a:r>
              <a:rPr lang="ru-RU" dirty="0"/>
              <a:t> засудили </a:t>
            </a:r>
            <a:r>
              <a:rPr lang="ru-RU" dirty="0" err="1"/>
              <a:t>знищення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греко-</a:t>
            </a:r>
            <a:r>
              <a:rPr lang="ru-RU" dirty="0" err="1"/>
              <a:t>католицької</a:t>
            </a:r>
            <a:r>
              <a:rPr lang="ru-RU" dirty="0"/>
              <a:t> церкви. Папа </a:t>
            </a:r>
            <a:r>
              <a:rPr lang="ru-RU" dirty="0" err="1"/>
              <a:t>Пій</a:t>
            </a:r>
            <a:r>
              <a:rPr lang="ru-RU" dirty="0"/>
              <a:t> </a:t>
            </a:r>
            <a:r>
              <a:rPr lang="en-US" dirty="0"/>
              <a:t>XII </a:t>
            </a:r>
            <a:r>
              <a:rPr lang="ru-RU" dirty="0"/>
              <a:t>у 1946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видав</a:t>
            </a:r>
            <a:r>
              <a:rPr lang="ru-RU" dirty="0"/>
              <a:t> </a:t>
            </a:r>
            <a:r>
              <a:rPr lang="ru-RU" dirty="0" err="1"/>
              <a:t>енцикліку</a:t>
            </a:r>
            <a:r>
              <a:rPr lang="ru-RU" dirty="0"/>
              <a:t> </a:t>
            </a:r>
            <a:r>
              <a:rPr lang="ru-RU" i="1" dirty="0"/>
              <a:t>«</a:t>
            </a:r>
            <a:r>
              <a:rPr lang="en-US" i="1" dirty="0" err="1"/>
              <a:t>Orientales</a:t>
            </a:r>
            <a:r>
              <a:rPr lang="en-US" i="1" dirty="0"/>
              <a:t> </a:t>
            </a:r>
            <a:r>
              <a:rPr lang="en-US" i="1" dirty="0" err="1"/>
              <a:t>omnes</a:t>
            </a:r>
            <a:r>
              <a:rPr lang="en-US" i="1" dirty="0"/>
              <a:t> </a:t>
            </a:r>
            <a:r>
              <a:rPr lang="en-US" i="1" dirty="0" err="1"/>
              <a:t>Ecclesias</a:t>
            </a:r>
            <a:r>
              <a:rPr lang="en-US" i="1" dirty="0"/>
              <a:t>»</a:t>
            </a:r>
            <a:r>
              <a:rPr lang="en-US" dirty="0"/>
              <a:t>, </a:t>
            </a:r>
            <a:r>
              <a:rPr lang="ru-RU" dirty="0"/>
              <a:t>у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викрив</a:t>
            </a:r>
            <a:r>
              <a:rPr lang="ru-RU" dirty="0"/>
              <a:t> </a:t>
            </a:r>
            <a:r>
              <a:rPr lang="ru-RU" dirty="0" err="1"/>
              <a:t>радянські</a:t>
            </a:r>
            <a:r>
              <a:rPr lang="ru-RU" dirty="0"/>
              <a:t> </a:t>
            </a:r>
            <a:r>
              <a:rPr lang="ru-RU" dirty="0" err="1"/>
              <a:t>переслідування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Москва </a:t>
            </a:r>
            <a:r>
              <a:rPr lang="ru-RU" dirty="0" err="1"/>
              <a:t>проігнорувала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заяви.</a:t>
            </a:r>
            <a:br>
              <a:rPr lang="ru-RU" dirty="0"/>
            </a:br>
            <a:r>
              <a:rPr lang="ru-RU" dirty="0"/>
              <a:t>УГКЦ </a:t>
            </a:r>
            <a:r>
              <a:rPr lang="ru-RU" dirty="0" err="1"/>
              <a:t>залишалася</a:t>
            </a:r>
            <a:r>
              <a:rPr lang="ru-RU" dirty="0"/>
              <a:t> </a:t>
            </a:r>
            <a:r>
              <a:rPr lang="ru-RU" dirty="0" err="1"/>
              <a:t>підпільною</a:t>
            </a:r>
            <a:r>
              <a:rPr lang="ru-RU" dirty="0"/>
              <a:t> аж до 1989 року, коли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b="1" dirty="0" err="1"/>
              <a:t>перебудови</a:t>
            </a:r>
            <a:r>
              <a:rPr lang="ru-RU" dirty="0"/>
              <a:t> вона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легалізована</a:t>
            </a:r>
            <a:r>
              <a:rPr lang="ru-RU" dirty="0"/>
              <a:t>. </a:t>
            </a:r>
            <a:r>
              <a:rPr lang="ru-RU" dirty="0" err="1"/>
              <a:t>Повернення</a:t>
            </a:r>
            <a:r>
              <a:rPr lang="ru-RU" dirty="0"/>
              <a:t> з </a:t>
            </a:r>
            <a:r>
              <a:rPr lang="ru-RU" dirty="0" err="1"/>
              <a:t>підпілля</a:t>
            </a:r>
            <a:r>
              <a:rPr lang="ru-RU" dirty="0"/>
              <a:t> стало символом духовного </a:t>
            </a:r>
            <a:r>
              <a:rPr lang="ru-RU" dirty="0" err="1"/>
              <a:t>відродження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а </a:t>
            </a:r>
            <a:r>
              <a:rPr lang="ru-RU" dirty="0" err="1"/>
              <a:t>стійкість</a:t>
            </a:r>
            <a:r>
              <a:rPr lang="ru-RU" dirty="0"/>
              <a:t> </a:t>
            </a:r>
            <a:r>
              <a:rPr lang="ru-RU" dirty="0" err="1"/>
              <a:t>вірних</a:t>
            </a:r>
            <a:r>
              <a:rPr lang="ru-RU" dirty="0"/>
              <a:t> УГКЦ — </a:t>
            </a:r>
            <a:r>
              <a:rPr lang="ru-RU" dirty="0" err="1"/>
              <a:t>свідченням</a:t>
            </a:r>
            <a:r>
              <a:rPr lang="ru-RU" dirty="0"/>
              <a:t> </a:t>
            </a:r>
            <a:r>
              <a:rPr lang="ru-RU" dirty="0" err="1"/>
              <a:t>незламності</a:t>
            </a:r>
            <a:r>
              <a:rPr lang="ru-RU" dirty="0"/>
              <a:t> </a:t>
            </a:r>
            <a:r>
              <a:rPr lang="ru-RU" dirty="0" err="1"/>
              <a:t>українського</a:t>
            </a:r>
            <a:r>
              <a:rPr lang="ru-RU" dirty="0"/>
              <a:t> духу перед </a:t>
            </a:r>
            <a:r>
              <a:rPr lang="ru-RU" dirty="0" err="1"/>
              <a:t>тоталітарною</a:t>
            </a:r>
            <a:r>
              <a:rPr lang="ru-RU" dirty="0"/>
              <a:t> системою.</a:t>
            </a:r>
          </a:p>
        </p:txBody>
      </p:sp>
    </p:spTree>
    <p:extLst>
      <p:ext uri="{BB962C8B-B14F-4D97-AF65-F5344CB8AC3E}">
        <p14:creationId xmlns:p14="http://schemas.microsoft.com/office/powerpoint/2010/main" val="25218791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Операція</a:t>
            </a:r>
            <a:r>
              <a:rPr lang="ru-RU" b="1" dirty="0"/>
              <a:t> «</a:t>
            </a:r>
            <a:r>
              <a:rPr lang="ru-RU" b="1" dirty="0" err="1"/>
              <a:t>Вісла</a:t>
            </a:r>
            <a:r>
              <a:rPr lang="ru-RU" b="1" dirty="0"/>
              <a:t>»: </a:t>
            </a:r>
            <a:r>
              <a:rPr lang="ru-RU" b="1" dirty="0" err="1" smtClean="0"/>
              <a:t>передумови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Польщі</a:t>
            </a:r>
            <a:r>
              <a:rPr lang="ru-RU" dirty="0"/>
              <a:t> </a:t>
            </a:r>
            <a:r>
              <a:rPr lang="ru-RU" dirty="0" err="1"/>
              <a:t>залишалося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700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українців</a:t>
            </a:r>
            <a:r>
              <a:rPr lang="ru-RU" dirty="0"/>
              <a:t> — </a:t>
            </a:r>
            <a:r>
              <a:rPr lang="ru-RU" dirty="0" err="1"/>
              <a:t>мешканців</a:t>
            </a:r>
            <a:r>
              <a:rPr lang="ru-RU" dirty="0"/>
              <a:t> </a:t>
            </a:r>
            <a:r>
              <a:rPr lang="ru-RU" b="1" dirty="0" err="1"/>
              <a:t>Закерзоння</a:t>
            </a:r>
            <a:r>
              <a:rPr lang="ru-RU" b="1" dirty="0"/>
              <a:t> (</a:t>
            </a:r>
            <a:r>
              <a:rPr lang="ru-RU" b="1" dirty="0" err="1"/>
              <a:t>Лемківщина</a:t>
            </a:r>
            <a:r>
              <a:rPr lang="ru-RU" b="1" dirty="0"/>
              <a:t>, </a:t>
            </a:r>
            <a:r>
              <a:rPr lang="ru-RU" b="1" dirty="0" err="1"/>
              <a:t>Надсяння</a:t>
            </a:r>
            <a:r>
              <a:rPr lang="ru-RU" b="1" dirty="0"/>
              <a:t>, </a:t>
            </a:r>
            <a:r>
              <a:rPr lang="ru-RU" b="1" dirty="0" err="1"/>
              <a:t>Холмщина</a:t>
            </a:r>
            <a:r>
              <a:rPr lang="ru-RU" b="1" dirty="0"/>
              <a:t>, </a:t>
            </a:r>
            <a:r>
              <a:rPr lang="ru-RU" b="1" dirty="0" err="1"/>
              <a:t>Підляшшя</a:t>
            </a:r>
            <a:r>
              <a:rPr lang="ru-RU" b="1" dirty="0"/>
              <a:t>)</a:t>
            </a:r>
            <a:r>
              <a:rPr lang="ru-RU" dirty="0"/>
              <a:t>. </a:t>
            </a:r>
            <a:r>
              <a:rPr lang="ru-RU" dirty="0" err="1"/>
              <a:t>Польська</a:t>
            </a:r>
            <a:r>
              <a:rPr lang="ru-RU" dirty="0"/>
              <a:t> </a:t>
            </a:r>
            <a:r>
              <a:rPr lang="ru-RU" dirty="0" err="1"/>
              <a:t>комуністична</a:t>
            </a:r>
            <a:r>
              <a:rPr lang="ru-RU" dirty="0"/>
              <a:t> </a:t>
            </a:r>
            <a:r>
              <a:rPr lang="ru-RU" dirty="0" err="1"/>
              <a:t>влада</a:t>
            </a:r>
            <a:r>
              <a:rPr lang="ru-RU" dirty="0"/>
              <a:t> </a:t>
            </a:r>
            <a:r>
              <a:rPr lang="ru-RU" dirty="0" err="1"/>
              <a:t>розглядала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як </a:t>
            </a:r>
            <a:r>
              <a:rPr lang="ru-RU" dirty="0" err="1"/>
              <a:t>потенційну</a:t>
            </a:r>
            <a:r>
              <a:rPr lang="ru-RU" dirty="0"/>
              <a:t> </a:t>
            </a:r>
            <a:r>
              <a:rPr lang="ru-RU" dirty="0" err="1"/>
              <a:t>загрозу</a:t>
            </a:r>
            <a:r>
              <a:rPr lang="ru-RU" dirty="0"/>
              <a:t> через </a:t>
            </a:r>
            <a:r>
              <a:rPr lang="ru-RU" dirty="0" err="1"/>
              <a:t>зв’язки</a:t>
            </a:r>
            <a:r>
              <a:rPr lang="ru-RU" dirty="0"/>
              <a:t> з УПА.</a:t>
            </a:r>
            <a:br>
              <a:rPr lang="ru-RU" dirty="0"/>
            </a:br>
            <a:r>
              <a:rPr lang="ru-RU" dirty="0" err="1"/>
              <a:t>Формальним</a:t>
            </a:r>
            <a:r>
              <a:rPr lang="ru-RU" dirty="0"/>
              <a:t> приводом до </a:t>
            </a:r>
            <a:r>
              <a:rPr lang="ru-RU" dirty="0" err="1"/>
              <a:t>депортації</a:t>
            </a:r>
            <a:r>
              <a:rPr lang="ru-RU" dirty="0"/>
              <a:t> стала </a:t>
            </a:r>
            <a:r>
              <a:rPr lang="ru-RU" dirty="0" err="1"/>
              <a:t>загибель</a:t>
            </a:r>
            <a:r>
              <a:rPr lang="ru-RU" dirty="0"/>
              <a:t> 28 </a:t>
            </a:r>
            <a:r>
              <a:rPr lang="ru-RU" dirty="0" err="1"/>
              <a:t>березня</a:t>
            </a:r>
            <a:r>
              <a:rPr lang="ru-RU" dirty="0"/>
              <a:t> 1947 року генерала </a:t>
            </a:r>
            <a:r>
              <a:rPr lang="ru-RU" b="1" dirty="0" err="1"/>
              <a:t>Кароля</a:t>
            </a:r>
            <a:r>
              <a:rPr lang="ru-RU" b="1" dirty="0"/>
              <a:t> </a:t>
            </a:r>
            <a:r>
              <a:rPr lang="ru-RU" b="1" dirty="0" err="1"/>
              <a:t>Сверчевського</a:t>
            </a:r>
            <a:r>
              <a:rPr lang="ru-RU" dirty="0"/>
              <a:t>, заступника </a:t>
            </a:r>
            <a:r>
              <a:rPr lang="ru-RU" dirty="0" err="1"/>
              <a:t>міністра</a:t>
            </a:r>
            <a:r>
              <a:rPr lang="ru-RU" dirty="0"/>
              <a:t> оборони </a:t>
            </a:r>
            <a:r>
              <a:rPr lang="ru-RU" dirty="0" err="1"/>
              <a:t>Польщі</a:t>
            </a:r>
            <a:r>
              <a:rPr lang="ru-RU" dirty="0"/>
              <a:t>. 17 </a:t>
            </a:r>
            <a:r>
              <a:rPr lang="ru-RU" dirty="0" err="1"/>
              <a:t>квітня</a:t>
            </a:r>
            <a:r>
              <a:rPr lang="ru-RU" dirty="0"/>
              <a:t> </a:t>
            </a:r>
            <a:r>
              <a:rPr lang="ru-RU" dirty="0" err="1"/>
              <a:t>Політбюро</a:t>
            </a:r>
            <a:r>
              <a:rPr lang="ru-RU" dirty="0"/>
              <a:t> </a:t>
            </a:r>
            <a:r>
              <a:rPr lang="ru-RU" dirty="0" err="1"/>
              <a:t>Польської</a:t>
            </a:r>
            <a:r>
              <a:rPr lang="ru-RU" dirty="0"/>
              <a:t> </a:t>
            </a:r>
            <a:r>
              <a:rPr lang="ru-RU" dirty="0" err="1"/>
              <a:t>робітничої</a:t>
            </a:r>
            <a:r>
              <a:rPr lang="ru-RU" dirty="0"/>
              <a:t> </a:t>
            </a:r>
            <a:r>
              <a:rPr lang="ru-RU" dirty="0" err="1"/>
              <a:t>партії</a:t>
            </a:r>
            <a:r>
              <a:rPr lang="ru-RU" dirty="0"/>
              <a:t> </a:t>
            </a:r>
            <a:r>
              <a:rPr lang="ru-RU" dirty="0" err="1"/>
              <a:t>ухвалило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«</a:t>
            </a:r>
            <a:r>
              <a:rPr lang="ru-RU" dirty="0" err="1"/>
              <a:t>Вісла</a:t>
            </a:r>
            <a:r>
              <a:rPr lang="ru-RU" dirty="0"/>
              <a:t>», </a:t>
            </a:r>
            <a:r>
              <a:rPr lang="ru-RU" dirty="0" err="1"/>
              <a:t>спрямованої</a:t>
            </a:r>
            <a:r>
              <a:rPr lang="ru-RU" dirty="0"/>
              <a:t> на «</a:t>
            </a:r>
            <a:r>
              <a:rPr lang="ru-RU" dirty="0" err="1"/>
              <a:t>остаточне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українського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2706924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Перебіг</a:t>
            </a:r>
            <a:r>
              <a:rPr lang="ru-RU" b="1" dirty="0"/>
              <a:t> </a:t>
            </a:r>
            <a:r>
              <a:rPr lang="ru-RU" b="1" dirty="0" err="1"/>
              <a:t>операції</a:t>
            </a:r>
            <a:r>
              <a:rPr lang="ru-RU" b="1" dirty="0"/>
              <a:t> «</a:t>
            </a:r>
            <a:r>
              <a:rPr lang="ru-RU" b="1" dirty="0" err="1"/>
              <a:t>Вісла</a:t>
            </a:r>
            <a:r>
              <a:rPr lang="ru-RU" b="1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Операція</a:t>
            </a:r>
            <a:r>
              <a:rPr lang="ru-RU" dirty="0"/>
              <a:t> </a:t>
            </a:r>
            <a:r>
              <a:rPr lang="ru-RU" dirty="0" err="1"/>
              <a:t>розпочалася</a:t>
            </a:r>
            <a:r>
              <a:rPr lang="ru-RU" dirty="0"/>
              <a:t> 28 </a:t>
            </a:r>
            <a:r>
              <a:rPr lang="ru-RU" dirty="0" err="1"/>
              <a:t>квітня</a:t>
            </a:r>
            <a:r>
              <a:rPr lang="ru-RU" dirty="0"/>
              <a:t> 1947 року і </a:t>
            </a:r>
            <a:r>
              <a:rPr lang="ru-RU" dirty="0" err="1"/>
              <a:t>тривала</a:t>
            </a:r>
            <a:r>
              <a:rPr lang="ru-RU" dirty="0"/>
              <a:t> до </a:t>
            </a:r>
            <a:r>
              <a:rPr lang="ru-RU" dirty="0" err="1"/>
              <a:t>кінця</a:t>
            </a:r>
            <a:r>
              <a:rPr lang="ru-RU" dirty="0"/>
              <a:t> </a:t>
            </a:r>
            <a:r>
              <a:rPr lang="ru-RU" dirty="0" err="1"/>
              <a:t>липня</a:t>
            </a:r>
            <a:r>
              <a:rPr lang="ru-RU" dirty="0"/>
              <a:t>. У </a:t>
            </a:r>
            <a:r>
              <a:rPr lang="ru-RU" dirty="0" err="1"/>
              <a:t>ній</a:t>
            </a:r>
            <a:r>
              <a:rPr lang="ru-RU" dirty="0"/>
              <a:t> брали участь </a:t>
            </a:r>
            <a:r>
              <a:rPr lang="ru-RU" dirty="0" err="1"/>
              <a:t>близько</a:t>
            </a:r>
            <a:r>
              <a:rPr lang="ru-RU" dirty="0"/>
              <a:t> 20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польських</a:t>
            </a:r>
            <a:r>
              <a:rPr lang="ru-RU" dirty="0"/>
              <a:t> </a:t>
            </a:r>
            <a:r>
              <a:rPr lang="ru-RU" dirty="0" err="1"/>
              <a:t>солдатів</a:t>
            </a:r>
            <a:r>
              <a:rPr lang="ru-RU" dirty="0"/>
              <a:t> і </a:t>
            </a:r>
            <a:r>
              <a:rPr lang="ru-RU" dirty="0" err="1"/>
              <a:t>працівників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Українців</a:t>
            </a:r>
            <a:r>
              <a:rPr lang="ru-RU" dirty="0"/>
              <a:t> насильно </a:t>
            </a:r>
            <a:r>
              <a:rPr lang="ru-RU" dirty="0" err="1"/>
              <a:t>виселяли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земель до </a:t>
            </a:r>
            <a:r>
              <a:rPr lang="ru-RU" dirty="0" err="1"/>
              <a:t>північних</a:t>
            </a:r>
            <a:r>
              <a:rPr lang="ru-RU" dirty="0"/>
              <a:t> і </a:t>
            </a:r>
            <a:r>
              <a:rPr lang="ru-RU" dirty="0" err="1"/>
              <a:t>західних</a:t>
            </a:r>
            <a:r>
              <a:rPr lang="ru-RU" dirty="0"/>
              <a:t> </a:t>
            </a:r>
            <a:r>
              <a:rPr lang="ru-RU" dirty="0" err="1"/>
              <a:t>районів</a:t>
            </a:r>
            <a:r>
              <a:rPr lang="ru-RU" dirty="0"/>
              <a:t> </a:t>
            </a:r>
            <a:r>
              <a:rPr lang="ru-RU" dirty="0" err="1"/>
              <a:t>Польщі</a:t>
            </a:r>
            <a:r>
              <a:rPr lang="ru-RU" dirty="0"/>
              <a:t> — на так </a:t>
            </a:r>
            <a:r>
              <a:rPr lang="ru-RU" dirty="0" err="1"/>
              <a:t>звані</a:t>
            </a:r>
            <a:r>
              <a:rPr lang="ru-RU" dirty="0"/>
              <a:t> «</a:t>
            </a:r>
            <a:r>
              <a:rPr lang="ru-RU" dirty="0" err="1"/>
              <a:t>повернені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»,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належали </a:t>
            </a:r>
            <a:r>
              <a:rPr lang="ru-RU" dirty="0" err="1"/>
              <a:t>Німеччині</a:t>
            </a:r>
            <a:r>
              <a:rPr lang="ru-RU" dirty="0"/>
              <a:t>. Людей перевозили в </a:t>
            </a:r>
            <a:r>
              <a:rPr lang="ru-RU" dirty="0" err="1"/>
              <a:t>товарних</a:t>
            </a:r>
            <a:r>
              <a:rPr lang="ru-RU" dirty="0"/>
              <a:t> вагонах, </a:t>
            </a:r>
            <a:r>
              <a:rPr lang="ru-RU" dirty="0" err="1"/>
              <a:t>дозволяючи</a:t>
            </a:r>
            <a:r>
              <a:rPr lang="ru-RU" dirty="0"/>
              <a:t> </a:t>
            </a:r>
            <a:r>
              <a:rPr lang="ru-RU" dirty="0" err="1"/>
              <a:t>взяти</a:t>
            </a:r>
            <a:r>
              <a:rPr lang="ru-RU" dirty="0"/>
              <a:t> </a:t>
            </a:r>
            <a:r>
              <a:rPr lang="ru-RU" dirty="0" err="1"/>
              <a:t>мінімум</a:t>
            </a:r>
            <a:r>
              <a:rPr lang="ru-RU" dirty="0"/>
              <a:t> речей.</a:t>
            </a:r>
            <a:br>
              <a:rPr lang="ru-RU" dirty="0"/>
            </a:b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депортовано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</a:t>
            </a:r>
            <a:r>
              <a:rPr lang="ru-RU" b="1" dirty="0"/>
              <a:t>150 </a:t>
            </a:r>
            <a:r>
              <a:rPr lang="ru-RU" b="1" dirty="0" err="1"/>
              <a:t>тисяч</a:t>
            </a:r>
            <a:r>
              <a:rPr lang="ru-RU" b="1" dirty="0"/>
              <a:t> </a:t>
            </a:r>
            <a:r>
              <a:rPr lang="ru-RU" b="1" dirty="0" err="1"/>
              <a:t>українців</a:t>
            </a:r>
            <a:r>
              <a:rPr lang="ru-RU" dirty="0"/>
              <a:t>, </a:t>
            </a:r>
            <a:r>
              <a:rPr lang="ru-RU" dirty="0" err="1"/>
              <a:t>їхні</a:t>
            </a:r>
            <a:r>
              <a:rPr lang="ru-RU" dirty="0"/>
              <a:t> села спалено </a:t>
            </a:r>
            <a:r>
              <a:rPr lang="ru-RU" dirty="0" err="1"/>
              <a:t>або</a:t>
            </a:r>
            <a:r>
              <a:rPr lang="ru-RU" dirty="0"/>
              <a:t> передано полякам. Метою </a:t>
            </a:r>
            <a:r>
              <a:rPr lang="ru-RU" dirty="0" err="1"/>
              <a:t>було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виселення</a:t>
            </a:r>
            <a:r>
              <a:rPr lang="ru-RU" dirty="0"/>
              <a:t>, а й </a:t>
            </a:r>
            <a:r>
              <a:rPr lang="ru-RU" dirty="0" err="1"/>
              <a:t>повна</a:t>
            </a:r>
            <a:r>
              <a:rPr lang="ru-RU" dirty="0"/>
              <a:t> </a:t>
            </a:r>
            <a:r>
              <a:rPr lang="ru-RU" b="1" dirty="0" err="1"/>
              <a:t>асиміляція</a:t>
            </a:r>
            <a:r>
              <a:rPr lang="ru-RU" b="1" dirty="0"/>
              <a:t> </a:t>
            </a:r>
            <a:r>
              <a:rPr lang="ru-RU" b="1" dirty="0" err="1"/>
              <a:t>українського</a:t>
            </a:r>
            <a:r>
              <a:rPr lang="ru-RU" b="1" dirty="0"/>
              <a:t> </a:t>
            </a:r>
            <a:r>
              <a:rPr lang="ru-RU" b="1" dirty="0" err="1"/>
              <a:t>населення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08068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Табір</a:t>
            </a:r>
            <a:r>
              <a:rPr lang="ru-RU" b="1" dirty="0" smtClean="0"/>
              <a:t> </a:t>
            </a:r>
            <a:r>
              <a:rPr lang="ru-RU" b="1" dirty="0" err="1"/>
              <a:t>Явожно</a:t>
            </a:r>
            <a:r>
              <a:rPr lang="ru-RU" b="1" dirty="0"/>
              <a:t> і </a:t>
            </a:r>
            <a:r>
              <a:rPr lang="ru-RU" b="1" dirty="0" err="1"/>
              <a:t>наслідки</a:t>
            </a:r>
            <a:r>
              <a:rPr lang="ru-RU" b="1" dirty="0"/>
              <a:t> </a:t>
            </a:r>
            <a:r>
              <a:rPr lang="ru-RU" b="1" dirty="0" err="1" smtClean="0"/>
              <a:t>депортації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У межах </a:t>
            </a:r>
            <a:r>
              <a:rPr lang="ru-RU" dirty="0" err="1"/>
              <a:t>операції</a:t>
            </a:r>
            <a:r>
              <a:rPr lang="ru-RU" dirty="0"/>
              <a:t> «</a:t>
            </a:r>
            <a:r>
              <a:rPr lang="ru-RU" dirty="0" err="1"/>
              <a:t>Вісла</a:t>
            </a:r>
            <a:r>
              <a:rPr lang="ru-RU" dirty="0"/>
              <a:t>» створено </a:t>
            </a:r>
            <a:r>
              <a:rPr lang="ru-RU" b="1" dirty="0" err="1"/>
              <a:t>концентраційний</a:t>
            </a:r>
            <a:r>
              <a:rPr lang="ru-RU" b="1" dirty="0"/>
              <a:t> </a:t>
            </a:r>
            <a:r>
              <a:rPr lang="ru-RU" b="1" dirty="0" err="1"/>
              <a:t>табір</a:t>
            </a:r>
            <a:r>
              <a:rPr lang="ru-RU" b="1" dirty="0"/>
              <a:t> </a:t>
            </a:r>
            <a:r>
              <a:rPr lang="ru-RU" b="1" dirty="0" err="1"/>
              <a:t>Явожно</a:t>
            </a:r>
            <a:r>
              <a:rPr lang="ru-RU" dirty="0"/>
              <a:t>, через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пройшло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4 </a:t>
            </a:r>
            <a:r>
              <a:rPr lang="ru-RU" dirty="0" err="1"/>
              <a:t>тисячі</a:t>
            </a:r>
            <a:r>
              <a:rPr lang="ru-RU" dirty="0"/>
              <a:t> </a:t>
            </a:r>
            <a:r>
              <a:rPr lang="ru-RU" dirty="0" err="1"/>
              <a:t>українців</a:t>
            </a:r>
            <a:r>
              <a:rPr lang="ru-RU" dirty="0"/>
              <a:t>, </a:t>
            </a:r>
            <a:r>
              <a:rPr lang="ru-RU" dirty="0" err="1"/>
              <a:t>підозрюваних</a:t>
            </a:r>
            <a:r>
              <a:rPr lang="ru-RU" dirty="0"/>
              <a:t> у </a:t>
            </a:r>
            <a:r>
              <a:rPr lang="ru-RU" dirty="0" err="1"/>
              <a:t>зв’язках</a:t>
            </a:r>
            <a:r>
              <a:rPr lang="ru-RU" dirty="0"/>
              <a:t> з ОУН і УПА. У </a:t>
            </a:r>
            <a:r>
              <a:rPr lang="ru-RU" dirty="0" err="1"/>
              <a:t>таборі</a:t>
            </a:r>
            <a:r>
              <a:rPr lang="ru-RU" dirty="0"/>
              <a:t> </a:t>
            </a:r>
            <a:r>
              <a:rPr lang="ru-RU" dirty="0" err="1"/>
              <a:t>відбувалися</a:t>
            </a:r>
            <a:r>
              <a:rPr lang="ru-RU" dirty="0"/>
              <a:t> </a:t>
            </a:r>
            <a:r>
              <a:rPr lang="ru-RU" dirty="0" err="1"/>
              <a:t>тортури</a:t>
            </a:r>
            <a:r>
              <a:rPr lang="ru-RU" dirty="0"/>
              <a:t>, </a:t>
            </a:r>
            <a:r>
              <a:rPr lang="ru-RU" dirty="0" err="1"/>
              <a:t>страти</a:t>
            </a:r>
            <a:r>
              <a:rPr lang="ru-RU" dirty="0"/>
              <a:t>, </a:t>
            </a:r>
            <a:r>
              <a:rPr lang="ru-RU" dirty="0" err="1"/>
              <a:t>катування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Наслідком</a:t>
            </a:r>
            <a:r>
              <a:rPr lang="ru-RU" dirty="0"/>
              <a:t> </a:t>
            </a:r>
            <a:r>
              <a:rPr lang="ru-RU" dirty="0" err="1"/>
              <a:t>депортації</a:t>
            </a:r>
            <a:r>
              <a:rPr lang="ru-RU" dirty="0"/>
              <a:t> стало </a:t>
            </a:r>
            <a:r>
              <a:rPr lang="ru-RU" b="1" dirty="0" err="1"/>
              <a:t>знищення</a:t>
            </a:r>
            <a:r>
              <a:rPr lang="ru-RU" b="1" dirty="0"/>
              <a:t> </a:t>
            </a:r>
            <a:r>
              <a:rPr lang="ru-RU" b="1" dirty="0" err="1"/>
              <a:t>українського</a:t>
            </a:r>
            <a:r>
              <a:rPr lang="ru-RU" b="1" dirty="0"/>
              <a:t> </a:t>
            </a:r>
            <a:r>
              <a:rPr lang="ru-RU" b="1" dirty="0" err="1"/>
              <a:t>етнокультурного</a:t>
            </a:r>
            <a:r>
              <a:rPr lang="ru-RU" b="1" dirty="0"/>
              <a:t> </a:t>
            </a:r>
            <a:r>
              <a:rPr lang="ru-RU" b="1" dirty="0" err="1"/>
              <a:t>середовища</a:t>
            </a:r>
            <a:r>
              <a:rPr lang="ru-RU" dirty="0"/>
              <a:t> на </a:t>
            </a:r>
            <a:r>
              <a:rPr lang="ru-RU" dirty="0" err="1"/>
              <a:t>Закерзонні</a:t>
            </a:r>
            <a:r>
              <a:rPr lang="ru-RU" dirty="0"/>
              <a:t>. </a:t>
            </a:r>
            <a:r>
              <a:rPr lang="ru-RU" dirty="0" err="1"/>
              <a:t>Розпорошення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поляків</a:t>
            </a:r>
            <a:r>
              <a:rPr lang="ru-RU" dirty="0"/>
              <a:t> </a:t>
            </a:r>
            <a:r>
              <a:rPr lang="ru-RU" dirty="0" err="1"/>
              <a:t>унеможливило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ідентичності</a:t>
            </a:r>
            <a:r>
              <a:rPr lang="ru-RU" dirty="0"/>
              <a:t>. </a:t>
            </a:r>
            <a:r>
              <a:rPr lang="ru-RU" dirty="0" err="1"/>
              <a:t>Українські</a:t>
            </a:r>
            <a:r>
              <a:rPr lang="ru-RU" dirty="0"/>
              <a:t> </a:t>
            </a:r>
            <a:r>
              <a:rPr lang="ru-RU" dirty="0" err="1"/>
              <a:t>школи</a:t>
            </a:r>
            <a:r>
              <a:rPr lang="ru-RU" dirty="0"/>
              <a:t> та церкви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закрито</a:t>
            </a:r>
            <a:r>
              <a:rPr lang="ru-RU" dirty="0"/>
              <a:t>, </a:t>
            </a:r>
            <a:r>
              <a:rPr lang="ru-RU" dirty="0" err="1"/>
              <a:t>культурні</a:t>
            </a:r>
            <a:r>
              <a:rPr lang="ru-RU" dirty="0"/>
              <a:t> </a:t>
            </a:r>
            <a:r>
              <a:rPr lang="ru-RU" dirty="0" err="1"/>
              <a:t>пам’ятки</a:t>
            </a:r>
            <a:r>
              <a:rPr lang="ru-RU" dirty="0"/>
              <a:t> — </a:t>
            </a:r>
            <a:r>
              <a:rPr lang="ru-RU" dirty="0" err="1"/>
              <a:t>зруйновано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Лише у 1990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b="1" dirty="0"/>
              <a:t>Сенат </a:t>
            </a:r>
            <a:r>
              <a:rPr lang="ru-RU" b="1" dirty="0" err="1"/>
              <a:t>Польщі</a:t>
            </a:r>
            <a:r>
              <a:rPr lang="ru-RU" b="1" dirty="0"/>
              <a:t> </a:t>
            </a:r>
            <a:r>
              <a:rPr lang="ru-RU" b="1" dirty="0" err="1"/>
              <a:t>офіційно</a:t>
            </a:r>
            <a:r>
              <a:rPr lang="ru-RU" b="1" dirty="0"/>
              <a:t> засудив </a:t>
            </a:r>
            <a:r>
              <a:rPr lang="ru-RU" b="1" dirty="0" err="1"/>
              <a:t>операцію</a:t>
            </a:r>
            <a:r>
              <a:rPr lang="ru-RU" b="1" dirty="0"/>
              <a:t> «</a:t>
            </a:r>
            <a:r>
              <a:rPr lang="ru-RU" b="1" dirty="0" err="1"/>
              <a:t>Вісла</a:t>
            </a:r>
            <a:r>
              <a:rPr lang="ru-RU" b="1" dirty="0"/>
              <a:t>»</a:t>
            </a:r>
            <a:r>
              <a:rPr lang="ru-RU" dirty="0"/>
              <a:t>, </a:t>
            </a:r>
            <a:r>
              <a:rPr lang="ru-RU" dirty="0" err="1"/>
              <a:t>визнавши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злочином</a:t>
            </a:r>
            <a:r>
              <a:rPr lang="ru-RU" dirty="0"/>
              <a:t> </a:t>
            </a:r>
            <a:r>
              <a:rPr lang="ru-RU" dirty="0" err="1"/>
              <a:t>комуністичного</a:t>
            </a:r>
            <a:r>
              <a:rPr lang="ru-RU" dirty="0"/>
              <a:t> режиму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українців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21623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Культурно-</a:t>
            </a:r>
            <a:r>
              <a:rPr lang="ru-RU" b="1" dirty="0" err="1"/>
              <a:t>ідеологічна</a:t>
            </a:r>
            <a:r>
              <a:rPr lang="ru-RU" b="1" dirty="0"/>
              <a:t> </a:t>
            </a:r>
            <a:r>
              <a:rPr lang="ru-RU" b="1" dirty="0" err="1"/>
              <a:t>політика</a:t>
            </a:r>
            <a:r>
              <a:rPr lang="ru-RU" b="1" dirty="0"/>
              <a:t> в </a:t>
            </a:r>
            <a:r>
              <a:rPr lang="ru-RU" b="1" dirty="0" err="1"/>
              <a:t>Україні</a:t>
            </a:r>
            <a:r>
              <a:rPr lang="ru-RU" b="1" dirty="0"/>
              <a:t> (1945–1955 </a:t>
            </a:r>
            <a:r>
              <a:rPr lang="ru-RU" b="1" dirty="0" err="1"/>
              <a:t>рр</a:t>
            </a:r>
            <a:r>
              <a:rPr lang="ru-RU" b="1" dirty="0" smtClean="0"/>
              <a:t>.)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Повоєнний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відзначався</a:t>
            </a:r>
            <a:r>
              <a:rPr lang="ru-RU" dirty="0"/>
              <a:t> </a:t>
            </a:r>
            <a:r>
              <a:rPr lang="ru-RU" b="1" dirty="0" err="1"/>
              <a:t>посиленням</a:t>
            </a:r>
            <a:r>
              <a:rPr lang="ru-RU" b="1" dirty="0"/>
              <a:t> </a:t>
            </a:r>
            <a:r>
              <a:rPr lang="ru-RU" b="1" dirty="0" err="1"/>
              <a:t>тоталітарного</a:t>
            </a:r>
            <a:r>
              <a:rPr lang="ru-RU" b="1" dirty="0"/>
              <a:t> контролю</a:t>
            </a:r>
            <a:r>
              <a:rPr lang="ru-RU" dirty="0"/>
              <a:t> над </a:t>
            </a:r>
            <a:r>
              <a:rPr lang="ru-RU" dirty="0" err="1"/>
              <a:t>культурним</a:t>
            </a:r>
            <a:r>
              <a:rPr lang="ru-RU" dirty="0"/>
              <a:t> </a:t>
            </a:r>
            <a:r>
              <a:rPr lang="ru-RU" dirty="0" err="1"/>
              <a:t>життям</a:t>
            </a:r>
            <a:r>
              <a:rPr lang="ru-RU" dirty="0"/>
              <a:t>. </a:t>
            </a:r>
            <a:r>
              <a:rPr lang="ru-RU" dirty="0" err="1"/>
              <a:t>Сталінський</a:t>
            </a:r>
            <a:r>
              <a:rPr lang="ru-RU" dirty="0"/>
              <a:t> режим </a:t>
            </a:r>
            <a:r>
              <a:rPr lang="ru-RU" dirty="0" err="1"/>
              <a:t>прагнув</a:t>
            </a:r>
            <a:r>
              <a:rPr lang="ru-RU" dirty="0"/>
              <a:t> </a:t>
            </a:r>
            <a:r>
              <a:rPr lang="ru-RU" dirty="0" err="1"/>
              <a:t>придушити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прояви </a:t>
            </a:r>
            <a:r>
              <a:rPr lang="ru-RU" dirty="0" err="1"/>
              <a:t>самостійного</a:t>
            </a:r>
            <a:r>
              <a:rPr lang="ru-RU" dirty="0"/>
              <a:t> </a:t>
            </a:r>
            <a:r>
              <a:rPr lang="ru-RU" dirty="0" err="1"/>
              <a:t>мислення</a:t>
            </a:r>
            <a:r>
              <a:rPr lang="ru-RU" dirty="0"/>
              <a:t>,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свідомості</a:t>
            </a:r>
            <a:r>
              <a:rPr lang="ru-RU" dirty="0"/>
              <a:t> та </a:t>
            </a:r>
            <a:r>
              <a:rPr lang="ru-RU" dirty="0" err="1"/>
              <a:t>зв’язків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Заходом.</a:t>
            </a:r>
            <a:br>
              <a:rPr lang="ru-RU" dirty="0"/>
            </a:br>
            <a:r>
              <a:rPr lang="ru-RU" dirty="0" err="1"/>
              <a:t>Визначальними</a:t>
            </a:r>
            <a:r>
              <a:rPr lang="ru-RU" dirty="0"/>
              <a:t> стали </a:t>
            </a:r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 — </a:t>
            </a:r>
            <a:r>
              <a:rPr lang="ru-RU" b="1" dirty="0"/>
              <a:t>«</a:t>
            </a:r>
            <a:r>
              <a:rPr lang="ru-RU" b="1" dirty="0" err="1"/>
              <a:t>ждановщина</a:t>
            </a:r>
            <a:r>
              <a:rPr lang="ru-RU" b="1" dirty="0"/>
              <a:t>»</a:t>
            </a:r>
            <a:r>
              <a:rPr lang="ru-RU" dirty="0"/>
              <a:t>, </a:t>
            </a:r>
            <a:r>
              <a:rPr lang="ru-RU" b="1" dirty="0"/>
              <a:t>«</a:t>
            </a:r>
            <a:r>
              <a:rPr lang="ru-RU" b="1" dirty="0" err="1"/>
              <a:t>лисенківщина</a:t>
            </a:r>
            <a:r>
              <a:rPr lang="ru-RU" b="1" dirty="0"/>
              <a:t>»</a:t>
            </a:r>
            <a:r>
              <a:rPr lang="ru-RU" dirty="0"/>
              <a:t>, </a:t>
            </a:r>
            <a:r>
              <a:rPr lang="ru-RU" dirty="0" err="1"/>
              <a:t>боротьба</a:t>
            </a:r>
            <a:r>
              <a:rPr lang="ru-RU" dirty="0"/>
              <a:t> з </a:t>
            </a:r>
            <a:r>
              <a:rPr lang="ru-RU" b="1" dirty="0"/>
              <a:t>«</a:t>
            </a:r>
            <a:r>
              <a:rPr lang="ru-RU" b="1" dirty="0" err="1"/>
              <a:t>безрідним</a:t>
            </a:r>
            <a:r>
              <a:rPr lang="ru-RU" b="1" dirty="0"/>
              <a:t> </a:t>
            </a:r>
            <a:r>
              <a:rPr lang="ru-RU" b="1" dirty="0" err="1"/>
              <a:t>космополітизмом</a:t>
            </a:r>
            <a:r>
              <a:rPr lang="ru-RU" b="1" dirty="0"/>
              <a:t>»</a:t>
            </a:r>
            <a:r>
              <a:rPr lang="ru-RU" dirty="0"/>
              <a:t> та </a:t>
            </a:r>
            <a:r>
              <a:rPr lang="ru-RU" b="1" dirty="0"/>
              <a:t>«справа </a:t>
            </a:r>
            <a:r>
              <a:rPr lang="ru-RU" b="1" dirty="0" err="1"/>
              <a:t>лікарів</a:t>
            </a:r>
            <a:r>
              <a:rPr lang="ru-RU" b="1" dirty="0"/>
              <a:t>»</a:t>
            </a:r>
            <a:r>
              <a:rPr lang="ru-RU" dirty="0"/>
              <a:t>. Вони створили атмосферу страху в </a:t>
            </a:r>
            <a:r>
              <a:rPr lang="ru-RU" dirty="0" err="1"/>
              <a:t>інтелектуальному</a:t>
            </a:r>
            <a:r>
              <a:rPr lang="ru-RU" dirty="0"/>
              <a:t> </a:t>
            </a:r>
            <a:r>
              <a:rPr lang="ru-RU" dirty="0" err="1"/>
              <a:t>середовищі</a:t>
            </a:r>
            <a:r>
              <a:rPr lang="ru-RU" dirty="0"/>
              <a:t>, </a:t>
            </a:r>
            <a:r>
              <a:rPr lang="ru-RU" dirty="0" err="1"/>
              <a:t>обмежили</a:t>
            </a:r>
            <a:r>
              <a:rPr lang="ru-RU" dirty="0"/>
              <a:t> свободу </a:t>
            </a:r>
            <a:r>
              <a:rPr lang="ru-RU" dirty="0" err="1"/>
              <a:t>творчості</a:t>
            </a:r>
            <a:r>
              <a:rPr lang="ru-RU" dirty="0"/>
              <a:t> та </a:t>
            </a:r>
            <a:r>
              <a:rPr lang="ru-RU" dirty="0" err="1"/>
              <a:t>завдали</a:t>
            </a:r>
            <a:r>
              <a:rPr lang="ru-RU" dirty="0"/>
              <a:t> </a:t>
            </a:r>
            <a:r>
              <a:rPr lang="ru-RU" dirty="0" err="1"/>
              <a:t>нищівного</a:t>
            </a:r>
            <a:r>
              <a:rPr lang="ru-RU" dirty="0"/>
              <a:t> удару по </a:t>
            </a:r>
            <a:r>
              <a:rPr lang="ru-RU" dirty="0" err="1"/>
              <a:t>науці</a:t>
            </a:r>
            <a:r>
              <a:rPr lang="ru-RU" dirty="0"/>
              <a:t> й </a:t>
            </a:r>
            <a:r>
              <a:rPr lang="ru-RU" dirty="0" err="1"/>
              <a:t>культурі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47704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«</a:t>
            </a:r>
            <a:r>
              <a:rPr lang="ru-RU" b="1" dirty="0" err="1"/>
              <a:t>Ждановщина</a:t>
            </a:r>
            <a:r>
              <a:rPr lang="ru-RU" b="1" dirty="0"/>
              <a:t>» — </a:t>
            </a:r>
            <a:r>
              <a:rPr lang="ru-RU" b="1" dirty="0" err="1"/>
              <a:t>наступ</a:t>
            </a:r>
            <a:r>
              <a:rPr lang="ru-RU" b="1" dirty="0"/>
              <a:t> на </a:t>
            </a:r>
            <a:r>
              <a:rPr lang="ru-RU" b="1" dirty="0" smtClean="0"/>
              <a:t>культуру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Кампанія</a:t>
            </a:r>
            <a:r>
              <a:rPr lang="ru-RU" dirty="0"/>
              <a:t> «</a:t>
            </a:r>
            <a:r>
              <a:rPr lang="ru-RU" dirty="0" err="1"/>
              <a:t>ждановщини</a:t>
            </a:r>
            <a:r>
              <a:rPr lang="ru-RU" dirty="0"/>
              <a:t>», названа на честь </a:t>
            </a:r>
            <a:r>
              <a:rPr lang="ru-RU" dirty="0" err="1"/>
              <a:t>радянського</a:t>
            </a:r>
            <a:r>
              <a:rPr lang="ru-RU" dirty="0"/>
              <a:t> </a:t>
            </a:r>
            <a:r>
              <a:rPr lang="ru-RU" dirty="0" err="1"/>
              <a:t>ідеолога</a:t>
            </a:r>
            <a:r>
              <a:rPr lang="ru-RU" dirty="0"/>
              <a:t> </a:t>
            </a:r>
            <a:r>
              <a:rPr lang="ru-RU" b="1" dirty="0" err="1"/>
              <a:t>Андрія</a:t>
            </a:r>
            <a:r>
              <a:rPr lang="ru-RU" b="1" dirty="0"/>
              <a:t> Жданова</a:t>
            </a:r>
            <a:r>
              <a:rPr lang="ru-RU" dirty="0"/>
              <a:t>, </a:t>
            </a:r>
            <a:r>
              <a:rPr lang="ru-RU" dirty="0" err="1"/>
              <a:t>розпочалася</a:t>
            </a:r>
            <a:r>
              <a:rPr lang="ru-RU" dirty="0"/>
              <a:t> у 1946 </a:t>
            </a:r>
            <a:r>
              <a:rPr lang="ru-RU" dirty="0" err="1"/>
              <a:t>році</a:t>
            </a:r>
            <a:r>
              <a:rPr lang="ru-RU" dirty="0"/>
              <a:t>. Вона </a:t>
            </a:r>
            <a:r>
              <a:rPr lang="ru-RU" dirty="0" err="1"/>
              <a:t>вимагала</a:t>
            </a:r>
            <a:r>
              <a:rPr lang="ru-RU" dirty="0"/>
              <a:t> </a:t>
            </a:r>
            <a:r>
              <a:rPr lang="ru-RU" dirty="0" err="1"/>
              <a:t>суворої</a:t>
            </a:r>
            <a:r>
              <a:rPr lang="ru-RU" dirty="0"/>
              <a:t> </a:t>
            </a:r>
            <a:r>
              <a:rPr lang="ru-RU" dirty="0" err="1"/>
              <a:t>ідеологічної</a:t>
            </a:r>
            <a:r>
              <a:rPr lang="ru-RU" dirty="0"/>
              <a:t> </a:t>
            </a:r>
            <a:r>
              <a:rPr lang="ru-RU" dirty="0" err="1"/>
              <a:t>чистоти</a:t>
            </a:r>
            <a:r>
              <a:rPr lang="ru-RU" dirty="0"/>
              <a:t> </a:t>
            </a:r>
            <a:r>
              <a:rPr lang="ru-RU" dirty="0" err="1"/>
              <a:t>літератури</a:t>
            </a:r>
            <a:r>
              <a:rPr lang="ru-RU" dirty="0"/>
              <a:t>, </a:t>
            </a:r>
            <a:r>
              <a:rPr lang="ru-RU" dirty="0" err="1"/>
              <a:t>мистецтва</a:t>
            </a:r>
            <a:r>
              <a:rPr lang="ru-RU" dirty="0"/>
              <a:t> та науки.</a:t>
            </a:r>
            <a:br>
              <a:rPr lang="ru-RU" dirty="0"/>
            </a:br>
            <a:r>
              <a:rPr lang="ru-RU" dirty="0"/>
              <a:t>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засуджено</a:t>
            </a:r>
            <a:r>
              <a:rPr lang="ru-RU" dirty="0"/>
              <a:t> твори </a:t>
            </a:r>
            <a:r>
              <a:rPr lang="ru-RU" b="1" dirty="0"/>
              <a:t>Максима </a:t>
            </a:r>
            <a:r>
              <a:rPr lang="ru-RU" b="1" dirty="0" err="1"/>
              <a:t>Рильського</a:t>
            </a:r>
            <a:r>
              <a:rPr lang="ru-RU" b="1" dirty="0"/>
              <a:t>, </a:t>
            </a:r>
            <a:r>
              <a:rPr lang="ru-RU" b="1" dirty="0" err="1"/>
              <a:t>Юрія</a:t>
            </a:r>
            <a:r>
              <a:rPr lang="ru-RU" b="1" dirty="0"/>
              <a:t> </a:t>
            </a:r>
            <a:r>
              <a:rPr lang="ru-RU" b="1" dirty="0" err="1"/>
              <a:t>Яновського</a:t>
            </a:r>
            <a:r>
              <a:rPr lang="ru-RU" b="1" dirty="0"/>
              <a:t>, </a:t>
            </a:r>
            <a:r>
              <a:rPr lang="ru-RU" b="1" dirty="0" err="1"/>
              <a:t>Володимира</a:t>
            </a:r>
            <a:r>
              <a:rPr lang="ru-RU" b="1" dirty="0"/>
              <a:t> </a:t>
            </a:r>
            <a:r>
              <a:rPr lang="ru-RU" b="1" dirty="0" err="1"/>
              <a:t>Сосюри</a:t>
            </a:r>
            <a:r>
              <a:rPr lang="ru-RU" dirty="0"/>
              <a:t>, особливо за </a:t>
            </a:r>
            <a:r>
              <a:rPr lang="ru-RU" dirty="0" err="1"/>
              <a:t>вірш</a:t>
            </a:r>
            <a:r>
              <a:rPr lang="ru-RU" dirty="0"/>
              <a:t> «</a:t>
            </a:r>
            <a:r>
              <a:rPr lang="ru-RU" dirty="0" err="1"/>
              <a:t>Любіть</a:t>
            </a:r>
            <a:r>
              <a:rPr lang="ru-RU" dirty="0"/>
              <a:t> </a:t>
            </a:r>
            <a:r>
              <a:rPr lang="ru-RU" dirty="0" err="1"/>
              <a:t>Україну</a:t>
            </a:r>
            <a:r>
              <a:rPr lang="ru-RU" dirty="0"/>
              <a:t>».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тиском</a:t>
            </a:r>
            <a:r>
              <a:rPr lang="ru-RU" dirty="0"/>
              <a:t> </a:t>
            </a:r>
            <a:r>
              <a:rPr lang="ru-RU" dirty="0" err="1"/>
              <a:t>опинилися</a:t>
            </a:r>
            <a:r>
              <a:rPr lang="ru-RU" dirty="0"/>
              <a:t> </a:t>
            </a:r>
            <a:r>
              <a:rPr lang="ru-RU" dirty="0" err="1"/>
              <a:t>композитори</a:t>
            </a:r>
            <a:r>
              <a:rPr lang="ru-RU" dirty="0"/>
              <a:t> </a:t>
            </a:r>
            <a:r>
              <a:rPr lang="ru-RU" dirty="0" err="1"/>
              <a:t>брати</a:t>
            </a:r>
            <a:r>
              <a:rPr lang="ru-RU" dirty="0"/>
              <a:t> </a:t>
            </a:r>
            <a:r>
              <a:rPr lang="ru-RU" dirty="0" err="1"/>
              <a:t>Майбороди</a:t>
            </a:r>
            <a:r>
              <a:rPr lang="ru-RU" dirty="0"/>
              <a:t>, </a:t>
            </a:r>
            <a:r>
              <a:rPr lang="ru-RU" dirty="0" err="1"/>
              <a:t>кінорежисер</a:t>
            </a:r>
            <a:r>
              <a:rPr lang="ru-RU" dirty="0"/>
              <a:t> </a:t>
            </a:r>
            <a:r>
              <a:rPr lang="ru-RU" b="1" dirty="0" err="1"/>
              <a:t>Олександр</a:t>
            </a:r>
            <a:r>
              <a:rPr lang="ru-RU" b="1" dirty="0"/>
              <a:t> Довженко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Ідеологічна</a:t>
            </a:r>
            <a:r>
              <a:rPr lang="ru-RU" dirty="0"/>
              <a:t> цензура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знищила</a:t>
            </a:r>
            <a:r>
              <a:rPr lang="ru-RU" dirty="0"/>
              <a:t> </a:t>
            </a:r>
            <a:r>
              <a:rPr lang="ru-RU" dirty="0" err="1"/>
              <a:t>інтелектуальну</a:t>
            </a:r>
            <a:r>
              <a:rPr lang="ru-RU" dirty="0"/>
              <a:t> свободу, </a:t>
            </a:r>
            <a:r>
              <a:rPr lang="ru-RU" dirty="0" err="1"/>
              <a:t>змушуючи</a:t>
            </a:r>
            <a:r>
              <a:rPr lang="ru-RU" dirty="0"/>
              <a:t> </a:t>
            </a:r>
            <a:r>
              <a:rPr lang="ru-RU" dirty="0" err="1"/>
              <a:t>митців</a:t>
            </a:r>
            <a:r>
              <a:rPr lang="ru-RU" dirty="0"/>
              <a:t> </a:t>
            </a:r>
            <a:r>
              <a:rPr lang="ru-RU" dirty="0" err="1"/>
              <a:t>прославляти</a:t>
            </a:r>
            <a:r>
              <a:rPr lang="ru-RU" dirty="0"/>
              <a:t> </a:t>
            </a:r>
            <a:r>
              <a:rPr lang="ru-RU" dirty="0" err="1"/>
              <a:t>партію</a:t>
            </a:r>
            <a:r>
              <a:rPr lang="ru-RU" dirty="0"/>
              <a:t> та </a:t>
            </a:r>
            <a:r>
              <a:rPr lang="ru-RU" dirty="0" err="1"/>
              <a:t>радянську</a:t>
            </a:r>
            <a:r>
              <a:rPr lang="ru-RU" dirty="0"/>
              <a:t> </a:t>
            </a:r>
            <a:r>
              <a:rPr lang="ru-RU" dirty="0" err="1"/>
              <a:t>владу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19520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«</a:t>
            </a:r>
            <a:r>
              <a:rPr lang="ru-RU" b="1" dirty="0" err="1"/>
              <a:t>Лисенківщина</a:t>
            </a:r>
            <a:r>
              <a:rPr lang="ru-RU" b="1" dirty="0"/>
              <a:t>» і </a:t>
            </a:r>
            <a:r>
              <a:rPr lang="ru-RU" b="1" dirty="0" err="1"/>
              <a:t>боротьба</a:t>
            </a:r>
            <a:r>
              <a:rPr lang="ru-RU" b="1" dirty="0"/>
              <a:t> з </a:t>
            </a:r>
            <a:r>
              <a:rPr lang="ru-RU" b="1" dirty="0" err="1" smtClean="0"/>
              <a:t>космополітизмом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У 1948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сесія</a:t>
            </a:r>
            <a:r>
              <a:rPr lang="ru-RU" dirty="0"/>
              <a:t> ВАСГНІЛ утвердила </a:t>
            </a:r>
            <a:r>
              <a:rPr lang="ru-RU" dirty="0" err="1"/>
              <a:t>монополію</a:t>
            </a:r>
            <a:r>
              <a:rPr lang="ru-RU" dirty="0"/>
              <a:t> агронома </a:t>
            </a:r>
            <a:r>
              <a:rPr lang="ru-RU" b="1" dirty="0" err="1"/>
              <a:t>Трохима</a:t>
            </a:r>
            <a:r>
              <a:rPr lang="ru-RU" b="1" dirty="0"/>
              <a:t> Лисенка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заперечував</a:t>
            </a:r>
            <a:r>
              <a:rPr lang="ru-RU" dirty="0"/>
              <a:t> генетику. </a:t>
            </a:r>
            <a:r>
              <a:rPr lang="ru-RU" dirty="0" err="1"/>
              <a:t>Біологічна</a:t>
            </a:r>
            <a:r>
              <a:rPr lang="ru-RU" dirty="0"/>
              <a:t> наука </a:t>
            </a:r>
            <a:r>
              <a:rPr lang="ru-RU" dirty="0" err="1"/>
              <a:t>була</a:t>
            </a:r>
            <a:r>
              <a:rPr lang="ru-RU" dirty="0"/>
              <a:t> поставлена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ідеологічний</a:t>
            </a:r>
            <a:r>
              <a:rPr lang="ru-RU" dirty="0"/>
              <a:t> контроль. </a:t>
            </a:r>
            <a:r>
              <a:rPr lang="ru-RU" dirty="0" err="1"/>
              <a:t>Репресій</a:t>
            </a:r>
            <a:r>
              <a:rPr lang="ru-RU" dirty="0"/>
              <a:t> </a:t>
            </a:r>
            <a:r>
              <a:rPr lang="ru-RU" dirty="0" err="1"/>
              <a:t>зазнали</a:t>
            </a:r>
            <a:r>
              <a:rPr lang="ru-RU" dirty="0"/>
              <a:t> </a:t>
            </a:r>
            <a:r>
              <a:rPr lang="ru-RU" b="1" dirty="0" err="1"/>
              <a:t>Микола</a:t>
            </a:r>
            <a:r>
              <a:rPr lang="ru-RU" b="1" dirty="0"/>
              <a:t> Гришко, </a:t>
            </a:r>
            <a:r>
              <a:rPr lang="ru-RU" b="1" dirty="0" err="1"/>
              <a:t>Іван</a:t>
            </a:r>
            <a:r>
              <a:rPr lang="ru-RU" b="1" dirty="0"/>
              <a:t> Поляков, </a:t>
            </a:r>
            <a:r>
              <a:rPr lang="ru-RU" b="1" dirty="0" err="1"/>
              <a:t>Сергій</a:t>
            </a:r>
            <a:r>
              <a:rPr lang="ru-RU" b="1" dirty="0"/>
              <a:t> Гершензон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Паралельно</a:t>
            </a:r>
            <a:r>
              <a:rPr lang="ru-RU" dirty="0"/>
              <a:t> </a:t>
            </a:r>
            <a:r>
              <a:rPr lang="ru-RU" dirty="0" err="1"/>
              <a:t>розгорнулася</a:t>
            </a:r>
            <a:r>
              <a:rPr lang="ru-RU" dirty="0"/>
              <a:t> </a:t>
            </a:r>
            <a:r>
              <a:rPr lang="ru-RU" dirty="0" err="1"/>
              <a:t>кампанія</a:t>
            </a:r>
            <a:r>
              <a:rPr lang="ru-RU" dirty="0"/>
              <a:t> </a:t>
            </a:r>
            <a:r>
              <a:rPr lang="ru-RU" dirty="0" err="1"/>
              <a:t>боротьби</a:t>
            </a:r>
            <a:r>
              <a:rPr lang="ru-RU" dirty="0"/>
              <a:t> з </a:t>
            </a:r>
            <a:r>
              <a:rPr lang="ru-RU" b="1" dirty="0"/>
              <a:t>«</a:t>
            </a:r>
            <a:r>
              <a:rPr lang="ru-RU" b="1" dirty="0" err="1"/>
              <a:t>безрідними</a:t>
            </a:r>
            <a:r>
              <a:rPr lang="ru-RU" b="1" dirty="0"/>
              <a:t> </a:t>
            </a:r>
            <a:r>
              <a:rPr lang="ru-RU" b="1" dirty="0" err="1"/>
              <a:t>космополітами</a:t>
            </a:r>
            <a:r>
              <a:rPr lang="ru-RU" b="1" dirty="0"/>
              <a:t>»</a:t>
            </a:r>
            <a:r>
              <a:rPr lang="ru-RU" dirty="0"/>
              <a:t>, </a:t>
            </a:r>
            <a:r>
              <a:rPr lang="ru-RU" dirty="0" err="1"/>
              <a:t>спрямована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єврейської</a:t>
            </a:r>
            <a:r>
              <a:rPr lang="ru-RU" dirty="0"/>
              <a:t> </a:t>
            </a:r>
            <a:r>
              <a:rPr lang="ru-RU" dirty="0" err="1"/>
              <a:t>інтелігенції</a:t>
            </a:r>
            <a:r>
              <a:rPr lang="ru-RU" dirty="0"/>
              <a:t>.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переслідували</a:t>
            </a:r>
            <a:r>
              <a:rPr lang="ru-RU" dirty="0"/>
              <a:t> </a:t>
            </a:r>
            <a:r>
              <a:rPr lang="ru-RU" dirty="0" err="1"/>
              <a:t>літературознавців</a:t>
            </a:r>
            <a:r>
              <a:rPr lang="ru-RU" dirty="0"/>
              <a:t> </a:t>
            </a:r>
            <a:r>
              <a:rPr lang="ru-RU" b="1" dirty="0" err="1"/>
              <a:t>Олександра</a:t>
            </a:r>
            <a:r>
              <a:rPr lang="ru-RU" b="1" dirty="0"/>
              <a:t> </a:t>
            </a:r>
            <a:r>
              <a:rPr lang="ru-RU" b="1" dirty="0" err="1"/>
              <a:t>Білецького</a:t>
            </a:r>
            <a:r>
              <a:rPr lang="ru-RU" b="1" dirty="0"/>
              <a:t>, </a:t>
            </a:r>
            <a:r>
              <a:rPr lang="ru-RU" b="1" dirty="0" err="1"/>
              <a:t>Івана</a:t>
            </a:r>
            <a:r>
              <a:rPr lang="ru-RU" b="1" dirty="0"/>
              <a:t> </a:t>
            </a:r>
            <a:r>
              <a:rPr lang="ru-RU" b="1" dirty="0" err="1"/>
              <a:t>Стебуна</a:t>
            </a:r>
            <a:r>
              <a:rPr lang="ru-RU" dirty="0"/>
              <a:t>, </a:t>
            </a:r>
            <a:r>
              <a:rPr lang="ru-RU" dirty="0" err="1"/>
              <a:t>театральних</a:t>
            </a:r>
            <a:r>
              <a:rPr lang="ru-RU" dirty="0"/>
              <a:t> </a:t>
            </a:r>
            <a:r>
              <a:rPr lang="ru-RU" dirty="0" err="1"/>
              <a:t>критиків</a:t>
            </a:r>
            <a:r>
              <a:rPr lang="ru-RU" dirty="0"/>
              <a:t> </a:t>
            </a:r>
            <a:r>
              <a:rPr lang="ru-RU" b="1" dirty="0"/>
              <a:t>Якова </a:t>
            </a:r>
            <a:r>
              <a:rPr lang="ru-RU" b="1" dirty="0" err="1"/>
              <a:t>Саноцького</a:t>
            </a:r>
            <a:r>
              <a:rPr lang="ru-RU" b="1" dirty="0"/>
              <a:t>, Абрама </a:t>
            </a:r>
            <a:r>
              <a:rPr lang="ru-RU" b="1" dirty="0" err="1"/>
              <a:t>Гозенпуда</a:t>
            </a:r>
            <a:r>
              <a:rPr lang="ru-RU" dirty="0"/>
              <a:t>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звинувачували</a:t>
            </a:r>
            <a:r>
              <a:rPr lang="ru-RU" dirty="0"/>
              <a:t> у «</a:t>
            </a:r>
            <a:r>
              <a:rPr lang="ru-RU" dirty="0" err="1"/>
              <a:t>низькопоклонстві</a:t>
            </a:r>
            <a:r>
              <a:rPr lang="ru-RU" dirty="0"/>
              <a:t> перед Заходом» і «</a:t>
            </a:r>
            <a:r>
              <a:rPr lang="ru-RU" dirty="0" err="1"/>
              <a:t>зраді</a:t>
            </a:r>
            <a:r>
              <a:rPr lang="ru-RU" dirty="0"/>
              <a:t> </a:t>
            </a:r>
            <a:r>
              <a:rPr lang="ru-RU" dirty="0" err="1"/>
              <a:t>батьківщини</a:t>
            </a:r>
            <a:r>
              <a:rPr lang="ru-RU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3190268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«Справа </a:t>
            </a:r>
            <a:r>
              <a:rPr lang="ru-RU" b="1" dirty="0" err="1"/>
              <a:t>лікарів</a:t>
            </a:r>
            <a:r>
              <a:rPr lang="ru-RU" b="1" dirty="0"/>
              <a:t>» і </a:t>
            </a:r>
            <a:r>
              <a:rPr lang="ru-RU" b="1" dirty="0" err="1"/>
              <a:t>наслідки</a:t>
            </a:r>
            <a:r>
              <a:rPr lang="ru-RU" b="1" dirty="0"/>
              <a:t> </a:t>
            </a:r>
            <a:r>
              <a:rPr lang="ru-RU" b="1" dirty="0" err="1"/>
              <a:t>ідеологічних</a:t>
            </a:r>
            <a:r>
              <a:rPr lang="ru-RU" b="1" dirty="0"/>
              <a:t> </a:t>
            </a:r>
            <a:r>
              <a:rPr lang="ru-RU" b="1" dirty="0" err="1" smtClean="0"/>
              <a:t>кампаній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січні</a:t>
            </a:r>
            <a:r>
              <a:rPr lang="ru-RU" dirty="0"/>
              <a:t> 1953 року </a:t>
            </a:r>
            <a:r>
              <a:rPr lang="ru-RU" dirty="0" err="1"/>
              <a:t>радянська</a:t>
            </a:r>
            <a:r>
              <a:rPr lang="ru-RU" dirty="0"/>
              <a:t> пропаганда </a:t>
            </a:r>
            <a:r>
              <a:rPr lang="ru-RU" dirty="0" err="1"/>
              <a:t>поширила</a:t>
            </a:r>
            <a:r>
              <a:rPr lang="ru-RU" dirty="0"/>
              <a:t> «справу </a:t>
            </a:r>
            <a:r>
              <a:rPr lang="ru-RU" dirty="0" err="1"/>
              <a:t>лікарів</a:t>
            </a:r>
            <a:r>
              <a:rPr lang="ru-RU" dirty="0"/>
              <a:t>» — </a:t>
            </a:r>
            <a:r>
              <a:rPr lang="ru-RU" dirty="0" err="1"/>
              <a:t>фальсифіковану</a:t>
            </a:r>
            <a:r>
              <a:rPr lang="ru-RU" dirty="0"/>
              <a:t> </a:t>
            </a:r>
            <a:r>
              <a:rPr lang="ru-RU" dirty="0" err="1"/>
              <a:t>змову</a:t>
            </a:r>
            <a:r>
              <a:rPr lang="ru-RU" dirty="0"/>
              <a:t> </a:t>
            </a:r>
            <a:r>
              <a:rPr lang="ru-RU" dirty="0" err="1"/>
              <a:t>єврейських</a:t>
            </a:r>
            <a:r>
              <a:rPr lang="ru-RU" dirty="0"/>
              <a:t> </a:t>
            </a:r>
            <a:r>
              <a:rPr lang="ru-RU" dirty="0" err="1"/>
              <a:t>медиків</a:t>
            </a:r>
            <a:r>
              <a:rPr lang="ru-RU" dirty="0"/>
              <a:t>,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звинуватили</a:t>
            </a:r>
            <a:r>
              <a:rPr lang="ru-RU" dirty="0"/>
              <a:t> у </a:t>
            </a:r>
            <a:r>
              <a:rPr lang="ru-RU" dirty="0" err="1"/>
              <a:t>вбивствах</a:t>
            </a:r>
            <a:r>
              <a:rPr lang="ru-RU" dirty="0"/>
              <a:t> </a:t>
            </a:r>
            <a:r>
              <a:rPr lang="ru-RU" dirty="0" err="1"/>
              <a:t>радянських</a:t>
            </a:r>
            <a:r>
              <a:rPr lang="ru-RU" dirty="0"/>
              <a:t> </a:t>
            </a:r>
            <a:r>
              <a:rPr lang="ru-RU" dirty="0" err="1"/>
              <a:t>керівників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кампанія</a:t>
            </a:r>
            <a:r>
              <a:rPr lang="ru-RU" dirty="0"/>
              <a:t> </a:t>
            </a:r>
            <a:r>
              <a:rPr lang="ru-RU" dirty="0" err="1"/>
              <a:t>супроводжувалася</a:t>
            </a:r>
            <a:r>
              <a:rPr lang="ru-RU" dirty="0"/>
              <a:t> </a:t>
            </a:r>
            <a:r>
              <a:rPr lang="ru-RU" dirty="0" err="1"/>
              <a:t>антисемітською</a:t>
            </a:r>
            <a:r>
              <a:rPr lang="ru-RU" dirty="0"/>
              <a:t> </a:t>
            </a:r>
            <a:r>
              <a:rPr lang="ru-RU" dirty="0" err="1"/>
              <a:t>істерією</a:t>
            </a:r>
            <a:r>
              <a:rPr lang="ru-RU" dirty="0"/>
              <a:t>, </a:t>
            </a:r>
            <a:r>
              <a:rPr lang="ru-RU" dirty="0" err="1"/>
              <a:t>звільненнями</a:t>
            </a:r>
            <a:r>
              <a:rPr lang="ru-RU" dirty="0"/>
              <a:t> </a:t>
            </a:r>
            <a:r>
              <a:rPr lang="ru-RU" dirty="0" err="1"/>
              <a:t>лікарів</a:t>
            </a:r>
            <a:r>
              <a:rPr lang="ru-RU" dirty="0"/>
              <a:t>, </a:t>
            </a:r>
            <a:r>
              <a:rPr lang="ru-RU" dirty="0" err="1"/>
              <a:t>арештами</a:t>
            </a:r>
            <a:r>
              <a:rPr lang="ru-RU" dirty="0"/>
              <a:t> та </a:t>
            </a:r>
            <a:r>
              <a:rPr lang="ru-RU" dirty="0" err="1"/>
              <a:t>переслідуваннями</a:t>
            </a:r>
            <a:r>
              <a:rPr lang="ru-RU" dirty="0"/>
              <a:t> </a:t>
            </a:r>
            <a:r>
              <a:rPr lang="ru-RU" dirty="0" err="1"/>
              <a:t>інтелігенції</a:t>
            </a:r>
            <a:r>
              <a:rPr lang="ru-RU" dirty="0"/>
              <a:t>. Лише </a:t>
            </a:r>
            <a:r>
              <a:rPr lang="ru-RU" b="1" dirty="0"/>
              <a:t>смерть </a:t>
            </a:r>
            <a:r>
              <a:rPr lang="ru-RU" b="1" dirty="0" err="1"/>
              <a:t>Сталіна</a:t>
            </a:r>
            <a:r>
              <a:rPr lang="ru-RU" dirty="0"/>
              <a:t> у </a:t>
            </a:r>
            <a:r>
              <a:rPr lang="ru-RU" dirty="0" err="1"/>
              <a:t>березні</a:t>
            </a:r>
            <a:r>
              <a:rPr lang="ru-RU" dirty="0"/>
              <a:t> 1953 року </a:t>
            </a:r>
            <a:r>
              <a:rPr lang="ru-RU" dirty="0" err="1"/>
              <a:t>зупинила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</a:t>
            </a:r>
            <a:r>
              <a:rPr lang="ru-RU" dirty="0" err="1"/>
              <a:t>хвилю</a:t>
            </a:r>
            <a:r>
              <a:rPr lang="ru-RU" dirty="0"/>
              <a:t> </a:t>
            </a:r>
            <a:r>
              <a:rPr lang="ru-RU" dirty="0" err="1"/>
              <a:t>репресій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Культурна </a:t>
            </a:r>
            <a:r>
              <a:rPr lang="ru-RU" dirty="0" err="1"/>
              <a:t>політика</a:t>
            </a:r>
            <a:r>
              <a:rPr lang="ru-RU" dirty="0"/>
              <a:t> того часу </a:t>
            </a:r>
            <a:r>
              <a:rPr lang="ru-RU" dirty="0" err="1"/>
              <a:t>призвела</a:t>
            </a:r>
            <a:r>
              <a:rPr lang="ru-RU" dirty="0"/>
              <a:t> до </a:t>
            </a:r>
            <a:r>
              <a:rPr lang="ru-RU" b="1" dirty="0" err="1"/>
              <a:t>розгрому</a:t>
            </a:r>
            <a:r>
              <a:rPr lang="ru-RU" b="1" dirty="0"/>
              <a:t> </a:t>
            </a:r>
            <a:r>
              <a:rPr lang="ru-RU" b="1" dirty="0" err="1"/>
              <a:t>наукових</a:t>
            </a:r>
            <a:r>
              <a:rPr lang="ru-RU" b="1" dirty="0"/>
              <a:t> </a:t>
            </a:r>
            <a:r>
              <a:rPr lang="ru-RU" b="1" dirty="0" err="1"/>
              <a:t>шкіл</a:t>
            </a:r>
            <a:r>
              <a:rPr lang="ru-RU" dirty="0"/>
              <a:t>, </a:t>
            </a:r>
            <a:r>
              <a:rPr lang="ru-RU" dirty="0" err="1"/>
              <a:t>спотворення</a:t>
            </a:r>
            <a:r>
              <a:rPr lang="ru-RU" dirty="0"/>
              <a:t> </a:t>
            </a:r>
            <a:r>
              <a:rPr lang="ru-RU" dirty="0" err="1"/>
              <a:t>історичних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і </a:t>
            </a:r>
            <a:r>
              <a:rPr lang="ru-RU" dirty="0" err="1"/>
              <a:t>виховання</a:t>
            </a:r>
            <a:r>
              <a:rPr lang="ru-RU" dirty="0"/>
              <a:t> </a:t>
            </a:r>
            <a:r>
              <a:rPr lang="ru-RU" dirty="0" err="1"/>
              <a:t>покоління</a:t>
            </a:r>
            <a:r>
              <a:rPr lang="ru-RU" dirty="0"/>
              <a:t>, </a:t>
            </a:r>
            <a:r>
              <a:rPr lang="ru-RU" dirty="0" err="1"/>
              <a:t>змушеного</a:t>
            </a:r>
            <a:r>
              <a:rPr lang="ru-RU" dirty="0"/>
              <a:t> </a:t>
            </a:r>
            <a:r>
              <a:rPr lang="ru-RU" dirty="0" err="1"/>
              <a:t>мислити</a:t>
            </a:r>
            <a:r>
              <a:rPr lang="ru-RU" dirty="0"/>
              <a:t> у межах </a:t>
            </a:r>
            <a:r>
              <a:rPr lang="ru-RU" dirty="0" err="1"/>
              <a:t>партійних</a:t>
            </a:r>
            <a:r>
              <a:rPr lang="ru-RU" dirty="0"/>
              <a:t> догм.</a:t>
            </a:r>
          </a:p>
        </p:txBody>
      </p:sp>
    </p:spTree>
    <p:extLst>
      <p:ext uri="{BB962C8B-B14F-4D97-AF65-F5344CB8AC3E}">
        <p14:creationId xmlns:p14="http://schemas.microsoft.com/office/powerpoint/2010/main" val="1030481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Україна</a:t>
            </a:r>
            <a:r>
              <a:rPr lang="ru-RU" b="1" dirty="0"/>
              <a:t> в </a:t>
            </a:r>
            <a:r>
              <a:rPr lang="ru-RU" b="1" dirty="0" err="1"/>
              <a:t>системі</a:t>
            </a:r>
            <a:r>
              <a:rPr lang="ru-RU" b="1" dirty="0"/>
              <a:t> </a:t>
            </a:r>
            <a:r>
              <a:rPr lang="ru-RU" b="1" dirty="0" err="1"/>
              <a:t>післявоєнних</a:t>
            </a:r>
            <a:r>
              <a:rPr lang="ru-RU" b="1" dirty="0"/>
              <a:t> </a:t>
            </a:r>
            <a:r>
              <a:rPr lang="ru-RU" b="1" dirty="0" err="1"/>
              <a:t>геополітичних</a:t>
            </a:r>
            <a:r>
              <a:rPr lang="ru-RU" b="1" dirty="0"/>
              <a:t> </a:t>
            </a:r>
            <a:r>
              <a:rPr lang="ru-RU" b="1" dirty="0" err="1" smtClean="0"/>
              <a:t>змін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 </a:t>
            </a:r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опинилася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держав-</a:t>
            </a:r>
            <a:r>
              <a:rPr lang="ru-RU" dirty="0" err="1"/>
              <a:t>засновниць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Об’єднаних</a:t>
            </a:r>
            <a:r>
              <a:rPr lang="ru-RU" dirty="0"/>
              <a:t> </a:t>
            </a:r>
            <a:r>
              <a:rPr lang="ru-RU" dirty="0" err="1"/>
              <a:t>Націй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формально </a:t>
            </a:r>
            <a:r>
              <a:rPr lang="ru-RU" dirty="0" err="1"/>
              <a:t>надало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статус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мало </a:t>
            </a:r>
            <a:r>
              <a:rPr lang="ru-RU" dirty="0" err="1"/>
              <a:t>політичну</a:t>
            </a:r>
            <a:r>
              <a:rPr lang="ru-RU" dirty="0"/>
              <a:t> мету — </a:t>
            </a:r>
            <a:r>
              <a:rPr lang="ru-RU" dirty="0" err="1"/>
              <a:t>зміцнити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СРСР через </a:t>
            </a:r>
            <a:r>
              <a:rPr lang="ru-RU" dirty="0" err="1"/>
              <a:t>додаткові</a:t>
            </a:r>
            <a:r>
              <a:rPr lang="ru-RU" dirty="0"/>
              <a:t> голоси в ООН,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закріпило</a:t>
            </a:r>
            <a:r>
              <a:rPr lang="ru-RU" dirty="0"/>
              <a:t>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в межах </a:t>
            </a:r>
            <a:r>
              <a:rPr lang="ru-RU" dirty="0" err="1"/>
              <a:t>Радянського</a:t>
            </a:r>
            <a:r>
              <a:rPr lang="ru-RU" dirty="0"/>
              <a:t> Союзу.</a:t>
            </a:r>
            <a:br>
              <a:rPr lang="ru-RU" dirty="0"/>
            </a:br>
            <a:r>
              <a:rPr lang="ru-RU" dirty="0" err="1"/>
              <a:t>Головним</a:t>
            </a:r>
            <a:r>
              <a:rPr lang="ru-RU" dirty="0"/>
              <a:t> результатом для УРСР стало </a:t>
            </a:r>
            <a:r>
              <a:rPr lang="ru-RU" dirty="0" err="1"/>
              <a:t>закріплення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кордонів</a:t>
            </a:r>
            <a:r>
              <a:rPr lang="ru-RU" dirty="0"/>
              <a:t>. </a:t>
            </a:r>
            <a:r>
              <a:rPr lang="ru-RU" dirty="0" err="1"/>
              <a:t>Західні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 остаточно </a:t>
            </a:r>
            <a:r>
              <a:rPr lang="ru-RU" dirty="0" err="1"/>
              <a:t>увійшли</a:t>
            </a:r>
            <a:r>
              <a:rPr lang="ru-RU" dirty="0"/>
              <a:t> до складу </a:t>
            </a:r>
            <a:r>
              <a:rPr lang="ru-RU" dirty="0" err="1"/>
              <a:t>радянської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завершило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приєднання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почався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1939 року. Таким чином, </a:t>
            </a:r>
            <a:r>
              <a:rPr lang="ru-RU" dirty="0" err="1"/>
              <a:t>війна</a:t>
            </a:r>
            <a:r>
              <a:rPr lang="ru-RU" dirty="0"/>
              <a:t> </a:t>
            </a:r>
            <a:r>
              <a:rPr lang="ru-RU" dirty="0" err="1"/>
              <a:t>визначила</a:t>
            </a:r>
            <a:r>
              <a:rPr lang="ru-RU" dirty="0"/>
              <a:t> </a:t>
            </a:r>
            <a:r>
              <a:rPr lang="ru-RU" dirty="0" err="1"/>
              <a:t>остаточну</a:t>
            </a:r>
            <a:r>
              <a:rPr lang="ru-RU" dirty="0"/>
              <a:t> </a:t>
            </a:r>
            <a:r>
              <a:rPr lang="ru-RU" dirty="0" err="1"/>
              <a:t>територіальну</a:t>
            </a:r>
            <a:r>
              <a:rPr lang="ru-RU" dirty="0"/>
              <a:t> </a:t>
            </a:r>
            <a:r>
              <a:rPr lang="ru-RU" dirty="0" err="1"/>
              <a:t>конфігурацію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яка </a:t>
            </a:r>
            <a:r>
              <a:rPr lang="ru-RU" dirty="0" err="1"/>
              <a:t>зберігалася</a:t>
            </a:r>
            <a:r>
              <a:rPr lang="ru-RU" dirty="0"/>
              <a:t> аж до 1991 року.</a:t>
            </a:r>
          </a:p>
        </p:txBody>
      </p:sp>
    </p:spTree>
    <p:extLst>
      <p:ext uri="{BB962C8B-B14F-4D97-AF65-F5344CB8AC3E}">
        <p14:creationId xmlns:p14="http://schemas.microsoft.com/office/powerpoint/2010/main" val="33506963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Підсумки</a:t>
            </a:r>
            <a:r>
              <a:rPr lang="ru-RU" b="1" dirty="0"/>
              <a:t> </a:t>
            </a:r>
            <a:r>
              <a:rPr lang="ru-RU" b="1" dirty="0" err="1"/>
              <a:t>першого</a:t>
            </a:r>
            <a:r>
              <a:rPr lang="ru-RU" b="1" dirty="0"/>
              <a:t> </a:t>
            </a:r>
            <a:r>
              <a:rPr lang="ru-RU" b="1" dirty="0" err="1"/>
              <a:t>повоєнного</a:t>
            </a:r>
            <a:r>
              <a:rPr lang="ru-RU" b="1" dirty="0"/>
              <a:t> </a:t>
            </a:r>
            <a:r>
              <a:rPr lang="ru-RU" b="1" dirty="0" err="1" smtClean="0"/>
              <a:t>десятиліття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err="1"/>
              <a:t>Післявоєнна</a:t>
            </a:r>
            <a:r>
              <a:rPr lang="ru-RU" dirty="0"/>
              <a:t> </a:t>
            </a:r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зазнала</a:t>
            </a:r>
            <a:r>
              <a:rPr lang="ru-RU" dirty="0"/>
              <a:t> </a:t>
            </a:r>
            <a:r>
              <a:rPr lang="ru-RU" dirty="0" err="1"/>
              <a:t>глибоких</a:t>
            </a:r>
            <a:r>
              <a:rPr lang="ru-RU" dirty="0"/>
              <a:t> </a:t>
            </a:r>
            <a:r>
              <a:rPr lang="ru-RU" dirty="0" err="1"/>
              <a:t>соціально-економічних</a:t>
            </a:r>
            <a:r>
              <a:rPr lang="ru-RU" dirty="0"/>
              <a:t> і </a:t>
            </a:r>
            <a:r>
              <a:rPr lang="ru-RU" dirty="0" err="1"/>
              <a:t>духовних</a:t>
            </a:r>
            <a:r>
              <a:rPr lang="ru-RU" dirty="0"/>
              <a:t> </a:t>
            </a:r>
            <a:r>
              <a:rPr lang="ru-RU" dirty="0" err="1"/>
              <a:t>трансформацій</a:t>
            </a:r>
            <a:r>
              <a:rPr lang="ru-RU" dirty="0"/>
              <a:t>. </a:t>
            </a:r>
            <a:r>
              <a:rPr lang="ru-RU" dirty="0" err="1"/>
              <a:t>Відбудова</a:t>
            </a:r>
            <a:r>
              <a:rPr lang="ru-RU" dirty="0"/>
              <a:t> народного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відбулася</a:t>
            </a:r>
            <a:r>
              <a:rPr lang="ru-RU" dirty="0"/>
              <a:t> </a:t>
            </a:r>
            <a:r>
              <a:rPr lang="ru-RU" dirty="0" err="1"/>
              <a:t>ціною</a:t>
            </a:r>
            <a:r>
              <a:rPr lang="ru-RU" dirty="0"/>
              <a:t> </a:t>
            </a:r>
            <a:r>
              <a:rPr lang="ru-RU" dirty="0" err="1"/>
              <a:t>колосальних</a:t>
            </a:r>
            <a:r>
              <a:rPr lang="ru-RU" dirty="0"/>
              <a:t> </a:t>
            </a:r>
            <a:r>
              <a:rPr lang="ru-RU" dirty="0" err="1"/>
              <a:t>людських</a:t>
            </a:r>
            <a:r>
              <a:rPr lang="ru-RU" dirty="0"/>
              <a:t> жертв і </a:t>
            </a:r>
            <a:r>
              <a:rPr lang="ru-RU" dirty="0" err="1"/>
              <a:t>надмірної</a:t>
            </a:r>
            <a:r>
              <a:rPr lang="ru-RU" dirty="0"/>
              <a:t> </a:t>
            </a:r>
            <a:r>
              <a:rPr lang="ru-RU" dirty="0" err="1"/>
              <a:t>централізації</a:t>
            </a:r>
            <a:r>
              <a:rPr lang="ru-RU" dirty="0"/>
              <a:t>. Голод 1946–1947 </a:t>
            </a:r>
            <a:r>
              <a:rPr lang="ru-RU" dirty="0" err="1"/>
              <a:t>рр</a:t>
            </a:r>
            <a:r>
              <a:rPr lang="ru-RU" dirty="0"/>
              <a:t>., </a:t>
            </a:r>
            <a:r>
              <a:rPr lang="ru-RU" dirty="0" err="1"/>
              <a:t>репресії</a:t>
            </a:r>
            <a:r>
              <a:rPr lang="ru-RU" dirty="0"/>
              <a:t>, </a:t>
            </a:r>
            <a:r>
              <a:rPr lang="ru-RU" dirty="0" err="1"/>
              <a:t>радянізація</a:t>
            </a:r>
            <a:r>
              <a:rPr lang="ru-RU" dirty="0"/>
              <a:t> </a:t>
            </a:r>
            <a:r>
              <a:rPr lang="ru-RU" dirty="0" err="1"/>
              <a:t>Західної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знищення</a:t>
            </a:r>
            <a:r>
              <a:rPr lang="ru-RU" dirty="0"/>
              <a:t> </a:t>
            </a:r>
            <a:r>
              <a:rPr lang="ru-RU" b="1" dirty="0"/>
              <a:t>УГКЦ</a:t>
            </a:r>
            <a:r>
              <a:rPr lang="ru-RU" dirty="0"/>
              <a:t> стали </a:t>
            </a:r>
            <a:r>
              <a:rPr lang="ru-RU" dirty="0" err="1"/>
              <a:t>трагічними</a:t>
            </a:r>
            <a:r>
              <a:rPr lang="ru-RU" dirty="0"/>
              <a:t> </a:t>
            </a:r>
            <a:r>
              <a:rPr lang="ru-RU" dirty="0" err="1"/>
              <a:t>проявами</a:t>
            </a:r>
            <a:r>
              <a:rPr lang="ru-RU" dirty="0"/>
              <a:t> </a:t>
            </a:r>
            <a:r>
              <a:rPr lang="ru-RU" dirty="0" err="1"/>
              <a:t>радянської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заклав основу для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кордонів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 й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через членство в </a:t>
            </a:r>
            <a:r>
              <a:rPr lang="ru-RU" b="1" dirty="0"/>
              <a:t>ООН</a:t>
            </a:r>
            <a:r>
              <a:rPr lang="ru-RU" dirty="0"/>
              <a:t>. Але духовна </a:t>
            </a:r>
            <a:r>
              <a:rPr lang="ru-RU" dirty="0" err="1"/>
              <a:t>ціна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досягнень</a:t>
            </a:r>
            <a:r>
              <a:rPr lang="ru-RU" dirty="0"/>
              <a:t> — </a:t>
            </a:r>
            <a:r>
              <a:rPr lang="ru-RU" dirty="0" err="1"/>
              <a:t>втрачена</a:t>
            </a:r>
            <a:r>
              <a:rPr lang="ru-RU" dirty="0"/>
              <a:t> свобода, страх і </a:t>
            </a:r>
            <a:r>
              <a:rPr lang="ru-RU" dirty="0" err="1"/>
              <a:t>придушення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самосвідомості</a:t>
            </a:r>
            <a:r>
              <a:rPr lang="ru-RU" dirty="0"/>
              <a:t> — </a:t>
            </a:r>
            <a:r>
              <a:rPr lang="ru-RU" dirty="0" err="1"/>
              <a:t>залишила</a:t>
            </a:r>
            <a:r>
              <a:rPr lang="ru-RU" dirty="0"/>
              <a:t> </a:t>
            </a:r>
            <a:r>
              <a:rPr lang="ru-RU" dirty="0" err="1"/>
              <a:t>глибокий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у </a:t>
            </a:r>
            <a:r>
              <a:rPr lang="ru-RU" dirty="0" err="1"/>
              <a:t>суспільній</a:t>
            </a:r>
            <a:r>
              <a:rPr lang="ru-RU" dirty="0"/>
              <a:t> </a:t>
            </a:r>
            <a:r>
              <a:rPr lang="ru-RU" dirty="0" err="1"/>
              <a:t>пам’яті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7452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Вирішення</a:t>
            </a:r>
            <a:r>
              <a:rPr lang="ru-RU" b="1" dirty="0"/>
              <a:t> </a:t>
            </a:r>
            <a:r>
              <a:rPr lang="ru-RU" b="1" dirty="0" err="1"/>
              <a:t>питання</a:t>
            </a:r>
            <a:r>
              <a:rPr lang="ru-RU" b="1" dirty="0"/>
              <a:t> </a:t>
            </a:r>
            <a:r>
              <a:rPr lang="ru-RU" b="1" dirty="0" err="1"/>
              <a:t>західних</a:t>
            </a:r>
            <a:r>
              <a:rPr lang="ru-RU" b="1" dirty="0"/>
              <a:t> </a:t>
            </a:r>
            <a:r>
              <a:rPr lang="ru-RU" b="1" dirty="0" err="1"/>
              <a:t>кордонів</a:t>
            </a:r>
            <a:r>
              <a:rPr lang="ru-RU" b="1" dirty="0"/>
              <a:t> </a:t>
            </a:r>
            <a:r>
              <a:rPr lang="ru-RU" b="1" dirty="0" err="1" smtClean="0"/>
              <a:t>України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3400" dirty="0" err="1"/>
              <a:t>Вирішення</a:t>
            </a:r>
            <a:r>
              <a:rPr lang="ru-RU" sz="3400" dirty="0"/>
              <a:t> </a:t>
            </a:r>
            <a:r>
              <a:rPr lang="ru-RU" sz="3400" dirty="0" err="1"/>
              <a:t>територіальних</a:t>
            </a:r>
            <a:r>
              <a:rPr lang="ru-RU" sz="3400" dirty="0"/>
              <a:t> </a:t>
            </a:r>
            <a:r>
              <a:rPr lang="ru-RU" sz="3400" dirty="0" err="1"/>
              <a:t>питань</a:t>
            </a:r>
            <a:r>
              <a:rPr lang="ru-RU" sz="3400" dirty="0"/>
              <a:t> проходило в </a:t>
            </a:r>
            <a:r>
              <a:rPr lang="ru-RU" sz="3400" dirty="0" err="1"/>
              <a:t>кілька</a:t>
            </a:r>
            <a:r>
              <a:rPr lang="ru-RU" sz="3400" dirty="0"/>
              <a:t> </a:t>
            </a:r>
            <a:r>
              <a:rPr lang="ru-RU" sz="3400" dirty="0" err="1"/>
              <a:t>етапів</a:t>
            </a:r>
            <a:r>
              <a:rPr lang="ru-RU" sz="34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400" b="1" dirty="0" err="1"/>
              <a:t>Включення</a:t>
            </a:r>
            <a:r>
              <a:rPr lang="ru-RU" sz="3400" b="1" dirty="0"/>
              <a:t> </a:t>
            </a:r>
            <a:r>
              <a:rPr lang="ru-RU" sz="3400" b="1" dirty="0" err="1"/>
              <a:t>Західної</a:t>
            </a:r>
            <a:r>
              <a:rPr lang="ru-RU" sz="3400" b="1" dirty="0"/>
              <a:t> </a:t>
            </a:r>
            <a:r>
              <a:rPr lang="ru-RU" sz="3400" b="1" dirty="0" err="1"/>
              <a:t>України</a:t>
            </a:r>
            <a:r>
              <a:rPr lang="ru-RU" sz="3400" b="1" dirty="0"/>
              <a:t> (1939–1945)</a:t>
            </a:r>
            <a:r>
              <a:rPr lang="ru-RU" sz="3400" dirty="0"/>
              <a:t> — </a:t>
            </a:r>
            <a:r>
              <a:rPr lang="ru-RU" sz="3400" dirty="0" err="1"/>
              <a:t>після</a:t>
            </a:r>
            <a:r>
              <a:rPr lang="ru-RU" sz="3400" dirty="0"/>
              <a:t> пакту Молотова-</a:t>
            </a:r>
            <a:r>
              <a:rPr lang="ru-RU" sz="3400" dirty="0" err="1"/>
              <a:t>Ріббентропа</a:t>
            </a:r>
            <a:r>
              <a:rPr lang="ru-RU" sz="3400" dirty="0"/>
              <a:t> </a:t>
            </a:r>
            <a:r>
              <a:rPr lang="ru-RU" sz="3400" dirty="0" err="1"/>
              <a:t>Радянський</a:t>
            </a:r>
            <a:r>
              <a:rPr lang="ru-RU" sz="3400" dirty="0"/>
              <a:t> Союз </a:t>
            </a:r>
            <a:r>
              <a:rPr lang="ru-RU" sz="3400" dirty="0" err="1"/>
              <a:t>приєднав</a:t>
            </a:r>
            <a:r>
              <a:rPr lang="ru-RU" sz="3400" dirty="0"/>
              <a:t> </a:t>
            </a:r>
            <a:r>
              <a:rPr lang="ru-RU" sz="3400" dirty="0" err="1"/>
              <a:t>ці</a:t>
            </a:r>
            <a:r>
              <a:rPr lang="ru-RU" sz="3400" dirty="0"/>
              <a:t> </a:t>
            </a:r>
            <a:r>
              <a:rPr lang="ru-RU" sz="3400" dirty="0" err="1"/>
              <a:t>землі</a:t>
            </a:r>
            <a:r>
              <a:rPr lang="ru-RU" sz="3400" dirty="0"/>
              <a:t>, а </a:t>
            </a:r>
            <a:r>
              <a:rPr lang="ru-RU" sz="3400" dirty="0" err="1"/>
              <a:t>після</a:t>
            </a:r>
            <a:r>
              <a:rPr lang="ru-RU" sz="3400" dirty="0"/>
              <a:t> </a:t>
            </a:r>
            <a:r>
              <a:rPr lang="ru-RU" sz="3400" dirty="0" err="1"/>
              <a:t>війни</a:t>
            </a:r>
            <a:r>
              <a:rPr lang="ru-RU" sz="3400" dirty="0"/>
              <a:t> — </a:t>
            </a:r>
            <a:r>
              <a:rPr lang="ru-RU" sz="3400" dirty="0" err="1"/>
              <a:t>підтвердив</a:t>
            </a:r>
            <a:r>
              <a:rPr lang="ru-RU" sz="3400" dirty="0"/>
              <a:t> </a:t>
            </a:r>
            <a:r>
              <a:rPr lang="ru-RU" sz="3400" dirty="0" err="1"/>
              <a:t>цей</a:t>
            </a:r>
            <a:r>
              <a:rPr lang="ru-RU" sz="3400" dirty="0"/>
              <a:t> статус на </a:t>
            </a:r>
            <a:r>
              <a:rPr lang="ru-RU" sz="3400" dirty="0" err="1"/>
              <a:t>міжнародному</a:t>
            </a:r>
            <a:r>
              <a:rPr lang="ru-RU" sz="3400" dirty="0"/>
              <a:t> </a:t>
            </a:r>
            <a:r>
              <a:rPr lang="ru-RU" sz="3400" dirty="0" err="1"/>
              <a:t>рівні</a:t>
            </a:r>
            <a:r>
              <a:rPr lang="ru-RU" sz="34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400" b="1" dirty="0" err="1"/>
              <a:t>Договір</a:t>
            </a:r>
            <a:r>
              <a:rPr lang="ru-RU" sz="3400" b="1" dirty="0"/>
              <a:t> </a:t>
            </a:r>
            <a:r>
              <a:rPr lang="ru-RU" sz="3400" b="1" dirty="0" err="1"/>
              <a:t>із</a:t>
            </a:r>
            <a:r>
              <a:rPr lang="ru-RU" sz="3400" b="1" dirty="0"/>
              <a:t> </a:t>
            </a:r>
            <a:r>
              <a:rPr lang="ru-RU" sz="3400" b="1" dirty="0" err="1"/>
              <a:t>Польщею</a:t>
            </a:r>
            <a:r>
              <a:rPr lang="ru-RU" sz="3400" b="1" dirty="0"/>
              <a:t> (1945)</a:t>
            </a:r>
            <a:r>
              <a:rPr lang="ru-RU" sz="3400" dirty="0"/>
              <a:t> </a:t>
            </a:r>
            <a:r>
              <a:rPr lang="ru-RU" sz="3400" dirty="0" err="1"/>
              <a:t>закріпив</a:t>
            </a:r>
            <a:r>
              <a:rPr lang="ru-RU" sz="3400" dirty="0"/>
              <a:t> кордон по «</a:t>
            </a:r>
            <a:r>
              <a:rPr lang="ru-RU" sz="3400" dirty="0" err="1"/>
              <a:t>лінії</a:t>
            </a:r>
            <a:r>
              <a:rPr lang="ru-RU" sz="3400" dirty="0"/>
              <a:t> </a:t>
            </a:r>
            <a:r>
              <a:rPr lang="ru-RU" sz="3400" dirty="0" err="1"/>
              <a:t>Керзона</a:t>
            </a:r>
            <a:r>
              <a:rPr lang="ru-RU" sz="3400" dirty="0"/>
              <a:t>» — </a:t>
            </a:r>
            <a:r>
              <a:rPr lang="ru-RU" sz="3400" dirty="0" err="1"/>
              <a:t>із</a:t>
            </a:r>
            <a:r>
              <a:rPr lang="ru-RU" sz="3400" dirty="0"/>
              <a:t> </a:t>
            </a:r>
            <a:r>
              <a:rPr lang="ru-RU" sz="3400" dirty="0" err="1"/>
              <a:t>незначними</a:t>
            </a:r>
            <a:r>
              <a:rPr lang="ru-RU" sz="3400" dirty="0"/>
              <a:t> </a:t>
            </a:r>
            <a:r>
              <a:rPr lang="ru-RU" sz="3400" dirty="0" err="1"/>
              <a:t>відхиленнями</a:t>
            </a:r>
            <a:r>
              <a:rPr lang="ru-RU" sz="3400" dirty="0"/>
              <a:t> на </a:t>
            </a:r>
            <a:r>
              <a:rPr lang="ru-RU" sz="3400" dirty="0" err="1"/>
              <a:t>користь</a:t>
            </a:r>
            <a:r>
              <a:rPr lang="ru-RU" sz="3400" dirty="0"/>
              <a:t> СРСР.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400" b="1" dirty="0" err="1"/>
              <a:t>Включення</a:t>
            </a:r>
            <a:r>
              <a:rPr lang="ru-RU" sz="3400" b="1" dirty="0"/>
              <a:t> </a:t>
            </a:r>
            <a:r>
              <a:rPr lang="ru-RU" sz="3400" b="1" dirty="0" err="1"/>
              <a:t>Закарпаття</a:t>
            </a:r>
            <a:r>
              <a:rPr lang="ru-RU" sz="3400" b="1" dirty="0"/>
              <a:t> (1945)</a:t>
            </a:r>
            <a:r>
              <a:rPr lang="ru-RU" sz="3400" dirty="0"/>
              <a:t> — угода </a:t>
            </a:r>
            <a:r>
              <a:rPr lang="ru-RU" sz="3400" dirty="0" err="1"/>
              <a:t>між</a:t>
            </a:r>
            <a:r>
              <a:rPr lang="ru-RU" sz="3400" dirty="0"/>
              <a:t> СРСР і </a:t>
            </a:r>
            <a:r>
              <a:rPr lang="ru-RU" sz="3400" dirty="0" err="1"/>
              <a:t>Чехословаччиною</a:t>
            </a:r>
            <a:r>
              <a:rPr lang="ru-RU" sz="3400" dirty="0"/>
              <a:t> </a:t>
            </a:r>
            <a:r>
              <a:rPr lang="ru-RU" sz="3400" dirty="0" err="1"/>
              <a:t>приєднала</a:t>
            </a:r>
            <a:r>
              <a:rPr lang="ru-RU" sz="3400" dirty="0"/>
              <a:t> край до складу УРСР.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400" b="1" dirty="0" err="1"/>
              <a:t>Північна</a:t>
            </a:r>
            <a:r>
              <a:rPr lang="ru-RU" sz="3400" b="1" dirty="0"/>
              <a:t> </a:t>
            </a:r>
            <a:r>
              <a:rPr lang="ru-RU" sz="3400" b="1" dirty="0" err="1"/>
              <a:t>Буковина</a:t>
            </a:r>
            <a:r>
              <a:rPr lang="ru-RU" sz="3400" b="1" dirty="0"/>
              <a:t> і </a:t>
            </a:r>
            <a:r>
              <a:rPr lang="ru-RU" sz="3400" b="1" dirty="0" err="1"/>
              <a:t>Бессарабія</a:t>
            </a:r>
            <a:r>
              <a:rPr lang="ru-RU" sz="3400" b="1" dirty="0"/>
              <a:t> (1940–1947)</a:t>
            </a:r>
            <a:r>
              <a:rPr lang="ru-RU" sz="3400" dirty="0"/>
              <a:t> — </a:t>
            </a:r>
            <a:r>
              <a:rPr lang="ru-RU" sz="3400" dirty="0" err="1"/>
              <a:t>їх</a:t>
            </a:r>
            <a:r>
              <a:rPr lang="ru-RU" sz="3400" dirty="0"/>
              <a:t> </a:t>
            </a:r>
            <a:r>
              <a:rPr lang="ru-RU" sz="3400" dirty="0" err="1"/>
              <a:t>приєднання</a:t>
            </a:r>
            <a:r>
              <a:rPr lang="ru-RU" sz="3400" dirty="0"/>
              <a:t> до СРСР </a:t>
            </a:r>
            <a:r>
              <a:rPr lang="ru-RU" sz="3400" dirty="0" err="1"/>
              <a:t>було</a:t>
            </a:r>
            <a:r>
              <a:rPr lang="ru-RU" sz="3400" dirty="0"/>
              <a:t> </a:t>
            </a:r>
            <a:r>
              <a:rPr lang="ru-RU" sz="3400" dirty="0" err="1"/>
              <a:t>підтверджено</a:t>
            </a:r>
            <a:r>
              <a:rPr lang="ru-RU" sz="3400" dirty="0"/>
              <a:t> </a:t>
            </a:r>
            <a:r>
              <a:rPr lang="ru-RU" sz="3400" dirty="0" err="1"/>
              <a:t>Паризькими</a:t>
            </a:r>
            <a:r>
              <a:rPr lang="ru-RU" sz="3400" dirty="0"/>
              <a:t> </a:t>
            </a:r>
            <a:r>
              <a:rPr lang="ru-RU" sz="3400" dirty="0" err="1"/>
              <a:t>мирними</a:t>
            </a:r>
            <a:r>
              <a:rPr lang="ru-RU" sz="3400" dirty="0"/>
              <a:t> договорами.</a:t>
            </a:r>
            <a:br>
              <a:rPr lang="ru-RU" sz="3400" dirty="0"/>
            </a:br>
            <a:r>
              <a:rPr lang="ru-RU" sz="3400" dirty="0" err="1"/>
              <a:t>Ці</a:t>
            </a:r>
            <a:r>
              <a:rPr lang="ru-RU" sz="3400" dirty="0"/>
              <a:t> </a:t>
            </a:r>
            <a:r>
              <a:rPr lang="ru-RU" sz="3400" dirty="0" err="1"/>
              <a:t>зміни</a:t>
            </a:r>
            <a:r>
              <a:rPr lang="ru-RU" sz="3400" dirty="0"/>
              <a:t> стали </a:t>
            </a:r>
            <a:r>
              <a:rPr lang="ru-RU" sz="3400" dirty="0" err="1"/>
              <a:t>частиною</a:t>
            </a:r>
            <a:r>
              <a:rPr lang="ru-RU" sz="3400" dirty="0"/>
              <a:t> масштабного </a:t>
            </a:r>
            <a:r>
              <a:rPr lang="ru-RU" sz="3400" dirty="0" err="1"/>
              <a:t>геополітичного</a:t>
            </a:r>
            <a:r>
              <a:rPr lang="ru-RU" sz="3400" dirty="0"/>
              <a:t> </a:t>
            </a:r>
            <a:r>
              <a:rPr lang="ru-RU" sz="3400" dirty="0" err="1"/>
              <a:t>перекроювання</a:t>
            </a:r>
            <a:r>
              <a:rPr lang="ru-RU" sz="3400" dirty="0"/>
              <a:t> </a:t>
            </a:r>
            <a:r>
              <a:rPr lang="ru-RU" sz="3400" dirty="0" err="1"/>
              <a:t>Східної</a:t>
            </a:r>
            <a:r>
              <a:rPr lang="ru-RU" sz="3400" dirty="0"/>
              <a:t> </a:t>
            </a:r>
            <a:r>
              <a:rPr lang="ru-RU" sz="3400" dirty="0" err="1"/>
              <a:t>Європи</a:t>
            </a:r>
            <a:r>
              <a:rPr lang="ru-RU" sz="3400" dirty="0"/>
              <a:t> </a:t>
            </a:r>
            <a:r>
              <a:rPr lang="ru-RU" sz="3400" dirty="0" err="1"/>
              <a:t>після</a:t>
            </a:r>
            <a:r>
              <a:rPr lang="ru-RU" sz="3400" dirty="0"/>
              <a:t> </a:t>
            </a:r>
            <a:r>
              <a:rPr lang="ru-RU" sz="3400" dirty="0" err="1"/>
              <a:t>війни</a:t>
            </a:r>
            <a:r>
              <a:rPr lang="ru-RU" sz="3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4829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Наслідки</a:t>
            </a:r>
            <a:r>
              <a:rPr lang="ru-RU" b="1" dirty="0"/>
              <a:t> </a:t>
            </a:r>
            <a:r>
              <a:rPr lang="ru-RU" b="1" dirty="0" err="1"/>
              <a:t>геополітичних</a:t>
            </a:r>
            <a:r>
              <a:rPr lang="ru-RU" b="1" dirty="0"/>
              <a:t> </a:t>
            </a:r>
            <a:r>
              <a:rPr lang="ru-RU" b="1" dirty="0" err="1"/>
              <a:t>змін</a:t>
            </a:r>
            <a:r>
              <a:rPr lang="ru-RU" b="1" dirty="0"/>
              <a:t> для </a:t>
            </a:r>
            <a:r>
              <a:rPr lang="ru-RU" b="1" dirty="0" err="1" smtClean="0"/>
              <a:t>України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післявоєнного</a:t>
            </a:r>
            <a:r>
              <a:rPr lang="ru-RU" dirty="0"/>
              <a:t> </a:t>
            </a:r>
            <a:r>
              <a:rPr lang="ru-RU" dirty="0" err="1"/>
              <a:t>перерозподілу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 </a:t>
            </a:r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отримала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кордони</a:t>
            </a:r>
            <a:r>
              <a:rPr lang="ru-RU" dirty="0"/>
              <a:t>. До </a:t>
            </a:r>
            <a:r>
              <a:rPr lang="ru-RU" dirty="0" err="1"/>
              <a:t>її</a:t>
            </a:r>
            <a:r>
              <a:rPr lang="ru-RU" dirty="0"/>
              <a:t> складу </a:t>
            </a:r>
            <a:r>
              <a:rPr lang="ru-RU" dirty="0" err="1"/>
              <a:t>увійшли</a:t>
            </a:r>
            <a:r>
              <a:rPr lang="ru-RU" dirty="0"/>
              <a:t> </a:t>
            </a:r>
            <a:r>
              <a:rPr lang="ru-RU" dirty="0" err="1"/>
              <a:t>західноукраїнські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, </a:t>
            </a:r>
            <a:r>
              <a:rPr lang="ru-RU" dirty="0" err="1"/>
              <a:t>Закарпаття</a:t>
            </a:r>
            <a:r>
              <a:rPr lang="ru-RU" dirty="0"/>
              <a:t>, </a:t>
            </a:r>
            <a:r>
              <a:rPr lang="ru-RU" dirty="0" err="1"/>
              <a:t>Північна</a:t>
            </a:r>
            <a:r>
              <a:rPr lang="ru-RU" dirty="0"/>
              <a:t> </a:t>
            </a:r>
            <a:r>
              <a:rPr lang="ru-RU" dirty="0" err="1"/>
              <a:t>Буковина</a:t>
            </a:r>
            <a:r>
              <a:rPr lang="ru-RU" dirty="0"/>
              <a:t> і </a:t>
            </a:r>
            <a:r>
              <a:rPr lang="ru-RU" dirty="0" err="1"/>
              <a:t>Бессарабія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збільшило</a:t>
            </a:r>
            <a:r>
              <a:rPr lang="ru-RU" dirty="0"/>
              <a:t> </a:t>
            </a:r>
            <a:r>
              <a:rPr lang="ru-RU" dirty="0" err="1"/>
              <a:t>площу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, </a:t>
            </a:r>
            <a:r>
              <a:rPr lang="ru-RU" dirty="0" err="1"/>
              <a:t>змінило</a:t>
            </a:r>
            <a:r>
              <a:rPr lang="ru-RU" dirty="0"/>
              <a:t> </a:t>
            </a:r>
            <a:r>
              <a:rPr lang="ru-RU" dirty="0" err="1"/>
              <a:t>етнічний</a:t>
            </a:r>
            <a:r>
              <a:rPr lang="ru-RU" dirty="0"/>
              <a:t> склад </a:t>
            </a:r>
            <a:r>
              <a:rPr lang="ru-RU" dirty="0" err="1"/>
              <a:t>населення</a:t>
            </a:r>
            <a:r>
              <a:rPr lang="ru-RU" dirty="0"/>
              <a:t> і створило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політичні</a:t>
            </a:r>
            <a:r>
              <a:rPr lang="ru-RU" dirty="0"/>
              <a:t> </a:t>
            </a:r>
            <a:r>
              <a:rPr lang="ru-RU" dirty="0" err="1"/>
              <a:t>виклики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супроводжувалося</a:t>
            </a:r>
            <a:r>
              <a:rPr lang="ru-RU" dirty="0"/>
              <a:t> </a:t>
            </a:r>
            <a:r>
              <a:rPr lang="ru-RU" dirty="0" err="1"/>
              <a:t>насильницькими</a:t>
            </a:r>
            <a:r>
              <a:rPr lang="ru-RU" dirty="0"/>
              <a:t> </a:t>
            </a:r>
            <a:r>
              <a:rPr lang="ru-RU" dirty="0" err="1"/>
              <a:t>депортаціями</a:t>
            </a:r>
            <a:r>
              <a:rPr lang="ru-RU" dirty="0"/>
              <a:t> </a:t>
            </a:r>
            <a:r>
              <a:rPr lang="ru-RU" dirty="0" err="1"/>
              <a:t>поляків</a:t>
            </a:r>
            <a:r>
              <a:rPr lang="ru-RU" dirty="0"/>
              <a:t>, </a:t>
            </a:r>
            <a:r>
              <a:rPr lang="ru-RU" dirty="0" err="1"/>
              <a:t>українців</a:t>
            </a:r>
            <a:r>
              <a:rPr lang="ru-RU" dirty="0"/>
              <a:t> і </a:t>
            </a:r>
            <a:r>
              <a:rPr lang="ru-RU" dirty="0" err="1"/>
              <a:t>євреїв</a:t>
            </a:r>
            <a:r>
              <a:rPr lang="ru-RU" dirty="0"/>
              <a:t>, </a:t>
            </a:r>
            <a:r>
              <a:rPr lang="ru-RU" dirty="0" err="1"/>
              <a:t>репресіями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еліт</a:t>
            </a:r>
            <a:r>
              <a:rPr lang="ru-RU" dirty="0"/>
              <a:t>, </a:t>
            </a:r>
            <a:r>
              <a:rPr lang="ru-RU" dirty="0" err="1"/>
              <a:t>насадженням</a:t>
            </a:r>
            <a:r>
              <a:rPr lang="ru-RU" dirty="0"/>
              <a:t> </a:t>
            </a:r>
            <a:r>
              <a:rPr lang="ru-RU" dirty="0" err="1"/>
              <a:t>радянської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та </a:t>
            </a:r>
            <a:r>
              <a:rPr lang="ru-RU" dirty="0" err="1"/>
              <a:t>централізованої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. Таким чином,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кордони</a:t>
            </a:r>
            <a:r>
              <a:rPr lang="ru-RU" dirty="0"/>
              <a:t> стали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територіальним</a:t>
            </a:r>
            <a:r>
              <a:rPr lang="ru-RU" dirty="0"/>
              <a:t> </a:t>
            </a:r>
            <a:r>
              <a:rPr lang="ru-RU" dirty="0" err="1"/>
              <a:t>надбанням</a:t>
            </a:r>
            <a:r>
              <a:rPr lang="ru-RU" dirty="0"/>
              <a:t>, а й </a:t>
            </a:r>
            <a:r>
              <a:rPr lang="ru-RU" dirty="0" err="1"/>
              <a:t>джерелом</a:t>
            </a:r>
            <a:r>
              <a:rPr lang="ru-RU" dirty="0"/>
              <a:t> </a:t>
            </a:r>
            <a:r>
              <a:rPr lang="ru-RU" dirty="0" err="1"/>
              <a:t>глибоких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травм.</a:t>
            </a:r>
          </a:p>
        </p:txBody>
      </p:sp>
    </p:spTree>
    <p:extLst>
      <p:ext uri="{BB962C8B-B14F-4D97-AF65-F5344CB8AC3E}">
        <p14:creationId xmlns:p14="http://schemas.microsoft.com/office/powerpoint/2010/main" val="3782991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Українська</a:t>
            </a:r>
            <a:r>
              <a:rPr lang="ru-RU" b="1" dirty="0"/>
              <a:t> РСР у </a:t>
            </a:r>
            <a:r>
              <a:rPr lang="ru-RU" b="1" dirty="0" err="1"/>
              <a:t>міжнародних</a:t>
            </a:r>
            <a:r>
              <a:rPr lang="ru-RU" b="1" dirty="0"/>
              <a:t> </a:t>
            </a:r>
            <a:r>
              <a:rPr lang="ru-RU" b="1" dirty="0" err="1" smtClean="0"/>
              <a:t>відносинах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err="1"/>
              <a:t>Українська</a:t>
            </a:r>
            <a:r>
              <a:rPr lang="ru-RU" dirty="0"/>
              <a:t> РСР у </a:t>
            </a:r>
            <a:r>
              <a:rPr lang="ru-RU" dirty="0" err="1"/>
              <a:t>післявоєнній</a:t>
            </a:r>
            <a:r>
              <a:rPr lang="ru-RU" dirty="0"/>
              <a:t>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мала </a:t>
            </a:r>
            <a:r>
              <a:rPr lang="ru-RU" dirty="0" err="1"/>
              <a:t>формальний</a:t>
            </a:r>
            <a:r>
              <a:rPr lang="ru-RU" dirty="0"/>
              <a:t>, але </a:t>
            </a:r>
            <a:r>
              <a:rPr lang="ru-RU" dirty="0" err="1"/>
              <a:t>показовий</a:t>
            </a:r>
            <a:r>
              <a:rPr lang="ru-RU" dirty="0"/>
              <a:t> статус. У 1944 </a:t>
            </a:r>
            <a:r>
              <a:rPr lang="ru-RU" dirty="0" err="1"/>
              <a:t>році</a:t>
            </a:r>
            <a:r>
              <a:rPr lang="ru-RU" dirty="0"/>
              <a:t> до </a:t>
            </a:r>
            <a:r>
              <a:rPr lang="ru-RU" dirty="0" err="1"/>
              <a:t>Конституції</a:t>
            </a:r>
            <a:r>
              <a:rPr lang="ru-RU" dirty="0"/>
              <a:t> СРСР </a:t>
            </a:r>
            <a:r>
              <a:rPr lang="ru-RU" dirty="0" err="1"/>
              <a:t>було</a:t>
            </a:r>
            <a:r>
              <a:rPr lang="ru-RU" dirty="0"/>
              <a:t> внесено </a:t>
            </a:r>
            <a:r>
              <a:rPr lang="ru-RU" dirty="0" err="1"/>
              <a:t>зміни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дозволяли </a:t>
            </a:r>
            <a:r>
              <a:rPr lang="ru-RU" dirty="0" err="1"/>
              <a:t>союзним</a:t>
            </a:r>
            <a:r>
              <a:rPr lang="ru-RU" dirty="0"/>
              <a:t> </a:t>
            </a:r>
            <a:r>
              <a:rPr lang="ru-RU" dirty="0" err="1"/>
              <a:t>республікам</a:t>
            </a:r>
            <a:r>
              <a:rPr lang="ru-RU" dirty="0"/>
              <a:t> вести </a:t>
            </a:r>
            <a:r>
              <a:rPr lang="ru-RU" dirty="0" err="1"/>
              <a:t>зовнішню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. На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ухвалювала</a:t>
            </a:r>
            <a:r>
              <a:rPr lang="ru-RU" dirty="0"/>
              <a:t> Москва, але </a:t>
            </a:r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отримала</a:t>
            </a:r>
            <a:r>
              <a:rPr lang="ru-RU" dirty="0"/>
              <a:t> право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власне</a:t>
            </a:r>
            <a:r>
              <a:rPr lang="ru-RU" dirty="0"/>
              <a:t> </a:t>
            </a:r>
            <a:r>
              <a:rPr lang="ru-RU" dirty="0" err="1"/>
              <a:t>представництво</a:t>
            </a:r>
            <a:r>
              <a:rPr lang="ru-RU" dirty="0"/>
              <a:t> в ООН.</a:t>
            </a:r>
            <a:br>
              <a:rPr lang="ru-RU" dirty="0"/>
            </a:b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дипломатичної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Сталіна</a:t>
            </a:r>
            <a:r>
              <a:rPr lang="ru-RU" dirty="0"/>
              <a:t> — </a:t>
            </a:r>
            <a:r>
              <a:rPr lang="ru-RU" dirty="0" err="1"/>
              <a:t>збільшити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радянських</a:t>
            </a:r>
            <a:r>
              <a:rPr lang="ru-RU" dirty="0"/>
              <a:t> </a:t>
            </a:r>
            <a:r>
              <a:rPr lang="ru-RU" dirty="0" err="1"/>
              <a:t>голосів</a:t>
            </a:r>
            <a:r>
              <a:rPr lang="ru-RU" dirty="0"/>
              <a:t> у </a:t>
            </a:r>
            <a:r>
              <a:rPr lang="ru-RU" dirty="0" err="1"/>
              <a:t>Генеральній</a:t>
            </a:r>
            <a:r>
              <a:rPr lang="ru-RU" dirty="0"/>
              <a:t> </a:t>
            </a:r>
            <a:r>
              <a:rPr lang="ru-RU" dirty="0" err="1"/>
              <a:t>Асамблеї</a:t>
            </a:r>
            <a:r>
              <a:rPr lang="ru-RU" dirty="0"/>
              <a:t>. Так, у 1945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Україна</a:t>
            </a:r>
            <a:r>
              <a:rPr lang="ru-RU" dirty="0"/>
              <a:t> стала </a:t>
            </a:r>
            <a:r>
              <a:rPr lang="ru-RU" dirty="0" err="1"/>
              <a:t>однією</a:t>
            </a:r>
            <a:r>
              <a:rPr lang="ru-RU" dirty="0"/>
              <a:t> з 51 держав-</a:t>
            </a:r>
            <a:r>
              <a:rPr lang="ru-RU" dirty="0" err="1"/>
              <a:t>засновниць</a:t>
            </a:r>
            <a:r>
              <a:rPr lang="ru-RU" dirty="0"/>
              <a:t> ООН, </a:t>
            </a:r>
            <a:r>
              <a:rPr lang="ru-RU" dirty="0" err="1"/>
              <a:t>що</a:t>
            </a:r>
            <a:r>
              <a:rPr lang="ru-RU" dirty="0"/>
              <a:t> мало </a:t>
            </a:r>
            <a:r>
              <a:rPr lang="ru-RU" dirty="0" err="1"/>
              <a:t>символічне</a:t>
            </a:r>
            <a:r>
              <a:rPr lang="ru-RU" dirty="0"/>
              <a:t>, але </a:t>
            </a:r>
            <a:r>
              <a:rPr lang="ru-RU" dirty="0" err="1"/>
              <a:t>важливе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для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подальшої</a:t>
            </a:r>
            <a:r>
              <a:rPr lang="ru-RU" dirty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суб’єктності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7980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Міжнародна</a:t>
            </a:r>
            <a:r>
              <a:rPr lang="ru-RU" b="1" dirty="0"/>
              <a:t> </a:t>
            </a:r>
            <a:r>
              <a:rPr lang="ru-RU" b="1" dirty="0" err="1"/>
              <a:t>діяльність</a:t>
            </a:r>
            <a:r>
              <a:rPr lang="ru-RU" b="1" dirty="0"/>
              <a:t> </a:t>
            </a:r>
            <a:r>
              <a:rPr lang="ru-RU" b="1" dirty="0" smtClean="0"/>
              <a:t>УРСР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Україна</a:t>
            </a:r>
            <a:r>
              <a:rPr lang="ru-RU" dirty="0"/>
              <a:t> брала участь у </a:t>
            </a:r>
            <a:r>
              <a:rPr lang="ru-RU" dirty="0" err="1"/>
              <a:t>роботі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ООН, </a:t>
            </a:r>
            <a:r>
              <a:rPr lang="ru-RU" dirty="0" err="1"/>
              <a:t>насамперед</a:t>
            </a:r>
            <a:r>
              <a:rPr lang="ru-RU" dirty="0"/>
              <a:t> тих,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займалися</a:t>
            </a:r>
            <a:r>
              <a:rPr lang="ru-RU" dirty="0"/>
              <a:t> </a:t>
            </a:r>
            <a:r>
              <a:rPr lang="ru-RU" dirty="0" err="1"/>
              <a:t>економічними</a:t>
            </a:r>
            <a:r>
              <a:rPr lang="ru-RU" dirty="0"/>
              <a:t> та </a:t>
            </a:r>
            <a:r>
              <a:rPr lang="ru-RU" dirty="0" err="1"/>
              <a:t>гуманітарними</a:t>
            </a:r>
            <a:r>
              <a:rPr lang="ru-RU" dirty="0"/>
              <a:t> </a:t>
            </a:r>
            <a:r>
              <a:rPr lang="ru-RU" dirty="0" err="1"/>
              <a:t>питаннями</a:t>
            </a:r>
            <a:r>
              <a:rPr lang="ru-RU" dirty="0"/>
              <a:t>. </a:t>
            </a:r>
            <a:r>
              <a:rPr lang="ru-RU" dirty="0" err="1"/>
              <a:t>Представники</a:t>
            </a:r>
            <a:r>
              <a:rPr lang="ru-RU" dirty="0"/>
              <a:t> УРСР </a:t>
            </a:r>
            <a:r>
              <a:rPr lang="ru-RU" dirty="0" err="1"/>
              <a:t>голосували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позицій</a:t>
            </a:r>
            <a:r>
              <a:rPr lang="ru-RU" dirty="0"/>
              <a:t> </a:t>
            </a:r>
            <a:r>
              <a:rPr lang="ru-RU" dirty="0" err="1"/>
              <a:t>Радянського</a:t>
            </a:r>
            <a:r>
              <a:rPr lang="ru-RU" dirty="0"/>
              <a:t> Союзу. </a:t>
            </a:r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підтримувала</a:t>
            </a:r>
            <a:r>
              <a:rPr lang="ru-RU" dirty="0"/>
              <a:t> </a:t>
            </a:r>
            <a:r>
              <a:rPr lang="ru-RU" dirty="0" err="1"/>
              <a:t>антиколоніальні</a:t>
            </a:r>
            <a:r>
              <a:rPr lang="ru-RU" dirty="0"/>
              <a:t> </a:t>
            </a:r>
            <a:r>
              <a:rPr lang="ru-RU" dirty="0" err="1"/>
              <a:t>рухи</a:t>
            </a:r>
            <a:r>
              <a:rPr lang="ru-RU" dirty="0"/>
              <a:t>, </a:t>
            </a:r>
            <a:r>
              <a:rPr lang="ru-RU" dirty="0" err="1"/>
              <a:t>виступала</a:t>
            </a:r>
            <a:r>
              <a:rPr lang="ru-RU" dirty="0"/>
              <a:t> за </a:t>
            </a:r>
            <a:r>
              <a:rPr lang="ru-RU" dirty="0" err="1"/>
              <a:t>мирне</a:t>
            </a:r>
            <a:r>
              <a:rPr lang="ru-RU" dirty="0"/>
              <a:t> </a:t>
            </a:r>
            <a:r>
              <a:rPr lang="ru-RU" dirty="0" err="1"/>
              <a:t>співіснування</a:t>
            </a:r>
            <a:r>
              <a:rPr lang="ru-RU" dirty="0"/>
              <a:t> і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ядерної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—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діяла</a:t>
            </a:r>
            <a:r>
              <a:rPr lang="ru-RU" dirty="0"/>
              <a:t> в </a:t>
            </a:r>
            <a:r>
              <a:rPr lang="ru-RU" dirty="0" err="1"/>
              <a:t>руслі</a:t>
            </a:r>
            <a:r>
              <a:rPr lang="ru-RU" dirty="0"/>
              <a:t> </a:t>
            </a:r>
            <a:r>
              <a:rPr lang="ru-RU" dirty="0" err="1"/>
              <a:t>радянської</a:t>
            </a:r>
            <a:r>
              <a:rPr lang="ru-RU" dirty="0"/>
              <a:t> </a:t>
            </a:r>
            <a:r>
              <a:rPr lang="ru-RU" dirty="0" err="1"/>
              <a:t>пропаганди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символічна</a:t>
            </a:r>
            <a:r>
              <a:rPr lang="ru-RU" dirty="0"/>
              <a:t> участь мала </a:t>
            </a:r>
            <a:r>
              <a:rPr lang="ru-RU" dirty="0" err="1"/>
              <a:t>значення</a:t>
            </a:r>
            <a:r>
              <a:rPr lang="ru-RU" dirty="0"/>
              <a:t>: вона </a:t>
            </a:r>
            <a:r>
              <a:rPr lang="ru-RU" dirty="0" err="1"/>
              <a:t>сприяла</a:t>
            </a:r>
            <a:r>
              <a:rPr lang="ru-RU" dirty="0"/>
              <a:t> </a:t>
            </a:r>
            <a:r>
              <a:rPr lang="ru-RU" dirty="0" err="1"/>
              <a:t>закріпленню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кордонів</a:t>
            </a:r>
            <a:r>
              <a:rPr lang="ru-RU" dirty="0"/>
              <a:t> УРСР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ролі</a:t>
            </a:r>
            <a:r>
              <a:rPr lang="ru-RU" dirty="0"/>
              <a:t> як </a:t>
            </a:r>
            <a:r>
              <a:rPr lang="ru-RU" dirty="0" err="1"/>
              <a:t>однієї</a:t>
            </a:r>
            <a:r>
              <a:rPr lang="ru-RU" dirty="0"/>
              <a:t> з </a:t>
            </a:r>
            <a:r>
              <a:rPr lang="ru-RU" dirty="0" err="1"/>
              <a:t>республік-переможниць</a:t>
            </a:r>
            <a:r>
              <a:rPr lang="ru-RU" dirty="0"/>
              <a:t> у </a:t>
            </a:r>
            <a:r>
              <a:rPr lang="ru-RU" dirty="0" err="1"/>
              <a:t>Другій</a:t>
            </a:r>
            <a:r>
              <a:rPr lang="ru-RU" dirty="0"/>
              <a:t> </a:t>
            </a:r>
            <a:r>
              <a:rPr lang="ru-RU" dirty="0" err="1"/>
              <a:t>світовій</a:t>
            </a:r>
            <a:r>
              <a:rPr lang="ru-RU" dirty="0"/>
              <a:t> </a:t>
            </a:r>
            <a:r>
              <a:rPr lang="ru-RU" dirty="0" err="1"/>
              <a:t>війні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4056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Формальний</a:t>
            </a:r>
            <a:r>
              <a:rPr lang="ru-RU" b="1" dirty="0"/>
              <a:t> статус і </a:t>
            </a:r>
            <a:r>
              <a:rPr lang="ru-RU" b="1" dirty="0" err="1"/>
              <a:t>реальні</a:t>
            </a:r>
            <a:r>
              <a:rPr lang="ru-RU" b="1" dirty="0"/>
              <a:t> </a:t>
            </a:r>
            <a:r>
              <a:rPr lang="ru-RU" b="1" dirty="0" err="1"/>
              <a:t>обмеження</a:t>
            </a:r>
            <a:r>
              <a:rPr lang="ru-RU" b="1" dirty="0"/>
              <a:t> </a:t>
            </a:r>
            <a:r>
              <a:rPr lang="ru-RU" b="1" dirty="0" smtClean="0"/>
              <a:t>УРСР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Попри статус </a:t>
            </a:r>
            <a:r>
              <a:rPr lang="ru-RU" dirty="0" err="1"/>
              <a:t>засновниці</a:t>
            </a:r>
            <a:r>
              <a:rPr lang="ru-RU" dirty="0"/>
              <a:t> ООН, </a:t>
            </a:r>
            <a:r>
              <a:rPr lang="ru-RU" dirty="0" err="1"/>
              <a:t>Україна</a:t>
            </a:r>
            <a:r>
              <a:rPr lang="ru-RU" dirty="0"/>
              <a:t> не мала </a:t>
            </a:r>
            <a:r>
              <a:rPr lang="ru-RU" dirty="0" err="1"/>
              <a:t>реальної</a:t>
            </a:r>
            <a:r>
              <a:rPr lang="ru-RU" dirty="0"/>
              <a:t> </a:t>
            </a:r>
            <a:r>
              <a:rPr lang="ru-RU" dirty="0" err="1"/>
              <a:t>автономії</a:t>
            </a:r>
            <a:r>
              <a:rPr lang="ru-RU" dirty="0"/>
              <a:t> у </a:t>
            </a:r>
            <a:r>
              <a:rPr lang="ru-RU" dirty="0" err="1"/>
              <a:t>зовнішньополітичній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.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узгоджувалися</a:t>
            </a:r>
            <a:r>
              <a:rPr lang="ru-RU" dirty="0"/>
              <a:t> з </a:t>
            </a:r>
            <a:r>
              <a:rPr lang="ru-RU" dirty="0" err="1"/>
              <a:t>Москвою</a:t>
            </a:r>
            <a:r>
              <a:rPr lang="ru-RU" dirty="0"/>
              <a:t>, а </a:t>
            </a:r>
            <a:r>
              <a:rPr lang="ru-RU" dirty="0" err="1"/>
              <a:t>українські</a:t>
            </a:r>
            <a:r>
              <a:rPr lang="ru-RU" dirty="0"/>
              <a:t> </a:t>
            </a:r>
            <a:r>
              <a:rPr lang="ru-RU" dirty="0" err="1"/>
              <a:t>дипломати</a:t>
            </a:r>
            <a:r>
              <a:rPr lang="ru-RU" dirty="0"/>
              <a:t> </a:t>
            </a:r>
            <a:r>
              <a:rPr lang="ru-RU" dirty="0" err="1"/>
              <a:t>діяли</a:t>
            </a:r>
            <a:r>
              <a:rPr lang="ru-RU" dirty="0"/>
              <a:t> як </a:t>
            </a:r>
            <a:r>
              <a:rPr lang="ru-RU" dirty="0" err="1"/>
              <a:t>представники</a:t>
            </a:r>
            <a:r>
              <a:rPr lang="ru-RU" dirty="0"/>
              <a:t> </a:t>
            </a:r>
            <a:r>
              <a:rPr lang="ru-RU" dirty="0" err="1"/>
              <a:t>радянських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Проте</a:t>
            </a:r>
            <a:r>
              <a:rPr lang="ru-RU" dirty="0"/>
              <a:t> участь у </a:t>
            </a:r>
            <a:r>
              <a:rPr lang="ru-RU" dirty="0" err="1"/>
              <a:t>міжнародній</a:t>
            </a:r>
            <a:r>
              <a:rPr lang="ru-RU" dirty="0"/>
              <a:t> </a:t>
            </a:r>
            <a:r>
              <a:rPr lang="ru-RU" dirty="0" err="1"/>
              <a:t>дипломатії</a:t>
            </a:r>
            <a:r>
              <a:rPr lang="ru-RU" dirty="0"/>
              <a:t> </a:t>
            </a:r>
            <a:r>
              <a:rPr lang="ru-RU" dirty="0" err="1"/>
              <a:t>створювала</a:t>
            </a:r>
            <a:r>
              <a:rPr lang="ru-RU" dirty="0"/>
              <a:t> </a:t>
            </a:r>
            <a:r>
              <a:rPr lang="ru-RU" dirty="0" err="1"/>
              <a:t>важливий</a:t>
            </a:r>
            <a:r>
              <a:rPr lang="ru-RU" dirty="0"/>
              <a:t> прецедент для </a:t>
            </a:r>
            <a:r>
              <a:rPr lang="ru-RU" dirty="0" err="1"/>
              <a:t>майбутнього</a:t>
            </a:r>
            <a:r>
              <a:rPr lang="ru-RU" dirty="0"/>
              <a:t> —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дозволив </a:t>
            </a:r>
            <a:r>
              <a:rPr lang="ru-RU" dirty="0" err="1"/>
              <a:t>незалежній</a:t>
            </a:r>
            <a:r>
              <a:rPr lang="ru-RU" dirty="0"/>
              <a:t> </a:t>
            </a:r>
            <a:r>
              <a:rPr lang="ru-RU" dirty="0" err="1"/>
              <a:t>Україні</a:t>
            </a:r>
            <a:r>
              <a:rPr lang="ru-RU" dirty="0"/>
              <a:t> у 1991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здобути</a:t>
            </a:r>
            <a:r>
              <a:rPr lang="ru-RU" dirty="0"/>
              <a:t>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. Таким чином, </a:t>
            </a:r>
            <a:r>
              <a:rPr lang="ru-RU" dirty="0" err="1"/>
              <a:t>повоєнний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став </a:t>
            </a:r>
            <a:r>
              <a:rPr lang="ru-RU" dirty="0" err="1"/>
              <a:t>етапом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державності</a:t>
            </a:r>
            <a:r>
              <a:rPr lang="ru-RU" dirty="0"/>
              <a:t> в межах </a:t>
            </a:r>
            <a:r>
              <a:rPr lang="ru-RU" dirty="0" err="1"/>
              <a:t>радянської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7438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Відбудова</a:t>
            </a:r>
            <a:r>
              <a:rPr lang="ru-RU" b="1" dirty="0"/>
              <a:t> народного </a:t>
            </a:r>
            <a:r>
              <a:rPr lang="ru-RU" b="1" dirty="0" err="1"/>
              <a:t>господарства</a:t>
            </a:r>
            <a:r>
              <a:rPr lang="ru-RU" b="1" dirty="0"/>
              <a:t>: </a:t>
            </a:r>
            <a:r>
              <a:rPr lang="ru-RU" b="1" dirty="0" err="1"/>
              <a:t>загальна</a:t>
            </a:r>
            <a:r>
              <a:rPr lang="ru-RU" b="1" dirty="0"/>
              <a:t> </a:t>
            </a:r>
            <a:r>
              <a:rPr lang="ru-RU" b="1" dirty="0" smtClean="0"/>
              <a:t>характеристика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err="1"/>
              <a:t>Повоєнна</a:t>
            </a:r>
            <a:r>
              <a:rPr lang="ru-RU" dirty="0"/>
              <a:t> </a:t>
            </a:r>
            <a:r>
              <a:rPr lang="ru-RU" dirty="0" err="1"/>
              <a:t>відбудова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надзвичайно</a:t>
            </a:r>
            <a:r>
              <a:rPr lang="ru-RU" dirty="0"/>
              <a:t> </a:t>
            </a:r>
            <a:r>
              <a:rPr lang="ru-RU" dirty="0" err="1"/>
              <a:t>складним</a:t>
            </a:r>
            <a:r>
              <a:rPr lang="ru-RU" dirty="0"/>
              <a:t> </a:t>
            </a:r>
            <a:r>
              <a:rPr lang="ru-RU" dirty="0" err="1"/>
              <a:t>завданням</a:t>
            </a:r>
            <a:r>
              <a:rPr lang="ru-RU" dirty="0"/>
              <a:t>.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зруйновано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16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спалено </a:t>
            </a:r>
            <a:r>
              <a:rPr lang="ru-RU" dirty="0" err="1"/>
              <a:t>сотні</a:t>
            </a:r>
            <a:r>
              <a:rPr lang="ru-RU" dirty="0"/>
              <a:t> </a:t>
            </a:r>
            <a:r>
              <a:rPr lang="ru-RU" dirty="0" err="1"/>
              <a:t>міст</a:t>
            </a:r>
            <a:r>
              <a:rPr lang="ru-RU" dirty="0"/>
              <a:t> і </a:t>
            </a:r>
            <a:r>
              <a:rPr lang="ru-RU" dirty="0" err="1"/>
              <a:t>сіл</a:t>
            </a:r>
            <a:r>
              <a:rPr lang="ru-RU" dirty="0"/>
              <a:t>, </a:t>
            </a:r>
            <a:r>
              <a:rPr lang="ru-RU" dirty="0" err="1"/>
              <a:t>вивезено</a:t>
            </a:r>
            <a:r>
              <a:rPr lang="ru-RU" dirty="0"/>
              <a:t> </a:t>
            </a:r>
            <a:r>
              <a:rPr lang="ru-RU" dirty="0" err="1"/>
              <a:t>мільйони</a:t>
            </a:r>
            <a:r>
              <a:rPr lang="ru-RU" dirty="0"/>
              <a:t> людей. </a:t>
            </a:r>
            <a:r>
              <a:rPr lang="ru-RU" dirty="0" err="1"/>
              <a:t>Промисловий</a:t>
            </a:r>
            <a:r>
              <a:rPr lang="ru-RU" dirty="0"/>
              <a:t> </a:t>
            </a:r>
            <a:r>
              <a:rPr lang="ru-RU" dirty="0" err="1"/>
              <a:t>потенціал</a:t>
            </a:r>
            <a:r>
              <a:rPr lang="ru-RU" dirty="0"/>
              <a:t> </a:t>
            </a:r>
            <a:r>
              <a:rPr lang="ru-RU" dirty="0" err="1"/>
              <a:t>скоротився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наполовину, </a:t>
            </a:r>
            <a:r>
              <a:rPr lang="ru-RU" dirty="0" err="1"/>
              <a:t>сільське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 — </a:t>
            </a:r>
            <a:r>
              <a:rPr lang="ru-RU" dirty="0" err="1"/>
              <a:t>втратило</a:t>
            </a:r>
            <a:r>
              <a:rPr lang="ru-RU" dirty="0"/>
              <a:t> </a:t>
            </a:r>
            <a:r>
              <a:rPr lang="ru-RU" dirty="0" err="1"/>
              <a:t>більшу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техніки</a:t>
            </a:r>
            <a:r>
              <a:rPr lang="ru-RU" dirty="0"/>
              <a:t> та </a:t>
            </a:r>
            <a:r>
              <a:rPr lang="ru-RU" dirty="0" err="1"/>
              <a:t>поголів’я</a:t>
            </a:r>
            <a:r>
              <a:rPr lang="ru-RU" dirty="0"/>
              <a:t> </a:t>
            </a:r>
            <a:r>
              <a:rPr lang="ru-RU" dirty="0" err="1"/>
              <a:t>худоби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Відбудова</a:t>
            </a:r>
            <a:r>
              <a:rPr lang="ru-RU" dirty="0"/>
              <a:t> проходила </a:t>
            </a:r>
            <a:r>
              <a:rPr lang="ru-RU" dirty="0" err="1"/>
              <a:t>під</a:t>
            </a:r>
            <a:r>
              <a:rPr lang="ru-RU" dirty="0"/>
              <a:t> контролем </a:t>
            </a:r>
            <a:r>
              <a:rPr lang="ru-RU" dirty="0" err="1"/>
              <a:t>центральної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у межах </a:t>
            </a:r>
            <a:r>
              <a:rPr lang="ru-RU" dirty="0" err="1"/>
              <a:t>Четвертої</a:t>
            </a:r>
            <a:r>
              <a:rPr lang="ru-RU" dirty="0"/>
              <a:t> </a:t>
            </a:r>
            <a:r>
              <a:rPr lang="ru-RU" dirty="0" err="1"/>
              <a:t>п’ятирічки</a:t>
            </a:r>
            <a:r>
              <a:rPr lang="ru-RU" dirty="0"/>
              <a:t> (1946–1950 </a:t>
            </a:r>
            <a:r>
              <a:rPr lang="ru-RU" dirty="0" err="1"/>
              <a:t>рр</a:t>
            </a:r>
            <a:r>
              <a:rPr lang="ru-RU" dirty="0"/>
              <a:t>.), метою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довоєнного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, а й </a:t>
            </a:r>
            <a:r>
              <a:rPr lang="ru-RU" dirty="0" err="1"/>
              <a:t>перевищення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.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спрямовувалися</a:t>
            </a:r>
            <a:r>
              <a:rPr lang="ru-RU" dirty="0"/>
              <a:t> на </a:t>
            </a:r>
            <a:r>
              <a:rPr lang="ru-RU" dirty="0" err="1"/>
              <a:t>важку</a:t>
            </a:r>
            <a:r>
              <a:rPr lang="ru-RU" dirty="0"/>
              <a:t> </a:t>
            </a:r>
            <a:r>
              <a:rPr lang="ru-RU" dirty="0" err="1"/>
              <a:t>промисловість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мало як </a:t>
            </a:r>
            <a:r>
              <a:rPr lang="ru-RU" dirty="0" err="1"/>
              <a:t>позитивні</a:t>
            </a:r>
            <a:r>
              <a:rPr lang="ru-RU" dirty="0"/>
              <a:t>, так і </a:t>
            </a:r>
            <a:r>
              <a:rPr lang="ru-RU" dirty="0" err="1"/>
              <a:t>негативні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63757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1336</Words>
  <Application>Microsoft Office PowerPoint</Application>
  <PresentationFormat>Экран (4:3)</PresentationFormat>
  <Paragraphs>72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Україна в першому повоєнному десятиріччі (1945–1955 рр.)</vt:lpstr>
      <vt:lpstr>Геополітичні наслідки Другої світової війни</vt:lpstr>
      <vt:lpstr>Україна в системі післявоєнних геополітичних змін</vt:lpstr>
      <vt:lpstr>Вирішення питання західних кордонів України</vt:lpstr>
      <vt:lpstr>Наслідки геополітичних змін для України</vt:lpstr>
      <vt:lpstr>Українська РСР у міжнародних відносинах</vt:lpstr>
      <vt:lpstr>Міжнародна діяльність УРСР</vt:lpstr>
      <vt:lpstr>Формальний статус і реальні обмеження УРСР</vt:lpstr>
      <vt:lpstr>Відбудова народного господарства: загальна характеристика</vt:lpstr>
      <vt:lpstr>Відбудова промисловості України</vt:lpstr>
      <vt:lpstr>Відбудова сільського господарства</vt:lpstr>
      <vt:lpstr>Соціально-економічні наслідки відбудови</vt:lpstr>
      <vt:lpstr>Голод 1946–1947 рр.: причини</vt:lpstr>
      <vt:lpstr>Голод 1946–1947 рр.: перебіг трагедії</vt:lpstr>
      <vt:lpstr>Наслідки голоду 1946–1947 рр.</vt:lpstr>
      <vt:lpstr>Радянізація Західної України: загальні риси</vt:lpstr>
      <vt:lpstr>Економічні та соціальні аспекти радянізації</vt:lpstr>
      <vt:lpstr>Культурна та освітня політика у Західній Україні</vt:lpstr>
      <vt:lpstr>Опір радянізації та його придушення</vt:lpstr>
      <vt:lpstr>Доля Української греко-католицької церкви (УГКЦ)</vt:lpstr>
      <vt:lpstr>Репресії проти духовенства та підпільна УГКЦ</vt:lpstr>
      <vt:lpstr>Міжнародна реакція та наслідки ліквідації УГКЦ</vt:lpstr>
      <vt:lpstr>Операція «Вісла»: передумови</vt:lpstr>
      <vt:lpstr>Перебіг операції «Вісла»</vt:lpstr>
      <vt:lpstr>Табір Явожно і наслідки депортації</vt:lpstr>
      <vt:lpstr>Культурно-ідеологічна політика в Україні (1945–1955 рр.)</vt:lpstr>
      <vt:lpstr>«Ждановщина» — наступ на культуру</vt:lpstr>
      <vt:lpstr>«Лисенківщина» і боротьба з космополітизмом</vt:lpstr>
      <vt:lpstr>«Справа лікарів» і наслідки ідеологічних кампаній</vt:lpstr>
      <vt:lpstr>Підсумки першого повоєнного десятиліття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Україна в першому повоєнному десятиріччі (1945–1955 рр.)</dc:title>
  <dc:creator>Пользователь</dc:creator>
  <cp:lastModifiedBy>Пользователь</cp:lastModifiedBy>
  <cp:revision>2</cp:revision>
  <dcterms:created xsi:type="dcterms:W3CDTF">2025-11-11T21:34:39Z</dcterms:created>
  <dcterms:modified xsi:type="dcterms:W3CDTF">2025-11-11T21:53:36Z</dcterms:modified>
</cp:coreProperties>
</file>