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Тема </a:t>
            </a:r>
            <a:r>
              <a:rPr lang="ru-RU" b="1" dirty="0" err="1"/>
              <a:t>лекції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в </a:t>
            </a:r>
            <a:r>
              <a:rPr lang="ru-RU" dirty="0" err="1"/>
              <a:t>міжвоєнний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(1921–1939 </a:t>
            </a:r>
            <a:r>
              <a:rPr lang="ru-RU" dirty="0" err="1"/>
              <a:t>рр</a:t>
            </a:r>
            <a:r>
              <a:rPr lang="ru-RU" dirty="0"/>
              <a:t>.)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8064896" cy="3937992"/>
          </a:xfrm>
        </p:spPr>
        <p:txBody>
          <a:bodyPr/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План: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Україна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системі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міждержавних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відносин</a:t>
            </a:r>
            <a:r>
              <a:rPr lang="ru-RU" dirty="0">
                <a:solidFill>
                  <a:schemeClr val="tx1"/>
                </a:solidFill>
              </a:rPr>
              <a:t> на початку 20-х </a:t>
            </a:r>
            <a:r>
              <a:rPr lang="ru-RU" dirty="0" err="1">
                <a:solidFill>
                  <a:schemeClr val="tx1"/>
                </a:solidFill>
              </a:rPr>
              <a:t>рр</a:t>
            </a:r>
            <a:r>
              <a:rPr lang="ru-RU" dirty="0">
                <a:solidFill>
                  <a:schemeClr val="tx1"/>
                </a:solidFill>
              </a:rPr>
              <a:t>. ХХ ст.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Державна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економічна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політика</a:t>
            </a:r>
            <a:r>
              <a:rPr lang="ru-RU" dirty="0">
                <a:solidFill>
                  <a:schemeClr val="tx1"/>
                </a:solidFill>
              </a:rPr>
              <a:t> у 20–30-х </a:t>
            </a:r>
            <a:r>
              <a:rPr lang="ru-RU" dirty="0" err="1">
                <a:solidFill>
                  <a:schemeClr val="tx1"/>
                </a:solidFill>
              </a:rPr>
              <a:t>рр</a:t>
            </a:r>
            <a:r>
              <a:rPr lang="ru-RU" dirty="0">
                <a:solidFill>
                  <a:schemeClr val="tx1"/>
                </a:solidFill>
              </a:rPr>
              <a:t>. та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наслідки</a:t>
            </a:r>
            <a:r>
              <a:rPr lang="ru-RU" dirty="0">
                <a:solidFill>
                  <a:schemeClr val="tx1"/>
                </a:solidFill>
              </a:rPr>
              <a:t>. НЕП.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Україна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утворення</a:t>
            </a:r>
            <a:r>
              <a:rPr lang="ru-RU" dirty="0">
                <a:solidFill>
                  <a:schemeClr val="tx1"/>
                </a:solidFill>
              </a:rPr>
              <a:t> СРСР.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Політика</a:t>
            </a:r>
            <a:r>
              <a:rPr lang="ru-RU" dirty="0">
                <a:solidFill>
                  <a:schemeClr val="tx1"/>
                </a:solidFill>
              </a:rPr>
              <a:t> «</a:t>
            </a:r>
            <a:r>
              <a:rPr lang="ru-RU" dirty="0" err="1">
                <a:solidFill>
                  <a:schemeClr val="tx1"/>
                </a:solidFill>
              </a:rPr>
              <a:t>коренізації</a:t>
            </a:r>
            <a:r>
              <a:rPr lang="ru-RU" dirty="0">
                <a:solidFill>
                  <a:schemeClr val="tx1"/>
                </a:solidFill>
              </a:rPr>
              <a:t>» в </a:t>
            </a:r>
            <a:r>
              <a:rPr lang="ru-RU" dirty="0" err="1">
                <a:solidFill>
                  <a:schemeClr val="tx1"/>
                </a:solidFill>
              </a:rPr>
              <a:t>Україні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8778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НЕП у </a:t>
            </a:r>
            <a:r>
              <a:rPr lang="ru-RU" b="1" dirty="0" err="1" smtClean="0"/>
              <a:t>промисловості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У </a:t>
            </a:r>
            <a:r>
              <a:rPr lang="ru-RU" dirty="0" err="1"/>
              <a:t>промисловості</a:t>
            </a:r>
            <a:r>
              <a:rPr lang="ru-RU" dirty="0"/>
              <a:t> </a:t>
            </a:r>
            <a:r>
              <a:rPr lang="ru-RU" dirty="0" err="1"/>
              <a:t>поєднували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контроль і </a:t>
            </a:r>
            <a:r>
              <a:rPr lang="ru-RU" dirty="0" err="1"/>
              <a:t>ринкові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. </a:t>
            </a:r>
            <a:r>
              <a:rPr lang="ru-RU" dirty="0" err="1"/>
              <a:t>Великі</a:t>
            </a:r>
            <a:r>
              <a:rPr lang="ru-RU" dirty="0"/>
              <a:t> заводи </a:t>
            </a:r>
            <a:r>
              <a:rPr lang="ru-RU" dirty="0" err="1"/>
              <a:t>залишалися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, але </a:t>
            </a:r>
            <a:r>
              <a:rPr lang="ru-RU" dirty="0" err="1"/>
              <a:t>дрібним</a:t>
            </a:r>
            <a:r>
              <a:rPr lang="ru-RU" dirty="0"/>
              <a:t> </a:t>
            </a:r>
            <a:r>
              <a:rPr lang="ru-RU" dirty="0" err="1"/>
              <a:t>підприємцям</a:t>
            </a:r>
            <a:r>
              <a:rPr lang="ru-RU" dirty="0"/>
              <a:t> дозволяли </a:t>
            </a:r>
            <a:r>
              <a:rPr lang="ru-RU" dirty="0" err="1"/>
              <a:t>працювати</a:t>
            </a:r>
            <a:r>
              <a:rPr lang="ru-RU" dirty="0"/>
              <a:t>. Введено </a:t>
            </a:r>
            <a:r>
              <a:rPr lang="ru-RU" dirty="0" err="1"/>
              <a:t>госпрозрахунок</a:t>
            </a:r>
            <a:r>
              <a:rPr lang="ru-RU" dirty="0"/>
              <a:t> —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самостійність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. До 1925 року </a:t>
            </a:r>
            <a:r>
              <a:rPr lang="ru-RU" dirty="0" err="1"/>
              <a:t>виробництво</a:t>
            </a:r>
            <a:r>
              <a:rPr lang="ru-RU" dirty="0"/>
              <a:t> почало </a:t>
            </a:r>
            <a:r>
              <a:rPr lang="ru-RU" dirty="0" err="1"/>
              <a:t>зростати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дефіцит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 </a:t>
            </a:r>
            <a:r>
              <a:rPr lang="ru-RU" dirty="0" err="1"/>
              <a:t>стримував</a:t>
            </a:r>
            <a:r>
              <a:rPr lang="ru-RU" dirty="0"/>
              <a:t> </a:t>
            </a:r>
            <a:r>
              <a:rPr lang="ru-RU" dirty="0" err="1"/>
              <a:t>важку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. </a:t>
            </a:r>
            <a:r>
              <a:rPr lang="ru-RU" dirty="0" err="1"/>
              <a:t>Наприкінці</a:t>
            </a:r>
            <a:r>
              <a:rPr lang="ru-RU" dirty="0"/>
              <a:t> 1920-х </a:t>
            </a:r>
            <a:r>
              <a:rPr lang="ru-RU" dirty="0" err="1"/>
              <a:t>приватну</a:t>
            </a:r>
            <a:r>
              <a:rPr lang="ru-RU" dirty="0"/>
              <a:t> </a:t>
            </a:r>
            <a:r>
              <a:rPr lang="ru-RU" dirty="0" err="1"/>
              <a:t>ініціативу</a:t>
            </a:r>
            <a:r>
              <a:rPr lang="ru-RU" dirty="0"/>
              <a:t> почали </a:t>
            </a:r>
            <a:r>
              <a:rPr lang="ru-RU" dirty="0" err="1"/>
              <a:t>згортати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0414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Фінансова</a:t>
            </a:r>
            <a:r>
              <a:rPr lang="ru-RU" b="1" dirty="0"/>
              <a:t> </a:t>
            </a:r>
            <a:r>
              <a:rPr lang="ru-RU" b="1" dirty="0" err="1"/>
              <a:t>стабілізація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час </a:t>
            </a:r>
            <a:r>
              <a:rPr lang="ru-RU" b="1" dirty="0" err="1" smtClean="0"/>
              <a:t>НЕПу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600" dirty="0"/>
              <a:t>У 1922–1924 </a:t>
            </a:r>
            <a:r>
              <a:rPr lang="ru-RU" sz="3600" dirty="0" err="1"/>
              <a:t>рр</a:t>
            </a:r>
            <a:r>
              <a:rPr lang="ru-RU" sz="3600" dirty="0"/>
              <a:t>. проведено </a:t>
            </a:r>
            <a:r>
              <a:rPr lang="ru-RU" sz="3600" dirty="0" err="1"/>
              <a:t>грошову</a:t>
            </a:r>
            <a:r>
              <a:rPr lang="ru-RU" sz="3600" dirty="0"/>
              <a:t> реформу, </a:t>
            </a:r>
            <a:r>
              <a:rPr lang="ru-RU" sz="3600" dirty="0" err="1"/>
              <a:t>запроваджено</a:t>
            </a:r>
            <a:r>
              <a:rPr lang="ru-RU" sz="3600" dirty="0"/>
              <a:t> </a:t>
            </a:r>
            <a:r>
              <a:rPr lang="ru-RU" sz="3600" dirty="0" err="1"/>
              <a:t>червінець</a:t>
            </a:r>
            <a:r>
              <a:rPr lang="ru-RU" sz="3600" dirty="0"/>
              <a:t>, </a:t>
            </a:r>
            <a:r>
              <a:rPr lang="ru-RU" sz="3600" dirty="0" err="1"/>
              <a:t>який</a:t>
            </a:r>
            <a:r>
              <a:rPr lang="ru-RU" sz="3600" dirty="0"/>
              <a:t> </a:t>
            </a:r>
            <a:r>
              <a:rPr lang="ru-RU" sz="3600" dirty="0" err="1"/>
              <a:t>забезпечувався</a:t>
            </a:r>
            <a:r>
              <a:rPr lang="ru-RU" sz="3600" dirty="0"/>
              <a:t> золотом.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стабілізувало</a:t>
            </a:r>
            <a:r>
              <a:rPr lang="ru-RU" sz="3600" dirty="0"/>
              <a:t> </a:t>
            </a:r>
            <a:r>
              <a:rPr lang="ru-RU" sz="3600" dirty="0" err="1"/>
              <a:t>економіку</a:t>
            </a:r>
            <a:r>
              <a:rPr lang="ru-RU" sz="3600" dirty="0"/>
              <a:t> й </a:t>
            </a:r>
            <a:r>
              <a:rPr lang="ru-RU" sz="3600" dirty="0" err="1"/>
              <a:t>фінанси</a:t>
            </a:r>
            <a:r>
              <a:rPr lang="ru-RU" sz="3600" dirty="0"/>
              <a:t>. </a:t>
            </a:r>
            <a:r>
              <a:rPr lang="ru-RU" sz="3600" dirty="0" err="1"/>
              <a:t>Відновлено</a:t>
            </a:r>
            <a:r>
              <a:rPr lang="ru-RU" sz="3600" dirty="0"/>
              <a:t> </a:t>
            </a:r>
            <a:r>
              <a:rPr lang="ru-RU" sz="3600" dirty="0" err="1"/>
              <a:t>банківську</a:t>
            </a:r>
            <a:r>
              <a:rPr lang="ru-RU" sz="3600" dirty="0"/>
              <a:t> систему, створено </a:t>
            </a:r>
            <a:r>
              <a:rPr lang="ru-RU" sz="3600" dirty="0" err="1"/>
              <a:t>податкову</a:t>
            </a:r>
            <a:r>
              <a:rPr lang="ru-RU" sz="3600" dirty="0"/>
              <a:t> </a:t>
            </a:r>
            <a:r>
              <a:rPr lang="ru-RU" sz="3600" dirty="0" err="1"/>
              <a:t>політику</a:t>
            </a:r>
            <a:r>
              <a:rPr lang="ru-RU" sz="3600" dirty="0"/>
              <a:t>. </a:t>
            </a:r>
            <a:r>
              <a:rPr lang="ru-RU" sz="3600" dirty="0" err="1"/>
              <a:t>Проте</a:t>
            </a:r>
            <a:r>
              <a:rPr lang="ru-RU" sz="3600" dirty="0"/>
              <a:t> </a:t>
            </a:r>
            <a:r>
              <a:rPr lang="ru-RU" sz="3600" dirty="0" err="1"/>
              <a:t>державний</a:t>
            </a:r>
            <a:r>
              <a:rPr lang="ru-RU" sz="3600" dirty="0"/>
              <a:t> контроль </a:t>
            </a:r>
            <a:r>
              <a:rPr lang="ru-RU" sz="3600" dirty="0" err="1"/>
              <a:t>залишався</a:t>
            </a:r>
            <a:r>
              <a:rPr lang="ru-RU" sz="3600" dirty="0"/>
              <a:t> </a:t>
            </a:r>
            <a:r>
              <a:rPr lang="ru-RU" sz="3600" dirty="0" err="1"/>
              <a:t>домінантним</a:t>
            </a:r>
            <a:r>
              <a:rPr lang="ru-RU" sz="3600" dirty="0"/>
              <a:t>, а до </a:t>
            </a:r>
            <a:r>
              <a:rPr lang="ru-RU" sz="3600" dirty="0" err="1"/>
              <a:t>кінця</a:t>
            </a:r>
            <a:r>
              <a:rPr lang="ru-RU" sz="3600" dirty="0"/>
              <a:t> </a:t>
            </a:r>
            <a:r>
              <a:rPr lang="ru-RU" sz="3600" dirty="0" err="1"/>
              <a:t>десятиліття</a:t>
            </a:r>
            <a:r>
              <a:rPr lang="ru-RU" sz="3600" dirty="0"/>
              <a:t> </a:t>
            </a:r>
            <a:r>
              <a:rPr lang="ru-RU" sz="3600" dirty="0" err="1"/>
              <a:t>ринкові</a:t>
            </a:r>
            <a:r>
              <a:rPr lang="ru-RU" sz="3600" dirty="0"/>
              <a:t> </a:t>
            </a:r>
            <a:r>
              <a:rPr lang="ru-RU" sz="3600" dirty="0" err="1"/>
              <a:t>елементи</a:t>
            </a:r>
            <a:r>
              <a:rPr lang="ru-RU" sz="3600" dirty="0"/>
              <a:t> </a:t>
            </a:r>
            <a:r>
              <a:rPr lang="ru-RU" sz="3600" dirty="0" err="1"/>
              <a:t>майже</a:t>
            </a:r>
            <a:r>
              <a:rPr lang="ru-RU" sz="3600" dirty="0"/>
              <a:t> </a:t>
            </a:r>
            <a:r>
              <a:rPr lang="ru-RU" sz="3600" dirty="0" err="1"/>
              <a:t>ліквідували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373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Підсумки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b="1" dirty="0"/>
              <a:t> </a:t>
            </a:r>
            <a:r>
              <a:rPr lang="ru-RU" b="1" dirty="0" err="1" smtClean="0"/>
              <a:t>НЕПу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74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НЕП дав </a:t>
            </a:r>
            <a:r>
              <a:rPr lang="ru-RU" sz="3600" dirty="0" err="1"/>
              <a:t>змогу</a:t>
            </a:r>
            <a:r>
              <a:rPr lang="ru-RU" sz="3600" dirty="0"/>
              <a:t> </a:t>
            </a:r>
            <a:r>
              <a:rPr lang="ru-RU" sz="3600" dirty="0" err="1"/>
              <a:t>відновити</a:t>
            </a:r>
            <a:r>
              <a:rPr lang="ru-RU" sz="3600" dirty="0"/>
              <a:t> </a:t>
            </a:r>
            <a:r>
              <a:rPr lang="ru-RU" sz="3600" dirty="0" err="1"/>
              <a:t>економіку</a:t>
            </a:r>
            <a:r>
              <a:rPr lang="ru-RU" sz="3600" dirty="0"/>
              <a:t>, </a:t>
            </a:r>
            <a:r>
              <a:rPr lang="ru-RU" sz="3600" dirty="0" err="1"/>
              <a:t>покращити</a:t>
            </a:r>
            <a:r>
              <a:rPr lang="ru-RU" sz="3600" dirty="0"/>
              <a:t> </a:t>
            </a:r>
            <a:r>
              <a:rPr lang="ru-RU" sz="3600" dirty="0" err="1"/>
              <a:t>життя</a:t>
            </a:r>
            <a:r>
              <a:rPr lang="ru-RU" sz="3600" dirty="0"/>
              <a:t> </a:t>
            </a:r>
            <a:r>
              <a:rPr lang="ru-RU" sz="3600" dirty="0" err="1"/>
              <a:t>населення</a:t>
            </a:r>
            <a:r>
              <a:rPr lang="ru-RU" sz="3600" dirty="0"/>
              <a:t>, </a:t>
            </a:r>
            <a:r>
              <a:rPr lang="ru-RU" sz="3600" dirty="0" err="1"/>
              <a:t>стабілізувати</a:t>
            </a:r>
            <a:r>
              <a:rPr lang="ru-RU" sz="3600" dirty="0"/>
              <a:t> </a:t>
            </a:r>
            <a:r>
              <a:rPr lang="ru-RU" sz="3600" dirty="0" err="1"/>
              <a:t>фінанси</a:t>
            </a:r>
            <a:r>
              <a:rPr lang="ru-RU" sz="3600" dirty="0"/>
              <a:t>. </a:t>
            </a:r>
            <a:r>
              <a:rPr lang="ru-RU" sz="3600" dirty="0" err="1"/>
              <a:t>Проте</a:t>
            </a:r>
            <a:r>
              <a:rPr lang="ru-RU" sz="3600" dirty="0"/>
              <a:t> </a:t>
            </a:r>
            <a:r>
              <a:rPr lang="ru-RU" sz="3600" dirty="0" err="1"/>
              <a:t>наприкінці</a:t>
            </a:r>
            <a:r>
              <a:rPr lang="ru-RU" sz="3600" dirty="0"/>
              <a:t> 1920-х </a:t>
            </a:r>
            <a:r>
              <a:rPr lang="ru-RU" sz="3600" dirty="0" err="1"/>
              <a:t>Сталін</a:t>
            </a:r>
            <a:r>
              <a:rPr lang="ru-RU" sz="3600" dirty="0"/>
              <a:t> </a:t>
            </a:r>
            <a:r>
              <a:rPr lang="ru-RU" sz="3600" dirty="0" err="1"/>
              <a:t>відмовився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</a:t>
            </a:r>
            <a:r>
              <a:rPr lang="ru-RU" sz="3600" dirty="0" err="1"/>
              <a:t>нього</a:t>
            </a:r>
            <a:r>
              <a:rPr lang="ru-RU" sz="3600" dirty="0"/>
              <a:t> на </a:t>
            </a:r>
            <a:r>
              <a:rPr lang="ru-RU" sz="3600" dirty="0" err="1"/>
              <a:t>користь</a:t>
            </a:r>
            <a:r>
              <a:rPr lang="ru-RU" sz="3600" dirty="0"/>
              <a:t> </a:t>
            </a:r>
            <a:r>
              <a:rPr lang="ru-RU" sz="3600" dirty="0" err="1"/>
              <a:t>централізованого</a:t>
            </a:r>
            <a:r>
              <a:rPr lang="ru-RU" sz="3600" dirty="0"/>
              <a:t> </a:t>
            </a:r>
            <a:r>
              <a:rPr lang="ru-RU" sz="3600" dirty="0" err="1"/>
              <a:t>управління</a:t>
            </a:r>
            <a:r>
              <a:rPr lang="ru-RU" sz="3600" dirty="0"/>
              <a:t>, </a:t>
            </a:r>
            <a:r>
              <a:rPr lang="ru-RU" sz="3600" dirty="0" err="1"/>
              <a:t>індустріалізації</a:t>
            </a:r>
            <a:r>
              <a:rPr lang="ru-RU" sz="3600" dirty="0"/>
              <a:t> й </a:t>
            </a:r>
            <a:r>
              <a:rPr lang="ru-RU" sz="3600" dirty="0" err="1"/>
              <a:t>колективізації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знищило</a:t>
            </a:r>
            <a:r>
              <a:rPr lang="ru-RU" sz="3600" dirty="0"/>
              <a:t> </a:t>
            </a:r>
            <a:r>
              <a:rPr lang="ru-RU" sz="3600" dirty="0" err="1"/>
              <a:t>ринкові</a:t>
            </a:r>
            <a:r>
              <a:rPr lang="ru-RU" sz="3600" dirty="0"/>
              <a:t> </a:t>
            </a:r>
            <a:r>
              <a:rPr lang="ru-RU" sz="3600" dirty="0" err="1"/>
              <a:t>механізми</a:t>
            </a:r>
            <a:r>
              <a:rPr lang="ru-RU" sz="3600" dirty="0"/>
              <a:t>, але заклало </a:t>
            </a:r>
            <a:r>
              <a:rPr lang="ru-RU" sz="3600" dirty="0" err="1"/>
              <a:t>основи</a:t>
            </a:r>
            <a:r>
              <a:rPr lang="ru-RU" sz="3600" dirty="0"/>
              <a:t> </a:t>
            </a:r>
            <a:r>
              <a:rPr lang="ru-RU" sz="3600" dirty="0" err="1"/>
              <a:t>радянської</a:t>
            </a:r>
            <a:r>
              <a:rPr lang="ru-RU" sz="3600" dirty="0"/>
              <a:t> </a:t>
            </a:r>
            <a:r>
              <a:rPr lang="ru-RU" sz="3600" dirty="0" err="1"/>
              <a:t>командної</a:t>
            </a:r>
            <a:r>
              <a:rPr lang="ru-RU" sz="3600" dirty="0"/>
              <a:t> </a:t>
            </a:r>
            <a:r>
              <a:rPr lang="ru-RU" sz="3600" dirty="0" err="1"/>
              <a:t>економіки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189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Передумови</a:t>
            </a:r>
            <a:r>
              <a:rPr lang="ru-RU" b="1" dirty="0"/>
              <a:t> </a:t>
            </a:r>
            <a:r>
              <a:rPr lang="ru-RU" b="1" dirty="0" err="1"/>
              <a:t>створення</a:t>
            </a:r>
            <a:r>
              <a:rPr lang="ru-RU" b="1" dirty="0"/>
              <a:t> </a:t>
            </a:r>
            <a:r>
              <a:rPr lang="ru-RU" b="1" dirty="0" smtClean="0"/>
              <a:t>СРСР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600" dirty="0" err="1"/>
              <a:t>Після</a:t>
            </a:r>
            <a:r>
              <a:rPr lang="ru-RU" sz="3600" dirty="0"/>
              <a:t> </a:t>
            </a:r>
            <a:r>
              <a:rPr lang="ru-RU" sz="3600" dirty="0" err="1"/>
              <a:t>поразки</a:t>
            </a:r>
            <a:r>
              <a:rPr lang="ru-RU" sz="3600" dirty="0"/>
              <a:t> УНР у 1920 </a:t>
            </a:r>
            <a:r>
              <a:rPr lang="ru-RU" sz="3600" dirty="0" err="1"/>
              <a:t>році</a:t>
            </a:r>
            <a:r>
              <a:rPr lang="ru-RU" sz="3600" dirty="0"/>
              <a:t> </a:t>
            </a:r>
            <a:r>
              <a:rPr lang="ru-RU" sz="3600" dirty="0" err="1"/>
              <a:t>більшовики</a:t>
            </a:r>
            <a:r>
              <a:rPr lang="ru-RU" sz="3600" dirty="0"/>
              <a:t> </a:t>
            </a:r>
            <a:r>
              <a:rPr lang="ru-RU" sz="3600" dirty="0" err="1"/>
              <a:t>встановили</a:t>
            </a:r>
            <a:r>
              <a:rPr lang="ru-RU" sz="3600" dirty="0"/>
              <a:t> </a:t>
            </a:r>
            <a:r>
              <a:rPr lang="ru-RU" sz="3600" dirty="0" err="1"/>
              <a:t>владу</a:t>
            </a:r>
            <a:r>
              <a:rPr lang="ru-RU" sz="3600" dirty="0"/>
              <a:t> в </a:t>
            </a:r>
            <a:r>
              <a:rPr lang="ru-RU" sz="3600" dirty="0" err="1"/>
              <a:t>Україні</a:t>
            </a:r>
            <a:r>
              <a:rPr lang="ru-RU" sz="3600" dirty="0"/>
              <a:t>. </a:t>
            </a:r>
            <a:r>
              <a:rPr lang="ru-RU" sz="3600" dirty="0" err="1"/>
              <a:t>Питання</a:t>
            </a:r>
            <a:r>
              <a:rPr lang="ru-RU" sz="3600" dirty="0"/>
              <a:t> </a:t>
            </a:r>
            <a:r>
              <a:rPr lang="ru-RU" sz="3600" dirty="0" err="1"/>
              <a:t>об’єднання</a:t>
            </a:r>
            <a:r>
              <a:rPr lang="ru-RU" sz="3600" dirty="0"/>
              <a:t> </a:t>
            </a:r>
            <a:r>
              <a:rPr lang="ru-RU" sz="3600" dirty="0" err="1"/>
              <a:t>радянських</a:t>
            </a:r>
            <a:r>
              <a:rPr lang="ru-RU" sz="3600" dirty="0"/>
              <a:t> </a:t>
            </a:r>
            <a:r>
              <a:rPr lang="ru-RU" sz="3600" dirty="0" err="1"/>
              <a:t>республік</a:t>
            </a:r>
            <a:r>
              <a:rPr lang="ru-RU" sz="3600" dirty="0"/>
              <a:t> стало </a:t>
            </a:r>
            <a:r>
              <a:rPr lang="ru-RU" sz="3600" dirty="0" err="1"/>
              <a:t>актуальним</a:t>
            </a:r>
            <a:r>
              <a:rPr lang="ru-RU" sz="3600" dirty="0"/>
              <a:t> </a:t>
            </a:r>
            <a:r>
              <a:rPr lang="ru-RU" sz="3600" dirty="0" err="1"/>
              <a:t>після</a:t>
            </a:r>
            <a:r>
              <a:rPr lang="ru-RU" sz="3600" dirty="0"/>
              <a:t> </a:t>
            </a:r>
            <a:r>
              <a:rPr lang="ru-RU" sz="3600" dirty="0" err="1"/>
              <a:t>завершення</a:t>
            </a:r>
            <a:r>
              <a:rPr lang="ru-RU" sz="3600" dirty="0"/>
              <a:t> </a:t>
            </a:r>
            <a:r>
              <a:rPr lang="ru-RU" sz="3600" dirty="0" err="1"/>
              <a:t>громадянської</a:t>
            </a:r>
            <a:r>
              <a:rPr lang="ru-RU" sz="3600" dirty="0"/>
              <a:t> </a:t>
            </a:r>
            <a:r>
              <a:rPr lang="ru-RU" sz="3600" dirty="0" err="1"/>
              <a:t>війни</a:t>
            </a:r>
            <a:r>
              <a:rPr lang="ru-RU" sz="3600" dirty="0"/>
              <a:t>. </a:t>
            </a:r>
            <a:r>
              <a:rPr lang="ru-RU" sz="3600" dirty="0" err="1"/>
              <a:t>Ідеї</a:t>
            </a:r>
            <a:r>
              <a:rPr lang="ru-RU" sz="3600" dirty="0"/>
              <a:t> </a:t>
            </a:r>
            <a:r>
              <a:rPr lang="ru-RU" sz="3600" dirty="0" err="1"/>
              <a:t>об’єднання</a:t>
            </a:r>
            <a:r>
              <a:rPr lang="ru-RU" sz="3600" dirty="0"/>
              <a:t> </a:t>
            </a:r>
            <a:r>
              <a:rPr lang="ru-RU" sz="3600" dirty="0" err="1"/>
              <a:t>розділили</a:t>
            </a:r>
            <a:r>
              <a:rPr lang="ru-RU" sz="3600" dirty="0"/>
              <a:t> </a:t>
            </a:r>
            <a:r>
              <a:rPr lang="ru-RU" sz="3600" dirty="0" err="1"/>
              <a:t>лідерів</a:t>
            </a:r>
            <a:r>
              <a:rPr lang="ru-RU" sz="3600" dirty="0"/>
              <a:t> на </a:t>
            </a:r>
            <a:r>
              <a:rPr lang="ru-RU" sz="3600" dirty="0" err="1"/>
              <a:t>прихильників</a:t>
            </a:r>
            <a:r>
              <a:rPr lang="ru-RU" sz="3600" dirty="0"/>
              <a:t> </a:t>
            </a:r>
            <a:r>
              <a:rPr lang="ru-RU" sz="3600" dirty="0" err="1"/>
              <a:t>автономізації</a:t>
            </a:r>
            <a:r>
              <a:rPr lang="ru-RU" sz="3600" dirty="0"/>
              <a:t> (</a:t>
            </a:r>
            <a:r>
              <a:rPr lang="ru-RU" sz="3600" dirty="0" err="1"/>
              <a:t>Сталін</a:t>
            </a:r>
            <a:r>
              <a:rPr lang="ru-RU" sz="3600" dirty="0"/>
              <a:t>) і </a:t>
            </a:r>
            <a:r>
              <a:rPr lang="ru-RU" sz="3600" dirty="0" err="1"/>
              <a:t>федералізації</a:t>
            </a:r>
            <a:r>
              <a:rPr lang="ru-RU" sz="3600" dirty="0"/>
              <a:t> (</a:t>
            </a:r>
            <a:r>
              <a:rPr lang="ru-RU" sz="3600" dirty="0" err="1"/>
              <a:t>Ленін</a:t>
            </a:r>
            <a:r>
              <a:rPr lang="ru-RU" sz="3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2453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Дискусії</a:t>
            </a:r>
            <a:r>
              <a:rPr lang="ru-RU" b="1" dirty="0"/>
              <a:t> </a:t>
            </a:r>
            <a:r>
              <a:rPr lang="ru-RU" b="1" dirty="0" err="1"/>
              <a:t>навколо</a:t>
            </a:r>
            <a:r>
              <a:rPr lang="ru-RU" b="1" dirty="0"/>
              <a:t> </a:t>
            </a:r>
            <a:r>
              <a:rPr lang="ru-RU" b="1" dirty="0" err="1"/>
              <a:t>форми</a:t>
            </a:r>
            <a:r>
              <a:rPr lang="ru-RU" b="1" dirty="0"/>
              <a:t> </a:t>
            </a:r>
            <a:r>
              <a:rPr lang="ru-RU" b="1" dirty="0" smtClean="0"/>
              <a:t>Союзу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600" dirty="0" err="1"/>
              <a:t>Сталін</a:t>
            </a:r>
            <a:r>
              <a:rPr lang="ru-RU" sz="3600" dirty="0"/>
              <a:t> </a:t>
            </a:r>
            <a:r>
              <a:rPr lang="ru-RU" sz="3600" dirty="0" err="1"/>
              <a:t>пропонував</a:t>
            </a:r>
            <a:r>
              <a:rPr lang="ru-RU" sz="3600" dirty="0"/>
              <a:t> </a:t>
            </a:r>
            <a:r>
              <a:rPr lang="ru-RU" sz="3600" dirty="0" err="1"/>
              <a:t>автономізацію</a:t>
            </a:r>
            <a:r>
              <a:rPr lang="ru-RU" sz="3600" dirty="0"/>
              <a:t> </a:t>
            </a:r>
            <a:r>
              <a:rPr lang="ru-RU" sz="3600" dirty="0" err="1"/>
              <a:t>республік</a:t>
            </a:r>
            <a:r>
              <a:rPr lang="ru-RU" sz="3600" dirty="0"/>
              <a:t> у </a:t>
            </a:r>
            <a:r>
              <a:rPr lang="ru-RU" sz="3600" dirty="0" err="1"/>
              <a:t>складі</a:t>
            </a:r>
            <a:r>
              <a:rPr lang="ru-RU" sz="3600" dirty="0"/>
              <a:t> РСФРР,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фактично</a:t>
            </a:r>
            <a:r>
              <a:rPr lang="ru-RU" sz="3600" dirty="0"/>
              <a:t> означало </a:t>
            </a:r>
            <a:r>
              <a:rPr lang="ru-RU" sz="3600" dirty="0" err="1"/>
              <a:t>централізацію</a:t>
            </a:r>
            <a:r>
              <a:rPr lang="ru-RU" sz="3600" dirty="0"/>
              <a:t>. </a:t>
            </a:r>
            <a:r>
              <a:rPr lang="ru-RU" sz="3600" dirty="0" err="1"/>
              <a:t>Ленін</a:t>
            </a:r>
            <a:r>
              <a:rPr lang="ru-RU" sz="3600" dirty="0"/>
              <a:t> і </a:t>
            </a:r>
            <a:r>
              <a:rPr lang="ru-RU" sz="3600" dirty="0" err="1"/>
              <a:t>українські</a:t>
            </a:r>
            <a:r>
              <a:rPr lang="ru-RU" sz="3600" dirty="0"/>
              <a:t> </a:t>
            </a:r>
            <a:r>
              <a:rPr lang="ru-RU" sz="3600" dirty="0" err="1"/>
              <a:t>керівники</a:t>
            </a:r>
            <a:r>
              <a:rPr lang="ru-RU" sz="3600" dirty="0"/>
              <a:t>, як </a:t>
            </a:r>
            <a:r>
              <a:rPr lang="ru-RU" sz="3600" dirty="0" err="1"/>
              <a:t>Скрипник</a:t>
            </a:r>
            <a:r>
              <a:rPr lang="ru-RU" sz="3600" dirty="0"/>
              <a:t> і </a:t>
            </a:r>
            <a:r>
              <a:rPr lang="ru-RU" sz="3600" dirty="0" err="1"/>
              <a:t>Раковський</a:t>
            </a:r>
            <a:r>
              <a:rPr lang="ru-RU" sz="3600" dirty="0"/>
              <a:t>, </a:t>
            </a:r>
            <a:r>
              <a:rPr lang="ru-RU" sz="3600" dirty="0" err="1"/>
              <a:t>виступали</a:t>
            </a:r>
            <a:r>
              <a:rPr lang="ru-RU" sz="3600" dirty="0"/>
              <a:t> за </a:t>
            </a:r>
            <a:r>
              <a:rPr lang="ru-RU" sz="3600" dirty="0" err="1"/>
              <a:t>рівноправний</a:t>
            </a:r>
            <a:r>
              <a:rPr lang="ru-RU" sz="3600" dirty="0"/>
              <a:t> союз. </a:t>
            </a:r>
            <a:r>
              <a:rPr lang="ru-RU" sz="3600" dirty="0" err="1"/>
              <a:t>Ленін</a:t>
            </a:r>
            <a:r>
              <a:rPr lang="ru-RU" sz="3600" dirty="0"/>
              <a:t> </a:t>
            </a:r>
            <a:r>
              <a:rPr lang="ru-RU" sz="3600" dirty="0" err="1"/>
              <a:t>застерігав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</a:t>
            </a:r>
            <a:r>
              <a:rPr lang="ru-RU" sz="3600" dirty="0" err="1"/>
              <a:t>російського</a:t>
            </a:r>
            <a:r>
              <a:rPr lang="ru-RU" sz="3600" dirty="0"/>
              <a:t> </a:t>
            </a:r>
            <a:r>
              <a:rPr lang="ru-RU" sz="3600" dirty="0" err="1"/>
              <a:t>шовінізму</a:t>
            </a:r>
            <a:r>
              <a:rPr lang="ru-RU" sz="3600" dirty="0"/>
              <a:t> й </a:t>
            </a:r>
            <a:r>
              <a:rPr lang="ru-RU" sz="3600" dirty="0" err="1"/>
              <a:t>підтримував</a:t>
            </a:r>
            <a:r>
              <a:rPr lang="ru-RU" sz="3600" dirty="0"/>
              <a:t> принцип </a:t>
            </a:r>
            <a:r>
              <a:rPr lang="ru-RU" sz="3600" dirty="0" err="1"/>
              <a:t>добровільного</a:t>
            </a:r>
            <a:r>
              <a:rPr lang="ru-RU" sz="3600" dirty="0"/>
              <a:t> </a:t>
            </a:r>
            <a:r>
              <a:rPr lang="ru-RU" sz="3600" dirty="0" err="1"/>
              <a:t>об’єднання</a:t>
            </a:r>
            <a:r>
              <a:rPr lang="ru-RU" sz="3600" dirty="0"/>
              <a:t> </a:t>
            </a:r>
            <a:r>
              <a:rPr lang="ru-RU" sz="3600" dirty="0" err="1"/>
              <a:t>республік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49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Утворення</a:t>
            </a:r>
            <a:r>
              <a:rPr lang="ru-RU" b="1" dirty="0"/>
              <a:t> СРСР (1922 р</a:t>
            </a:r>
            <a:r>
              <a:rPr lang="ru-RU" b="1" dirty="0" smtClean="0"/>
              <a:t>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600" dirty="0"/>
              <a:t>30 </a:t>
            </a:r>
            <a:r>
              <a:rPr lang="ru-RU" sz="3600" dirty="0" err="1"/>
              <a:t>грудня</a:t>
            </a:r>
            <a:r>
              <a:rPr lang="ru-RU" sz="3600" dirty="0"/>
              <a:t> 1922 р. І </a:t>
            </a:r>
            <a:r>
              <a:rPr lang="ru-RU" sz="3600" dirty="0" err="1"/>
              <a:t>з’їзд</a:t>
            </a:r>
            <a:r>
              <a:rPr lang="ru-RU" sz="3600" dirty="0"/>
              <a:t> Рад СРСР </a:t>
            </a:r>
            <a:r>
              <a:rPr lang="ru-RU" sz="3600" dirty="0" err="1"/>
              <a:t>ухвалив</a:t>
            </a:r>
            <a:r>
              <a:rPr lang="ru-RU" sz="3600" dirty="0"/>
              <a:t> </a:t>
            </a:r>
            <a:r>
              <a:rPr lang="ru-RU" sz="3600" dirty="0" err="1"/>
              <a:t>Декларацію</a:t>
            </a:r>
            <a:r>
              <a:rPr lang="ru-RU" sz="3600" dirty="0"/>
              <a:t> і </a:t>
            </a:r>
            <a:r>
              <a:rPr lang="ru-RU" sz="3600" dirty="0" err="1"/>
              <a:t>Союзний</a:t>
            </a:r>
            <a:r>
              <a:rPr lang="ru-RU" sz="3600" dirty="0"/>
              <a:t> </a:t>
            </a:r>
            <a:r>
              <a:rPr lang="ru-RU" sz="3600" dirty="0" err="1"/>
              <a:t>договір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проголошували</a:t>
            </a:r>
            <a:r>
              <a:rPr lang="ru-RU" sz="3600" dirty="0"/>
              <a:t> </a:t>
            </a:r>
            <a:r>
              <a:rPr lang="ru-RU" sz="3600" dirty="0" err="1"/>
              <a:t>створення</a:t>
            </a:r>
            <a:r>
              <a:rPr lang="ru-RU" sz="3600" dirty="0"/>
              <a:t> Союзу РСР </a:t>
            </a:r>
            <a:r>
              <a:rPr lang="ru-RU" sz="3600" dirty="0" err="1"/>
              <a:t>із</a:t>
            </a:r>
            <a:r>
              <a:rPr lang="ru-RU" sz="3600" dirty="0"/>
              <a:t> </a:t>
            </a:r>
            <a:r>
              <a:rPr lang="ru-RU" sz="3600" dirty="0" err="1"/>
              <a:t>рівноправних</a:t>
            </a:r>
            <a:r>
              <a:rPr lang="ru-RU" sz="3600" dirty="0"/>
              <a:t> </a:t>
            </a:r>
            <a:r>
              <a:rPr lang="ru-RU" sz="3600" dirty="0" err="1"/>
              <a:t>республік</a:t>
            </a:r>
            <a:r>
              <a:rPr lang="ru-RU" sz="3600" dirty="0"/>
              <a:t>. </a:t>
            </a:r>
            <a:r>
              <a:rPr lang="ru-RU" sz="3600" dirty="0" err="1"/>
              <a:t>Українська</a:t>
            </a:r>
            <a:r>
              <a:rPr lang="ru-RU" sz="3600" dirty="0"/>
              <a:t> РСР стала </a:t>
            </a:r>
            <a:r>
              <a:rPr lang="ru-RU" sz="3600" dirty="0" err="1"/>
              <a:t>однією</a:t>
            </a:r>
            <a:r>
              <a:rPr lang="ru-RU" sz="3600" dirty="0"/>
              <a:t> з </a:t>
            </a:r>
            <a:r>
              <a:rPr lang="ru-RU" sz="3600" dirty="0" err="1"/>
              <a:t>чотирьох</a:t>
            </a:r>
            <a:r>
              <a:rPr lang="ru-RU" sz="3600" dirty="0"/>
              <a:t> </a:t>
            </a:r>
            <a:r>
              <a:rPr lang="ru-RU" sz="3600" dirty="0" err="1"/>
              <a:t>засновниць</a:t>
            </a:r>
            <a:r>
              <a:rPr lang="ru-RU" sz="3600" dirty="0"/>
              <a:t>. Формально </a:t>
            </a:r>
            <a:r>
              <a:rPr lang="ru-RU" sz="3600" dirty="0" err="1"/>
              <a:t>зберігала</a:t>
            </a:r>
            <a:r>
              <a:rPr lang="ru-RU" sz="3600" dirty="0"/>
              <a:t> </a:t>
            </a:r>
            <a:r>
              <a:rPr lang="ru-RU" sz="3600" dirty="0" err="1"/>
              <a:t>суверенітет</a:t>
            </a:r>
            <a:r>
              <a:rPr lang="ru-RU" sz="3600" dirty="0"/>
              <a:t>, але реальна </a:t>
            </a:r>
            <a:r>
              <a:rPr lang="ru-RU" sz="3600" dirty="0" err="1"/>
              <a:t>влада</a:t>
            </a:r>
            <a:r>
              <a:rPr lang="ru-RU" sz="3600" dirty="0"/>
              <a:t> </a:t>
            </a:r>
            <a:r>
              <a:rPr lang="ru-RU" sz="3600" dirty="0" err="1"/>
              <a:t>концентрувалася</a:t>
            </a:r>
            <a:r>
              <a:rPr lang="ru-RU" sz="3600" dirty="0"/>
              <a:t> у </a:t>
            </a:r>
            <a:r>
              <a:rPr lang="ru-RU" sz="3600" dirty="0" err="1"/>
              <a:t>Москві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14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Значення</a:t>
            </a:r>
            <a:r>
              <a:rPr lang="ru-RU" b="1" dirty="0"/>
              <a:t> </a:t>
            </a:r>
            <a:r>
              <a:rPr lang="ru-RU" b="1" dirty="0" err="1"/>
              <a:t>утворення</a:t>
            </a:r>
            <a:r>
              <a:rPr lang="ru-RU" b="1" dirty="0"/>
              <a:t> СРСР для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600" dirty="0" err="1"/>
              <a:t>Входження</a:t>
            </a:r>
            <a:r>
              <a:rPr lang="ru-RU" sz="3600" dirty="0"/>
              <a:t> до СРСР дало </a:t>
            </a:r>
            <a:r>
              <a:rPr lang="ru-RU" sz="3600" dirty="0" err="1"/>
              <a:t>змогу</a:t>
            </a:r>
            <a:r>
              <a:rPr lang="ru-RU" sz="3600" dirty="0"/>
              <a:t> формально </a:t>
            </a:r>
            <a:r>
              <a:rPr lang="ru-RU" sz="3600" dirty="0" err="1"/>
              <a:t>зберегти</a:t>
            </a:r>
            <a:r>
              <a:rPr lang="ru-RU" sz="3600" dirty="0"/>
              <a:t> </a:t>
            </a:r>
            <a:r>
              <a:rPr lang="ru-RU" sz="3600" dirty="0" err="1"/>
              <a:t>українську</a:t>
            </a:r>
            <a:r>
              <a:rPr lang="ru-RU" sz="3600" dirty="0"/>
              <a:t> </a:t>
            </a:r>
            <a:r>
              <a:rPr lang="ru-RU" sz="3600" dirty="0" err="1"/>
              <a:t>радянську</a:t>
            </a:r>
            <a:r>
              <a:rPr lang="ru-RU" sz="3600" dirty="0"/>
              <a:t> </a:t>
            </a:r>
            <a:r>
              <a:rPr lang="ru-RU" sz="3600" dirty="0" err="1"/>
              <a:t>державність</a:t>
            </a:r>
            <a:r>
              <a:rPr lang="ru-RU" sz="3600" dirty="0"/>
              <a:t>, але </a:t>
            </a:r>
            <a:r>
              <a:rPr lang="ru-RU" sz="3600" dirty="0" err="1"/>
              <a:t>водночас</a:t>
            </a:r>
            <a:r>
              <a:rPr lang="ru-RU" sz="3600" dirty="0"/>
              <a:t> </a:t>
            </a:r>
            <a:r>
              <a:rPr lang="ru-RU" sz="3600" dirty="0" err="1"/>
              <a:t>посилило</a:t>
            </a:r>
            <a:r>
              <a:rPr lang="ru-RU" sz="3600" dirty="0"/>
              <a:t> </a:t>
            </a:r>
            <a:r>
              <a:rPr lang="ru-RU" sz="3600" dirty="0" err="1"/>
              <a:t>залежність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центру. </a:t>
            </a:r>
            <a:r>
              <a:rPr lang="ru-RU" sz="3600" dirty="0" err="1"/>
              <a:t>Україна</a:t>
            </a:r>
            <a:r>
              <a:rPr lang="ru-RU" sz="3600" dirty="0"/>
              <a:t> </a:t>
            </a:r>
            <a:r>
              <a:rPr lang="ru-RU" sz="3600" dirty="0" err="1"/>
              <a:t>втратила</a:t>
            </a:r>
            <a:r>
              <a:rPr lang="ru-RU" sz="3600" dirty="0"/>
              <a:t> контроль над </a:t>
            </a:r>
            <a:r>
              <a:rPr lang="ru-RU" sz="3600" dirty="0" err="1"/>
              <a:t>економікою</a:t>
            </a:r>
            <a:r>
              <a:rPr lang="ru-RU" sz="3600" dirty="0"/>
              <a:t>, </a:t>
            </a:r>
            <a:r>
              <a:rPr lang="ru-RU" sz="3600" dirty="0" err="1"/>
              <a:t>політикою</a:t>
            </a:r>
            <a:r>
              <a:rPr lang="ru-RU" sz="3600" dirty="0"/>
              <a:t> й культурою. </a:t>
            </a:r>
            <a:r>
              <a:rPr lang="ru-RU" sz="3600" dirty="0" err="1"/>
              <a:t>Протиріччя</a:t>
            </a:r>
            <a:r>
              <a:rPr lang="ru-RU" sz="3600" dirty="0"/>
              <a:t> </a:t>
            </a:r>
            <a:r>
              <a:rPr lang="ru-RU" sz="3600" dirty="0" err="1"/>
              <a:t>між</a:t>
            </a:r>
            <a:r>
              <a:rPr lang="ru-RU" sz="3600" dirty="0"/>
              <a:t> </a:t>
            </a:r>
            <a:r>
              <a:rPr lang="ru-RU" sz="3600" dirty="0" err="1"/>
              <a:t>союзним</a:t>
            </a:r>
            <a:r>
              <a:rPr lang="ru-RU" sz="3600" dirty="0"/>
              <a:t> і </a:t>
            </a:r>
            <a:r>
              <a:rPr lang="ru-RU" sz="3600" dirty="0" err="1"/>
              <a:t>республіканським</a:t>
            </a:r>
            <a:r>
              <a:rPr lang="ru-RU" sz="3600" dirty="0"/>
              <a:t> </a:t>
            </a:r>
            <a:r>
              <a:rPr lang="ru-RU" sz="3600" dirty="0" err="1"/>
              <a:t>рівнями</a:t>
            </a:r>
            <a:r>
              <a:rPr lang="ru-RU" sz="3600" dirty="0"/>
              <a:t> </a:t>
            </a:r>
            <a:r>
              <a:rPr lang="ru-RU" sz="3600" dirty="0" err="1"/>
              <a:t>зберігалися</a:t>
            </a:r>
            <a:r>
              <a:rPr lang="ru-RU" sz="3600" dirty="0"/>
              <a:t> весь </a:t>
            </a:r>
            <a:r>
              <a:rPr lang="ru-RU" sz="3600" dirty="0" err="1"/>
              <a:t>радянський</a:t>
            </a:r>
            <a:r>
              <a:rPr lang="ru-RU" sz="3600" dirty="0"/>
              <a:t> </a:t>
            </a:r>
            <a:r>
              <a:rPr lang="ru-RU" sz="3600" dirty="0" err="1"/>
              <a:t>період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376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Сутність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b="1" dirty="0"/>
              <a:t> «</a:t>
            </a:r>
            <a:r>
              <a:rPr lang="ru-RU" b="1" dirty="0" err="1"/>
              <a:t>коренізації</a:t>
            </a:r>
            <a:r>
              <a:rPr lang="ru-RU" b="1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«</a:t>
            </a:r>
            <a:r>
              <a:rPr lang="ru-RU" sz="3600" dirty="0" err="1"/>
              <a:t>Коренізація</a:t>
            </a:r>
            <a:r>
              <a:rPr lang="ru-RU" sz="3600" dirty="0"/>
              <a:t>» — </a:t>
            </a:r>
            <a:r>
              <a:rPr lang="ru-RU" sz="3600" dirty="0" err="1"/>
              <a:t>національна</a:t>
            </a:r>
            <a:r>
              <a:rPr lang="ru-RU" sz="3600" dirty="0"/>
              <a:t> </a:t>
            </a:r>
            <a:r>
              <a:rPr lang="ru-RU" sz="3600" dirty="0" err="1"/>
              <a:t>політика</a:t>
            </a:r>
            <a:r>
              <a:rPr lang="ru-RU" sz="3600" dirty="0"/>
              <a:t> СРСР 1920-х </a:t>
            </a:r>
            <a:r>
              <a:rPr lang="ru-RU" sz="3600" dirty="0" err="1"/>
              <a:t>рр</a:t>
            </a:r>
            <a:r>
              <a:rPr lang="ru-RU" sz="3600" dirty="0"/>
              <a:t>., </a:t>
            </a:r>
            <a:r>
              <a:rPr lang="ru-RU" sz="3600" dirty="0" err="1"/>
              <a:t>спрямована</a:t>
            </a:r>
            <a:r>
              <a:rPr lang="ru-RU" sz="3600" dirty="0"/>
              <a:t> на </a:t>
            </a:r>
            <a:r>
              <a:rPr lang="ru-RU" sz="3600" dirty="0" err="1"/>
              <a:t>зміцнення</a:t>
            </a:r>
            <a:r>
              <a:rPr lang="ru-RU" sz="3600" dirty="0"/>
              <a:t> </a:t>
            </a:r>
            <a:r>
              <a:rPr lang="ru-RU" sz="3600" dirty="0" err="1"/>
              <a:t>влади</a:t>
            </a:r>
            <a:r>
              <a:rPr lang="ru-RU" sz="3600" dirty="0"/>
              <a:t> </a:t>
            </a:r>
            <a:r>
              <a:rPr lang="ru-RU" sz="3600" dirty="0" err="1"/>
              <a:t>більшовиків</a:t>
            </a:r>
            <a:r>
              <a:rPr lang="ru-RU" sz="3600" dirty="0"/>
              <a:t> у </a:t>
            </a:r>
            <a:r>
              <a:rPr lang="ru-RU" sz="3600" dirty="0" err="1"/>
              <a:t>неросійських</a:t>
            </a:r>
            <a:r>
              <a:rPr lang="ru-RU" sz="3600" dirty="0"/>
              <a:t> </a:t>
            </a:r>
            <a:r>
              <a:rPr lang="ru-RU" sz="3600" dirty="0" err="1"/>
              <a:t>регіонах</a:t>
            </a:r>
            <a:r>
              <a:rPr lang="ru-RU" sz="3600" dirty="0"/>
              <a:t> через </a:t>
            </a:r>
            <a:r>
              <a:rPr lang="ru-RU" sz="3600" dirty="0" err="1"/>
              <a:t>підтримку</a:t>
            </a:r>
            <a:r>
              <a:rPr lang="ru-RU" sz="3600" dirty="0"/>
              <a:t> </a:t>
            </a:r>
            <a:r>
              <a:rPr lang="ru-RU" sz="3600" dirty="0" err="1"/>
              <a:t>місцевої</a:t>
            </a:r>
            <a:r>
              <a:rPr lang="ru-RU" sz="3600" dirty="0"/>
              <a:t> </a:t>
            </a:r>
            <a:r>
              <a:rPr lang="ru-RU" sz="3600" dirty="0" err="1"/>
              <a:t>культури</a:t>
            </a:r>
            <a:r>
              <a:rPr lang="ru-RU" sz="3600" dirty="0"/>
              <a:t>, </a:t>
            </a:r>
            <a:r>
              <a:rPr lang="ru-RU" sz="3600" dirty="0" err="1"/>
              <a:t>мови</a:t>
            </a:r>
            <a:r>
              <a:rPr lang="ru-RU" sz="3600" dirty="0"/>
              <a:t> й </a:t>
            </a:r>
            <a:r>
              <a:rPr lang="ru-RU" sz="3600" dirty="0" err="1"/>
              <a:t>кадрів</a:t>
            </a:r>
            <a:r>
              <a:rPr lang="ru-RU" sz="3600" dirty="0"/>
              <a:t>. В </a:t>
            </a:r>
            <a:r>
              <a:rPr lang="ru-RU" sz="3600" dirty="0" err="1"/>
              <a:t>Україні</a:t>
            </a:r>
            <a:r>
              <a:rPr lang="ru-RU" sz="3600" dirty="0"/>
              <a:t> вона </a:t>
            </a:r>
            <a:r>
              <a:rPr lang="ru-RU" sz="3600" dirty="0" err="1"/>
              <a:t>реалізувалася</a:t>
            </a:r>
            <a:r>
              <a:rPr lang="ru-RU" sz="3600" dirty="0"/>
              <a:t> як «</a:t>
            </a:r>
            <a:r>
              <a:rPr lang="ru-RU" sz="3600" dirty="0" err="1"/>
              <a:t>українізація</a:t>
            </a:r>
            <a:r>
              <a:rPr lang="ru-RU" sz="3600" dirty="0"/>
              <a:t>», </a:t>
            </a:r>
            <a:r>
              <a:rPr lang="ru-RU" sz="3600" dirty="0" err="1"/>
              <a:t>що</a:t>
            </a:r>
            <a:r>
              <a:rPr lang="ru-RU" sz="3600" dirty="0"/>
              <a:t> мала на </a:t>
            </a:r>
            <a:r>
              <a:rPr lang="ru-RU" sz="3600" dirty="0" err="1"/>
              <a:t>меті</a:t>
            </a:r>
            <a:r>
              <a:rPr lang="ru-RU" sz="3600" dirty="0"/>
              <a:t> </a:t>
            </a:r>
            <a:r>
              <a:rPr lang="ru-RU" sz="3600" dirty="0" err="1"/>
              <a:t>поширення</a:t>
            </a:r>
            <a:r>
              <a:rPr lang="ru-RU" sz="3600" dirty="0"/>
              <a:t> </a:t>
            </a:r>
            <a:r>
              <a:rPr lang="ru-RU" sz="3600" dirty="0" err="1"/>
              <a:t>української</a:t>
            </a:r>
            <a:r>
              <a:rPr lang="ru-RU" sz="3600" dirty="0"/>
              <a:t> </a:t>
            </a:r>
            <a:r>
              <a:rPr lang="ru-RU" sz="3600" dirty="0" err="1"/>
              <a:t>мови</a:t>
            </a:r>
            <a:r>
              <a:rPr lang="ru-RU" sz="3600" dirty="0"/>
              <a:t> й </a:t>
            </a:r>
            <a:r>
              <a:rPr lang="ru-RU" sz="3600" dirty="0" err="1"/>
              <a:t>освіти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134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Реалізація</a:t>
            </a:r>
            <a:r>
              <a:rPr lang="ru-RU" b="1" dirty="0"/>
              <a:t> </a:t>
            </a:r>
            <a:r>
              <a:rPr lang="ru-RU" b="1" dirty="0" err="1"/>
              <a:t>українізації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З 1923 р.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</a:t>
            </a:r>
            <a:r>
              <a:rPr lang="ru-RU" dirty="0" smtClean="0"/>
              <a:t>О. </a:t>
            </a:r>
            <a:r>
              <a:rPr lang="ru-RU" dirty="0" err="1" smtClean="0"/>
              <a:t>Шумського</a:t>
            </a:r>
            <a:r>
              <a:rPr lang="ru-RU" dirty="0" smtClean="0"/>
              <a:t> та М. </a:t>
            </a:r>
            <a:r>
              <a:rPr lang="ru-RU" dirty="0" err="1" smtClean="0"/>
              <a:t>Скрипника</a:t>
            </a:r>
            <a:r>
              <a:rPr lang="ru-RU" dirty="0" smtClean="0"/>
              <a:t> </a:t>
            </a:r>
            <a:r>
              <a:rPr lang="ru-RU" dirty="0" err="1"/>
              <a:t>українізація</a:t>
            </a:r>
            <a:r>
              <a:rPr lang="ru-RU" dirty="0"/>
              <a:t> </a:t>
            </a:r>
            <a:r>
              <a:rPr lang="ru-RU" dirty="0" err="1"/>
              <a:t>охопила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установи, </a:t>
            </a:r>
            <a:r>
              <a:rPr lang="ru-RU" dirty="0" err="1"/>
              <a:t>освіту</a:t>
            </a:r>
            <a:r>
              <a:rPr lang="ru-RU" dirty="0"/>
              <a:t>, </a:t>
            </a:r>
            <a:r>
              <a:rPr lang="ru-RU" dirty="0" err="1"/>
              <a:t>пресу</a:t>
            </a:r>
            <a:r>
              <a:rPr lang="ru-RU" dirty="0"/>
              <a:t>, </a:t>
            </a:r>
            <a:r>
              <a:rPr lang="ru-RU" dirty="0" err="1"/>
              <a:t>армію</a:t>
            </a:r>
            <a:r>
              <a:rPr lang="ru-RU" dirty="0"/>
              <a:t>. До </a:t>
            </a:r>
            <a:r>
              <a:rPr lang="ru-RU" dirty="0" err="1"/>
              <a:t>кінця</a:t>
            </a:r>
            <a:r>
              <a:rPr lang="ru-RU" dirty="0"/>
              <a:t> </a:t>
            </a:r>
            <a:r>
              <a:rPr lang="ru-RU" dirty="0" err="1"/>
              <a:t>десятиліття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діловодства</a:t>
            </a:r>
            <a:r>
              <a:rPr lang="ru-RU" dirty="0"/>
              <a:t> </a:t>
            </a:r>
            <a:r>
              <a:rPr lang="ru-RU" dirty="0" err="1"/>
              <a:t>велося</a:t>
            </a:r>
            <a:r>
              <a:rPr lang="ru-RU" dirty="0"/>
              <a:t> </a:t>
            </a:r>
            <a:r>
              <a:rPr lang="ru-RU" dirty="0" err="1"/>
              <a:t>українською</a:t>
            </a:r>
            <a:r>
              <a:rPr lang="ru-RU" dirty="0"/>
              <a:t>, </a:t>
            </a:r>
            <a:r>
              <a:rPr lang="ru-RU" dirty="0" err="1"/>
              <a:t>відкривалися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та </a:t>
            </a:r>
            <a:r>
              <a:rPr lang="ru-RU" dirty="0" err="1"/>
              <a:t>видавництва</a:t>
            </a:r>
            <a:r>
              <a:rPr lang="ru-RU" dirty="0"/>
              <a:t>. У </a:t>
            </a:r>
            <a:r>
              <a:rPr lang="ru-RU" dirty="0" err="1"/>
              <a:t>культурі</a:t>
            </a:r>
            <a:r>
              <a:rPr lang="ru-RU" dirty="0"/>
              <a:t> </a:t>
            </a:r>
            <a:r>
              <a:rPr lang="ru-RU" dirty="0" err="1"/>
              <a:t>розквітли</a:t>
            </a:r>
            <a:r>
              <a:rPr lang="ru-RU" dirty="0"/>
              <a:t> </a:t>
            </a:r>
            <a:r>
              <a:rPr lang="ru-RU" dirty="0" err="1"/>
              <a:t>літературні</a:t>
            </a:r>
            <a:r>
              <a:rPr lang="ru-RU" dirty="0"/>
              <a:t> </a:t>
            </a:r>
            <a:r>
              <a:rPr lang="ru-RU" dirty="0" err="1"/>
              <a:t>угруповання</a:t>
            </a:r>
            <a:r>
              <a:rPr lang="ru-RU" dirty="0"/>
              <a:t> «Плуг», «Гарт», </a:t>
            </a:r>
            <a:r>
              <a:rPr lang="ru-RU" dirty="0" err="1"/>
              <a:t>діяли</a:t>
            </a:r>
            <a:r>
              <a:rPr lang="ru-RU" dirty="0"/>
              <a:t> </a:t>
            </a:r>
            <a:r>
              <a:rPr lang="ru-RU" dirty="0" err="1"/>
              <a:t>Хвильовий</a:t>
            </a:r>
            <a:r>
              <a:rPr lang="ru-RU" dirty="0"/>
              <a:t>, Вишня, </a:t>
            </a:r>
            <a:r>
              <a:rPr lang="ru-RU" dirty="0" err="1"/>
              <a:t>Підмогильний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46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Наслідки</a:t>
            </a:r>
            <a:r>
              <a:rPr lang="ru-RU" b="1" dirty="0"/>
              <a:t> і </a:t>
            </a:r>
            <a:r>
              <a:rPr lang="ru-RU" b="1" dirty="0" err="1"/>
              <a:t>згортання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b="1" dirty="0"/>
              <a:t> </a:t>
            </a:r>
            <a:r>
              <a:rPr lang="ru-RU" b="1" dirty="0" err="1" smtClean="0"/>
              <a:t>українізації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600" dirty="0" err="1"/>
              <a:t>Політика</a:t>
            </a:r>
            <a:r>
              <a:rPr lang="ru-RU" sz="3600" dirty="0"/>
              <a:t> </a:t>
            </a:r>
            <a:r>
              <a:rPr lang="ru-RU" sz="3600" dirty="0" err="1"/>
              <a:t>українізації</a:t>
            </a:r>
            <a:r>
              <a:rPr lang="ru-RU" sz="3600" dirty="0"/>
              <a:t> </a:t>
            </a:r>
            <a:r>
              <a:rPr lang="ru-RU" sz="3600" dirty="0" err="1"/>
              <a:t>сприяла</a:t>
            </a:r>
            <a:r>
              <a:rPr lang="ru-RU" sz="3600" dirty="0"/>
              <a:t> </a:t>
            </a:r>
            <a:r>
              <a:rPr lang="ru-RU" sz="3600" dirty="0" err="1"/>
              <a:t>розвитку</a:t>
            </a:r>
            <a:r>
              <a:rPr lang="ru-RU" sz="3600" dirty="0"/>
              <a:t> </a:t>
            </a:r>
            <a:r>
              <a:rPr lang="ru-RU" sz="3600" dirty="0" err="1"/>
              <a:t>культури</a:t>
            </a:r>
            <a:r>
              <a:rPr lang="ru-RU" sz="3600" dirty="0"/>
              <a:t>, </a:t>
            </a:r>
            <a:r>
              <a:rPr lang="ru-RU" sz="3600" dirty="0" err="1"/>
              <a:t>освіти</a:t>
            </a:r>
            <a:r>
              <a:rPr lang="ru-RU" sz="3600" dirty="0"/>
              <a:t>, </a:t>
            </a:r>
            <a:r>
              <a:rPr lang="ru-RU" sz="3600" dirty="0" err="1"/>
              <a:t>зміцненню</a:t>
            </a:r>
            <a:r>
              <a:rPr lang="ru-RU" sz="3600" dirty="0"/>
              <a:t> </a:t>
            </a:r>
            <a:r>
              <a:rPr lang="ru-RU" sz="3600" dirty="0" err="1"/>
              <a:t>національної</a:t>
            </a:r>
            <a:r>
              <a:rPr lang="ru-RU" sz="3600" dirty="0"/>
              <a:t> </a:t>
            </a:r>
            <a:r>
              <a:rPr lang="ru-RU" sz="3600" dirty="0" err="1"/>
              <a:t>свідомості</a:t>
            </a:r>
            <a:r>
              <a:rPr lang="ru-RU" sz="3600" dirty="0"/>
              <a:t>. Але </a:t>
            </a:r>
            <a:r>
              <a:rPr lang="ru-RU" sz="3600" dirty="0" err="1"/>
              <a:t>вже</a:t>
            </a:r>
            <a:r>
              <a:rPr lang="ru-RU" sz="3600" dirty="0"/>
              <a:t> </a:t>
            </a:r>
            <a:r>
              <a:rPr lang="ru-RU" sz="3600" dirty="0" err="1"/>
              <a:t>наприкінці</a:t>
            </a:r>
            <a:r>
              <a:rPr lang="ru-RU" sz="3600" dirty="0"/>
              <a:t> 1920-х вона </a:t>
            </a:r>
            <a:r>
              <a:rPr lang="ru-RU" sz="3600" dirty="0" err="1"/>
              <a:t>була</a:t>
            </a:r>
            <a:r>
              <a:rPr lang="ru-RU" sz="3600" dirty="0"/>
              <a:t> </a:t>
            </a:r>
            <a:r>
              <a:rPr lang="ru-RU" sz="3600" dirty="0" err="1"/>
              <a:t>обмежена</a:t>
            </a:r>
            <a:r>
              <a:rPr lang="ru-RU" sz="3600" dirty="0"/>
              <a:t>: 1929 р. — справа «</a:t>
            </a:r>
            <a:r>
              <a:rPr lang="ru-RU" sz="3600" dirty="0" err="1"/>
              <a:t>Спілки</a:t>
            </a:r>
            <a:r>
              <a:rPr lang="ru-RU" sz="3600" dirty="0"/>
              <a:t> </a:t>
            </a:r>
            <a:r>
              <a:rPr lang="ru-RU" sz="3600" dirty="0" err="1"/>
              <a:t>визволення</a:t>
            </a:r>
            <a:r>
              <a:rPr lang="ru-RU" sz="3600" dirty="0"/>
              <a:t> </a:t>
            </a:r>
            <a:r>
              <a:rPr lang="ru-RU" sz="3600" dirty="0" err="1"/>
              <a:t>України</a:t>
            </a:r>
            <a:r>
              <a:rPr lang="ru-RU" sz="3600" dirty="0"/>
              <a:t>», </a:t>
            </a:r>
            <a:r>
              <a:rPr lang="ru-RU" sz="3600" dirty="0" err="1"/>
              <a:t>репресії</a:t>
            </a:r>
            <a:r>
              <a:rPr lang="ru-RU" sz="3600" dirty="0"/>
              <a:t> </a:t>
            </a:r>
            <a:r>
              <a:rPr lang="ru-RU" sz="3600" dirty="0" err="1"/>
              <a:t>проти</a:t>
            </a:r>
            <a:r>
              <a:rPr lang="ru-RU" sz="3600" dirty="0"/>
              <a:t> </a:t>
            </a:r>
            <a:r>
              <a:rPr lang="ru-RU" sz="3600" dirty="0" err="1"/>
              <a:t>інтелігенції</a:t>
            </a:r>
            <a:r>
              <a:rPr lang="ru-RU" sz="3600" dirty="0"/>
              <a:t>. У 1933 р. </a:t>
            </a:r>
            <a:r>
              <a:rPr lang="ru-RU" sz="3600" dirty="0" err="1"/>
              <a:t>Скрипник</a:t>
            </a:r>
            <a:r>
              <a:rPr lang="ru-RU" sz="3600" dirty="0"/>
              <a:t> </a:t>
            </a:r>
            <a:r>
              <a:rPr lang="ru-RU" sz="3600" dirty="0" err="1"/>
              <a:t>загинув</a:t>
            </a:r>
            <a:r>
              <a:rPr lang="ru-RU" sz="3600" dirty="0"/>
              <a:t>, </a:t>
            </a:r>
            <a:r>
              <a:rPr lang="ru-RU" sz="3600" dirty="0" err="1"/>
              <a:t>українізацію</a:t>
            </a:r>
            <a:r>
              <a:rPr lang="ru-RU" sz="3600" dirty="0"/>
              <a:t> </a:t>
            </a:r>
            <a:r>
              <a:rPr lang="ru-RU" sz="3600" dirty="0" err="1"/>
              <a:t>згорнули</a:t>
            </a:r>
            <a:r>
              <a:rPr lang="ru-RU" sz="3600" dirty="0"/>
              <a:t>, </a:t>
            </a:r>
            <a:r>
              <a:rPr lang="ru-RU" sz="3600" dirty="0" err="1"/>
              <a:t>розпочалася</a:t>
            </a:r>
            <a:r>
              <a:rPr lang="ru-RU" sz="3600" dirty="0"/>
              <a:t> </a:t>
            </a:r>
            <a:r>
              <a:rPr lang="ru-RU" sz="3600" dirty="0" err="1"/>
              <a:t>русифікація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42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/>
              <a:t>Мета:</a:t>
            </a:r>
            <a:r>
              <a:rPr lang="ru-RU" dirty="0"/>
              <a:t> </a:t>
            </a:r>
            <a:r>
              <a:rPr lang="ru-RU" dirty="0" err="1"/>
              <a:t>розкрити</a:t>
            </a:r>
            <a:r>
              <a:rPr lang="ru-RU" dirty="0"/>
              <a:t> </a:t>
            </a:r>
            <a:r>
              <a:rPr lang="ru-RU" dirty="0" err="1"/>
              <a:t>складні</a:t>
            </a:r>
            <a:r>
              <a:rPr lang="ru-RU" dirty="0"/>
              <a:t> </a:t>
            </a:r>
            <a:r>
              <a:rPr lang="ru-RU" dirty="0" err="1"/>
              <a:t>політичні</a:t>
            </a:r>
            <a:r>
              <a:rPr lang="ru-RU" dirty="0"/>
              <a:t>, </a:t>
            </a:r>
            <a:r>
              <a:rPr lang="ru-RU" dirty="0" err="1"/>
              <a:t>соціально-економічні</a:t>
            </a:r>
            <a:r>
              <a:rPr lang="ru-RU" dirty="0"/>
              <a:t> та </a:t>
            </a:r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відбувалися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у </a:t>
            </a:r>
            <a:r>
              <a:rPr lang="ru-RU" dirty="0" err="1"/>
              <a:t>міжвоєнний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; </a:t>
            </a:r>
            <a:r>
              <a:rPr lang="ru-RU" dirty="0" err="1"/>
              <a:t>показати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роль у </a:t>
            </a:r>
            <a:r>
              <a:rPr lang="ru-RU" dirty="0" err="1"/>
              <a:t>складі</a:t>
            </a:r>
            <a:r>
              <a:rPr lang="ru-RU" dirty="0"/>
              <a:t> СРСР і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радянських</a:t>
            </a:r>
            <a:r>
              <a:rPr lang="ru-RU" dirty="0"/>
              <a:t> реформ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73450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міжвоєнний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пережила </a:t>
            </a:r>
            <a:r>
              <a:rPr lang="ru-RU" dirty="0" err="1"/>
              <a:t>складний</a:t>
            </a:r>
            <a:r>
              <a:rPr lang="ru-RU" dirty="0"/>
              <a:t> шлях —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 до </a:t>
            </a:r>
            <a:r>
              <a:rPr lang="ru-RU" dirty="0" err="1"/>
              <a:t>входження</a:t>
            </a:r>
            <a:r>
              <a:rPr lang="ru-RU" dirty="0"/>
              <a:t> в СРСР. НЕП і </a:t>
            </a:r>
            <a:r>
              <a:rPr lang="ru-RU" dirty="0" err="1"/>
              <a:t>українізація</a:t>
            </a:r>
            <a:r>
              <a:rPr lang="ru-RU" dirty="0"/>
              <a:t> дали </a:t>
            </a:r>
            <a:r>
              <a:rPr lang="ru-RU" dirty="0" err="1"/>
              <a:t>короткочасне</a:t>
            </a:r>
            <a:r>
              <a:rPr lang="ru-RU" dirty="0"/>
              <a:t> </a:t>
            </a:r>
            <a:r>
              <a:rPr lang="ru-RU" dirty="0" err="1"/>
              <a:t>пожвавлення</a:t>
            </a:r>
            <a:r>
              <a:rPr lang="ru-RU" dirty="0"/>
              <a:t>, але </a:t>
            </a:r>
            <a:r>
              <a:rPr lang="ru-RU" dirty="0" err="1"/>
              <a:t>централізація</a:t>
            </a:r>
            <a:r>
              <a:rPr lang="ru-RU" dirty="0"/>
              <a:t>, </a:t>
            </a:r>
            <a:r>
              <a:rPr lang="ru-RU" dirty="0" err="1"/>
              <a:t>репресії</a:t>
            </a:r>
            <a:r>
              <a:rPr lang="ru-RU" dirty="0"/>
              <a:t> та голодомор </a:t>
            </a:r>
            <a:r>
              <a:rPr lang="ru-RU" dirty="0" err="1"/>
              <a:t>зруйнували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. Попри </a:t>
            </a:r>
            <a:r>
              <a:rPr lang="ru-RU" dirty="0" err="1"/>
              <a:t>це</a:t>
            </a:r>
            <a:r>
              <a:rPr lang="ru-RU" dirty="0"/>
              <a:t>, </a:t>
            </a:r>
            <a:r>
              <a:rPr lang="ru-RU" dirty="0" err="1"/>
              <a:t>саме</a:t>
            </a:r>
            <a:r>
              <a:rPr lang="ru-RU" dirty="0"/>
              <a:t> в </a:t>
            </a:r>
            <a:r>
              <a:rPr lang="ru-RU" dirty="0" err="1"/>
              <a:t>цей</a:t>
            </a:r>
            <a:r>
              <a:rPr lang="ru-RU" dirty="0"/>
              <a:t> час </a:t>
            </a:r>
            <a:r>
              <a:rPr lang="ru-RU" dirty="0" err="1"/>
              <a:t>зміцнювалися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й </a:t>
            </a:r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згодом</a:t>
            </a:r>
            <a:r>
              <a:rPr lang="ru-RU" dirty="0"/>
              <a:t> стали </a:t>
            </a:r>
            <a:r>
              <a:rPr lang="ru-RU" dirty="0" err="1"/>
              <a:t>підґрунтям</a:t>
            </a:r>
            <a:r>
              <a:rPr lang="ru-RU" dirty="0"/>
              <a:t> для </a:t>
            </a:r>
            <a:r>
              <a:rPr lang="ru-RU" dirty="0" err="1"/>
              <a:t>боротьби</a:t>
            </a:r>
            <a:r>
              <a:rPr lang="ru-RU" dirty="0"/>
              <a:t> за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884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Геополітична</a:t>
            </a:r>
            <a:r>
              <a:rPr lang="ru-RU" b="1" dirty="0"/>
              <a:t> </a:t>
            </a:r>
            <a:r>
              <a:rPr lang="ru-RU" b="1" dirty="0" err="1"/>
              <a:t>ситуація</a:t>
            </a:r>
            <a:r>
              <a:rPr lang="ru-RU" b="1" dirty="0"/>
              <a:t> </a:t>
            </a:r>
            <a:r>
              <a:rPr lang="ru-RU" b="1" dirty="0" err="1"/>
              <a:t>після</a:t>
            </a:r>
            <a:r>
              <a:rPr lang="ru-RU" b="1" dirty="0"/>
              <a:t> </a:t>
            </a:r>
            <a:r>
              <a:rPr lang="ru-RU" b="1" dirty="0" err="1"/>
              <a:t>визвольних</a:t>
            </a:r>
            <a:r>
              <a:rPr lang="ru-RU" b="1" dirty="0"/>
              <a:t> </a:t>
            </a:r>
            <a:r>
              <a:rPr lang="ru-RU" b="1" dirty="0" err="1" smtClean="0"/>
              <a:t>змагань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На початку 1920-х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опинилася</a:t>
            </a:r>
            <a:r>
              <a:rPr lang="ru-RU" dirty="0"/>
              <a:t> в 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суперечностей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великими державами.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поразки</a:t>
            </a:r>
            <a:r>
              <a:rPr lang="ru-RU" dirty="0"/>
              <a:t> </a:t>
            </a:r>
            <a:r>
              <a:rPr lang="ru-RU" dirty="0" err="1"/>
              <a:t>визвольних</a:t>
            </a:r>
            <a:r>
              <a:rPr lang="ru-RU" dirty="0"/>
              <a:t> </a:t>
            </a:r>
            <a:r>
              <a:rPr lang="ru-RU" dirty="0" err="1"/>
              <a:t>змагань</a:t>
            </a:r>
            <a:r>
              <a:rPr lang="ru-RU" dirty="0"/>
              <a:t> 1917–1921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територія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розділена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: </a:t>
            </a:r>
            <a:r>
              <a:rPr lang="ru-RU" dirty="0" err="1"/>
              <a:t>Західна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—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 </a:t>
            </a:r>
            <a:r>
              <a:rPr lang="ru-RU" dirty="0" err="1"/>
              <a:t>Польщі</a:t>
            </a:r>
            <a:r>
              <a:rPr lang="ru-RU" dirty="0"/>
              <a:t>, </a:t>
            </a:r>
            <a:r>
              <a:rPr lang="ru-RU" dirty="0" err="1"/>
              <a:t>Румунії</a:t>
            </a:r>
            <a:r>
              <a:rPr lang="ru-RU" dirty="0"/>
              <a:t> та </a:t>
            </a:r>
            <a:r>
              <a:rPr lang="ru-RU" dirty="0" err="1"/>
              <a:t>Чехословаччини</a:t>
            </a:r>
            <a:r>
              <a:rPr lang="ru-RU" dirty="0"/>
              <a:t>, а Центральна і </a:t>
            </a:r>
            <a:r>
              <a:rPr lang="ru-RU" dirty="0" err="1"/>
              <a:t>Східна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—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 означала </a:t>
            </a:r>
            <a:r>
              <a:rPr lang="ru-RU" dirty="0" err="1"/>
              <a:t>нову</a:t>
            </a:r>
            <a:r>
              <a:rPr lang="ru-RU" dirty="0"/>
              <a:t> фазу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залежності</a:t>
            </a:r>
            <a:r>
              <a:rPr lang="ru-RU" dirty="0"/>
              <a:t>, коли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стали аренами </a:t>
            </a:r>
            <a:r>
              <a:rPr lang="ru-RU" dirty="0" err="1"/>
              <a:t>боротьби</a:t>
            </a:r>
            <a:r>
              <a:rPr lang="ru-RU" dirty="0"/>
              <a:t> за </a:t>
            </a:r>
            <a:r>
              <a:rPr lang="ru-RU" dirty="0" err="1"/>
              <a:t>вплив</a:t>
            </a:r>
            <a:r>
              <a:rPr lang="ru-RU" dirty="0"/>
              <a:t> у </a:t>
            </a:r>
            <a:r>
              <a:rPr lang="ru-RU" dirty="0" err="1"/>
              <a:t>Східній</a:t>
            </a:r>
            <a:r>
              <a:rPr lang="ru-RU" dirty="0"/>
              <a:t> </a:t>
            </a:r>
            <a:r>
              <a:rPr lang="ru-RU" dirty="0" err="1"/>
              <a:t>Європі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1274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Ризький</a:t>
            </a:r>
            <a:r>
              <a:rPr lang="ru-RU" b="1" dirty="0"/>
              <a:t> мир і </a:t>
            </a:r>
            <a:r>
              <a:rPr lang="ru-RU" b="1" dirty="0" err="1"/>
              <a:t>поділ</a:t>
            </a:r>
            <a:r>
              <a:rPr lang="ru-RU" b="1" dirty="0"/>
              <a:t>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поразки</a:t>
            </a:r>
            <a:r>
              <a:rPr lang="ru-RU" dirty="0"/>
              <a:t> </a:t>
            </a:r>
            <a:r>
              <a:rPr lang="ru-RU" dirty="0" err="1"/>
              <a:t>спільного</a:t>
            </a:r>
            <a:r>
              <a:rPr lang="ru-RU" dirty="0"/>
              <a:t> </a:t>
            </a:r>
            <a:r>
              <a:rPr lang="ru-RU" dirty="0" err="1"/>
              <a:t>наступу</a:t>
            </a:r>
            <a:r>
              <a:rPr lang="ru-RU" dirty="0"/>
              <a:t> </a:t>
            </a:r>
            <a:r>
              <a:rPr lang="ru-RU" dirty="0" err="1"/>
              <a:t>Польща</a:t>
            </a:r>
            <a:r>
              <a:rPr lang="ru-RU" dirty="0"/>
              <a:t> </a:t>
            </a:r>
            <a:r>
              <a:rPr lang="ru-RU" dirty="0" err="1"/>
              <a:t>уклала</a:t>
            </a:r>
            <a:r>
              <a:rPr lang="ru-RU" dirty="0"/>
              <a:t> </a:t>
            </a:r>
            <a:r>
              <a:rPr lang="ru-RU" dirty="0" err="1"/>
              <a:t>перемир’я</a:t>
            </a:r>
            <a:r>
              <a:rPr lang="ru-RU" dirty="0"/>
              <a:t> з </a:t>
            </a:r>
            <a:r>
              <a:rPr lang="ru-RU" dirty="0" err="1"/>
              <a:t>більшовиками</a:t>
            </a:r>
            <a:r>
              <a:rPr lang="ru-RU" dirty="0"/>
              <a:t>, а </a:t>
            </a:r>
            <a:r>
              <a:rPr lang="ru-RU" dirty="0" err="1"/>
              <a:t>Ризький</a:t>
            </a:r>
            <a:r>
              <a:rPr lang="ru-RU" dirty="0"/>
              <a:t> мир 1921 р. остаточно </a:t>
            </a:r>
            <a:r>
              <a:rPr lang="ru-RU" dirty="0" err="1"/>
              <a:t>поділив</a:t>
            </a:r>
            <a:r>
              <a:rPr lang="ru-RU" dirty="0"/>
              <a:t> </a:t>
            </a:r>
            <a:r>
              <a:rPr lang="ru-RU" dirty="0" err="1"/>
              <a:t>Україну</a:t>
            </a:r>
            <a:r>
              <a:rPr lang="ru-RU" dirty="0"/>
              <a:t>: </a:t>
            </a:r>
            <a:r>
              <a:rPr lang="ru-RU" dirty="0" err="1"/>
              <a:t>східна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залишалася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радянською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, </a:t>
            </a:r>
            <a:r>
              <a:rPr lang="ru-RU" dirty="0" err="1"/>
              <a:t>західна</a:t>
            </a:r>
            <a:r>
              <a:rPr lang="ru-RU" dirty="0"/>
              <a:t> —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Польщі</a:t>
            </a:r>
            <a:r>
              <a:rPr lang="ru-RU" dirty="0"/>
              <a:t>, </a:t>
            </a:r>
            <a:r>
              <a:rPr lang="ru-RU" dirty="0" err="1"/>
              <a:t>Румунії</a:t>
            </a:r>
            <a:r>
              <a:rPr lang="ru-RU" dirty="0"/>
              <a:t> та </a:t>
            </a:r>
            <a:r>
              <a:rPr lang="ru-RU" dirty="0" err="1"/>
              <a:t>Чехословаччини</a:t>
            </a:r>
            <a:r>
              <a:rPr lang="ru-RU" dirty="0"/>
              <a:t>. </a:t>
            </a:r>
            <a:r>
              <a:rPr lang="ru-RU" dirty="0" err="1"/>
              <a:t>Українська</a:t>
            </a:r>
            <a:r>
              <a:rPr lang="ru-RU" dirty="0"/>
              <a:t> Народна </a:t>
            </a:r>
            <a:r>
              <a:rPr lang="ru-RU" dirty="0" err="1"/>
              <a:t>Республіка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припинила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. </a:t>
            </a:r>
            <a:r>
              <a:rPr lang="ru-RU" dirty="0" err="1"/>
              <a:t>Українське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стало предметом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дискусій</a:t>
            </a:r>
            <a:r>
              <a:rPr lang="ru-RU" dirty="0"/>
              <a:t>, але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не надавали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пріоритетного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2917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Міжнародна</a:t>
            </a:r>
            <a:r>
              <a:rPr lang="ru-RU" b="1" dirty="0"/>
              <a:t> </a:t>
            </a:r>
            <a:r>
              <a:rPr lang="ru-RU" b="1" dirty="0" err="1"/>
              <a:t>позиція</a:t>
            </a:r>
            <a:r>
              <a:rPr lang="ru-RU" b="1" dirty="0"/>
              <a:t> </a:t>
            </a:r>
            <a:r>
              <a:rPr lang="ru-RU" b="1" dirty="0" err="1"/>
              <a:t>Радянської</a:t>
            </a:r>
            <a:r>
              <a:rPr lang="ru-RU" b="1" dirty="0"/>
              <a:t>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Радянська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, формально </a:t>
            </a:r>
            <a:r>
              <a:rPr lang="ru-RU" dirty="0" err="1"/>
              <a:t>незалежна</a:t>
            </a:r>
            <a:r>
              <a:rPr lang="ru-RU" dirty="0"/>
              <a:t>,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перебувала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повним</a:t>
            </a:r>
            <a:r>
              <a:rPr lang="ru-RU" dirty="0"/>
              <a:t> контролем </a:t>
            </a:r>
            <a:r>
              <a:rPr lang="ru-RU" dirty="0" err="1"/>
              <a:t>Москви</a:t>
            </a:r>
            <a:r>
              <a:rPr lang="ru-RU" dirty="0"/>
              <a:t>. Вона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інструментом</a:t>
            </a:r>
            <a:r>
              <a:rPr lang="ru-RU" dirty="0"/>
              <a:t>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особливо в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Комінтерну</a:t>
            </a:r>
            <a:r>
              <a:rPr lang="ru-RU" dirty="0"/>
              <a:t>.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— </a:t>
            </a:r>
            <a:r>
              <a:rPr lang="ru-RU" dirty="0" err="1"/>
              <a:t>вугілля</a:t>
            </a:r>
            <a:r>
              <a:rPr lang="ru-RU" dirty="0"/>
              <a:t>, </a:t>
            </a:r>
            <a:r>
              <a:rPr lang="ru-RU" dirty="0" err="1"/>
              <a:t>хліб</a:t>
            </a:r>
            <a:r>
              <a:rPr lang="ru-RU" dirty="0"/>
              <a:t>, </a:t>
            </a:r>
            <a:r>
              <a:rPr lang="ru-RU" dirty="0" err="1"/>
              <a:t>промисловість</a:t>
            </a:r>
            <a:r>
              <a:rPr lang="ru-RU" dirty="0"/>
              <a:t> —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вирішальне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громадянської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5326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Українська</a:t>
            </a:r>
            <a:r>
              <a:rPr lang="ru-RU" b="1" dirty="0"/>
              <a:t> </a:t>
            </a:r>
            <a:r>
              <a:rPr lang="ru-RU" b="1" dirty="0" err="1"/>
              <a:t>діаспора</a:t>
            </a:r>
            <a:r>
              <a:rPr lang="ru-RU" b="1" dirty="0"/>
              <a:t> і культурна </a:t>
            </a:r>
            <a:r>
              <a:rPr lang="ru-RU" b="1" dirty="0" err="1" smtClean="0"/>
              <a:t>діяльність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поразки</a:t>
            </a:r>
            <a:r>
              <a:rPr lang="ru-RU" dirty="0"/>
              <a:t> </a:t>
            </a:r>
            <a:r>
              <a:rPr lang="ru-RU" dirty="0" err="1"/>
              <a:t>визвольних</a:t>
            </a:r>
            <a:r>
              <a:rPr lang="ru-RU" dirty="0"/>
              <a:t> </a:t>
            </a:r>
            <a:r>
              <a:rPr lang="ru-RU" dirty="0" err="1"/>
              <a:t>змагань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еліти</a:t>
            </a:r>
            <a:r>
              <a:rPr lang="ru-RU" dirty="0"/>
              <a:t> </a:t>
            </a:r>
            <a:r>
              <a:rPr lang="ru-RU" dirty="0" err="1"/>
              <a:t>емігрувала</a:t>
            </a:r>
            <a:r>
              <a:rPr lang="ru-RU" dirty="0"/>
              <a:t> до </a:t>
            </a:r>
            <a:r>
              <a:rPr lang="ru-RU" dirty="0" err="1"/>
              <a:t>Європи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 у </a:t>
            </a:r>
            <a:r>
              <a:rPr lang="ru-RU" dirty="0" err="1"/>
              <a:t>Чехословаччину</a:t>
            </a:r>
            <a:r>
              <a:rPr lang="ru-RU" dirty="0"/>
              <a:t>. У </a:t>
            </a:r>
            <a:r>
              <a:rPr lang="ru-RU" dirty="0" err="1"/>
              <a:t>Празі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створено </a:t>
            </a:r>
            <a:r>
              <a:rPr lang="ru-RU" dirty="0" err="1"/>
              <a:t>Український</a:t>
            </a:r>
            <a:r>
              <a:rPr lang="ru-RU" dirty="0"/>
              <a:t>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університет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культурні</a:t>
            </a:r>
            <a:r>
              <a:rPr lang="ru-RU" dirty="0"/>
              <a:t> й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центри</a:t>
            </a:r>
            <a:r>
              <a:rPr lang="ru-RU" dirty="0"/>
              <a:t>.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діаспори</a:t>
            </a:r>
            <a:r>
              <a:rPr lang="ru-RU" dirty="0"/>
              <a:t> </a:t>
            </a:r>
            <a:r>
              <a:rPr lang="ru-RU" dirty="0" err="1"/>
              <a:t>сприяла</a:t>
            </a:r>
            <a:r>
              <a:rPr lang="ru-RU" dirty="0"/>
              <a:t> </a:t>
            </a:r>
            <a:r>
              <a:rPr lang="ru-RU" dirty="0" err="1"/>
              <a:t>збереженню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та </a:t>
            </a:r>
            <a:r>
              <a:rPr lang="ru-RU" dirty="0" err="1"/>
              <a:t>ідеї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, </a:t>
            </a:r>
            <a:r>
              <a:rPr lang="ru-RU" dirty="0" err="1"/>
              <a:t>хоч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політику</a:t>
            </a:r>
            <a:r>
              <a:rPr lang="ru-RU" dirty="0"/>
              <a:t> великих держав </a:t>
            </a:r>
            <a:r>
              <a:rPr lang="ru-RU" dirty="0" err="1"/>
              <a:t>залишався</a:t>
            </a:r>
            <a:r>
              <a:rPr lang="ru-RU" dirty="0"/>
              <a:t> </a:t>
            </a:r>
            <a:r>
              <a:rPr lang="ru-RU" dirty="0" err="1"/>
              <a:t>незначним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2030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Загальні</a:t>
            </a:r>
            <a:r>
              <a:rPr lang="ru-RU" b="1" dirty="0"/>
              <a:t> </a:t>
            </a:r>
            <a:r>
              <a:rPr lang="ru-RU" b="1" dirty="0" err="1"/>
              <a:t>підсумки</a:t>
            </a:r>
            <a:r>
              <a:rPr lang="ru-RU" b="1" dirty="0"/>
              <a:t> </a:t>
            </a:r>
            <a:r>
              <a:rPr lang="ru-RU" b="1" dirty="0" err="1"/>
              <a:t>міжнародного</a:t>
            </a:r>
            <a:r>
              <a:rPr lang="ru-RU" b="1" dirty="0"/>
              <a:t> </a:t>
            </a:r>
            <a:r>
              <a:rPr lang="ru-RU" b="1" dirty="0" smtClean="0"/>
              <a:t>становища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На початку 1920-х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опинилася</a:t>
            </a:r>
            <a:r>
              <a:rPr lang="ru-RU" dirty="0"/>
              <a:t> в </a:t>
            </a:r>
            <a:r>
              <a:rPr lang="ru-RU" dirty="0" err="1"/>
              <a:t>геополітичній</a:t>
            </a:r>
            <a:r>
              <a:rPr lang="ru-RU" dirty="0"/>
              <a:t> </a:t>
            </a:r>
            <a:r>
              <a:rPr lang="ru-RU" dirty="0" err="1"/>
              <a:t>пастці</a:t>
            </a:r>
            <a:r>
              <a:rPr lang="ru-RU" dirty="0"/>
              <a:t>.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, </a:t>
            </a:r>
            <a:r>
              <a:rPr lang="ru-RU" dirty="0" err="1"/>
              <a:t>окупація</a:t>
            </a:r>
            <a:r>
              <a:rPr lang="ru-RU" dirty="0"/>
              <a:t> </a:t>
            </a:r>
            <a:r>
              <a:rPr lang="ru-RU" dirty="0" err="1"/>
              <a:t>західних</a:t>
            </a:r>
            <a:r>
              <a:rPr lang="ru-RU" dirty="0"/>
              <a:t> земель,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радянського</a:t>
            </a:r>
            <a:r>
              <a:rPr lang="ru-RU" dirty="0"/>
              <a:t> контролю та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призвели</a:t>
            </a:r>
            <a:r>
              <a:rPr lang="ru-RU" dirty="0"/>
              <a:t> до </a:t>
            </a:r>
            <a:r>
              <a:rPr lang="ru-RU" dirty="0" err="1"/>
              <a:t>глибокої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кризи</a:t>
            </a:r>
            <a:r>
              <a:rPr lang="ru-RU" dirty="0"/>
              <a:t>. Попри </a:t>
            </a:r>
            <a:r>
              <a:rPr lang="ru-RU" dirty="0" err="1"/>
              <a:t>це</a:t>
            </a:r>
            <a:r>
              <a:rPr lang="ru-RU" dirty="0"/>
              <a:t>, </a:t>
            </a:r>
            <a:r>
              <a:rPr lang="ru-RU" dirty="0" err="1"/>
              <a:t>ідея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 </a:t>
            </a:r>
            <a:r>
              <a:rPr lang="ru-RU" dirty="0" err="1"/>
              <a:t>збереглася</a:t>
            </a:r>
            <a:r>
              <a:rPr lang="ru-RU" dirty="0"/>
              <a:t> і стала основою 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відродження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5839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Початок </a:t>
            </a:r>
            <a:r>
              <a:rPr lang="ru-RU" b="1" dirty="0" err="1"/>
              <a:t>нової</a:t>
            </a:r>
            <a:r>
              <a:rPr lang="ru-RU" b="1" dirty="0"/>
              <a:t> </a:t>
            </a:r>
            <a:r>
              <a:rPr lang="ru-RU" b="1" dirty="0" err="1"/>
              <a:t>економічної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b="1" dirty="0"/>
              <a:t> (НЕП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886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НЕП, </a:t>
            </a:r>
            <a:r>
              <a:rPr lang="ru-RU" sz="3600" dirty="0" err="1"/>
              <a:t>ухвалений</a:t>
            </a:r>
            <a:r>
              <a:rPr lang="ru-RU" sz="3600" dirty="0"/>
              <a:t> на Х </a:t>
            </a:r>
            <a:r>
              <a:rPr lang="ru-RU" sz="3600" dirty="0" err="1"/>
              <a:t>з’їзді</a:t>
            </a:r>
            <a:r>
              <a:rPr lang="ru-RU" sz="3600" dirty="0"/>
              <a:t> РКП(б) у 1921 р., став </a:t>
            </a:r>
            <a:r>
              <a:rPr lang="ru-RU" sz="3600" dirty="0" err="1"/>
              <a:t>відповіддю</a:t>
            </a:r>
            <a:r>
              <a:rPr lang="ru-RU" sz="3600" dirty="0"/>
              <a:t> на </a:t>
            </a:r>
            <a:r>
              <a:rPr lang="ru-RU" sz="3600" dirty="0" err="1"/>
              <a:t>економічну</a:t>
            </a:r>
            <a:r>
              <a:rPr lang="ru-RU" sz="3600" dirty="0"/>
              <a:t> </a:t>
            </a:r>
            <a:r>
              <a:rPr lang="ru-RU" sz="3600" dirty="0" err="1"/>
              <a:t>розруху</a:t>
            </a:r>
            <a:r>
              <a:rPr lang="ru-RU" sz="3600" dirty="0"/>
              <a:t> </a:t>
            </a:r>
            <a:r>
              <a:rPr lang="ru-RU" sz="3600" dirty="0" err="1"/>
              <a:t>після</a:t>
            </a:r>
            <a:r>
              <a:rPr lang="ru-RU" sz="3600" dirty="0"/>
              <a:t> </a:t>
            </a:r>
            <a:r>
              <a:rPr lang="ru-RU" sz="3600" dirty="0" err="1"/>
              <a:t>воєнного</a:t>
            </a:r>
            <a:r>
              <a:rPr lang="ru-RU" sz="3600" dirty="0"/>
              <a:t> </a:t>
            </a:r>
            <a:r>
              <a:rPr lang="ru-RU" sz="3600" dirty="0" err="1"/>
              <a:t>комунізму</a:t>
            </a:r>
            <a:r>
              <a:rPr lang="ru-RU" sz="3600" dirty="0"/>
              <a:t>. </a:t>
            </a:r>
            <a:r>
              <a:rPr lang="ru-RU" sz="3600" dirty="0" err="1"/>
              <a:t>Він</a:t>
            </a:r>
            <a:r>
              <a:rPr lang="ru-RU" sz="3600" dirty="0"/>
              <a:t> </a:t>
            </a:r>
            <a:r>
              <a:rPr lang="ru-RU" sz="3600" dirty="0" err="1"/>
              <a:t>передбачав</a:t>
            </a:r>
            <a:r>
              <a:rPr lang="ru-RU" sz="3600" dirty="0"/>
              <a:t> </a:t>
            </a:r>
            <a:r>
              <a:rPr lang="ru-RU" sz="3600" dirty="0" err="1"/>
              <a:t>часткове</a:t>
            </a:r>
            <a:r>
              <a:rPr lang="ru-RU" sz="3600" dirty="0"/>
              <a:t> </a:t>
            </a:r>
            <a:r>
              <a:rPr lang="ru-RU" sz="3600" dirty="0" err="1"/>
              <a:t>повернення</a:t>
            </a:r>
            <a:r>
              <a:rPr lang="ru-RU" sz="3600" dirty="0"/>
              <a:t> до </a:t>
            </a:r>
            <a:r>
              <a:rPr lang="ru-RU" sz="3600" dirty="0" err="1"/>
              <a:t>ринкових</a:t>
            </a:r>
            <a:r>
              <a:rPr lang="ru-RU" sz="3600" dirty="0"/>
              <a:t> </a:t>
            </a:r>
            <a:r>
              <a:rPr lang="ru-RU" sz="3600" dirty="0" err="1"/>
              <a:t>відносин</a:t>
            </a:r>
            <a:r>
              <a:rPr lang="ru-RU" sz="3600" dirty="0"/>
              <a:t>, </a:t>
            </a:r>
            <a:r>
              <a:rPr lang="ru-RU" sz="3600" dirty="0" err="1"/>
              <a:t>розвиток</a:t>
            </a:r>
            <a:r>
              <a:rPr lang="ru-RU" sz="3600" dirty="0"/>
              <a:t> </a:t>
            </a:r>
            <a:r>
              <a:rPr lang="ru-RU" sz="3600" dirty="0" err="1"/>
              <a:t>приватної</a:t>
            </a:r>
            <a:r>
              <a:rPr lang="ru-RU" sz="3600" dirty="0"/>
              <a:t> </a:t>
            </a:r>
            <a:r>
              <a:rPr lang="ru-RU" sz="3600" dirty="0" err="1"/>
              <a:t>ініціативи</a:t>
            </a:r>
            <a:r>
              <a:rPr lang="ru-RU" sz="3600" dirty="0"/>
              <a:t> та </a:t>
            </a:r>
            <a:r>
              <a:rPr lang="ru-RU" sz="3600" dirty="0" err="1"/>
              <a:t>обмеження</a:t>
            </a:r>
            <a:r>
              <a:rPr lang="ru-RU" sz="3600" dirty="0"/>
              <a:t> державного </a:t>
            </a:r>
            <a:r>
              <a:rPr lang="ru-RU" sz="3600" dirty="0" err="1"/>
              <a:t>тиску</a:t>
            </a:r>
            <a:r>
              <a:rPr lang="ru-RU" sz="3600" dirty="0"/>
              <a:t>. Мета — </a:t>
            </a:r>
            <a:r>
              <a:rPr lang="ru-RU" sz="3600" dirty="0" err="1"/>
              <a:t>відновити</a:t>
            </a:r>
            <a:r>
              <a:rPr lang="ru-RU" sz="3600" dirty="0"/>
              <a:t> </a:t>
            </a:r>
            <a:r>
              <a:rPr lang="ru-RU" sz="3600" dirty="0" err="1"/>
              <a:t>господарство</a:t>
            </a:r>
            <a:r>
              <a:rPr lang="ru-RU" sz="3600" dirty="0"/>
              <a:t> і </a:t>
            </a:r>
            <a:r>
              <a:rPr lang="ru-RU" sz="3600" dirty="0" err="1"/>
              <a:t>зняти</a:t>
            </a:r>
            <a:r>
              <a:rPr lang="ru-RU" sz="3600" dirty="0"/>
              <a:t> </a:t>
            </a:r>
            <a:r>
              <a:rPr lang="ru-RU" sz="3600" dirty="0" err="1"/>
              <a:t>соціальну</a:t>
            </a:r>
            <a:r>
              <a:rPr lang="ru-RU" sz="3600" dirty="0"/>
              <a:t> </a:t>
            </a:r>
            <a:r>
              <a:rPr lang="ru-RU" sz="3600" dirty="0" err="1"/>
              <a:t>напруженість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930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НЕП у </a:t>
            </a:r>
            <a:r>
              <a:rPr lang="ru-RU" b="1" dirty="0" err="1"/>
              <a:t>сільському</a:t>
            </a:r>
            <a:r>
              <a:rPr lang="ru-RU" b="1" dirty="0"/>
              <a:t> </a:t>
            </a:r>
            <a:r>
              <a:rPr lang="ru-RU" b="1" dirty="0" err="1" smtClean="0"/>
              <a:t>господарстві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Продрозкладку</a:t>
            </a:r>
            <a:r>
              <a:rPr lang="ru-RU" dirty="0"/>
              <a:t> </a:t>
            </a:r>
            <a:r>
              <a:rPr lang="ru-RU" dirty="0" err="1"/>
              <a:t>замінили</a:t>
            </a:r>
            <a:r>
              <a:rPr lang="ru-RU" dirty="0"/>
              <a:t> </a:t>
            </a:r>
            <a:r>
              <a:rPr lang="ru-RU" dirty="0" err="1"/>
              <a:t>продподатком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дозволив селянам </a:t>
            </a:r>
            <a:r>
              <a:rPr lang="ru-RU" dirty="0" err="1"/>
              <a:t>залишати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врожаю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стимулювало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, і </a:t>
            </a:r>
            <a:r>
              <a:rPr lang="ru-RU" dirty="0" err="1"/>
              <a:t>вже</a:t>
            </a:r>
            <a:r>
              <a:rPr lang="ru-RU" dirty="0"/>
              <a:t> до 1927 року </a:t>
            </a:r>
            <a:r>
              <a:rPr lang="ru-RU" dirty="0" err="1"/>
              <a:t>сільське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</a:t>
            </a:r>
            <a:r>
              <a:rPr lang="ru-RU" dirty="0" err="1"/>
              <a:t>досягло</a:t>
            </a:r>
            <a:r>
              <a:rPr lang="ru-RU" dirty="0"/>
              <a:t> </a:t>
            </a:r>
            <a:r>
              <a:rPr lang="ru-RU" dirty="0" err="1"/>
              <a:t>довоєнних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. </a:t>
            </a:r>
            <a:r>
              <a:rPr lang="ru-RU" dirty="0" err="1"/>
              <a:t>Відродилася</a:t>
            </a:r>
            <a:r>
              <a:rPr lang="ru-RU" dirty="0"/>
              <a:t> </a:t>
            </a:r>
            <a:r>
              <a:rPr lang="ru-RU" dirty="0" err="1"/>
              <a:t>торгівля</a:t>
            </a:r>
            <a:r>
              <a:rPr lang="ru-RU" dirty="0"/>
              <a:t>,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кооперація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держава </a:t>
            </a:r>
            <a:r>
              <a:rPr lang="ru-RU" dirty="0" err="1"/>
              <a:t>контролювала</a:t>
            </a:r>
            <a:r>
              <a:rPr lang="ru-RU" dirty="0"/>
              <a:t> </a:t>
            </a:r>
            <a:r>
              <a:rPr lang="ru-RU" dirty="0" err="1"/>
              <a:t>хлібозаготівлі</a:t>
            </a:r>
            <a:r>
              <a:rPr lang="ru-RU" dirty="0"/>
              <a:t>, а </a:t>
            </a: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ru-RU" dirty="0" err="1"/>
              <a:t>десятиліття</a:t>
            </a:r>
            <a:r>
              <a:rPr lang="ru-RU" dirty="0"/>
              <a:t> почала </a:t>
            </a:r>
            <a:r>
              <a:rPr lang="ru-RU" dirty="0" err="1"/>
              <a:t>боротьбу</a:t>
            </a:r>
            <a:r>
              <a:rPr lang="ru-RU" dirty="0"/>
              <a:t> з куркулями — </a:t>
            </a:r>
            <a:r>
              <a:rPr lang="ru-RU" dirty="0" err="1"/>
              <a:t>передвісником</a:t>
            </a:r>
            <a:r>
              <a:rPr lang="ru-RU" dirty="0"/>
              <a:t> </a:t>
            </a:r>
            <a:r>
              <a:rPr lang="ru-RU" dirty="0" err="1"/>
              <a:t>колективізації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13827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1027</Words>
  <Application>Microsoft Office PowerPoint</Application>
  <PresentationFormat>Экран (4:3)</PresentationFormat>
  <Paragraphs>43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Тема лекції: Україна в міжвоєнний період (1921–1939 рр.)</vt:lpstr>
      <vt:lpstr>Презентация PowerPoint</vt:lpstr>
      <vt:lpstr>Геополітична ситуація після визвольних змагань</vt:lpstr>
      <vt:lpstr>Ризький мир і поділ України</vt:lpstr>
      <vt:lpstr>Міжнародна позиція Радянської України</vt:lpstr>
      <vt:lpstr>Українська діаспора і культурна діяльність</vt:lpstr>
      <vt:lpstr>Загальні підсумки міжнародного становища</vt:lpstr>
      <vt:lpstr>Початок нової економічної політики (НЕП)</vt:lpstr>
      <vt:lpstr>НЕП у сільському господарстві</vt:lpstr>
      <vt:lpstr>НЕП у промисловості</vt:lpstr>
      <vt:lpstr>Фінансова стабілізація під час НЕПу</vt:lpstr>
      <vt:lpstr>Підсумки політики НЕПу</vt:lpstr>
      <vt:lpstr>Передумови створення СРСР</vt:lpstr>
      <vt:lpstr>Дискусії навколо форми Союзу</vt:lpstr>
      <vt:lpstr>Утворення СРСР (1922 р.)</vt:lpstr>
      <vt:lpstr>Значення утворення СРСР для України</vt:lpstr>
      <vt:lpstr>Сутність політики «коренізації»</vt:lpstr>
      <vt:lpstr>Реалізація українізації </vt:lpstr>
      <vt:lpstr>Наслідки і згортання політики українізації</vt:lpstr>
      <vt:lpstr>Висновки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Україна в міжвоєнний період (1921–1939 рр.)</dc:title>
  <dc:creator>Пользователь</dc:creator>
  <cp:lastModifiedBy>Пользователь</cp:lastModifiedBy>
  <cp:revision>5</cp:revision>
  <dcterms:created xsi:type="dcterms:W3CDTF">2025-11-07T10:43:07Z</dcterms:created>
  <dcterms:modified xsi:type="dcterms:W3CDTF">2025-11-12T10:14:18Z</dcterms:modified>
</cp:coreProperties>
</file>