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esource.history.org.ua/cgi-bin/eiu/history.exe?Z21ID=&amp;I21DBN=EIU&amp;P21DBN=EIU&amp;S21STN=1&amp;S21REF=10&amp;S21FMT=eiu_all&amp;C21COM=S&amp;S21CNR=20&amp;S21P01=0&amp;S21P02=0&amp;S21P03=TRN=&amp;S21COLORTERMS=0&amp;S21STR=Natsiia_ukrainska" TargetMode="External"/><Relationship Id="rId2" Type="http://schemas.openxmlformats.org/officeDocument/2006/relationships/hyperlink" Target="http://resource.history.org.ua/cgi-bin/eiu/history.exe?Z21ID=&amp;I21DBN=EIU&amp;P21DBN=EIU&amp;S21STN=1&amp;S21REF=10&amp;S21FMT=eiu_all&amp;C21COM=S&amp;S21CNR=20&amp;S21P01=0&amp;S21P02=0&amp;S21P03=TRN=&amp;S21COLORTERMS=0&amp;S21STR=Natsionalizm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Боротьба за відродження державності України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(</a:t>
            </a:r>
            <a:r>
              <a:rPr lang="uk-UA" b="1" dirty="0"/>
              <a:t>1917–1921 рр.)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638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>
                <a:latin typeface="Times New Roman"/>
                <a:ea typeface="Times New Roman"/>
              </a:rPr>
              <a:t>IV. Каталізатори революції</a:t>
            </a:r>
            <a:endParaRPr lang="ru-RU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1. Внутрішні чинники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Загострення соціальних протиріч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Економічна криза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Зростання національної свідомості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Активізація політичного руху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2. Зовнішні чинники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Падіння самодержавства в Росії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Революційні події в Європі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Розпад імперій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Право націй на самовизначення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5592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V. Основні вимоги революційного руху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1. Політичні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Національно-територіальна автономія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Демократизація суспільного життя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Українізація освіти та управління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Забезпечення громадянських прав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2. Соціально-економічні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Вирішення аграрного питання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Покращення становища робітників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Економічна самостійність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Соціальні реформи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09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3. Національно-культурні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Відродження української мови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Розвиток національної освіти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Свобода культурного розвитку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Церковна автономія.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6893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u="sng" dirty="0">
                <a:latin typeface="Times New Roman"/>
                <a:ea typeface="Times New Roman"/>
              </a:rPr>
              <a:t>2. Історіографія та джерела вивчення Української революції (1917-1921 рр.)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uk-UA" dirty="0" smtClean="0"/>
          </a:p>
          <a:p>
            <a:endParaRPr lang="uk-UA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I. Історіографія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1. Українська історіографія 1920-х років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Праці безпосередніх учасників подій (М. Грушевський, В. Винниченко, П. </a:t>
            </a:r>
            <a:r>
              <a:rPr lang="uk-UA" dirty="0" err="1">
                <a:latin typeface="Times New Roman"/>
                <a:ea typeface="Times New Roman"/>
              </a:rPr>
              <a:t>Христюк</a:t>
            </a:r>
            <a:r>
              <a:rPr lang="uk-UA" dirty="0">
                <a:latin typeface="Times New Roman"/>
                <a:ea typeface="Times New Roman"/>
              </a:rPr>
              <a:t>)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Документальні збірники та архівні матеріали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Переважання національно-державницької концепції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875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i="1" dirty="0">
                <a:latin typeface="Times New Roman"/>
                <a:ea typeface="Times New Roman"/>
              </a:rPr>
              <a:t>2. Радянська історіографія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Класовий підхід до висвітлення подій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Замовчування національно-визвольного характеру революції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Акцент на більшовицькому русі та встановленні радянської влади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Праці М. </a:t>
            </a:r>
            <a:r>
              <a:rPr lang="uk-UA" sz="2000" dirty="0" err="1">
                <a:latin typeface="Times New Roman"/>
                <a:ea typeface="Times New Roman"/>
              </a:rPr>
              <a:t>Супруненка</a:t>
            </a:r>
            <a:r>
              <a:rPr lang="uk-UA" sz="2000" dirty="0">
                <a:latin typeface="Times New Roman"/>
                <a:ea typeface="Times New Roman"/>
              </a:rPr>
              <a:t>, М. Рубача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i="1" dirty="0">
                <a:latin typeface="Times New Roman"/>
                <a:ea typeface="Times New Roman"/>
              </a:rPr>
              <a:t>3. Діаспорна історіографія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Дослідження Д. Дорошенка, І. Мазепи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Праці І. </a:t>
            </a:r>
            <a:r>
              <a:rPr lang="uk-UA" sz="2000" dirty="0" err="1">
                <a:latin typeface="Times New Roman"/>
                <a:ea typeface="Times New Roman"/>
              </a:rPr>
              <a:t>Лисяка</a:t>
            </a:r>
            <a:r>
              <a:rPr lang="uk-UA" sz="2000" dirty="0">
                <a:latin typeface="Times New Roman"/>
                <a:ea typeface="Times New Roman"/>
              </a:rPr>
              <a:t>-Рудницького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Збереження державницької традиції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Об'єктивний аналіз причин поразки революції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i="1" dirty="0">
                <a:latin typeface="Times New Roman"/>
                <a:ea typeface="Times New Roman"/>
              </a:rPr>
              <a:t>4. Сучасна українська історіографія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Переосмислення подій на основі нових джерел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Відмова від радянських стереотипів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Праці В. </a:t>
            </a:r>
            <a:r>
              <a:rPr lang="uk-UA" sz="2000" dirty="0" err="1">
                <a:latin typeface="Times New Roman"/>
                <a:ea typeface="Times New Roman"/>
              </a:rPr>
              <a:t>Верстюка</a:t>
            </a:r>
            <a:r>
              <a:rPr lang="uk-UA" sz="2000" dirty="0">
                <a:latin typeface="Times New Roman"/>
                <a:ea typeface="Times New Roman"/>
              </a:rPr>
              <a:t>, В. </a:t>
            </a:r>
            <a:r>
              <a:rPr lang="uk-UA" sz="2000" dirty="0" err="1">
                <a:latin typeface="Times New Roman"/>
                <a:ea typeface="Times New Roman"/>
              </a:rPr>
              <a:t>Солдатенка</a:t>
            </a:r>
            <a:r>
              <a:rPr lang="uk-UA" sz="2000" dirty="0">
                <a:latin typeface="Times New Roman"/>
                <a:ea typeface="Times New Roman"/>
              </a:rPr>
              <a:t>, Я. Грицака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Times New Roman"/>
              </a:rPr>
              <a:t>- Комплексний підхід до вивчення революції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8474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>
                <a:latin typeface="Times New Roman"/>
                <a:ea typeface="Times New Roman"/>
              </a:rPr>
              <a:t>II. Джерельна база</a:t>
            </a:r>
            <a:endParaRPr lang="ru-RU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1. Документальні джерела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Законодавчі акти УЦР, Гетьманату, Директорії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Міжнародні договори та дипломатичні документи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Офіційне листування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Військові накази та розпорядження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2. </a:t>
            </a:r>
            <a:r>
              <a:rPr lang="uk-UA" i="1" dirty="0" err="1">
                <a:latin typeface="Times New Roman"/>
                <a:ea typeface="Times New Roman"/>
              </a:rPr>
              <a:t>Наративні</a:t>
            </a:r>
            <a:r>
              <a:rPr lang="uk-UA" i="1" dirty="0">
                <a:latin typeface="Times New Roman"/>
                <a:ea typeface="Times New Roman"/>
              </a:rPr>
              <a:t> джерела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Мемуари учасників подій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Щоденники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Спогади політичних діячів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Листування приватного характеру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7224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3. Періодичні видання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Газети різних політичних напрямків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Журнали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Відозви та прокламації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Агітаційні матеріали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4. Архівні матеріали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Центральний державний архів вищих органів влади України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Центральний державний архів громадських об'єднань України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Обласні архіви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Архіви діаспори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6626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>
                <a:latin typeface="Times New Roman"/>
                <a:ea typeface="Times New Roman"/>
              </a:rPr>
              <a:t>III. Основні напрямки сучасних досліджень</a:t>
            </a:r>
            <a:endParaRPr lang="ru-RU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1. Вивчення державотворчих процесів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2. Дослідження військової історії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3. Аналіз соціально-економічних перетворень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4. Вивчення міжнародних відносин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5. Регіональні особливості революційних подій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6. Біографічні дослідження учасників революції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28424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IV. Проблемні питання історіографії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1. Періодизація революції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2. Оцінка ролі окремих політичних діячів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3. Причини поразки національно-визвольних змагань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4. Співвідношення соціальних і національних факторів</a:t>
            </a:r>
            <a:endParaRPr lang="ru-RU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5. Вплив міжнародного контексту на перебіг подій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9686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b="1" u="sng">
                <a:latin typeface="Times New Roman"/>
                <a:ea typeface="Times New Roman"/>
              </a:rPr>
              <a:t>3. Еволюція поглядів української еліти на питання державотворення.</a:t>
            </a:r>
            <a:endParaRPr lang="ru-RU" sz="3200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</a:rPr>
              <a:t>Початок </a:t>
            </a:r>
            <a:r>
              <a:rPr lang="ru-RU" b="1" dirty="0" err="1">
                <a:latin typeface="Times New Roman"/>
                <a:ea typeface="Times New Roman"/>
              </a:rPr>
              <a:t>революції</a:t>
            </a:r>
            <a:r>
              <a:rPr lang="ru-RU" b="1" dirty="0">
                <a:latin typeface="Times New Roman"/>
                <a:ea typeface="Times New Roman"/>
              </a:rPr>
              <a:t> (весна 1917):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Домінування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автономістсько-федералістських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поглядів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Орієнтація</a:t>
            </a:r>
            <a:r>
              <a:rPr lang="ru-RU" dirty="0">
                <a:latin typeface="Times New Roman"/>
                <a:ea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</a:rPr>
              <a:t>демократичну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Росію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Переважання</a:t>
            </a:r>
            <a:r>
              <a:rPr lang="ru-RU" dirty="0">
                <a:latin typeface="Times New Roman"/>
                <a:ea typeface="Times New Roman"/>
              </a:rPr>
              <a:t> культурно-</a:t>
            </a:r>
            <a:r>
              <a:rPr lang="ru-RU" dirty="0" err="1">
                <a:latin typeface="Times New Roman"/>
                <a:ea typeface="Times New Roman"/>
              </a:rPr>
              <a:t>просвітницьких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вимог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М. </a:t>
            </a:r>
            <a:r>
              <a:rPr lang="ru-RU" dirty="0" err="1">
                <a:latin typeface="Times New Roman"/>
                <a:ea typeface="Times New Roman"/>
              </a:rPr>
              <a:t>Грушевський</a:t>
            </a:r>
            <a:r>
              <a:rPr lang="ru-RU" dirty="0">
                <a:latin typeface="Times New Roman"/>
                <a:ea typeface="Times New Roman"/>
              </a:rPr>
              <a:t> та В. Винниченко як </a:t>
            </a:r>
            <a:r>
              <a:rPr lang="ru-RU" dirty="0" err="1">
                <a:latin typeface="Times New Roman"/>
                <a:ea typeface="Times New Roman"/>
              </a:rPr>
              <a:t>провідні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ідеологи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автономізму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416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1. Підвалини Української революції.</a:t>
            </a:r>
            <a:endParaRPr lang="ru-RU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2. Історіографія та джерела вивчення Української революції.</a:t>
            </a:r>
            <a:endParaRPr lang="ru-RU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3. Еволюція поглядів української еліти на питання державотворення.</a:t>
            </a:r>
            <a:endParaRPr lang="ru-RU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4. </a:t>
            </a:r>
            <a:r>
              <a:rPr lang="uk-UA" dirty="0" err="1">
                <a:latin typeface="Times New Roman"/>
                <a:ea typeface="Times New Roman"/>
              </a:rPr>
              <a:t>Уроки</a:t>
            </a:r>
            <a:r>
              <a:rPr lang="uk-UA" dirty="0">
                <a:latin typeface="Times New Roman"/>
                <a:ea typeface="Times New Roman"/>
              </a:rPr>
              <a:t> Української національно-демократичної революції.</a:t>
            </a:r>
            <a:endParaRPr lang="ru-RU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5. Культура України доби національно-визвольних змагань.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7097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lvl="0">
              <a:lnSpc>
                <a:spcPct val="115000"/>
              </a:lnSpc>
              <a:buFont typeface="+mj-lt"/>
              <a:buAutoNum type="arabicPeriod" startAt="2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</a:rPr>
              <a:t>Літо-осінь</a:t>
            </a:r>
            <a:r>
              <a:rPr lang="ru-RU" b="1" dirty="0">
                <a:latin typeface="Times New Roman"/>
                <a:ea typeface="Times New Roman"/>
              </a:rPr>
              <a:t> 1917: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Посилення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самостійницьких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тенденцій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Розчарування</a:t>
            </a:r>
            <a:r>
              <a:rPr lang="ru-RU" dirty="0">
                <a:latin typeface="Times New Roman"/>
                <a:ea typeface="Times New Roman"/>
              </a:rPr>
              <a:t> в </a:t>
            </a:r>
            <a:r>
              <a:rPr lang="ru-RU" dirty="0" err="1">
                <a:latin typeface="Times New Roman"/>
                <a:ea typeface="Times New Roman"/>
              </a:rPr>
              <a:t>політиці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Тимчасового</a:t>
            </a:r>
            <a:r>
              <a:rPr lang="ru-RU" dirty="0">
                <a:latin typeface="Times New Roman"/>
                <a:ea typeface="Times New Roman"/>
              </a:rPr>
              <a:t> уряду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Перехід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культурницьких</a:t>
            </a:r>
            <a:r>
              <a:rPr lang="ru-RU" dirty="0">
                <a:latin typeface="Times New Roman"/>
                <a:ea typeface="Times New Roman"/>
              </a:rPr>
              <a:t> до </a:t>
            </a:r>
            <a:r>
              <a:rPr lang="ru-RU" dirty="0" err="1">
                <a:latin typeface="Times New Roman"/>
                <a:ea typeface="Times New Roman"/>
              </a:rPr>
              <a:t>політичних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вимог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Формування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ідеї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національно-територіальної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автономії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59827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15000"/>
              </a:lnSpc>
              <a:buFont typeface="+mj-lt"/>
              <a:buAutoNum type="arabicPeriod" startAt="3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</a:rPr>
              <a:t>Кінець</a:t>
            </a:r>
            <a:r>
              <a:rPr lang="ru-RU" b="1" dirty="0">
                <a:latin typeface="Times New Roman"/>
                <a:ea typeface="Times New Roman"/>
              </a:rPr>
              <a:t> 1917 - початок 1918: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Проголошення</a:t>
            </a:r>
            <a:r>
              <a:rPr lang="ru-RU" dirty="0">
                <a:latin typeface="Times New Roman"/>
                <a:ea typeface="Times New Roman"/>
              </a:rPr>
              <a:t> УНР як </a:t>
            </a:r>
            <a:r>
              <a:rPr lang="ru-RU" dirty="0" err="1">
                <a:latin typeface="Times New Roman"/>
                <a:ea typeface="Times New Roman"/>
              </a:rPr>
              <a:t>автономії</a:t>
            </a:r>
            <a:r>
              <a:rPr lang="ru-RU" dirty="0">
                <a:latin typeface="Times New Roman"/>
                <a:ea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</a:rPr>
              <a:t>складі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Росії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Більшовицька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агресія</a:t>
            </a:r>
            <a:r>
              <a:rPr lang="ru-RU" dirty="0">
                <a:latin typeface="Times New Roman"/>
                <a:ea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</a:rPr>
              <a:t>каталізатор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самостійницьких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настроїв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IV </a:t>
            </a:r>
            <a:r>
              <a:rPr lang="ru-RU" dirty="0" err="1">
                <a:latin typeface="Times New Roman"/>
                <a:ea typeface="Times New Roman"/>
              </a:rPr>
              <a:t>Універсал</a:t>
            </a:r>
            <a:r>
              <a:rPr lang="ru-RU" dirty="0">
                <a:latin typeface="Times New Roman"/>
                <a:ea typeface="Times New Roman"/>
              </a:rPr>
              <a:t>: </a:t>
            </a:r>
            <a:r>
              <a:rPr lang="ru-RU" dirty="0" err="1">
                <a:latin typeface="Times New Roman"/>
                <a:ea typeface="Times New Roman"/>
              </a:rPr>
              <a:t>перехід</a:t>
            </a:r>
            <a:r>
              <a:rPr lang="ru-RU" dirty="0">
                <a:latin typeface="Times New Roman"/>
                <a:ea typeface="Times New Roman"/>
              </a:rPr>
              <a:t> до </a:t>
            </a:r>
            <a:r>
              <a:rPr lang="ru-RU" dirty="0" err="1">
                <a:latin typeface="Times New Roman"/>
                <a:ea typeface="Times New Roman"/>
              </a:rPr>
              <a:t>ідеї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повної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незалежності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Розкол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еліти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щодо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зовнішньополітичної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орієнтації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 startAt="4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</a:rPr>
              <a:t>Період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Гетьманату</a:t>
            </a:r>
            <a:r>
              <a:rPr lang="ru-RU" b="1" dirty="0">
                <a:latin typeface="Times New Roman"/>
                <a:ea typeface="Times New Roman"/>
              </a:rPr>
              <a:t> (1918):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Консервативно-</a:t>
            </a:r>
            <a:r>
              <a:rPr lang="ru-RU" dirty="0" err="1">
                <a:latin typeface="Times New Roman"/>
                <a:ea typeface="Times New Roman"/>
              </a:rPr>
              <a:t>монархічна</a:t>
            </a:r>
            <a:r>
              <a:rPr lang="ru-RU" dirty="0">
                <a:latin typeface="Times New Roman"/>
                <a:ea typeface="Times New Roman"/>
              </a:rPr>
              <a:t> модель </a:t>
            </a:r>
            <a:r>
              <a:rPr lang="ru-RU" dirty="0" err="1">
                <a:latin typeface="Times New Roman"/>
                <a:ea typeface="Times New Roman"/>
              </a:rPr>
              <a:t>державності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Орієнтація</a:t>
            </a:r>
            <a:r>
              <a:rPr lang="ru-RU" dirty="0">
                <a:latin typeface="Times New Roman"/>
                <a:ea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</a:rPr>
              <a:t>Німеччину</a:t>
            </a:r>
            <a:r>
              <a:rPr lang="ru-RU" dirty="0">
                <a:latin typeface="Times New Roman"/>
                <a:ea typeface="Times New Roman"/>
              </a:rPr>
              <a:t> та Австро-</a:t>
            </a:r>
            <a:r>
              <a:rPr lang="ru-RU" dirty="0" err="1">
                <a:latin typeface="Times New Roman"/>
                <a:ea typeface="Times New Roman"/>
              </a:rPr>
              <a:t>Угорщину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Пошук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компромісу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самостійництвом</a:t>
            </a:r>
            <a:r>
              <a:rPr lang="ru-RU" dirty="0">
                <a:latin typeface="Times New Roman"/>
                <a:ea typeface="Times New Roman"/>
              </a:rPr>
              <a:t> і </a:t>
            </a:r>
            <a:r>
              <a:rPr lang="ru-RU" dirty="0" err="1">
                <a:latin typeface="Times New Roman"/>
                <a:ea typeface="Times New Roman"/>
              </a:rPr>
              <a:t>федералізмом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Конфлікт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соціалістичною</a:t>
            </a:r>
            <a:r>
              <a:rPr lang="ru-RU" dirty="0">
                <a:latin typeface="Times New Roman"/>
                <a:ea typeface="Times New Roman"/>
              </a:rPr>
              <a:t> та консервативною </a:t>
            </a:r>
            <a:r>
              <a:rPr lang="ru-RU" dirty="0" err="1">
                <a:latin typeface="Times New Roman"/>
                <a:ea typeface="Times New Roman"/>
              </a:rPr>
              <a:t>елітою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870736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15000"/>
              </a:lnSpc>
              <a:buFont typeface="+mj-lt"/>
              <a:buAutoNum type="arabicPeriod" startAt="5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Доба Директорії (1918-1919):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Повернення до республіканської моделі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Пошук балансу між соціалізмом і національною державністю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Спроби об'єднання з ЗУНР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Розкол між "лівою" і "правою" орієнтацією</a:t>
            </a:r>
          </a:p>
          <a:p>
            <a:pPr lvl="0">
              <a:lnSpc>
                <a:spcPct val="115000"/>
              </a:lnSpc>
              <a:buFont typeface="+mj-lt"/>
              <a:buAutoNum type="arabicPeriod" startAt="6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1919-1921 роки: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Остаточне утвердження самостійницької ідеї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Пошук міжнародної підтримки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Варшавська угода як спроба збереження державності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Усвідомлення необхідності військової сили для державотворення</a:t>
            </a:r>
            <a:endParaRPr lang="ru-RU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88964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</a:pPr>
            <a:r>
              <a:rPr lang="ru-RU" b="1" i="1">
                <a:latin typeface="Times New Roman"/>
                <a:ea typeface="Times New Roman"/>
              </a:rPr>
              <a:t>Ключові трансформації поглядів: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Від автономізму до самостійництва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Від федералізму до унітаризму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Від культурницьких до політичних вимог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Від соціалістичних до національно-державницьких пріоритетів</a:t>
            </a:r>
          </a:p>
          <a:p>
            <a:pPr>
              <a:lnSpc>
                <a:spcPct val="115000"/>
              </a:lnSpc>
            </a:pPr>
            <a:r>
              <a:rPr lang="ru-RU" b="1" i="1">
                <a:latin typeface="Times New Roman"/>
                <a:ea typeface="Times New Roman"/>
              </a:rPr>
              <a:t>Основні чинники еволюції: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Зовнішня агресія (більшовицька, білогвардійська)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Внутрішні конфлікти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Міжнародна ситуація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Практичний досвід державотворення</a:t>
            </a:r>
            <a:endParaRPr lang="ru-RU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89711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/>
            <a:r>
              <a:rPr lang="ru-RU" b="1" i="1" dirty="0" err="1"/>
              <a:t>Наслідки</a:t>
            </a:r>
            <a:r>
              <a:rPr lang="ru-RU" b="1" i="1" dirty="0"/>
              <a:t>:</a:t>
            </a:r>
            <a:endParaRPr lang="ru-RU" dirty="0"/>
          </a:p>
          <a:p>
            <a:pPr lvl="0" fontAlgn="auto"/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чіткої</a:t>
            </a:r>
            <a:r>
              <a:rPr lang="ru-RU" dirty="0"/>
              <a:t> </a:t>
            </a:r>
            <a:r>
              <a:rPr lang="ru-RU" dirty="0" err="1"/>
              <a:t>самостійницької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endParaRPr lang="ru-RU" dirty="0"/>
          </a:p>
          <a:p>
            <a:pPr lvl="0" fontAlgn="auto"/>
            <a:r>
              <a:rPr lang="ru-RU" dirty="0" err="1"/>
              <a:t>Усвідомлення</a:t>
            </a:r>
            <a:r>
              <a:rPr lang="ru-RU" dirty="0"/>
              <a:t> </a:t>
            </a:r>
            <a:r>
              <a:rPr lang="ru-RU" dirty="0" err="1"/>
              <a:t>важливості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чинника</a:t>
            </a:r>
            <a:endParaRPr lang="ru-RU" dirty="0"/>
          </a:p>
          <a:p>
            <a:pPr lvl="0" fontAlgn="auto"/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endParaRPr lang="ru-RU" dirty="0"/>
          </a:p>
          <a:p>
            <a:pPr lvl="0" fontAlgn="auto"/>
            <a:r>
              <a:rPr lang="ru-RU" dirty="0" err="1"/>
              <a:t>Накопичення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державного </a:t>
            </a:r>
            <a:r>
              <a:rPr lang="ru-RU" dirty="0" err="1"/>
              <a:t>будівництва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5793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u="sng">
                <a:latin typeface="Times New Roman"/>
                <a:ea typeface="Times New Roman"/>
              </a:rPr>
              <a:t>4. Уроки Української національно-демократичної революції.</a:t>
            </a:r>
            <a:endParaRPr lang="ru-RU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1. Політичні </a:t>
            </a:r>
            <a:r>
              <a:rPr lang="uk-UA" b="1" dirty="0" err="1">
                <a:latin typeface="Times New Roman"/>
                <a:ea typeface="Times New Roman"/>
              </a:rPr>
              <a:t>уроки</a:t>
            </a:r>
            <a:r>
              <a:rPr lang="uk-UA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чіткої державницької ідеології від початку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єдності національних сил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Згубність міжпартійної боротьби у критичні моменти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професійного державного апарату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своєчасного переходу від автономії до незалежності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2463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>
                <a:latin typeface="Times New Roman"/>
                <a:ea typeface="Times New Roman"/>
              </a:rPr>
              <a:t>2. Військові уроки: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Критична роль боєздатної національної армії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Неможливість побудови держави без власних збройних сил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Небезпека отаманщини та партизанщини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Необхідність єдиного військового командування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Важливість військової дисципліни</a:t>
            </a:r>
            <a:endParaRPr lang="ru-RU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52055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3. Дипломатичні </a:t>
            </a:r>
            <a:r>
              <a:rPr lang="uk-UA" b="1" dirty="0" err="1">
                <a:latin typeface="Times New Roman"/>
                <a:ea typeface="Times New Roman"/>
              </a:rPr>
              <a:t>уроки</a:t>
            </a:r>
            <a:r>
              <a:rPr lang="uk-UA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міжнародного визнання та підтримки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Небезпека орієнтації на одну зовнішню силу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реалістичної оцінки міжнародної ситуації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чіткої зовнішньополітичної стратегії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професійної дипломатичної служби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29348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4. Соціально-економічні </a:t>
            </a:r>
            <a:r>
              <a:rPr lang="uk-UA" b="1" dirty="0" err="1">
                <a:latin typeface="Times New Roman"/>
                <a:ea typeface="Times New Roman"/>
              </a:rPr>
              <a:t>уроки</a:t>
            </a:r>
            <a:r>
              <a:rPr lang="uk-UA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своєчасного вирішення земельного питання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балансу соціальних і національних інтересів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економічної самодостатності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підтримки середнього класу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соціальної бази державності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5. Національно-культурні </a:t>
            </a:r>
            <a:r>
              <a:rPr lang="uk-UA" b="1" dirty="0" err="1">
                <a:latin typeface="Times New Roman"/>
                <a:ea typeface="Times New Roman"/>
              </a:rPr>
              <a:t>уроки</a:t>
            </a:r>
            <a:r>
              <a:rPr lang="uk-UA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формування національної свідомості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роботи з усіма етнічними групами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подолання регіональних розбіжностей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національної освіти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Роль церкви у державотворенні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91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6. Адміністративно-територіальні </a:t>
            </a:r>
            <a:r>
              <a:rPr lang="uk-UA" b="1" dirty="0" err="1">
                <a:latin typeface="Times New Roman"/>
                <a:ea typeface="Times New Roman"/>
              </a:rPr>
              <a:t>уроки</a:t>
            </a:r>
            <a:r>
              <a:rPr lang="uk-UA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ефективної системи місцевого самоврядування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контролю над територією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чітких кордонів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комунікації між центром і регіонами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7. Кадрові </a:t>
            </a:r>
            <a:r>
              <a:rPr lang="uk-UA" b="1" dirty="0" err="1">
                <a:latin typeface="Times New Roman"/>
                <a:ea typeface="Times New Roman"/>
              </a:rPr>
              <a:t>уроки</a:t>
            </a:r>
            <a:r>
              <a:rPr lang="uk-UA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професійних управлінських кадрів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підготовки національної еліти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Небезпека відсутності досвідчених керівників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залучення фахівців різних галузей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16931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uk-UA" b="1" dirty="0"/>
              <a:t>УКРАЇНСЬКА РЕВОЛЮЦІЯ 1917–1921</a:t>
            </a:r>
            <a:r>
              <a:rPr lang="uk-UA" dirty="0"/>
              <a:t> рр. - суспільно-політ. явище історії України модерного часу, яке стало логічним завершенням розвитку українського національно-визвольного руху 19 ст. і водночас визначило характер перебігу української історії 20 ст., зокрема розвиток українського </a:t>
            </a:r>
            <a:r>
              <a:rPr lang="uk-UA" u="sng" dirty="0">
                <a:hlinkClick r:id="rId2" tooltip="Перейти"/>
              </a:rPr>
              <a:t>націоналізму</a:t>
            </a:r>
            <a:r>
              <a:rPr lang="uk-UA" dirty="0"/>
              <a:t>, національної самосвідомості, </a:t>
            </a:r>
            <a:r>
              <a:rPr lang="uk-UA" dirty="0" err="1"/>
              <a:t>націо</a:t>
            </a:r>
            <a:r>
              <a:rPr lang="uk-UA" dirty="0"/>
              <a:t>- та державотворення, пришвидшило процес формування </a:t>
            </a:r>
            <a:r>
              <a:rPr lang="uk-UA" u="sng" dirty="0">
                <a:hlinkClick r:id="rId3" tooltip="Перейти"/>
              </a:rPr>
              <a:t>нації української</a:t>
            </a:r>
            <a:r>
              <a:rPr lang="uk-UA" dirty="0"/>
              <a:t>, привело до відновлення української держави.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80929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8. Інформаційні </a:t>
            </a:r>
            <a:r>
              <a:rPr lang="uk-UA" b="1" dirty="0" err="1">
                <a:latin typeface="Times New Roman"/>
                <a:ea typeface="Times New Roman"/>
              </a:rPr>
              <a:t>уроки</a:t>
            </a:r>
            <a:r>
              <a:rPr lang="uk-UA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пропаганди та контрпропаганди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роботи з масовою свідомістю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комунікації з населенням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Роль преси у державотворенні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78651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i="1" u="sng" dirty="0">
                <a:latin typeface="Times New Roman"/>
                <a:ea typeface="Times New Roman"/>
              </a:rPr>
              <a:t>9. Загальні висновки: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Державність потребує системного підходу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балансу різних факторів розвитку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врахування геополітичного становища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історичного досвіду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готовності до довготривалої боротьби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u="sng" dirty="0">
                <a:latin typeface="Times New Roman"/>
                <a:ea typeface="Times New Roman"/>
              </a:rPr>
              <a:t>10. Актуальні </a:t>
            </a:r>
            <a:r>
              <a:rPr lang="uk-UA" b="1" u="sng" dirty="0" err="1">
                <a:latin typeface="Times New Roman"/>
                <a:ea typeface="Times New Roman"/>
              </a:rPr>
              <a:t>уроки</a:t>
            </a:r>
            <a:r>
              <a:rPr lang="uk-UA" b="1" u="sng" dirty="0">
                <a:latin typeface="Times New Roman"/>
                <a:ea typeface="Times New Roman"/>
              </a:rPr>
              <a:t> для сучасності: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єдності національних сил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боєздатної армії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міжнародної підтримки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Важливість економічної самодостатності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Необхідність професійного державного управління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8909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5. Культура України доби національно-визвольних змагань.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</a:rPr>
              <a:t>Загальні</a:t>
            </a:r>
            <a:r>
              <a:rPr lang="ru-RU" b="1" dirty="0">
                <a:latin typeface="Times New Roman"/>
                <a:ea typeface="Times New Roman"/>
              </a:rPr>
              <a:t> характеристики </a:t>
            </a:r>
            <a:r>
              <a:rPr lang="ru-RU" b="1" dirty="0" err="1">
                <a:latin typeface="Times New Roman"/>
                <a:ea typeface="Times New Roman"/>
              </a:rPr>
              <a:t>періоду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Національне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культурне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піднесення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Українізація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освіти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культури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Державна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підтримка</a:t>
            </a:r>
            <a:r>
              <a:rPr lang="ru-RU" dirty="0">
                <a:latin typeface="Times New Roman"/>
                <a:ea typeface="Times New Roman"/>
              </a:rPr>
              <a:t> культурного </a:t>
            </a:r>
            <a:r>
              <a:rPr lang="ru-RU" dirty="0" err="1">
                <a:latin typeface="Times New Roman"/>
                <a:ea typeface="Times New Roman"/>
              </a:rPr>
              <a:t>розвитку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Поєднання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революційних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національних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мотивів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5320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92688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15000"/>
              </a:lnSpc>
              <a:buFont typeface="+mj-lt"/>
              <a:buAutoNum type="arabicPeriod" startAt="2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Освіта: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Створення української системи освіти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Відкриття українських шкіл та гімназій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Заснування двох українських університетів (Київ, Кам'янець-Подільський)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Українізація вищої школи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Видання українських підручників</a:t>
            </a:r>
          </a:p>
          <a:p>
            <a:pPr lvl="0">
              <a:lnSpc>
                <a:spcPct val="115000"/>
              </a:lnSpc>
              <a:buFont typeface="+mj-lt"/>
              <a:buAutoNum type="arabicPeriod" startAt="3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Наука: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Створення Української академії наук (1918)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Перший президент УАН - В. Вернадський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Розвиток українознавчих досліджень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Створення наукових інститутів та товариств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Розвиток історичної науки (праці М. Грушевського)</a:t>
            </a:r>
            <a:endParaRPr lang="ru-RU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892552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85000" lnSpcReduction="10000"/>
          </a:bodyPr>
          <a:lstStyle/>
          <a:p>
            <a:pPr lvl="0">
              <a:lnSpc>
                <a:spcPct val="115000"/>
              </a:lnSpc>
              <a:buFont typeface="+mj-lt"/>
              <a:buAutoNum type="arabicPeriod" startAt="4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Література: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Розквіт революційної поезії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Творчість П. Тичини, В. Сосюри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Розвиток прози та драматургії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Активна видавнича діяльність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Поява нових літературних об'єднань</a:t>
            </a:r>
          </a:p>
          <a:p>
            <a:pPr lvl="0">
              <a:lnSpc>
                <a:spcPct val="115000"/>
              </a:lnSpc>
              <a:buFont typeface="+mj-lt"/>
              <a:buAutoNum type="arabicPeriod" startAt="5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Театральне мистецтво: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Створення Національного театру (1917)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Діяльність театру Л. Курбаса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Розвиток драматургії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Гастрольна діяльність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Експериментальні театральні форми</a:t>
            </a:r>
            <a:endParaRPr lang="ru-RU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38835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85000" lnSpcReduction="10000"/>
          </a:bodyPr>
          <a:lstStyle/>
          <a:p>
            <a:pPr lvl="0">
              <a:lnSpc>
                <a:spcPct val="115000"/>
              </a:lnSpc>
              <a:buFont typeface="+mj-lt"/>
              <a:buAutoNum type="arabicPeriod" startAt="6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Образотворче мистецтво: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Створення Української академії мистецтв (1917)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Розвиток національного стилю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Діяльність Г. Нарбута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Розвиток монументального мистецтва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Плакатне мистецтво</a:t>
            </a:r>
          </a:p>
          <a:p>
            <a:pPr lvl="0">
              <a:lnSpc>
                <a:spcPct val="115000"/>
              </a:lnSpc>
              <a:buFont typeface="+mj-lt"/>
              <a:buAutoNum type="arabicPeriod" startAt="7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Музичне мистецтво: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Створення Державного симфонічного оркестру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Заснування Державної капели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Розвиток хорового мистецтва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Композиторська діяльність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Збирання фольклору</a:t>
            </a:r>
            <a:endParaRPr lang="ru-RU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38222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buFont typeface="+mj-lt"/>
              <a:buAutoNum type="arabicPeriod" startAt="8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Преса та видавнича справа: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Розвиток української періодики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Видання українських газет та журналів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Створення видавництв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Випуск агітаційних матеріалів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Розвиток публіцистики</a:t>
            </a:r>
          </a:p>
          <a:p>
            <a:pPr lvl="0">
              <a:lnSpc>
                <a:spcPct val="115000"/>
              </a:lnSpc>
              <a:buFont typeface="+mj-lt"/>
              <a:buAutoNum type="arabicPeriod" startAt="9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Архітектура: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Пошуки українського національного стилю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Збереження архітектурних пам'яток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Проекти нових громадських споруд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Розвиток містобудування</a:t>
            </a:r>
            <a:endParaRPr lang="ru-RU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34363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buFont typeface="+mj-lt"/>
              <a:buAutoNum type="arabicPeriod" startAt="10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Досягнення періоду: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Формування національної системи освіти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Створення наукових установ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Розвиток професійного мистецтва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Українізація культурного життя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Формування нової генерації митців</a:t>
            </a:r>
          </a:p>
          <a:p>
            <a:pPr lvl="0">
              <a:lnSpc>
                <a:spcPct val="115000"/>
              </a:lnSpc>
              <a:buFont typeface="+mj-lt"/>
              <a:buAutoNum type="arabicPeriod" startAt="11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Проблеми розвитку: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Брак фінансування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Військові дії та нестабільність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Нестача кадрів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Ідеологічні протиріччя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Обмеженість матеріальної бази</a:t>
            </a:r>
            <a:endParaRPr lang="ru-RU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65473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5000"/>
              </a:lnSpc>
              <a:buFont typeface="+mj-lt"/>
              <a:buAutoNum type="arabicPeriod" startAt="12"/>
              <a:tabLst>
                <a:tab pos="457200" algn="l"/>
              </a:tabLst>
            </a:pPr>
            <a:r>
              <a:rPr lang="ru-RU" b="1">
                <a:latin typeface="Times New Roman"/>
                <a:ea typeface="Times New Roman"/>
              </a:rPr>
              <a:t>Значення періоду:</a:t>
            </a:r>
            <a:endParaRPr lang="ru-RU">
              <a:latin typeface="Times New Roman"/>
              <a:ea typeface="Times New Roman"/>
            </a:endParaRP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Заклав основи національної культури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Сформував культурну еліту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Створив культурні інституції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Розвинув національні традиції</a:t>
            </a:r>
          </a:p>
          <a:p>
            <a:pPr lvl="0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>
                <a:latin typeface="Times New Roman"/>
                <a:ea typeface="Times New Roman"/>
              </a:rPr>
              <a:t>Вплинув на подальший культурний розвиток</a:t>
            </a:r>
            <a:endParaRPr lang="ru-RU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6440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 u="sng">
                <a:latin typeface="Times New Roman"/>
                <a:ea typeface="Times New Roman"/>
              </a:rPr>
              <a:t>1. Підвалини Української революції</a:t>
            </a:r>
            <a:endParaRPr lang="ru-RU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4400" b="1" dirty="0">
                <a:latin typeface="Times New Roman"/>
                <a:ea typeface="Times New Roman"/>
              </a:rPr>
              <a:t>І. Соціально-економічні передумови</a:t>
            </a:r>
            <a:endParaRPr lang="ru-RU" sz="4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4400" i="1" dirty="0">
                <a:latin typeface="Times New Roman"/>
                <a:ea typeface="Times New Roman"/>
              </a:rPr>
              <a:t>1. Економічний розвиток українських земель</a:t>
            </a:r>
            <a:endParaRPr lang="ru-RU" sz="4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4400" dirty="0">
                <a:latin typeface="Times New Roman"/>
                <a:ea typeface="Times New Roman"/>
              </a:rPr>
              <a:t>- Нерівномірність промислового розвитку регіонів</a:t>
            </a:r>
            <a:endParaRPr lang="ru-RU" sz="4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4400" dirty="0">
                <a:latin typeface="Times New Roman"/>
                <a:ea typeface="Times New Roman"/>
              </a:rPr>
              <a:t>- Домінування аграрного сектору</a:t>
            </a:r>
            <a:endParaRPr lang="ru-RU" sz="4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4400" dirty="0">
                <a:latin typeface="Times New Roman"/>
                <a:ea typeface="Times New Roman"/>
              </a:rPr>
              <a:t>- Гострота земельного питання</a:t>
            </a:r>
            <a:endParaRPr lang="ru-RU" sz="4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4400" dirty="0">
                <a:latin typeface="Times New Roman"/>
                <a:ea typeface="Times New Roman"/>
              </a:rPr>
              <a:t>- Економічна експлуатація українських територій імперською владою</a:t>
            </a:r>
            <a:endParaRPr lang="ru-RU" sz="4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4400" i="1" dirty="0">
                <a:latin typeface="Times New Roman"/>
                <a:ea typeface="Times New Roman"/>
              </a:rPr>
              <a:t>2. Соціальна структура населення</a:t>
            </a:r>
            <a:endParaRPr lang="ru-RU" sz="4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4400" dirty="0">
                <a:latin typeface="Times New Roman"/>
                <a:ea typeface="Times New Roman"/>
              </a:rPr>
              <a:t>- Переважання селянства (80% населення)</a:t>
            </a:r>
            <a:endParaRPr lang="ru-RU" sz="4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4400" dirty="0">
                <a:latin typeface="Times New Roman"/>
                <a:ea typeface="Times New Roman"/>
              </a:rPr>
              <a:t>- Формування національної буржуазії</a:t>
            </a:r>
            <a:endParaRPr lang="ru-RU" sz="4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4400" dirty="0">
                <a:latin typeface="Times New Roman"/>
                <a:ea typeface="Times New Roman"/>
              </a:rPr>
              <a:t>- Зростання робітничого класу</a:t>
            </a:r>
            <a:endParaRPr lang="ru-RU" sz="4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4400" dirty="0">
                <a:latin typeface="Times New Roman"/>
                <a:ea typeface="Times New Roman"/>
              </a:rPr>
              <a:t>- Становлення національної інтелігенції</a:t>
            </a:r>
            <a:endParaRPr lang="ru-RU" sz="44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180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>
                <a:latin typeface="Times New Roman"/>
                <a:ea typeface="Times New Roman"/>
              </a:rPr>
              <a:t>3. Аграрне питання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Малоземелля селян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Збереження поміщицького землеволодіння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Високі орендні платежі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Соціальна напруженість на селі</a:t>
            </a:r>
            <a:endParaRPr lang="ru-RU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5370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>
                <a:latin typeface="Times New Roman"/>
                <a:ea typeface="Times New Roman"/>
              </a:rPr>
              <a:t>ІІ. Політичні передумови</a:t>
            </a:r>
            <a:endParaRPr lang="ru-RU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1. Національний гніт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Заборона української мови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Відсутність національної освіти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Русифікаторська політика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Обмеження національно-культурного розвитку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2. Розвиток політичного руху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Формування українських політичних партій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Поширення ідей автономії та самостійності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Діяльність громадських організацій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Досвід революції 1905-1907 років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713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3. Вплив Першої світової війни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Розкол українських земель між воюючими сторонами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Мобілізація населення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Економічна криза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Зростання антивоєнних настроїв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28698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b="1">
                <a:latin typeface="Times New Roman"/>
                <a:ea typeface="Times New Roman"/>
              </a:rPr>
              <a:t>ІІІ. Національно-культурні підвалини</a:t>
            </a:r>
            <a:endParaRPr lang="ru-RU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1. Культурно-освітній розвиток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Діяльність "Просвіт"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Розвиток національного театру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Українська преса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Наукові товариства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Times New Roman"/>
                <a:ea typeface="Times New Roman"/>
              </a:rPr>
              <a:t>2. Формування національної свідомості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Вплив творчості українських письменників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Діяльність науковців та істориків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Збереження народних традицій</a:t>
            </a:r>
            <a:endParaRPr lang="ru-RU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- Роль церкви у національному житті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682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i="1">
                <a:latin typeface="Times New Roman"/>
                <a:ea typeface="Times New Roman"/>
              </a:rPr>
              <a:t>3. Інтелектуальний потенціал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Формування національної еліти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Розвиток наукових шкіл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Поширення освіти</a:t>
            </a:r>
            <a:endParaRPr lang="ru-RU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>
                <a:latin typeface="Times New Roman"/>
                <a:ea typeface="Times New Roman"/>
              </a:rPr>
              <a:t>- Зростання числа свідомої інтелігенції</a:t>
            </a:r>
            <a:endParaRPr lang="ru-RU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062030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1542</Words>
  <Application>Microsoft Office PowerPoint</Application>
  <PresentationFormat>Экран (4:3)</PresentationFormat>
  <Paragraphs>315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 Office</vt:lpstr>
      <vt:lpstr>Боротьба за відродження державності України  (1917–1921 рр.) </vt:lpstr>
      <vt:lpstr>Презентация PowerPoint</vt:lpstr>
      <vt:lpstr>Презентация PowerPoint</vt:lpstr>
      <vt:lpstr>1. Підвалини Української революції</vt:lpstr>
      <vt:lpstr>Презентация PowerPoint</vt:lpstr>
      <vt:lpstr>ІІ. Політичні передумови</vt:lpstr>
      <vt:lpstr>Презентация PowerPoint</vt:lpstr>
      <vt:lpstr>ІІІ. Національно-культурні підвалини</vt:lpstr>
      <vt:lpstr>Презентация PowerPoint</vt:lpstr>
      <vt:lpstr>IV. Каталізатори революції</vt:lpstr>
      <vt:lpstr>V. Основні вимоги революційного руху</vt:lpstr>
      <vt:lpstr>Презентация PowerPoint</vt:lpstr>
      <vt:lpstr>2. Історіографія та джерела вивчення Української революції (1917-1921 рр.)</vt:lpstr>
      <vt:lpstr>Презентация PowerPoint</vt:lpstr>
      <vt:lpstr>II. Джерельна база</vt:lpstr>
      <vt:lpstr>Презентация PowerPoint</vt:lpstr>
      <vt:lpstr>III. Основні напрямки сучасних досліджень</vt:lpstr>
      <vt:lpstr>IV. Проблемні питання історіографії</vt:lpstr>
      <vt:lpstr>3. Еволюція поглядів української еліти на питання державотворення.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Уроки Української національно-демократичної революції.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 Культура України доби національно-визвольних змагань.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Боротьба за відродження державності України  (1917–1921 рр.) </dc:title>
  <dc:creator>Пользователь</dc:creator>
  <cp:lastModifiedBy>Пользователь</cp:lastModifiedBy>
  <cp:revision>4</cp:revision>
  <dcterms:created xsi:type="dcterms:W3CDTF">2024-10-30T13:04:13Z</dcterms:created>
  <dcterms:modified xsi:type="dcterms:W3CDTF">2024-11-06T09:18:20Z</dcterms:modified>
</cp:coreProperties>
</file>