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8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1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6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0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8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b="1">
                <a:latin typeface="Times New Roman"/>
                <a:ea typeface="Calibri"/>
                <a:cs typeface="Times New Roman"/>
              </a:rPr>
              <a:t>Україна у складі Російської та Австро-Угорської імперій (кінець ХVІІІ – початок ХХ ст.)</a:t>
            </a:r>
            <a:endParaRPr lang="ru-RU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Підросійська</a:t>
            </a:r>
            <a:r>
              <a:rPr lang="ru-RU" b="1" dirty="0"/>
              <a:t> </a:t>
            </a:r>
            <a:r>
              <a:rPr lang="ru-RU" b="1" dirty="0" err="1"/>
              <a:t>Україна</a:t>
            </a:r>
            <a:r>
              <a:rPr lang="ru-RU" b="1" dirty="0"/>
              <a:t> у </a:t>
            </a:r>
            <a:r>
              <a:rPr lang="ru-RU" b="1" dirty="0" err="1"/>
              <a:t>першій</a:t>
            </a:r>
            <a:r>
              <a:rPr lang="ru-RU" b="1" dirty="0"/>
              <a:t> </a:t>
            </a:r>
            <a:r>
              <a:rPr lang="ru-RU" b="1" dirty="0" err="1"/>
              <a:t>половині</a:t>
            </a:r>
            <a:r>
              <a:rPr lang="ru-RU" b="1" dirty="0"/>
              <a:t> XIX ст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і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 </a:t>
            </a:r>
            <a:r>
              <a:rPr lang="ru-RU" dirty="0" err="1"/>
              <a:t>Російський</a:t>
            </a:r>
            <a:r>
              <a:rPr lang="ru-RU" dirty="0"/>
              <a:t> уряд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інтегрував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імперської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скасовуючи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та </a:t>
            </a:r>
            <a:r>
              <a:rPr lang="ru-RU" dirty="0" err="1"/>
              <a:t>запроваджуючи</a:t>
            </a:r>
            <a:r>
              <a:rPr lang="ru-RU" dirty="0"/>
              <a:t> </a:t>
            </a:r>
            <a:r>
              <a:rPr lang="ru-RU" dirty="0" err="1"/>
              <a:t>губернський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. На </a:t>
            </a:r>
            <a:r>
              <a:rPr lang="ru-RU" dirty="0" err="1"/>
              <a:t>Лівобережжі</a:t>
            </a:r>
            <a:r>
              <a:rPr lang="ru-RU" dirty="0"/>
              <a:t> та </a:t>
            </a:r>
            <a:r>
              <a:rPr lang="ru-RU" dirty="0" err="1"/>
              <a:t>Слобожанщині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ліквідовано</a:t>
            </a:r>
            <a:r>
              <a:rPr lang="ru-RU" dirty="0"/>
              <a:t>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самоуправління</a:t>
            </a:r>
            <a:r>
              <a:rPr lang="ru-RU" dirty="0"/>
              <a:t>, створено </a:t>
            </a:r>
            <a:r>
              <a:rPr lang="ru-RU" dirty="0" err="1"/>
              <a:t>Полтавську</a:t>
            </a:r>
            <a:r>
              <a:rPr lang="ru-RU" dirty="0"/>
              <a:t>, </a:t>
            </a:r>
            <a:r>
              <a:rPr lang="ru-RU" dirty="0" err="1"/>
              <a:t>Чернігівську</a:t>
            </a:r>
            <a:r>
              <a:rPr lang="ru-RU" dirty="0"/>
              <a:t> та </a:t>
            </a:r>
            <a:r>
              <a:rPr lang="ru-RU" dirty="0" err="1"/>
              <a:t>Харківську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. </a:t>
            </a:r>
            <a:r>
              <a:rPr lang="ru-RU" dirty="0" err="1"/>
              <a:t>Правобережжя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польським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реорганізовано</a:t>
            </a:r>
            <a:r>
              <a:rPr lang="ru-RU" dirty="0"/>
              <a:t> в </a:t>
            </a:r>
            <a:r>
              <a:rPr lang="ru-RU" dirty="0" err="1"/>
              <a:t>Київську</a:t>
            </a:r>
            <a:r>
              <a:rPr lang="ru-RU" dirty="0"/>
              <a:t>, </a:t>
            </a:r>
            <a:r>
              <a:rPr lang="ru-RU" dirty="0" err="1"/>
              <a:t>Подільську</a:t>
            </a:r>
            <a:r>
              <a:rPr lang="ru-RU" dirty="0"/>
              <a:t> та </a:t>
            </a:r>
            <a:r>
              <a:rPr lang="ru-RU" dirty="0" err="1"/>
              <a:t>Волинську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46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Особливості соціально-економічного розвитку </a:t>
            </a:r>
            <a:r>
              <a:rPr lang="uk-UA" sz="3200" b="1" dirty="0" err="1">
                <a:latin typeface="Times New Roman"/>
                <a:ea typeface="Calibri"/>
                <a:cs typeface="Times New Roman"/>
              </a:rPr>
              <a:t>підросійської</a:t>
            </a:r>
            <a:r>
              <a:rPr lang="uk-UA" sz="3200" b="1" dirty="0">
                <a:latin typeface="Times New Roman"/>
                <a:ea typeface="Calibri"/>
                <a:cs typeface="Times New Roman"/>
              </a:rPr>
              <a:t> України у першій половині ХІХ ст.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b="1" dirty="0">
                <a:latin typeface="Times New Roman"/>
                <a:ea typeface="Calibri"/>
                <a:cs typeface="Times New Roman"/>
              </a:rPr>
              <a:t>1. Сільське господарство:</a:t>
            </a:r>
            <a:endParaRPr lang="ru-RU" sz="3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Домінування кріпосницької системи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Повільне впровадження нових агротехнічних методів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Зростання товарності господарств, особливо на півдні України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Розвиток вівчарства та технічних культур (цукровий буряк, тютюн)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b="1" dirty="0">
                <a:latin typeface="Times New Roman"/>
                <a:ea typeface="Calibri"/>
                <a:cs typeface="Times New Roman"/>
              </a:rPr>
              <a:t>2. Промисловість:</a:t>
            </a:r>
            <a:endParaRPr lang="ru-RU" sz="3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Початок промислового перевороту (1820-30-ті роки)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Поява перших машинобудівних підприємств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Розвиток цукрової промисловості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Зростання кількості мануфактур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Переважання дрібного виробництва та </a:t>
            </a:r>
            <a:r>
              <a:rPr lang="uk-UA" sz="3800" dirty="0" err="1">
                <a:latin typeface="Times New Roman"/>
                <a:ea typeface="Calibri"/>
                <a:cs typeface="Times New Roman"/>
              </a:rPr>
              <a:t>ремесел</a:t>
            </a:r>
            <a:endParaRPr lang="ru-RU" sz="3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3. Торгівля: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Розширення внутрішньої та зовнішньої торгівлі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ярмаркової торгівлі (Контрактовий ярмарок у Києві)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Будівництво нових портів на Чорному морі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Експорт сільськогосподарської продукції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4. Соціальна структура: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Переважання селянства (близько 90% населення)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міського населення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промислової буржуазії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Збереження привілейованого становища дворянства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5. Регіональні особливості: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Швидший розвиток півдня України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Повільніші темпи розвитку Правобережжя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2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6. Проблеми розвитку: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Кріпосницькі відносини як гальмо економічного розвитку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Колоніальна політика Російської імперії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Технічна відсталість виробництва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Нестача вільної робочої сили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7. Позитивні зрушення: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товарно-грошових відносин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національного ринку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Спеціалізація регіонів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транспортної інфраструктури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8. Міста: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міського населення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міської інфраструктури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нових промислових центрів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8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latin typeface="Times New Roman"/>
                <a:ea typeface="Calibri"/>
                <a:cs typeface="Times New Roman"/>
              </a:rPr>
              <a:t>Скасування кріпацтва 1861 р., ліберально-демократичні реформи 60–70-х рр. ХІХ ст. та їхні наслідки для </a:t>
            </a: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України.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b="1" dirty="0">
                <a:latin typeface="Times New Roman"/>
                <a:ea typeface="Calibri"/>
                <a:cs typeface="Times New Roman"/>
              </a:rPr>
              <a:t>1. Скасування кріпацтва 1861 р.:</a:t>
            </a:r>
            <a:endParaRPr lang="ru-RU" sz="3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А) Причини:</a:t>
            </a:r>
            <a:endParaRPr lang="ru-RU" sz="3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Економічна криза кріпосної системи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Поразка у Кримській війні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Селянські повстання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Відставання від європейських країн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Б) Основні положення реформи:</a:t>
            </a:r>
            <a:endParaRPr lang="ru-RU" sz="3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→ Селяни отримували: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Особисту свободу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Громадянські права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Земельні наділи (за викуп)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→ Обмеження: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Тимчасовозобов'язаний стан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Общинне землеволодіння</a:t>
            </a:r>
            <a:endParaRPr lang="ru-RU" sz="3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Calibri"/>
                <a:cs typeface="Times New Roman"/>
              </a:rPr>
              <a:t>- Високі викупні платежі</a:t>
            </a:r>
            <a:endParaRPr lang="ru-RU" sz="3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2. Ліберально-демократичні реформи 60-70-х рр.: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А) Земська реформа 1864 р.: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Створення місцевого самоврядування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Виборні органи влади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Управління місцевим господарством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Б) Судова реформа 1864 р.: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Незалежність судів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Змагальність процесу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Запровадження суду присяжних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Інститут адвокатури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В) Міська реформа 1870 р.: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Міські думи та управи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Господарська самостійність міст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Виборність керівництва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Г) Військова реформа 1874 р.: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Загальна військова повинність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Скорочення терміну служби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Модернізація армії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Д) Освітня реформа: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Доступність початкової освіти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середньої освіти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Університетська автономія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6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3. Наслідки реформ для України: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А) Позитивні: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Економічні: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ринкових відносин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Індустріалізація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товарності сільського господарства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Соціальні: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нових соціальних груп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Урбанізація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Підвищення мобільності населення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Політичні: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самоврядування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громадянського суспільства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Активізація національного руху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7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Б) Негативні: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Економічні: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Збереження поміщицького землеволодіння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Високі викупні платежі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Малоземелля селян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Соціальні: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Збідніння частини селянства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Соціальне розшарування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Пролетаризація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В) Особливості для України: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Повільніше впровадження реформ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Обмеження земського самоврядування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Русифікаторська політика в освіті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4. Довгострокові наслідки: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Модернізаційні</a:t>
            </a:r>
            <a:r>
              <a:rPr lang="uk-UA" dirty="0"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індустріального суспільства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підприємництва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Урбанізація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Соціально-політичні: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національної свідомості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політичних рухів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Загострення соціальних протиріч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6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1. Геополітичні зміни у Східній Європі наприкінці ХVІІІ ст. та їх наслідки для українського народу.</a:t>
            </a:r>
            <a:endParaRPr lang="ru-RU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2. Економічна політика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росії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щодо України: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uk-UA" dirty="0">
                <a:latin typeface="Times New Roman"/>
                <a:ea typeface="Calibri"/>
                <a:cs typeface="Times New Roman"/>
              </a:rPr>
              <a:t>Особливості соціально-економічного розвитку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підросійської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України у першій половині ХІХ ст.;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uk-UA" dirty="0">
                <a:latin typeface="Times New Roman"/>
                <a:ea typeface="Calibri"/>
                <a:cs typeface="Times New Roman"/>
              </a:rPr>
              <a:t>Скасування кріпацтва 1861 р., ліберально-демократичні реформи 60–70-х рр. ХІХ ст. та їхні наслідки для України;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Монополізація та концентрація виробництва на початку ХХ ст. Столипінська аграрна реформа.</a:t>
            </a:r>
            <a:endParaRPr lang="ru-RU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3. Особливості соціально-економічного розвитку українських земель у складі Австро-Угорщини у ХІХ – на початку ХХ ст.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14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>
                <a:latin typeface="Times New Roman"/>
                <a:ea typeface="Calibri"/>
                <a:cs typeface="Times New Roman"/>
              </a:rPr>
              <a:t>Монополізація та концентрація виробництва на початку ХХ ст. Столипінська аграрна реформа.</a:t>
            </a:r>
            <a:endParaRPr lang="ru-RU" sz="320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1. Монополізація промисловості: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А) Причини: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Економічна криза 1900-1903 рр.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Концентрація капіталу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Вплив іноземних інвестицій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Державна політика протекціонізму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Б) Форми монополій: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Синдикати: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"Продамет" (металургія)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"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Продвугілля</a:t>
            </a:r>
            <a:r>
              <a:rPr lang="uk-UA" dirty="0">
                <a:latin typeface="Times New Roman"/>
                <a:ea typeface="Calibri"/>
                <a:cs typeface="Times New Roman"/>
              </a:rPr>
              <a:t>" (вугільна промисловість)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"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Продвагон</a:t>
            </a:r>
            <a:r>
              <a:rPr lang="uk-UA" dirty="0">
                <a:latin typeface="Times New Roman"/>
                <a:ea typeface="Calibri"/>
                <a:cs typeface="Times New Roman"/>
              </a:rPr>
              <a:t>" (вагонобудування)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Трести: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Металургійні заводи Півдня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Цукрові заводи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В) Галузева специфіка:</a:t>
            </a: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Важка промисловість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Видобувна галузь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Харчова промисловість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2. Концентрація виробництва: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Основні райони: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Донбас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Криворіжжя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Придніпров'я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Особливості: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Створення промислових районів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великих підприємств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Технічна модернізація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47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3. Столипінська аграрна реформа (1906-1911):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Причини проведення: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Селянські повстання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Аграрне перенаселення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Низька продуктивність общинного землеволодіння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Необхідність створення заможного селянства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Основні заходи: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Руйнування общини: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Право виходу з общини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Закріплення наділів у приватну власність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Створення хуторів і відрубів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Переселенська політика: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Переселення до Сибіру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Державна допомога переселенцям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Створення Селянського банку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91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В) Особливості реалізації в Україні: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Швидші темпи впровадження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Більший відсоток виходу з общини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Активне створення хуторів</a:t>
            </a:r>
            <a:endParaRPr lang="ru-RU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50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4. Наслідки реформ: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Позитивні: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В промисловості: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Технічна модернізація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продуктивності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ринкової інфраструктури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В сільському господарстві: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фермерських господарств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Підвищення товарності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Агротехнічний прогрес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Негативні: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В промисловості: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цін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Посилення експлуатації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Залежність від іноземного капіталу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В сільському господарстві: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Розорення частини селян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Соціальне розшарування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Неврегульованість земельних відносин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989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5. Загальні результати: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Економічні: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Прискорення економічного розвитку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ринкової економіки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продуктивності праці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Соціальні: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нових соціальних груп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Посилення соціальної мобільності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Урбанізація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В) Регіональні: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Нерівномірність розвитку регіонів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Спеціалізація промислових районів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економічних центрів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37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6. Незавершеність перетворень: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Перша світова війна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Революційні події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Опір консервативних сил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339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>
                <a:latin typeface="Times New Roman"/>
                <a:ea typeface="Calibri"/>
                <a:cs typeface="Times New Roman"/>
              </a:rPr>
              <a:t>3. Особливості соціально-економічного розвитку українських земель у складі Австро-Угорщини у ХІХ – на початку ХХ ст.</a:t>
            </a:r>
            <a:endParaRPr lang="ru-RU" sz="280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1. Загальна характеристика регіону: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Адміністративний поділ: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Галичина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Буковина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Закарпаття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Особливості управління: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Автономний статус земель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Місцеве самоврядування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Вплив місцевої аристократії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5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2. Сільське господарство: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Структура землеволодіння: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Поміщицьке: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Великі латифундії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Переважно польські та угорські власники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Селянське: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Малоземелля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Сервітути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Черезсмужжя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Аграрні відносини: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Скасування панщини 1848 р.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Збереження феодальних пережитків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Повільна модернізація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73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3. Промисловість: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Особливості розвитку: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Повільна індустріалізація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Переважання дрібного виробництва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Залежність від віденського капіталу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Основні галузі: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Видобувні: нафтова (Борислав), соляна, лісова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→ Переробні: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Харчова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Легка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Деревообробна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005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83082" cy="59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4. Соціальна структура: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Основні верстви: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Селянство (більшість)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Міщанство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Інтелігенція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Духовенство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Національний аспект: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Українці переважно селяни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Поляки/угорці - землевласники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Євреї - торговці, ремісники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4839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uk-UA" b="1" dirty="0"/>
              <a:t>5. Економічні проблеми:</a:t>
            </a:r>
            <a:endParaRPr lang="ru-RU" b="1" dirty="0"/>
          </a:p>
          <a:p>
            <a:r>
              <a:rPr lang="uk-UA" dirty="0"/>
              <a:t>А) Структурні:</a:t>
            </a:r>
            <a:endParaRPr lang="ru-RU" dirty="0"/>
          </a:p>
          <a:p>
            <a:r>
              <a:rPr lang="uk-UA" dirty="0"/>
              <a:t>- Аграрне перенаселення</a:t>
            </a:r>
            <a:endParaRPr lang="ru-RU" dirty="0"/>
          </a:p>
          <a:p>
            <a:r>
              <a:rPr lang="uk-UA" dirty="0"/>
              <a:t>- Технічна відсталість</a:t>
            </a:r>
            <a:endParaRPr lang="ru-RU" dirty="0"/>
          </a:p>
          <a:p>
            <a:r>
              <a:rPr lang="uk-UA" dirty="0"/>
              <a:t>- Брак капіталів</a:t>
            </a:r>
            <a:endParaRPr lang="ru-RU" dirty="0"/>
          </a:p>
          <a:p>
            <a:r>
              <a:rPr lang="uk-UA" dirty="0"/>
              <a:t>Б) Регіональні:</a:t>
            </a:r>
            <a:endParaRPr lang="ru-RU" dirty="0"/>
          </a:p>
          <a:p>
            <a:r>
              <a:rPr lang="uk-UA" dirty="0"/>
              <a:t>- Периферійність</a:t>
            </a:r>
            <a:endParaRPr lang="ru-RU" dirty="0"/>
          </a:p>
          <a:p>
            <a:r>
              <a:rPr lang="uk-UA" dirty="0"/>
              <a:t>- Сировинний характер економіки</a:t>
            </a:r>
            <a:endParaRPr lang="ru-RU" dirty="0"/>
          </a:p>
          <a:p>
            <a:r>
              <a:rPr lang="uk-UA" dirty="0"/>
              <a:t>- Залежність від центру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52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6.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Модернізаційні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процеси: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Транспорт: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Будівництво залізниць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шляхів сполучення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Міста: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Урбанізація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інфраструктури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промислових центрів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679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7. Особливості розвитку регіонів: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А) Галичина: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Нафтопромисловий район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Аграрне перенаселення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Еміграція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Б) Буковина: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Лісова промисловість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Сільське господарство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Торгівля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В) Закарпаття: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Найвідсталіший регіон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Переважання натурального господарства</a:t>
            </a:r>
            <a:endParaRPr lang="ru-RU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/>
                <a:ea typeface="Calibri"/>
                <a:cs typeface="Times New Roman"/>
              </a:rPr>
              <a:t>- Масова еміграція</a:t>
            </a:r>
            <a:endParaRPr lang="ru-RU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822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8. Соціальні наслідки: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Позитивні: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Формування національної буржуазії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Розвиток кооперативного руху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Зростання освіченості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Негативні: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Масова трудова еміграція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Соціальна напруженість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Бідність більшості населення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9694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9. Специфічні риси: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Збереження традиційного укладу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Повільніші темпи модернізації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Залежний характер економіки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Національний гніт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10. Порівняння з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підросійською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Україною: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Менші темпи індустріалізації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Більша роль дрібного виробництва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Розвиненіша кооперація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Краща правова база для підприємництва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88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Геополітичні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у </a:t>
            </a:r>
            <a:r>
              <a:rPr lang="ru-RU" b="1" dirty="0" err="1"/>
              <a:t>Східній</a:t>
            </a:r>
            <a:r>
              <a:rPr lang="ru-RU" b="1" dirty="0"/>
              <a:t> </a:t>
            </a:r>
            <a:r>
              <a:rPr lang="ru-RU" b="1" dirty="0" err="1" smtClean="0"/>
              <a:t>Європі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 err="1"/>
              <a:t>століття</a:t>
            </a:r>
            <a:r>
              <a:rPr lang="ru-RU" dirty="0"/>
              <a:t> у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грандіозні</a:t>
            </a:r>
            <a:r>
              <a:rPr lang="ru-RU" dirty="0"/>
              <a:t> </a:t>
            </a:r>
            <a:r>
              <a:rPr lang="ru-RU" dirty="0" err="1"/>
              <a:t>геополітичні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докорінно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долю </a:t>
            </a:r>
            <a:r>
              <a:rPr lang="ru-RU" dirty="0" err="1"/>
              <a:t>українського</a:t>
            </a:r>
            <a:r>
              <a:rPr lang="ru-RU" dirty="0"/>
              <a:t> народу. </a:t>
            </a:r>
            <a:r>
              <a:rPr lang="ru-RU" dirty="0" err="1"/>
              <a:t>Ключовою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стали три </a:t>
            </a:r>
            <a:r>
              <a:rPr lang="ru-RU" dirty="0" err="1"/>
              <a:t>поділи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могутніх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r>
              <a:rPr lang="ru-RU" dirty="0"/>
              <a:t> — </a:t>
            </a:r>
            <a:r>
              <a:rPr lang="ru-RU" dirty="0" err="1"/>
              <a:t>Російської</a:t>
            </a:r>
            <a:r>
              <a:rPr lang="ru-RU" dirty="0"/>
              <a:t> та </a:t>
            </a:r>
            <a:r>
              <a:rPr lang="ru-RU" dirty="0" err="1"/>
              <a:t>Австрійської</a:t>
            </a:r>
            <a:r>
              <a:rPr lang="ru-RU" dirty="0"/>
              <a:t>. Перший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 у 1772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започаткував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анексії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.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імператриця</a:t>
            </a:r>
            <a:r>
              <a:rPr lang="ru-RU" dirty="0"/>
              <a:t> Катерина </a:t>
            </a:r>
            <a:r>
              <a:rPr lang="en-US" dirty="0"/>
              <a:t>II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реалізовувала</a:t>
            </a:r>
            <a:r>
              <a:rPr lang="ru-RU" dirty="0"/>
              <a:t> план </a:t>
            </a:r>
            <a:r>
              <a:rPr lang="ru-RU" dirty="0" err="1"/>
              <a:t>загарбання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земель.</a:t>
            </a:r>
          </a:p>
        </p:txBody>
      </p:sp>
    </p:spTree>
    <p:extLst>
      <p:ext uri="{BB962C8B-B14F-4D97-AF65-F5344CB8AC3E}">
        <p14:creationId xmlns:p14="http://schemas.microsoft.com/office/powerpoint/2010/main" val="69632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b="1" dirty="0" err="1"/>
              <a:t>українських</a:t>
            </a:r>
            <a:r>
              <a:rPr lang="ru-RU" b="1" dirty="0"/>
              <a:t> земель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 smtClean="0"/>
              <a:t>імперіями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До 1795 року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вся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контроль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західноукраїнських</a:t>
            </a:r>
            <a:r>
              <a:rPr lang="ru-RU" dirty="0"/>
              <a:t> земель,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відійшли</a:t>
            </a:r>
            <a:r>
              <a:rPr lang="ru-RU" dirty="0"/>
              <a:t> до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геополітичні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означали </a:t>
            </a:r>
            <a:r>
              <a:rPr lang="ru-RU" dirty="0" err="1"/>
              <a:t>фактичну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.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Гетьманщини</a:t>
            </a:r>
            <a:r>
              <a:rPr lang="ru-RU" dirty="0"/>
              <a:t>,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полків</a:t>
            </a:r>
            <a:r>
              <a:rPr lang="ru-RU" dirty="0"/>
              <a:t> і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імперського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устрою завершили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підкорення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37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Наслідки</a:t>
            </a:r>
            <a:r>
              <a:rPr lang="ru-RU" b="1" dirty="0"/>
              <a:t> </a:t>
            </a:r>
            <a:r>
              <a:rPr lang="ru-RU" b="1" dirty="0" err="1"/>
              <a:t>геополітичних</a:t>
            </a:r>
            <a:r>
              <a:rPr lang="ru-RU" b="1" dirty="0"/>
              <a:t> </a:t>
            </a:r>
            <a:r>
              <a:rPr lang="ru-RU" b="1" dirty="0" err="1" smtClean="0"/>
              <a:t>змін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суттєвими</a:t>
            </a:r>
            <a:r>
              <a:rPr lang="ru-RU" dirty="0"/>
              <a:t> для </a:t>
            </a:r>
            <a:r>
              <a:rPr lang="ru-RU" dirty="0" err="1"/>
              <a:t>українського</a:t>
            </a:r>
            <a:r>
              <a:rPr lang="ru-RU" dirty="0"/>
              <a:t> народу.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, </a:t>
            </a:r>
            <a:r>
              <a:rPr lang="ru-RU" dirty="0" err="1"/>
              <a:t>припинилося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Гетьманщини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ліквідовано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.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перетворилися</a:t>
            </a:r>
            <a:r>
              <a:rPr lang="ru-RU" dirty="0"/>
              <a:t> на </a:t>
            </a:r>
            <a:r>
              <a:rPr lang="ru-RU" dirty="0" err="1"/>
              <a:t>периферійні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r>
              <a:rPr lang="ru-RU" dirty="0"/>
              <a:t>, де </a:t>
            </a:r>
            <a:r>
              <a:rPr lang="ru-RU" dirty="0" err="1"/>
              <a:t>проводилася</a:t>
            </a:r>
            <a:r>
              <a:rPr lang="ru-RU" dirty="0"/>
              <a:t> </a:t>
            </a:r>
            <a:r>
              <a:rPr lang="ru-RU" dirty="0" err="1"/>
              <a:t>жорстка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асиміляції</a:t>
            </a:r>
            <a:r>
              <a:rPr lang="ru-RU" dirty="0"/>
              <a:t> та </a:t>
            </a:r>
            <a:r>
              <a:rPr lang="ru-RU" dirty="0" err="1"/>
              <a:t>русифікації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93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Соціально-економічні</a:t>
            </a:r>
            <a:r>
              <a:rPr lang="ru-RU" b="1" dirty="0"/>
              <a:t> </a:t>
            </a:r>
            <a:r>
              <a:rPr lang="ru-RU" b="1" dirty="0" err="1" smtClean="0"/>
              <a:t>наслідки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Соціально-економічні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характер. На </a:t>
            </a:r>
            <a:r>
              <a:rPr lang="ru-RU" dirty="0" err="1"/>
              <a:t>підросійських</a:t>
            </a:r>
            <a:r>
              <a:rPr lang="ru-RU" dirty="0"/>
              <a:t> землях </a:t>
            </a:r>
            <a:r>
              <a:rPr lang="ru-RU" dirty="0" err="1"/>
              <a:t>посилилося</a:t>
            </a:r>
            <a:r>
              <a:rPr lang="ru-RU" dirty="0"/>
              <a:t> </a:t>
            </a:r>
            <a:r>
              <a:rPr lang="ru-RU" dirty="0" err="1"/>
              <a:t>кріпацтво</a:t>
            </a:r>
            <a:r>
              <a:rPr lang="ru-RU" dirty="0"/>
              <a:t>, </a:t>
            </a:r>
            <a:r>
              <a:rPr lang="ru-RU" dirty="0" err="1"/>
              <a:t>українське</a:t>
            </a:r>
            <a:r>
              <a:rPr lang="ru-RU" dirty="0"/>
              <a:t> селянство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перетворилося</a:t>
            </a:r>
            <a:r>
              <a:rPr lang="ru-RU" dirty="0"/>
              <a:t> на </a:t>
            </a:r>
            <a:r>
              <a:rPr lang="ru-RU" dirty="0" err="1"/>
              <a:t>безправну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. </a:t>
            </a:r>
            <a:r>
              <a:rPr lang="ru-RU" dirty="0" err="1"/>
              <a:t>Західноукраїнські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там становище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ліберальнішим</a:t>
            </a:r>
            <a:r>
              <a:rPr lang="ru-RU" dirty="0"/>
              <a:t> через </a:t>
            </a:r>
            <a:r>
              <a:rPr lang="ru-RU" dirty="0" err="1"/>
              <a:t>австрійські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та </a:t>
            </a:r>
            <a:r>
              <a:rPr lang="ru-RU" dirty="0" err="1"/>
              <a:t>централізовану</a:t>
            </a:r>
            <a:r>
              <a:rPr lang="ru-RU" dirty="0"/>
              <a:t> </a:t>
            </a:r>
            <a:r>
              <a:rPr lang="ru-RU" dirty="0" err="1"/>
              <a:t>адміністрацію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29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Імперська</a:t>
            </a:r>
            <a:r>
              <a:rPr lang="ru-RU" b="1" dirty="0"/>
              <a:t> </a:t>
            </a:r>
            <a:r>
              <a:rPr lang="ru-RU" b="1" dirty="0" err="1" smtClean="0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Імперська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та </a:t>
            </a:r>
            <a:r>
              <a:rPr lang="ru-RU" dirty="0" err="1"/>
              <a:t>Австрії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земель і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до </a:t>
            </a:r>
            <a:r>
              <a:rPr lang="ru-RU" dirty="0" err="1"/>
              <a:t>загальноімперського</a:t>
            </a:r>
            <a:r>
              <a:rPr lang="ru-RU" dirty="0"/>
              <a:t> простору.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прав, заборони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цілеспрямована</a:t>
            </a:r>
            <a:r>
              <a:rPr lang="ru-RU" dirty="0"/>
              <a:t> </a:t>
            </a:r>
            <a:r>
              <a:rPr lang="ru-RU" dirty="0" err="1"/>
              <a:t>русифікація</a:t>
            </a:r>
            <a:r>
              <a:rPr lang="ru-RU" dirty="0"/>
              <a:t> — усе </a:t>
            </a:r>
            <a:r>
              <a:rPr lang="ru-RU" dirty="0" err="1"/>
              <a:t>це</a:t>
            </a:r>
            <a:r>
              <a:rPr lang="ru-RU" dirty="0"/>
              <a:t> мало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придушення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ідентичності</a:t>
            </a:r>
            <a:r>
              <a:rPr lang="ru-RU" dirty="0"/>
              <a:t>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й культура </a:t>
            </a:r>
            <a:r>
              <a:rPr lang="ru-RU" dirty="0" err="1"/>
              <a:t>зазнавали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а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перебувало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58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імперського</a:t>
            </a:r>
            <a:r>
              <a:rPr lang="ru-RU" b="1" dirty="0"/>
              <a:t> </a:t>
            </a:r>
            <a:r>
              <a:rPr lang="ru-RU" b="1" dirty="0" err="1" smtClean="0"/>
              <a:t>домінування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Попри </a:t>
            </a:r>
            <a:r>
              <a:rPr lang="ru-RU" dirty="0" err="1"/>
              <a:t>суворі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український</a:t>
            </a:r>
            <a:r>
              <a:rPr lang="ru-RU" dirty="0"/>
              <a:t> народ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вижити</a:t>
            </a:r>
            <a:r>
              <a:rPr lang="ru-RU" dirty="0"/>
              <a:t>, а й </a:t>
            </a:r>
            <a:r>
              <a:rPr lang="ru-RU" dirty="0" err="1"/>
              <a:t>зберіг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самобутність</a:t>
            </a:r>
            <a:r>
              <a:rPr lang="ru-RU" dirty="0"/>
              <a:t>.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народне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стали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духовним</a:t>
            </a:r>
            <a:r>
              <a:rPr lang="ru-RU" dirty="0"/>
              <a:t> фундаментом,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виросте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рушійною</a:t>
            </a:r>
            <a:r>
              <a:rPr lang="ru-RU" dirty="0"/>
              <a:t> силою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268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1680</Words>
  <Application>Microsoft Office PowerPoint</Application>
  <PresentationFormat>Экран (4:3)</PresentationFormat>
  <Paragraphs>310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Україна у складі Російської та Австро-Угорської імперій (кінець ХVІІІ – початок ХХ ст.)</vt:lpstr>
      <vt:lpstr>Презентация PowerPoint</vt:lpstr>
      <vt:lpstr>Презентация PowerPoint</vt:lpstr>
      <vt:lpstr>Геополітичні зміни у Східній Європі</vt:lpstr>
      <vt:lpstr>Розподіл українських земель між імперіями</vt:lpstr>
      <vt:lpstr>Наслідки геополітичних змін</vt:lpstr>
      <vt:lpstr>Соціально-економічні наслідки</vt:lpstr>
      <vt:lpstr>Імперська політика</vt:lpstr>
      <vt:lpstr>Вплив імперського домінування</vt:lpstr>
      <vt:lpstr>Підросійська Україна у першій половині XIX ст.</vt:lpstr>
      <vt:lpstr>Особливості соціально-економічного розвитку підросійської України у першій половині ХІХ ст.</vt:lpstr>
      <vt:lpstr>Презентация PowerPoint</vt:lpstr>
      <vt:lpstr>Презентация PowerPoint</vt:lpstr>
      <vt:lpstr>Скасування кріпацтва 1861 р., ліберально-демократичні реформи 60–70-х рр. ХІХ ст. та їхні наслідки для України.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Монополізація та концентрація виробництва на початку ХХ ст. Столипінська аграрна реформа.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Особливості соціально-економічного розвитку українських земель у складі Австро-Угорщини у ХІХ – на початку ХХ 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у складі Російської та Австро-Угорської імперій (кінець ХVІІІ – початок ХХ ст.)</dc:title>
  <dc:creator>Пользователь</dc:creator>
  <cp:lastModifiedBy>Пользователь</cp:lastModifiedBy>
  <cp:revision>8</cp:revision>
  <dcterms:created xsi:type="dcterms:W3CDTF">2024-10-23T07:47:16Z</dcterms:created>
  <dcterms:modified xsi:type="dcterms:W3CDTF">2025-10-09T19:52:21Z</dcterms:modified>
</cp:coreProperties>
</file>