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68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Лекція</a:t>
            </a:r>
            <a:r>
              <a:rPr lang="ru-RU" b="1" dirty="0"/>
              <a:t> 4. </a:t>
            </a:r>
            <a:r>
              <a:rPr lang="ru-RU" b="1" dirty="0" err="1"/>
              <a:t>Литовсько-польська</a:t>
            </a:r>
            <a:r>
              <a:rPr lang="ru-RU" b="1" dirty="0"/>
              <a:t> </a:t>
            </a:r>
            <a:r>
              <a:rPr lang="ru-RU" b="1" dirty="0" err="1"/>
              <a:t>доба</a:t>
            </a:r>
            <a:r>
              <a:rPr lang="ru-RU" b="1" dirty="0"/>
              <a:t> </a:t>
            </a:r>
            <a:r>
              <a:rPr lang="ru-RU" b="1" dirty="0" err="1"/>
              <a:t>української</a:t>
            </a:r>
            <a:r>
              <a:rPr lang="ru-RU" b="1" dirty="0"/>
              <a:t> </a:t>
            </a:r>
            <a:r>
              <a:rPr lang="ru-RU" b="1" dirty="0" err="1"/>
              <a:t>історії</a:t>
            </a:r>
            <a:r>
              <a:rPr lang="ru-RU" b="1" dirty="0"/>
              <a:t> та </a:t>
            </a:r>
            <a:r>
              <a:rPr lang="ru-RU" b="1" dirty="0" err="1"/>
              <a:t>культури</a:t>
            </a:r>
            <a:r>
              <a:rPr lang="ru-RU" b="1" dirty="0"/>
              <a:t> (друга половина XIV – перша половина XVII ст.).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7920880" cy="307389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Українські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землі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колі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геополітичних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інтересів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сусідніх</a:t>
            </a:r>
            <a:r>
              <a:rPr lang="ru-RU" dirty="0">
                <a:solidFill>
                  <a:schemeClr val="tx1"/>
                </a:solidFill>
              </a:rPr>
              <a:t> держав (</a:t>
            </a:r>
            <a:r>
              <a:rPr lang="ru-RU" dirty="0" err="1">
                <a:solidFill>
                  <a:schemeClr val="tx1"/>
                </a:solidFill>
              </a:rPr>
              <a:t>Литви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Польщі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Кримського</a:t>
            </a:r>
            <a:r>
              <a:rPr lang="ru-RU" dirty="0">
                <a:solidFill>
                  <a:schemeClr val="tx1"/>
                </a:solidFill>
              </a:rPr>
              <a:t> ханства, </a:t>
            </a:r>
            <a:r>
              <a:rPr lang="ru-RU" dirty="0" err="1">
                <a:solidFill>
                  <a:schemeClr val="tx1"/>
                </a:solidFill>
              </a:rPr>
              <a:t>Молдавії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Османської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імперії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Московського</a:t>
            </a:r>
            <a:r>
              <a:rPr lang="ru-RU" dirty="0">
                <a:solidFill>
                  <a:schemeClr val="tx1"/>
                </a:solidFill>
              </a:rPr>
              <a:t> царства).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Політичні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соціальні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етнокультурні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 у Великому </a:t>
            </a:r>
            <a:r>
              <a:rPr lang="ru-RU" dirty="0" err="1">
                <a:solidFill>
                  <a:schemeClr val="tx1"/>
                </a:solidFill>
              </a:rPr>
              <a:t>князівстві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Литовському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en-US" dirty="0">
                <a:solidFill>
                  <a:schemeClr val="tx1"/>
                </a:solidFill>
              </a:rPr>
              <a:t>XIV – </a:t>
            </a:r>
            <a:r>
              <a:rPr lang="ru-RU" dirty="0" err="1">
                <a:solidFill>
                  <a:schemeClr val="tx1"/>
                </a:solidFill>
              </a:rPr>
              <a:t>першій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половині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XVI </a:t>
            </a:r>
            <a:r>
              <a:rPr lang="ru-RU" dirty="0">
                <a:solidFill>
                  <a:schemeClr val="tx1"/>
                </a:solidFill>
              </a:rPr>
              <a:t>ст. </a:t>
            </a:r>
            <a:r>
              <a:rPr lang="ru-RU" dirty="0" err="1">
                <a:solidFill>
                  <a:schemeClr val="tx1"/>
                </a:solidFill>
              </a:rPr>
              <a:t>Магдебурзьке</a:t>
            </a:r>
            <a:r>
              <a:rPr lang="ru-RU" dirty="0">
                <a:solidFill>
                  <a:schemeClr val="tx1"/>
                </a:solidFill>
              </a:rPr>
              <a:t> право.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94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Буковина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</a:t>
            </a:r>
            <a:r>
              <a:rPr lang="ru-RU" b="1" dirty="0" smtClean="0"/>
              <a:t>Османами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Наприкінці</a:t>
            </a:r>
            <a:r>
              <a:rPr lang="ru-RU" dirty="0"/>
              <a:t> XVI ст. </a:t>
            </a:r>
            <a:r>
              <a:rPr lang="ru-RU" dirty="0" err="1"/>
              <a:t>Буковину</a:t>
            </a:r>
            <a:r>
              <a:rPr lang="ru-RU" dirty="0"/>
              <a:t> </a:t>
            </a:r>
            <a:r>
              <a:rPr lang="ru-RU" dirty="0" err="1"/>
              <a:t>перетворено</a:t>
            </a:r>
            <a:r>
              <a:rPr lang="ru-RU" dirty="0"/>
              <a:t> на </a:t>
            </a:r>
            <a:r>
              <a:rPr lang="ru-RU" dirty="0" err="1"/>
              <a:t>провінцію</a:t>
            </a:r>
            <a:r>
              <a:rPr lang="ru-RU" dirty="0"/>
              <a:t> </a:t>
            </a:r>
            <a:r>
              <a:rPr lang="ru-RU" dirty="0" err="1"/>
              <a:t>Османської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 з центром в Яссах.</a:t>
            </a:r>
            <a:br>
              <a:rPr lang="ru-RU" dirty="0"/>
            </a:br>
            <a:r>
              <a:rPr lang="ru-RU" dirty="0"/>
              <a:t>Створено </a:t>
            </a:r>
            <a:r>
              <a:rPr lang="ru-RU" dirty="0" err="1"/>
              <a:t>Хотинську</a:t>
            </a:r>
            <a:r>
              <a:rPr lang="ru-RU" dirty="0"/>
              <a:t> райю.</a:t>
            </a:r>
            <a:br>
              <a:rPr lang="ru-RU" dirty="0"/>
            </a:br>
            <a:r>
              <a:rPr lang="ru-RU" dirty="0" err="1"/>
              <a:t>Активізувалася</a:t>
            </a:r>
            <a:r>
              <a:rPr lang="ru-RU" dirty="0"/>
              <a:t> </a:t>
            </a:r>
            <a:r>
              <a:rPr lang="ru-RU" dirty="0" err="1"/>
              <a:t>румунізація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перенесення</a:t>
            </a:r>
            <a:r>
              <a:rPr lang="ru-RU" dirty="0"/>
              <a:t> </a:t>
            </a:r>
            <a:r>
              <a:rPr lang="ru-RU" dirty="0" err="1"/>
              <a:t>столиці</a:t>
            </a:r>
            <a:r>
              <a:rPr lang="ru-RU" dirty="0"/>
              <a:t> з </a:t>
            </a:r>
            <a:r>
              <a:rPr lang="ru-RU" dirty="0" err="1"/>
              <a:t>Сучави</a:t>
            </a:r>
            <a:r>
              <a:rPr lang="ru-RU" dirty="0"/>
              <a:t> в </a:t>
            </a:r>
            <a:r>
              <a:rPr lang="ru-RU" dirty="0" err="1"/>
              <a:t>Ясси</a:t>
            </a:r>
            <a:r>
              <a:rPr lang="ru-RU" dirty="0"/>
              <a:t> (1564).</a:t>
            </a:r>
          </a:p>
        </p:txBody>
      </p:sp>
    </p:spTree>
    <p:extLst>
      <p:ext uri="{BB962C8B-B14F-4D97-AF65-F5344CB8AC3E}">
        <p14:creationId xmlns:p14="http://schemas.microsoft.com/office/powerpoint/2010/main" val="2500940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Закарпаття</a:t>
            </a:r>
            <a:r>
              <a:rPr lang="ru-RU" b="1" dirty="0"/>
              <a:t> у </a:t>
            </a:r>
            <a:r>
              <a:rPr lang="ru-RU" b="1" dirty="0" err="1" smtClean="0"/>
              <a:t>середньовіччі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Закарпаття</a:t>
            </a:r>
            <a:r>
              <a:rPr lang="ru-RU" dirty="0"/>
              <a:t>, </a:t>
            </a:r>
            <a:r>
              <a:rPr lang="ru-RU" dirty="0" err="1"/>
              <a:t>заселене</a:t>
            </a:r>
            <a:r>
              <a:rPr lang="ru-RU" dirty="0"/>
              <a:t> кельтами й </a:t>
            </a:r>
            <a:r>
              <a:rPr lang="ru-RU" dirty="0" err="1"/>
              <a:t>білими</a:t>
            </a:r>
            <a:r>
              <a:rPr lang="ru-RU" dirty="0"/>
              <a:t> хорватами, у </a:t>
            </a:r>
            <a:r>
              <a:rPr lang="en-US" dirty="0"/>
              <a:t>X–XI </a:t>
            </a:r>
            <a:r>
              <a:rPr lang="ru-RU" dirty="0"/>
              <a:t>ст. входило до </a:t>
            </a:r>
            <a:r>
              <a:rPr lang="ru-RU" dirty="0" err="1"/>
              <a:t>Київської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У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</a:t>
            </a:r>
            <a:r>
              <a:rPr lang="en-US" dirty="0"/>
              <a:t>XIII </a:t>
            </a:r>
            <a:r>
              <a:rPr lang="ru-RU" dirty="0"/>
              <a:t>ст. ним </a:t>
            </a:r>
            <a:r>
              <a:rPr lang="ru-RU" dirty="0" err="1"/>
              <a:t>володів</a:t>
            </a:r>
            <a:r>
              <a:rPr lang="ru-RU" dirty="0"/>
              <a:t> Лев </a:t>
            </a:r>
            <a:r>
              <a:rPr lang="en-US" dirty="0"/>
              <a:t>I </a:t>
            </a:r>
            <a:r>
              <a:rPr lang="ru-RU" dirty="0"/>
              <a:t>Данилович.</a:t>
            </a:r>
            <a:br>
              <a:rPr lang="ru-RU" dirty="0"/>
            </a:br>
            <a:r>
              <a:rPr lang="ru-RU" dirty="0"/>
              <a:t>У </a:t>
            </a:r>
            <a:r>
              <a:rPr lang="en-US" dirty="0"/>
              <a:t>XI–XIII </a:t>
            </a:r>
            <a:r>
              <a:rPr lang="ru-RU" dirty="0"/>
              <a:t>ст. </a:t>
            </a:r>
            <a:r>
              <a:rPr lang="ru-RU" dirty="0" err="1"/>
              <a:t>завершилося</a:t>
            </a:r>
            <a:r>
              <a:rPr lang="ru-RU" dirty="0"/>
              <a:t> </a:t>
            </a:r>
            <a:r>
              <a:rPr lang="ru-RU" dirty="0" err="1"/>
              <a:t>угорське</a:t>
            </a:r>
            <a:r>
              <a:rPr lang="ru-RU" dirty="0"/>
              <a:t> </a:t>
            </a:r>
            <a:r>
              <a:rPr lang="ru-RU" dirty="0" err="1"/>
              <a:t>завоювання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поділено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7 </a:t>
            </a:r>
            <a:r>
              <a:rPr lang="ru-RU" dirty="0" err="1"/>
              <a:t>комітатами</a:t>
            </a:r>
            <a:r>
              <a:rPr lang="ru-RU" dirty="0"/>
              <a:t>: </a:t>
            </a:r>
            <a:r>
              <a:rPr lang="ru-RU" dirty="0" err="1"/>
              <a:t>Спишським</a:t>
            </a:r>
            <a:r>
              <a:rPr lang="ru-RU" dirty="0"/>
              <a:t>, </a:t>
            </a:r>
            <a:r>
              <a:rPr lang="ru-RU" dirty="0" err="1"/>
              <a:t>Земплинським</a:t>
            </a:r>
            <a:r>
              <a:rPr lang="ru-RU" dirty="0"/>
              <a:t>, </a:t>
            </a:r>
            <a:r>
              <a:rPr lang="ru-RU" dirty="0" err="1"/>
              <a:t>Шаришським</a:t>
            </a:r>
            <a:r>
              <a:rPr lang="ru-RU" dirty="0"/>
              <a:t>, </a:t>
            </a:r>
            <a:r>
              <a:rPr lang="ru-RU" dirty="0" err="1"/>
              <a:t>Ужанським</a:t>
            </a:r>
            <a:r>
              <a:rPr lang="ru-RU" dirty="0"/>
              <a:t>, </a:t>
            </a:r>
            <a:r>
              <a:rPr lang="ru-RU" dirty="0" err="1"/>
              <a:t>Угочанським</a:t>
            </a:r>
            <a:r>
              <a:rPr lang="ru-RU" dirty="0"/>
              <a:t>, </a:t>
            </a:r>
            <a:r>
              <a:rPr lang="ru-RU" dirty="0" err="1"/>
              <a:t>Березьким</a:t>
            </a:r>
            <a:r>
              <a:rPr lang="ru-RU" dirty="0"/>
              <a:t>, </a:t>
            </a:r>
            <a:r>
              <a:rPr lang="ru-RU" dirty="0" err="1"/>
              <a:t>Мармароським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3363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Мукачівська</a:t>
            </a:r>
            <a:r>
              <a:rPr lang="ru-RU" b="1" dirty="0"/>
              <a:t> </a:t>
            </a:r>
            <a:r>
              <a:rPr lang="ru-RU" b="1" dirty="0" err="1" smtClean="0"/>
              <a:t>домінія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1393–1414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Мукачівською</a:t>
            </a:r>
            <a:r>
              <a:rPr lang="ru-RU" dirty="0"/>
              <a:t> </a:t>
            </a:r>
            <a:r>
              <a:rPr lang="ru-RU" dirty="0" err="1"/>
              <a:t>домінією</a:t>
            </a:r>
            <a:r>
              <a:rPr lang="ru-RU" dirty="0"/>
              <a:t> </a:t>
            </a:r>
            <a:r>
              <a:rPr lang="ru-RU" dirty="0" err="1"/>
              <a:t>керував</a:t>
            </a:r>
            <a:r>
              <a:rPr lang="ru-RU" dirty="0"/>
              <a:t> </a:t>
            </a:r>
            <a:r>
              <a:rPr lang="ru-RU" dirty="0" err="1"/>
              <a:t>Федір</a:t>
            </a:r>
            <a:r>
              <a:rPr lang="ru-RU" dirty="0"/>
              <a:t> </a:t>
            </a:r>
            <a:r>
              <a:rPr lang="ru-RU" dirty="0" err="1"/>
              <a:t>Коріятович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сприяв</a:t>
            </a:r>
            <a:r>
              <a:rPr lang="ru-RU" dirty="0"/>
              <a:t> </a:t>
            </a:r>
            <a:r>
              <a:rPr lang="ru-RU" dirty="0" err="1"/>
              <a:t>переселенню</a:t>
            </a:r>
            <a:r>
              <a:rPr lang="ru-RU" dirty="0"/>
              <a:t> подолян.</a:t>
            </a:r>
          </a:p>
        </p:txBody>
      </p:sp>
    </p:spTree>
    <p:extLst>
      <p:ext uri="{BB962C8B-B14F-4D97-AF65-F5344CB8AC3E}">
        <p14:creationId xmlns:p14="http://schemas.microsoft.com/office/powerpoint/2010/main" val="3329184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Закарпаття</a:t>
            </a:r>
            <a:r>
              <a:rPr lang="ru-RU" b="1" dirty="0"/>
              <a:t> у </a:t>
            </a:r>
            <a:r>
              <a:rPr lang="en-US" b="1" dirty="0"/>
              <a:t>XVI </a:t>
            </a:r>
            <a:r>
              <a:rPr lang="ru-RU" b="1" dirty="0"/>
              <a:t>ст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1526 р. – </a:t>
            </a:r>
            <a:r>
              <a:rPr lang="ru-RU" dirty="0" err="1"/>
              <a:t>поразка</a:t>
            </a:r>
            <a:r>
              <a:rPr lang="ru-RU" dirty="0"/>
              <a:t> </a:t>
            </a:r>
            <a:r>
              <a:rPr lang="ru-RU" dirty="0" err="1"/>
              <a:t>Угорщини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Мохачем</a:t>
            </a:r>
            <a:r>
              <a:rPr lang="ru-RU" dirty="0"/>
              <a:t>.</a:t>
            </a:r>
          </a:p>
          <a:p>
            <a:r>
              <a:rPr lang="ru-RU" dirty="0" err="1"/>
              <a:t>Більша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–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Туреччини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решті</a:t>
            </a:r>
            <a:r>
              <a:rPr lang="ru-RU" dirty="0"/>
              <a:t> – </a:t>
            </a:r>
            <a:r>
              <a:rPr lang="ru-RU" dirty="0" err="1"/>
              <a:t>Семигородське</a:t>
            </a:r>
            <a:r>
              <a:rPr lang="ru-RU" dirty="0"/>
              <a:t> </a:t>
            </a:r>
            <a:r>
              <a:rPr lang="ru-RU" dirty="0" err="1"/>
              <a:t>князівство</a:t>
            </a:r>
            <a:r>
              <a:rPr lang="ru-RU" dirty="0"/>
              <a:t> (входило </a:t>
            </a:r>
            <a:r>
              <a:rPr lang="ru-RU" dirty="0" err="1"/>
              <a:t>Закарпаття</a:t>
            </a:r>
            <a:r>
              <a:rPr lang="ru-RU" dirty="0"/>
              <a:t>).</a:t>
            </a:r>
          </a:p>
          <a:p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 </a:t>
            </a:r>
            <a:r>
              <a:rPr lang="ru-RU" dirty="0" err="1"/>
              <a:t>відійшла</a:t>
            </a:r>
            <a:r>
              <a:rPr lang="ru-RU" dirty="0"/>
              <a:t> Габсбургам.</a:t>
            </a:r>
          </a:p>
          <a:p>
            <a:pPr marL="0" indent="0">
              <a:buNone/>
            </a:pPr>
            <a:r>
              <a:rPr lang="ru-RU" dirty="0" err="1"/>
              <a:t>Таке</a:t>
            </a:r>
            <a:r>
              <a:rPr lang="ru-RU" dirty="0"/>
              <a:t> становище </a:t>
            </a:r>
            <a:r>
              <a:rPr lang="ru-RU" dirty="0" err="1"/>
              <a:t>визначило</a:t>
            </a:r>
            <a:r>
              <a:rPr lang="ru-RU" dirty="0"/>
              <a:t> </a:t>
            </a:r>
            <a:r>
              <a:rPr lang="ru-RU" dirty="0" err="1"/>
              <a:t>уповільнений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земель і </a:t>
            </a:r>
            <a:r>
              <a:rPr lang="ru-RU" dirty="0" err="1"/>
              <a:t>ускладнило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60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2. ВКЛ </a:t>
            </a:r>
            <a:r>
              <a:rPr lang="ru-RU" b="1" dirty="0"/>
              <a:t>(</a:t>
            </a:r>
            <a:r>
              <a:rPr lang="ru-RU" b="1" dirty="0" err="1"/>
              <a:t>загальна</a:t>
            </a:r>
            <a:r>
              <a:rPr lang="ru-RU" b="1" dirty="0"/>
              <a:t> характеристика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</a:t>
            </a:r>
            <a:r>
              <a:rPr lang="en-US" dirty="0"/>
              <a:t>XIV –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</a:t>
            </a:r>
            <a:r>
              <a:rPr lang="en-US" dirty="0"/>
              <a:t>XVI </a:t>
            </a:r>
            <a:r>
              <a:rPr lang="ru-RU" dirty="0"/>
              <a:t>ст.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земель входила до Великого </a:t>
            </a:r>
            <a:r>
              <a:rPr lang="ru-RU" dirty="0" err="1"/>
              <a:t>князівства</a:t>
            </a:r>
            <a:r>
              <a:rPr lang="ru-RU" dirty="0"/>
              <a:t> </a:t>
            </a:r>
            <a:r>
              <a:rPr lang="ru-RU" dirty="0" err="1"/>
              <a:t>Литовського</a:t>
            </a:r>
            <a:r>
              <a:rPr lang="ru-RU" dirty="0"/>
              <a:t> (</a:t>
            </a:r>
            <a:r>
              <a:rPr lang="ru-RU" dirty="0" err="1"/>
              <a:t>Литовсько-Руської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/>
              <a:t>У 1340–1349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Любарт-Дмитро</a:t>
            </a:r>
            <a:r>
              <a:rPr lang="ru-RU" dirty="0"/>
              <a:t> </a:t>
            </a:r>
            <a:r>
              <a:rPr lang="ru-RU" dirty="0" err="1"/>
              <a:t>Гедимінович</a:t>
            </a:r>
            <a:r>
              <a:rPr lang="ru-RU" dirty="0"/>
              <a:t> </a:t>
            </a:r>
            <a:r>
              <a:rPr lang="ru-RU" dirty="0" err="1"/>
              <a:t>намагався</a:t>
            </a:r>
            <a:r>
              <a:rPr lang="ru-RU" dirty="0"/>
              <a:t> </a:t>
            </a:r>
            <a:r>
              <a:rPr lang="ru-RU" dirty="0" err="1"/>
              <a:t>заволодіти</a:t>
            </a:r>
            <a:r>
              <a:rPr lang="ru-RU" dirty="0"/>
              <a:t> </a:t>
            </a:r>
            <a:r>
              <a:rPr lang="ru-RU" dirty="0" err="1"/>
              <a:t>Галичиною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Юрія-Болеслава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обрали</a:t>
            </a:r>
            <a:r>
              <a:rPr lang="ru-RU" dirty="0"/>
              <a:t> князем </a:t>
            </a:r>
            <a:r>
              <a:rPr lang="ru-RU" dirty="0" err="1"/>
              <a:t>Волині</a:t>
            </a:r>
            <a:r>
              <a:rPr lang="ru-RU" dirty="0"/>
              <a:t> та </a:t>
            </a:r>
            <a:r>
              <a:rPr lang="ru-RU" dirty="0" err="1"/>
              <a:t>Галичини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Галичину</a:t>
            </a:r>
            <a:r>
              <a:rPr lang="ru-RU" dirty="0"/>
              <a:t> </a:t>
            </a:r>
            <a:r>
              <a:rPr lang="ru-RU" dirty="0" err="1"/>
              <a:t>захопив</a:t>
            </a:r>
            <a:r>
              <a:rPr lang="ru-RU" dirty="0"/>
              <a:t> Казимир </a:t>
            </a:r>
            <a:r>
              <a:rPr lang="en-US" dirty="0"/>
              <a:t>III.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806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Гедимін</a:t>
            </a:r>
            <a:r>
              <a:rPr lang="ru-RU" b="1" dirty="0"/>
              <a:t> і </a:t>
            </a:r>
            <a:r>
              <a:rPr lang="ru-RU" b="1" dirty="0" smtClean="0"/>
              <a:t>Ольгерд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Гедимін</a:t>
            </a:r>
            <a:r>
              <a:rPr lang="ru-RU" b="1" dirty="0"/>
              <a:t> (1316–1341):</a:t>
            </a:r>
            <a:r>
              <a:rPr lang="ru-RU" dirty="0"/>
              <a:t> </a:t>
            </a:r>
            <a:r>
              <a:rPr lang="ru-RU" dirty="0" err="1"/>
              <a:t>приєднав</a:t>
            </a:r>
            <a:r>
              <a:rPr lang="ru-RU" dirty="0"/>
              <a:t> </a:t>
            </a:r>
            <a:r>
              <a:rPr lang="ru-RU" dirty="0" err="1"/>
              <a:t>Берестейщину</a:t>
            </a:r>
            <a:r>
              <a:rPr lang="ru-RU" dirty="0"/>
              <a:t>, </a:t>
            </a:r>
            <a:r>
              <a:rPr lang="ru-RU" dirty="0" err="1"/>
              <a:t>Дорогичин</a:t>
            </a:r>
            <a:r>
              <a:rPr lang="ru-RU" dirty="0"/>
              <a:t>, </a:t>
            </a:r>
            <a:r>
              <a:rPr lang="ru-RU" dirty="0" err="1"/>
              <a:t>Волинь</a:t>
            </a:r>
            <a:r>
              <a:rPr lang="ru-RU" dirty="0"/>
              <a:t>, Турово-</a:t>
            </a:r>
            <a:r>
              <a:rPr lang="ru-RU" dirty="0" err="1"/>
              <a:t>Пінську</a:t>
            </a:r>
            <a:r>
              <a:rPr lang="ru-RU" dirty="0"/>
              <a:t> землю, </a:t>
            </a:r>
            <a:r>
              <a:rPr lang="ru-RU" dirty="0" err="1"/>
              <a:t>Київщину</a:t>
            </a:r>
            <a:r>
              <a:rPr lang="ru-RU" dirty="0"/>
              <a:t>; </a:t>
            </a:r>
            <a:r>
              <a:rPr lang="ru-RU" dirty="0" err="1"/>
              <a:t>титулувався</a:t>
            </a:r>
            <a:r>
              <a:rPr lang="ru-RU" dirty="0"/>
              <a:t> «королем </a:t>
            </a:r>
            <a:r>
              <a:rPr lang="ru-RU" dirty="0" err="1"/>
              <a:t>литовським</a:t>
            </a:r>
            <a:r>
              <a:rPr lang="ru-RU" dirty="0"/>
              <a:t> та </a:t>
            </a:r>
            <a:r>
              <a:rPr lang="ru-RU" dirty="0" err="1"/>
              <a:t>руським</a:t>
            </a:r>
            <a:r>
              <a:rPr lang="ru-RU" dirty="0"/>
              <a:t>».</a:t>
            </a:r>
            <a:br>
              <a:rPr lang="ru-RU" dirty="0"/>
            </a:br>
            <a:r>
              <a:rPr lang="ru-RU" b="1" dirty="0"/>
              <a:t>Ольгерд (1345–1371):</a:t>
            </a:r>
            <a:r>
              <a:rPr lang="ru-RU" dirty="0"/>
              <a:t> </a:t>
            </a:r>
            <a:r>
              <a:rPr lang="ru-RU" dirty="0" err="1"/>
              <a:t>приєднав</a:t>
            </a:r>
            <a:r>
              <a:rPr lang="ru-RU" dirty="0"/>
              <a:t> </a:t>
            </a:r>
            <a:r>
              <a:rPr lang="ru-RU" dirty="0" err="1"/>
              <a:t>Чернігово-Сіверщину</a:t>
            </a:r>
            <a:r>
              <a:rPr lang="ru-RU" dirty="0"/>
              <a:t> (1355–1356), </a:t>
            </a:r>
            <a:r>
              <a:rPr lang="ru-RU" dirty="0" err="1"/>
              <a:t>Київщину</a:t>
            </a:r>
            <a:r>
              <a:rPr lang="ru-RU" dirty="0"/>
              <a:t>, </a:t>
            </a:r>
            <a:r>
              <a:rPr lang="ru-RU" dirty="0" err="1"/>
              <a:t>Поділля</a:t>
            </a:r>
            <a:r>
              <a:rPr lang="ru-RU" dirty="0"/>
              <a:t>; 1362 р. – </a:t>
            </a:r>
            <a:r>
              <a:rPr lang="ru-RU" dirty="0" err="1"/>
              <a:t>перемога</a:t>
            </a:r>
            <a:r>
              <a:rPr lang="ru-RU" dirty="0"/>
              <a:t> над Ордою на </a:t>
            </a:r>
            <a:r>
              <a:rPr lang="ru-RU" dirty="0" err="1"/>
              <a:t>Синіх</a:t>
            </a:r>
            <a:r>
              <a:rPr lang="ru-RU" dirty="0"/>
              <a:t> Водах. </a:t>
            </a:r>
            <a:r>
              <a:rPr lang="ru-RU" dirty="0" err="1"/>
              <a:t>Руські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– 9/10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5604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Вітовт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Вітовті</a:t>
            </a:r>
            <a:r>
              <a:rPr lang="ru-RU" dirty="0"/>
              <a:t> (1392–1430):</a:t>
            </a:r>
          </a:p>
          <a:p>
            <a:r>
              <a:rPr lang="ru-RU" dirty="0" err="1"/>
              <a:t>Централізація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(</a:t>
            </a:r>
            <a:r>
              <a:rPr lang="ru-RU" dirty="0" err="1"/>
              <a:t>ліквідація</a:t>
            </a:r>
            <a:r>
              <a:rPr lang="ru-RU" dirty="0"/>
              <a:t> </a:t>
            </a:r>
            <a:r>
              <a:rPr lang="ru-RU" dirty="0" err="1"/>
              <a:t>Київського</a:t>
            </a:r>
            <a:r>
              <a:rPr lang="ru-RU" dirty="0"/>
              <a:t>, Новгород-</a:t>
            </a:r>
            <a:r>
              <a:rPr lang="ru-RU" dirty="0" err="1"/>
              <a:t>Сіверського</a:t>
            </a:r>
            <a:r>
              <a:rPr lang="ru-RU" dirty="0"/>
              <a:t>, </a:t>
            </a:r>
            <a:r>
              <a:rPr lang="ru-RU" dirty="0" err="1"/>
              <a:t>Волинського</a:t>
            </a:r>
            <a:r>
              <a:rPr lang="ru-RU" dirty="0"/>
              <a:t> і </a:t>
            </a:r>
            <a:r>
              <a:rPr lang="ru-RU" dirty="0" err="1"/>
              <a:t>Подільського</a:t>
            </a:r>
            <a:r>
              <a:rPr lang="ru-RU" dirty="0"/>
              <a:t> </a:t>
            </a:r>
            <a:r>
              <a:rPr lang="ru-RU" dirty="0" err="1"/>
              <a:t>князівств</a:t>
            </a:r>
            <a:r>
              <a:rPr lang="ru-RU" dirty="0"/>
              <a:t>).</a:t>
            </a:r>
          </a:p>
          <a:p>
            <a:r>
              <a:rPr lang="ru-RU" dirty="0" err="1"/>
              <a:t>Розширення</a:t>
            </a:r>
            <a:r>
              <a:rPr lang="ru-RU" dirty="0"/>
              <a:t> до </a:t>
            </a:r>
            <a:r>
              <a:rPr lang="ru-RU" dirty="0" err="1"/>
              <a:t>Чорного</a:t>
            </a:r>
            <a:r>
              <a:rPr lang="ru-RU" dirty="0"/>
              <a:t> моря,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фортець</a:t>
            </a:r>
            <a:r>
              <a:rPr lang="ru-RU" dirty="0"/>
              <a:t>.</a:t>
            </a:r>
          </a:p>
          <a:p>
            <a:r>
              <a:rPr lang="ru-RU" dirty="0"/>
              <a:t>Битва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Грюнвальдом</a:t>
            </a:r>
            <a:r>
              <a:rPr lang="ru-RU" dirty="0"/>
              <a:t> (1410): </a:t>
            </a:r>
            <a:r>
              <a:rPr lang="ru-RU" dirty="0" err="1"/>
              <a:t>литовсько-українсько-польське</a:t>
            </a:r>
            <a:r>
              <a:rPr lang="ru-RU" dirty="0"/>
              <a:t> </a:t>
            </a:r>
            <a:r>
              <a:rPr lang="ru-RU" dirty="0" err="1"/>
              <a:t>військо</a:t>
            </a:r>
            <a:r>
              <a:rPr lang="ru-RU" dirty="0"/>
              <a:t> </a:t>
            </a:r>
            <a:r>
              <a:rPr lang="ru-RU" dirty="0" err="1"/>
              <a:t>розгромило</a:t>
            </a:r>
            <a:r>
              <a:rPr lang="ru-RU" dirty="0"/>
              <a:t> </a:t>
            </a:r>
            <a:r>
              <a:rPr lang="ru-RU" dirty="0" err="1"/>
              <a:t>Тевтонський</a:t>
            </a:r>
            <a:r>
              <a:rPr lang="ru-RU" dirty="0"/>
              <a:t> орден. </a:t>
            </a:r>
            <a:r>
              <a:rPr lang="ru-RU" dirty="0" err="1"/>
              <a:t>Українські</a:t>
            </a:r>
            <a:r>
              <a:rPr lang="ru-RU" dirty="0"/>
              <a:t> полки проявили </a:t>
            </a:r>
            <a:r>
              <a:rPr lang="ru-RU" dirty="0" err="1"/>
              <a:t>стійкість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794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Городельська</a:t>
            </a:r>
            <a:r>
              <a:rPr lang="ru-RU" b="1" dirty="0"/>
              <a:t> </a:t>
            </a:r>
            <a:r>
              <a:rPr lang="ru-RU" b="1" dirty="0" err="1" smtClean="0"/>
              <a:t>унія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1413 р. – </a:t>
            </a:r>
            <a:r>
              <a:rPr lang="ru-RU" dirty="0" err="1"/>
              <a:t>підтверджено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Литви</a:t>
            </a:r>
            <a:r>
              <a:rPr lang="ru-RU" dirty="0"/>
              <a:t>, але </a:t>
            </a:r>
            <a:r>
              <a:rPr lang="ru-RU" dirty="0" err="1"/>
              <a:t>зберігся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Польщею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Католицька</a:t>
            </a:r>
            <a:r>
              <a:rPr lang="ru-RU" dirty="0"/>
              <a:t> шляхта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привілеї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Православні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у правах.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8752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Свидригайло</a:t>
            </a:r>
            <a:r>
              <a:rPr lang="ru-RU" b="1" dirty="0"/>
              <a:t> і </a:t>
            </a:r>
            <a:r>
              <a:rPr lang="ru-RU" b="1" dirty="0" err="1" smtClean="0"/>
              <a:t>Жигимонт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Свидригайло</a:t>
            </a:r>
            <a:r>
              <a:rPr lang="ru-RU" dirty="0"/>
              <a:t> </a:t>
            </a:r>
            <a:r>
              <a:rPr lang="ru-RU" dirty="0" err="1"/>
              <a:t>Ольгердович</a:t>
            </a:r>
            <a:r>
              <a:rPr lang="ru-RU" dirty="0"/>
              <a:t> (1430–1432): </a:t>
            </a:r>
            <a:r>
              <a:rPr lang="ru-RU" dirty="0" err="1"/>
              <a:t>прихильник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, надавав посади </a:t>
            </a:r>
            <a:r>
              <a:rPr lang="ru-RU" dirty="0" err="1"/>
              <a:t>українцям</a:t>
            </a:r>
            <a:r>
              <a:rPr lang="ru-RU" dirty="0"/>
              <a:t> і </a:t>
            </a:r>
            <a:r>
              <a:rPr lang="ru-RU" dirty="0" err="1"/>
              <a:t>білорусам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1432 р. – переворот, </a:t>
            </a:r>
            <a:r>
              <a:rPr lang="ru-RU" dirty="0" err="1"/>
              <a:t>владу</a:t>
            </a:r>
            <a:r>
              <a:rPr lang="ru-RU" dirty="0"/>
              <a:t> </a:t>
            </a:r>
            <a:r>
              <a:rPr lang="ru-RU" dirty="0" err="1"/>
              <a:t>захопив</a:t>
            </a:r>
            <a:r>
              <a:rPr lang="ru-RU" dirty="0"/>
              <a:t> </a:t>
            </a:r>
            <a:r>
              <a:rPr lang="ru-RU" dirty="0" err="1"/>
              <a:t>Жигимонт</a:t>
            </a:r>
            <a:r>
              <a:rPr lang="ru-RU" dirty="0"/>
              <a:t> </a:t>
            </a:r>
            <a:r>
              <a:rPr lang="ru-RU" dirty="0" err="1"/>
              <a:t>Кейстутович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1434 р. – </a:t>
            </a:r>
            <a:r>
              <a:rPr lang="ru-RU" dirty="0" err="1"/>
              <a:t>зрівняння</a:t>
            </a:r>
            <a:r>
              <a:rPr lang="ru-RU" dirty="0"/>
              <a:t> </a:t>
            </a:r>
            <a:r>
              <a:rPr lang="ru-RU" dirty="0" err="1"/>
              <a:t>православної</a:t>
            </a:r>
            <a:r>
              <a:rPr lang="ru-RU" dirty="0"/>
              <a:t> </a:t>
            </a:r>
            <a:r>
              <a:rPr lang="ru-RU" dirty="0" err="1"/>
              <a:t>шляхти</a:t>
            </a:r>
            <a:r>
              <a:rPr lang="ru-RU" dirty="0"/>
              <a:t> у правах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католицькою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1435 р. – </a:t>
            </a:r>
            <a:r>
              <a:rPr lang="ru-RU" dirty="0" err="1"/>
              <a:t>поразка</a:t>
            </a:r>
            <a:r>
              <a:rPr lang="ru-RU" dirty="0"/>
              <a:t> </a:t>
            </a:r>
            <a:r>
              <a:rPr lang="ru-RU" dirty="0" err="1"/>
              <a:t>Свидригайла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Вількомиром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4297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Ліквідація</a:t>
            </a:r>
            <a:r>
              <a:rPr lang="ru-RU" b="1" dirty="0"/>
              <a:t> </a:t>
            </a:r>
            <a:r>
              <a:rPr lang="ru-RU" b="1" dirty="0" err="1" smtClean="0"/>
              <a:t>автономії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За Казимира </a:t>
            </a:r>
            <a:r>
              <a:rPr lang="ru-RU" dirty="0" err="1"/>
              <a:t>Ягайловича</a:t>
            </a:r>
            <a:r>
              <a:rPr lang="ru-RU" dirty="0"/>
              <a:t> (1440–1492):</a:t>
            </a:r>
          </a:p>
          <a:p>
            <a:pPr marL="0" indent="0">
              <a:buNone/>
            </a:pP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відновлено</a:t>
            </a:r>
            <a:r>
              <a:rPr lang="ru-RU" dirty="0"/>
              <a:t> </a:t>
            </a:r>
            <a:r>
              <a:rPr lang="ru-RU" dirty="0" err="1"/>
              <a:t>Волинське</a:t>
            </a:r>
            <a:r>
              <a:rPr lang="ru-RU" dirty="0"/>
              <a:t> і </a:t>
            </a:r>
            <a:r>
              <a:rPr lang="ru-RU" dirty="0" err="1"/>
              <a:t>Київське</a:t>
            </a:r>
            <a:r>
              <a:rPr lang="ru-RU" dirty="0"/>
              <a:t> </a:t>
            </a:r>
            <a:r>
              <a:rPr lang="ru-RU" dirty="0" err="1"/>
              <a:t>князівства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1470 р. – </a:t>
            </a:r>
            <a:r>
              <a:rPr lang="ru-RU" dirty="0" err="1"/>
              <a:t>остаточна</a:t>
            </a:r>
            <a:r>
              <a:rPr lang="ru-RU" dirty="0"/>
              <a:t> </a:t>
            </a:r>
            <a:r>
              <a:rPr lang="ru-RU" dirty="0" err="1"/>
              <a:t>ліквідація</a:t>
            </a:r>
            <a:r>
              <a:rPr lang="ru-RU" dirty="0"/>
              <a:t> </a:t>
            </a:r>
            <a:r>
              <a:rPr lang="ru-RU" dirty="0" err="1"/>
              <a:t>Київського</a:t>
            </a:r>
            <a:r>
              <a:rPr lang="ru-RU" dirty="0"/>
              <a:t> </a:t>
            </a:r>
            <a:r>
              <a:rPr lang="ru-RU" dirty="0" err="1"/>
              <a:t>князівства</a:t>
            </a:r>
            <a:r>
              <a:rPr lang="ru-RU" dirty="0"/>
              <a:t>,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воєводство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При </a:t>
            </a:r>
            <a:r>
              <a:rPr lang="ru-RU" dirty="0" err="1"/>
              <a:t>Олександрі</a:t>
            </a:r>
            <a:r>
              <a:rPr lang="ru-RU" dirty="0"/>
              <a:t> (1492–1506) та </a:t>
            </a:r>
            <a:r>
              <a:rPr lang="ru-RU" dirty="0" err="1"/>
              <a:t>Жигимонті</a:t>
            </a:r>
            <a:r>
              <a:rPr lang="ru-RU" dirty="0"/>
              <a:t> </a:t>
            </a:r>
            <a:r>
              <a:rPr lang="en-US" dirty="0"/>
              <a:t>II (1506–1548) </a:t>
            </a:r>
            <a:r>
              <a:rPr lang="ru-RU" dirty="0" err="1"/>
              <a:t>посилився</a:t>
            </a:r>
            <a:r>
              <a:rPr lang="ru-RU" dirty="0"/>
              <a:t> </a:t>
            </a:r>
            <a:r>
              <a:rPr lang="ru-RU" dirty="0" err="1"/>
              <a:t>польський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і </a:t>
            </a:r>
            <a:r>
              <a:rPr lang="ru-RU" dirty="0" err="1"/>
              <a:t>зросла</a:t>
            </a:r>
            <a:r>
              <a:rPr lang="ru-RU" dirty="0"/>
              <a:t>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Кримського</a:t>
            </a:r>
            <a:r>
              <a:rPr lang="ru-RU" dirty="0"/>
              <a:t> ханства та </a:t>
            </a:r>
            <a:r>
              <a:rPr lang="ru-RU" dirty="0" err="1"/>
              <a:t>Москви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70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ahistory.co/atlas/atlas-ukraine-history-7-class-2013/atlas-ukraine-history-7-class-2013.files/image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-171400"/>
            <a:ext cx="7031487" cy="878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053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Магдебурзьке</a:t>
            </a:r>
            <a:r>
              <a:rPr lang="ru-RU" b="1" dirty="0"/>
              <a:t> </a:t>
            </a:r>
            <a:r>
              <a:rPr lang="ru-RU" b="1" dirty="0" smtClean="0"/>
              <a:t>право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ru-RU" dirty="0" err="1"/>
              <a:t>Сприяло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міського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і </a:t>
            </a:r>
            <a:r>
              <a:rPr lang="ru-RU" dirty="0" err="1"/>
              <a:t>торгівлі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/>
              <a:t>Надавало </a:t>
            </a:r>
            <a:r>
              <a:rPr lang="ru-RU" dirty="0" err="1"/>
              <a:t>містам</a:t>
            </a:r>
            <a:r>
              <a:rPr lang="ru-RU" dirty="0"/>
              <a:t> </a:t>
            </a:r>
            <a:r>
              <a:rPr lang="ru-RU" dirty="0" err="1"/>
              <a:t>автономію</a:t>
            </a:r>
            <a:r>
              <a:rPr lang="ru-RU" dirty="0"/>
              <a:t>, </a:t>
            </a:r>
            <a:r>
              <a:rPr lang="ru-RU" dirty="0" err="1"/>
              <a:t>звільняло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феодалів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Впроваджене</a:t>
            </a:r>
            <a:r>
              <a:rPr lang="ru-RU" dirty="0"/>
              <a:t> у </a:t>
            </a:r>
            <a:r>
              <a:rPr lang="ru-RU" dirty="0" err="1"/>
              <a:t>Львові</a:t>
            </a:r>
            <a:r>
              <a:rPr lang="ru-RU" dirty="0"/>
              <a:t> (1356), </a:t>
            </a:r>
            <a:r>
              <a:rPr lang="ru-RU" dirty="0" err="1"/>
              <a:t>Києві</a:t>
            </a:r>
            <a:r>
              <a:rPr lang="ru-RU" dirty="0"/>
              <a:t> (1494), </a:t>
            </a:r>
            <a:r>
              <a:rPr lang="ru-RU" dirty="0" err="1"/>
              <a:t>Луцьку</a:t>
            </a:r>
            <a:r>
              <a:rPr lang="ru-RU" dirty="0"/>
              <a:t> (1432), </a:t>
            </a:r>
            <a:r>
              <a:rPr lang="ru-RU" dirty="0" err="1"/>
              <a:t>Вінниці</a:t>
            </a:r>
            <a:r>
              <a:rPr lang="ru-RU" dirty="0"/>
              <a:t> (1564).</a:t>
            </a:r>
          </a:p>
          <a:p>
            <a:pPr>
              <a:buFont typeface="Arial"/>
              <a:buChar char="•"/>
            </a:pPr>
            <a:r>
              <a:rPr lang="ru-RU" dirty="0" err="1"/>
              <a:t>Забезпечувало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і </a:t>
            </a:r>
            <a:r>
              <a:rPr lang="ru-RU" dirty="0" err="1"/>
              <a:t>культурний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викликало</a:t>
            </a:r>
            <a:r>
              <a:rPr lang="ru-RU" dirty="0"/>
              <a:t> </a:t>
            </a:r>
            <a:r>
              <a:rPr lang="ru-RU" dirty="0" err="1"/>
              <a:t>протидію</a:t>
            </a:r>
            <a:r>
              <a:rPr lang="ru-RU" dirty="0"/>
              <a:t> </a:t>
            </a:r>
            <a:r>
              <a:rPr lang="ru-RU" dirty="0" err="1"/>
              <a:t>феодалів</a:t>
            </a:r>
            <a:r>
              <a:rPr lang="ru-RU" dirty="0"/>
              <a:t>,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конфлікти</a:t>
            </a:r>
            <a:r>
              <a:rPr lang="ru-RU" dirty="0"/>
              <a:t> і </a:t>
            </a:r>
            <a:r>
              <a:rPr lang="ru-RU" dirty="0" err="1"/>
              <a:t>повстання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en-US" dirty="0"/>
              <a:t>XVI </a:t>
            </a:r>
            <a:r>
              <a:rPr lang="ru-RU" dirty="0"/>
              <a:t>ст. почало </a:t>
            </a:r>
            <a:r>
              <a:rPr lang="ru-RU" dirty="0" err="1"/>
              <a:t>занепадати</a:t>
            </a:r>
            <a:r>
              <a:rPr lang="ru-RU" dirty="0"/>
              <a:t> через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шляхти</a:t>
            </a:r>
            <a:r>
              <a:rPr lang="ru-RU" dirty="0"/>
              <a:t> та </a:t>
            </a:r>
            <a:r>
              <a:rPr lang="ru-RU" dirty="0" err="1"/>
              <a:t>асиміляцію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533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Підсумок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Таким чином,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Литви</a:t>
            </a:r>
            <a:r>
              <a:rPr lang="ru-RU" dirty="0"/>
              <a:t> </a:t>
            </a:r>
            <a:r>
              <a:rPr lang="ru-RU" dirty="0" err="1"/>
              <a:t>зберігали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автономію</a:t>
            </a:r>
            <a:r>
              <a:rPr lang="ru-RU" dirty="0"/>
              <a:t>, але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втрачали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через </a:t>
            </a:r>
            <a:r>
              <a:rPr lang="ru-RU" dirty="0" err="1"/>
              <a:t>централізаторську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та </a:t>
            </a:r>
            <a:r>
              <a:rPr lang="ru-RU" dirty="0" err="1"/>
              <a:t>польські</a:t>
            </a:r>
            <a:r>
              <a:rPr lang="ru-RU" dirty="0"/>
              <a:t> </a:t>
            </a:r>
            <a:r>
              <a:rPr lang="ru-RU" dirty="0" err="1"/>
              <a:t>впливи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Магдебурзьке</a:t>
            </a:r>
            <a:r>
              <a:rPr lang="ru-RU" dirty="0"/>
              <a:t> право </a:t>
            </a:r>
            <a:r>
              <a:rPr lang="ru-RU" dirty="0" err="1"/>
              <a:t>відіграло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з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en-US" dirty="0"/>
              <a:t>XVI </a:t>
            </a:r>
            <a:r>
              <a:rPr lang="ru-RU" dirty="0"/>
              <a:t>ст. </a:t>
            </a:r>
            <a:r>
              <a:rPr lang="ru-RU" dirty="0" err="1"/>
              <a:t>зазнало</a:t>
            </a:r>
            <a:r>
              <a:rPr lang="ru-RU" dirty="0"/>
              <a:t> </a:t>
            </a:r>
            <a:r>
              <a:rPr lang="ru-RU" dirty="0" err="1"/>
              <a:t>занепаду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678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Українські</a:t>
            </a:r>
            <a:r>
              <a:rPr lang="ru-RU" b="1" dirty="0"/>
              <a:t> </a:t>
            </a:r>
            <a:r>
              <a:rPr lang="ru-RU" b="1" dirty="0" err="1"/>
              <a:t>землі</a:t>
            </a:r>
            <a:r>
              <a:rPr lang="ru-RU" b="1" dirty="0"/>
              <a:t> у </a:t>
            </a:r>
            <a:r>
              <a:rPr lang="ru-RU" b="1" dirty="0" err="1" smtClean="0"/>
              <a:t>геополітиці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4013">
              <a:buNone/>
            </a:pPr>
            <a:r>
              <a:rPr lang="ru-RU" dirty="0" err="1"/>
              <a:t>Литовсько-польський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відзначається</a:t>
            </a:r>
            <a:r>
              <a:rPr lang="ru-RU" dirty="0"/>
              <a:t> </a:t>
            </a:r>
            <a:r>
              <a:rPr lang="ru-RU" dirty="0" err="1"/>
              <a:t>найбільшою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утворень</a:t>
            </a:r>
            <a:r>
              <a:rPr lang="ru-RU" dirty="0"/>
              <a:t>, до складу </a:t>
            </a:r>
            <a:r>
              <a:rPr lang="ru-RU" dirty="0" err="1"/>
              <a:t>яких</a:t>
            </a:r>
            <a:r>
              <a:rPr lang="ru-RU" dirty="0"/>
              <a:t> входили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Хронологічно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співпадає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завершенням</a:t>
            </a:r>
            <a:r>
              <a:rPr lang="ru-RU" dirty="0"/>
              <a:t> </a:t>
            </a:r>
            <a:r>
              <a:rPr lang="ru-RU" dirty="0" err="1"/>
              <a:t>європейського</a:t>
            </a:r>
            <a:r>
              <a:rPr lang="ru-RU" dirty="0"/>
              <a:t> </a:t>
            </a:r>
            <a:r>
              <a:rPr lang="ru-RU" dirty="0" err="1"/>
              <a:t>Середньовіччя</a:t>
            </a:r>
            <a:r>
              <a:rPr lang="ru-RU" dirty="0"/>
              <a:t> (</a:t>
            </a:r>
            <a:r>
              <a:rPr lang="ru-RU" dirty="0" err="1"/>
              <a:t>кінець</a:t>
            </a:r>
            <a:r>
              <a:rPr lang="ru-RU" dirty="0"/>
              <a:t> </a:t>
            </a:r>
            <a:r>
              <a:rPr lang="en-US" dirty="0"/>
              <a:t>XV – </a:t>
            </a:r>
            <a:r>
              <a:rPr lang="ru-RU" dirty="0"/>
              <a:t>початок </a:t>
            </a:r>
            <a:r>
              <a:rPr lang="en-US" dirty="0"/>
              <a:t>XVI </a:t>
            </a:r>
            <a:r>
              <a:rPr lang="ru-RU" dirty="0"/>
              <a:t>ст.) та початком </a:t>
            </a:r>
            <a:r>
              <a:rPr lang="ru-RU" dirty="0" err="1"/>
              <a:t>ранньомодерної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687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Втрата</a:t>
            </a:r>
            <a:r>
              <a:rPr lang="ru-RU" b="1" dirty="0"/>
              <a:t> </a:t>
            </a:r>
            <a:r>
              <a:rPr lang="ru-RU" b="1" dirty="0" err="1" smtClean="0"/>
              <a:t>незалежності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галицько-волинського</a:t>
            </a:r>
            <a:r>
              <a:rPr lang="ru-RU" dirty="0"/>
              <a:t> князя </a:t>
            </a:r>
            <a:r>
              <a:rPr lang="ru-RU" dirty="0" err="1"/>
              <a:t>західноукраїнські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анексовані</a:t>
            </a:r>
            <a:r>
              <a:rPr lang="ru-RU" dirty="0"/>
              <a:t> </a:t>
            </a:r>
            <a:r>
              <a:rPr lang="ru-RU" dirty="0" err="1"/>
              <a:t>іноземними</a:t>
            </a:r>
            <a:r>
              <a:rPr lang="ru-RU" dirty="0"/>
              <a:t> державами.</a:t>
            </a:r>
          </a:p>
          <a:p>
            <a:pPr marL="0" indent="0">
              <a:buNone/>
            </a:pPr>
            <a:r>
              <a:rPr lang="ru-RU" dirty="0" err="1"/>
              <a:t>Галичину</a:t>
            </a:r>
            <a:r>
              <a:rPr lang="ru-RU" dirty="0"/>
              <a:t> і </a:t>
            </a:r>
            <a:r>
              <a:rPr lang="ru-RU" dirty="0" err="1"/>
              <a:t>Західну</a:t>
            </a:r>
            <a:r>
              <a:rPr lang="ru-RU" dirty="0"/>
              <a:t> </a:t>
            </a:r>
            <a:r>
              <a:rPr lang="ru-RU" dirty="0" err="1"/>
              <a:t>Волинь</a:t>
            </a:r>
            <a:r>
              <a:rPr lang="ru-RU" dirty="0"/>
              <a:t> </a:t>
            </a:r>
            <a:r>
              <a:rPr lang="ru-RU" dirty="0" err="1"/>
              <a:t>захопило</a:t>
            </a:r>
            <a:r>
              <a:rPr lang="ru-RU" dirty="0"/>
              <a:t> </a:t>
            </a:r>
            <a:r>
              <a:rPr lang="ru-RU" dirty="0" err="1"/>
              <a:t>Польське</a:t>
            </a:r>
            <a:r>
              <a:rPr lang="ru-RU" dirty="0"/>
              <a:t> </a:t>
            </a:r>
            <a:r>
              <a:rPr lang="ru-RU" dirty="0" err="1"/>
              <a:t>королівство</a:t>
            </a:r>
            <a:r>
              <a:rPr lang="ru-RU" dirty="0"/>
              <a:t> у 1387 р.</a:t>
            </a:r>
          </a:p>
          <a:p>
            <a:pPr marL="0" indent="0">
              <a:buNone/>
            </a:pPr>
            <a:r>
              <a:rPr lang="ru-RU" dirty="0"/>
              <a:t>Казимир </a:t>
            </a:r>
            <a:r>
              <a:rPr lang="en-US" dirty="0"/>
              <a:t>III </a:t>
            </a:r>
            <a:r>
              <a:rPr lang="ru-RU" dirty="0"/>
              <a:t>Великий включив </a:t>
            </a:r>
            <a:r>
              <a:rPr lang="ru-RU" dirty="0" err="1"/>
              <a:t>галицькі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до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як </a:t>
            </a:r>
            <a:r>
              <a:rPr lang="ru-RU" dirty="0" err="1"/>
              <a:t>Королівство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У 1434 р.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інкорпороване</a:t>
            </a:r>
            <a:r>
              <a:rPr lang="ru-RU" dirty="0"/>
              <a:t> до </a:t>
            </a:r>
            <a:r>
              <a:rPr lang="ru-RU" dirty="0" err="1"/>
              <a:t>Польщі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скасуванням</a:t>
            </a:r>
            <a:r>
              <a:rPr lang="ru-RU" dirty="0"/>
              <a:t> </a:t>
            </a:r>
            <a:r>
              <a:rPr lang="ru-RU" dirty="0" err="1"/>
              <a:t>автономії</a:t>
            </a:r>
            <a:r>
              <a:rPr lang="ru-RU" dirty="0"/>
              <a:t> та </a:t>
            </a:r>
            <a:r>
              <a:rPr lang="ru-RU" dirty="0" err="1"/>
              <a:t>давньоруського</a:t>
            </a:r>
            <a:r>
              <a:rPr lang="ru-RU" dirty="0"/>
              <a:t> права.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191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Руське</a:t>
            </a:r>
            <a:r>
              <a:rPr lang="ru-RU" b="1" dirty="0"/>
              <a:t> </a:t>
            </a:r>
            <a:r>
              <a:rPr lang="ru-RU" b="1" dirty="0" err="1" smtClean="0"/>
              <a:t>воєводство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На землях </a:t>
            </a:r>
            <a:r>
              <a:rPr lang="ru-RU" dirty="0" err="1"/>
              <a:t>Галичини</a:t>
            </a:r>
            <a:r>
              <a:rPr lang="ru-RU" dirty="0"/>
              <a:t> </a:t>
            </a:r>
            <a:r>
              <a:rPr lang="ru-RU" dirty="0" err="1"/>
              <a:t>утворено</a:t>
            </a:r>
            <a:r>
              <a:rPr lang="ru-RU" dirty="0"/>
              <a:t> </a:t>
            </a:r>
            <a:r>
              <a:rPr lang="ru-RU" dirty="0" err="1"/>
              <a:t>Руське</a:t>
            </a:r>
            <a:r>
              <a:rPr lang="ru-RU" dirty="0"/>
              <a:t> </a:t>
            </a:r>
            <a:r>
              <a:rPr lang="ru-RU" dirty="0" err="1"/>
              <a:t>воєводство</a:t>
            </a:r>
            <a:r>
              <a:rPr lang="ru-RU" dirty="0"/>
              <a:t> з центром у </a:t>
            </a:r>
            <a:r>
              <a:rPr lang="ru-RU" dirty="0" err="1"/>
              <a:t>Львові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Складалося</a:t>
            </a:r>
            <a:r>
              <a:rPr lang="ru-RU" dirty="0"/>
              <a:t> з:</a:t>
            </a:r>
          </a:p>
          <a:p>
            <a:pPr>
              <a:buFont typeface="Arial"/>
              <a:buChar char="•"/>
            </a:pPr>
            <a:r>
              <a:rPr lang="ru-RU" dirty="0" err="1"/>
              <a:t>Сяноцької</a:t>
            </a:r>
            <a:r>
              <a:rPr lang="ru-RU" dirty="0"/>
              <a:t>,</a:t>
            </a:r>
          </a:p>
          <a:p>
            <a:pPr>
              <a:buFont typeface="Arial"/>
              <a:buChar char="•"/>
            </a:pPr>
            <a:r>
              <a:rPr lang="ru-RU" dirty="0" err="1"/>
              <a:t>Перемишльської</a:t>
            </a:r>
            <a:r>
              <a:rPr lang="ru-RU" dirty="0"/>
              <a:t>,</a:t>
            </a:r>
          </a:p>
          <a:p>
            <a:pPr>
              <a:buFont typeface="Arial"/>
              <a:buChar char="•"/>
            </a:pPr>
            <a:r>
              <a:rPr lang="ru-RU" dirty="0" err="1"/>
              <a:t>Львівської</a:t>
            </a:r>
            <a:r>
              <a:rPr lang="ru-RU" dirty="0"/>
              <a:t>,</a:t>
            </a:r>
          </a:p>
          <a:p>
            <a:pPr>
              <a:buFont typeface="Arial"/>
              <a:buChar char="•"/>
            </a:pPr>
            <a:r>
              <a:rPr lang="ru-RU" dirty="0" err="1"/>
              <a:t>Галицької</a:t>
            </a:r>
            <a:r>
              <a:rPr lang="ru-RU" dirty="0"/>
              <a:t>,</a:t>
            </a:r>
          </a:p>
          <a:p>
            <a:pPr>
              <a:buFont typeface="Arial"/>
              <a:buChar char="•"/>
            </a:pPr>
            <a:r>
              <a:rPr lang="ru-RU" dirty="0" err="1"/>
              <a:t>Холмської</a:t>
            </a:r>
            <a:r>
              <a:rPr lang="ru-RU" dirty="0"/>
              <a:t> земель.</a:t>
            </a:r>
            <a:br>
              <a:rPr lang="ru-RU" dirty="0"/>
            </a:br>
            <a:r>
              <a:rPr lang="ru-RU" dirty="0"/>
              <a:t>У 1462 р. створено </a:t>
            </a:r>
            <a:r>
              <a:rPr lang="ru-RU" dirty="0" err="1"/>
              <a:t>Белзьке</a:t>
            </a:r>
            <a:r>
              <a:rPr lang="ru-RU" dirty="0"/>
              <a:t> </a:t>
            </a:r>
            <a:r>
              <a:rPr lang="ru-RU" dirty="0" err="1"/>
              <a:t>воєводство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52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Подільське</a:t>
            </a:r>
            <a:r>
              <a:rPr lang="ru-RU" b="1" dirty="0"/>
              <a:t> </a:t>
            </a:r>
            <a:r>
              <a:rPr lang="ru-RU" b="1" dirty="0" err="1" smtClean="0"/>
              <a:t>воєводство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err="1"/>
              <a:t>Поділля</a:t>
            </a:r>
            <a:r>
              <a:rPr lang="ru-RU" sz="3600" dirty="0"/>
              <a:t> з 1430-х </a:t>
            </a:r>
            <a:r>
              <a:rPr lang="ru-RU" sz="3600" dirty="0" err="1"/>
              <a:t>років</a:t>
            </a:r>
            <a:r>
              <a:rPr lang="ru-RU" sz="3600" dirty="0"/>
              <a:t> стало </a:t>
            </a:r>
            <a:r>
              <a:rPr lang="ru-RU" sz="3600" dirty="0" err="1"/>
              <a:t>Подільським</a:t>
            </a:r>
            <a:r>
              <a:rPr lang="ru-RU" sz="3600" dirty="0"/>
              <a:t> </a:t>
            </a:r>
            <a:r>
              <a:rPr lang="ru-RU" sz="3600" dirty="0" err="1"/>
              <a:t>воєводством</a:t>
            </a:r>
            <a:r>
              <a:rPr lang="ru-RU" sz="3600" dirty="0"/>
              <a:t> з центром у </a:t>
            </a:r>
            <a:r>
              <a:rPr lang="ru-RU" sz="3600" dirty="0" err="1"/>
              <a:t>Кам’янці-Подільському</a:t>
            </a:r>
            <a:r>
              <a:rPr lang="ru-RU" sz="3600" dirty="0"/>
              <a:t> у </a:t>
            </a:r>
            <a:r>
              <a:rPr lang="ru-RU" sz="3600" dirty="0" err="1"/>
              <a:t>складі</a:t>
            </a:r>
            <a:r>
              <a:rPr lang="ru-RU" sz="3600" dirty="0"/>
              <a:t> </a:t>
            </a:r>
            <a:r>
              <a:rPr lang="ru-RU" sz="3600" dirty="0" err="1"/>
              <a:t>Польщі</a:t>
            </a:r>
            <a:r>
              <a:rPr lang="ru-RU" sz="3600" dirty="0"/>
              <a:t>.</a:t>
            </a:r>
            <a:br>
              <a:rPr lang="ru-RU" sz="3600" dirty="0"/>
            </a:br>
            <a:r>
              <a:rPr lang="ru-RU" sz="3600" dirty="0" err="1"/>
              <a:t>Східна</a:t>
            </a:r>
            <a:r>
              <a:rPr lang="ru-RU" sz="3600" dirty="0"/>
              <a:t> </a:t>
            </a:r>
            <a:r>
              <a:rPr lang="ru-RU" sz="3600" dirty="0" err="1"/>
              <a:t>частина</a:t>
            </a:r>
            <a:r>
              <a:rPr lang="ru-RU" sz="3600" dirty="0"/>
              <a:t> </a:t>
            </a:r>
            <a:r>
              <a:rPr lang="ru-RU" sz="3600" dirty="0" err="1"/>
              <a:t>Поділля</a:t>
            </a:r>
            <a:r>
              <a:rPr lang="ru-RU" sz="3600" dirty="0"/>
              <a:t> остаточно </a:t>
            </a:r>
            <a:r>
              <a:rPr lang="ru-RU" sz="3600" dirty="0" err="1"/>
              <a:t>відійшла</a:t>
            </a:r>
            <a:r>
              <a:rPr lang="ru-RU" sz="3600" dirty="0"/>
              <a:t> до </a:t>
            </a:r>
            <a:r>
              <a:rPr lang="ru-RU" sz="3600" dirty="0" err="1"/>
              <a:t>Польщі</a:t>
            </a:r>
            <a:r>
              <a:rPr lang="ru-RU" sz="3600" dirty="0"/>
              <a:t> перед </a:t>
            </a:r>
            <a:r>
              <a:rPr lang="ru-RU" sz="3600" dirty="0" err="1"/>
              <a:t>Люблінською</a:t>
            </a:r>
            <a:r>
              <a:rPr lang="ru-RU" sz="3600" dirty="0"/>
              <a:t> </a:t>
            </a:r>
            <a:r>
              <a:rPr lang="ru-RU" sz="3600" dirty="0" err="1"/>
              <a:t>унією</a:t>
            </a:r>
            <a:r>
              <a:rPr lang="ru-RU" sz="3600" dirty="0"/>
              <a:t> 1569 р.</a:t>
            </a:r>
          </a:p>
        </p:txBody>
      </p:sp>
    </p:spTree>
    <p:extLst>
      <p:ext uri="{BB962C8B-B14F-4D97-AF65-F5344CB8AC3E}">
        <p14:creationId xmlns:p14="http://schemas.microsoft.com/office/powerpoint/2010/main" val="2498547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Буковина</a:t>
            </a:r>
            <a:r>
              <a:rPr lang="ru-RU" b="1" dirty="0"/>
              <a:t> та </a:t>
            </a:r>
            <a:r>
              <a:rPr lang="ru-RU" b="1" dirty="0" err="1"/>
              <a:t>Шипинська</a:t>
            </a:r>
            <a:r>
              <a:rPr lang="ru-RU" b="1" dirty="0"/>
              <a:t> </a:t>
            </a:r>
            <a:r>
              <a:rPr lang="ru-RU" b="1" dirty="0" smtClean="0"/>
              <a:t>земля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Буковина</a:t>
            </a:r>
            <a:r>
              <a:rPr lang="ru-RU" dirty="0"/>
              <a:t> та </a:t>
            </a:r>
            <a:r>
              <a:rPr lang="ru-RU" dirty="0" err="1"/>
              <a:t>Бессарабія</a:t>
            </a:r>
            <a:r>
              <a:rPr lang="ru-RU" dirty="0"/>
              <a:t> з </a:t>
            </a:r>
            <a:r>
              <a:rPr lang="ru-RU" dirty="0" err="1"/>
              <a:t>середини</a:t>
            </a:r>
            <a:r>
              <a:rPr lang="ru-RU" dirty="0"/>
              <a:t> </a:t>
            </a:r>
            <a:r>
              <a:rPr lang="en-US" dirty="0"/>
              <a:t>XIV </a:t>
            </a:r>
            <a:r>
              <a:rPr lang="ru-RU" dirty="0"/>
              <a:t>ст. </a:t>
            </a:r>
            <a:r>
              <a:rPr lang="ru-RU" dirty="0" err="1"/>
              <a:t>увійшли</a:t>
            </a:r>
            <a:r>
              <a:rPr lang="ru-RU" dirty="0"/>
              <a:t> до складу </a:t>
            </a:r>
            <a:r>
              <a:rPr lang="ru-RU" dirty="0" err="1"/>
              <a:t>Молдовського</a:t>
            </a:r>
            <a:r>
              <a:rPr lang="ru-RU" dirty="0"/>
              <a:t> </a:t>
            </a:r>
            <a:r>
              <a:rPr lang="ru-RU" dirty="0" err="1"/>
              <a:t>князівства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На </a:t>
            </a:r>
            <a:r>
              <a:rPr lang="ru-RU" dirty="0" err="1"/>
              <a:t>півдні</a:t>
            </a:r>
            <a:r>
              <a:rPr lang="ru-RU" dirty="0"/>
              <a:t> </a:t>
            </a:r>
            <a:r>
              <a:rPr lang="ru-RU" dirty="0" err="1"/>
              <a:t>колишньої</a:t>
            </a:r>
            <a:r>
              <a:rPr lang="ru-RU" dirty="0"/>
              <a:t> </a:t>
            </a:r>
            <a:r>
              <a:rPr lang="ru-RU" dirty="0" err="1"/>
              <a:t>Галицько-Волинської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існувала</a:t>
            </a:r>
            <a:r>
              <a:rPr lang="ru-RU" dirty="0"/>
              <a:t> </a:t>
            </a:r>
            <a:r>
              <a:rPr lang="ru-RU" dirty="0" err="1"/>
              <a:t>Шипинська</a:t>
            </a:r>
            <a:r>
              <a:rPr lang="ru-RU" dirty="0"/>
              <a:t> земля,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визнавала</a:t>
            </a:r>
            <a:r>
              <a:rPr lang="ru-RU" dirty="0"/>
              <a:t> </a:t>
            </a:r>
            <a:r>
              <a:rPr lang="ru-RU" dirty="0" err="1"/>
              <a:t>зверхність</a:t>
            </a:r>
            <a:r>
              <a:rPr lang="ru-RU" dirty="0"/>
              <a:t> </a:t>
            </a:r>
            <a:r>
              <a:rPr lang="ru-RU" dirty="0" err="1"/>
              <a:t>золотоординських</a:t>
            </a:r>
            <a:r>
              <a:rPr lang="ru-RU" dirty="0"/>
              <a:t> </a:t>
            </a:r>
            <a:r>
              <a:rPr lang="ru-RU" dirty="0" err="1"/>
              <a:t>ханів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У 40–50-х роках </a:t>
            </a:r>
            <a:r>
              <a:rPr lang="en-US" dirty="0"/>
              <a:t>XIV </a:t>
            </a:r>
            <a:r>
              <a:rPr lang="ru-RU" dirty="0"/>
              <a:t>ст. </a:t>
            </a:r>
            <a:r>
              <a:rPr lang="ru-RU" dirty="0" err="1"/>
              <a:t>буковинські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контролювала</a:t>
            </a:r>
            <a:r>
              <a:rPr lang="ru-RU" dirty="0"/>
              <a:t> </a:t>
            </a:r>
            <a:r>
              <a:rPr lang="ru-RU" dirty="0" err="1"/>
              <a:t>Угорщина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Король Людовик </a:t>
            </a:r>
            <a:r>
              <a:rPr lang="ru-RU" dirty="0" err="1"/>
              <a:t>Угорський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намісником</a:t>
            </a:r>
            <a:r>
              <a:rPr lang="ru-RU" dirty="0"/>
              <a:t> </a:t>
            </a:r>
            <a:r>
              <a:rPr lang="ru-RU" dirty="0" err="1"/>
              <a:t>воєводу</a:t>
            </a:r>
            <a:r>
              <a:rPr lang="ru-RU" dirty="0"/>
              <a:t> </a:t>
            </a:r>
            <a:r>
              <a:rPr lang="ru-RU" dirty="0" err="1"/>
              <a:t>Драгоша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сприяв</a:t>
            </a:r>
            <a:r>
              <a:rPr lang="ru-RU" dirty="0"/>
              <a:t> </a:t>
            </a:r>
            <a:r>
              <a:rPr lang="ru-RU" dirty="0" err="1"/>
              <a:t>румунській</a:t>
            </a:r>
            <a:r>
              <a:rPr lang="ru-RU" dirty="0"/>
              <a:t> </a:t>
            </a:r>
            <a:r>
              <a:rPr lang="ru-RU" dirty="0" err="1"/>
              <a:t>колонізації</a:t>
            </a:r>
            <a:r>
              <a:rPr lang="ru-RU" dirty="0"/>
              <a:t> </a:t>
            </a:r>
            <a:r>
              <a:rPr lang="ru-RU" dirty="0" err="1"/>
              <a:t>Буковини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4811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Бессарабія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Бессарабія</a:t>
            </a:r>
            <a:r>
              <a:rPr lang="ru-RU" dirty="0"/>
              <a:t> до </a:t>
            </a:r>
            <a:r>
              <a:rPr lang="ru-RU" dirty="0" err="1"/>
              <a:t>монгольської</a:t>
            </a:r>
            <a:r>
              <a:rPr lang="ru-RU" dirty="0"/>
              <a:t> навали входила до складу </a:t>
            </a:r>
            <a:r>
              <a:rPr lang="ru-RU" dirty="0" err="1"/>
              <a:t>Галицько-Волинської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en-US" dirty="0"/>
              <a:t>XIV </a:t>
            </a:r>
            <a:r>
              <a:rPr lang="ru-RU" dirty="0"/>
              <a:t>ст.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зайняли</a:t>
            </a:r>
            <a:r>
              <a:rPr lang="ru-RU" dirty="0"/>
              <a:t> </a:t>
            </a:r>
            <a:r>
              <a:rPr lang="ru-RU" dirty="0" err="1"/>
              <a:t>молдовські</a:t>
            </a:r>
            <a:r>
              <a:rPr lang="ru-RU" dirty="0"/>
              <a:t> </a:t>
            </a:r>
            <a:r>
              <a:rPr lang="ru-RU" dirty="0" err="1"/>
              <a:t>воєводи</a:t>
            </a:r>
            <a:r>
              <a:rPr lang="ru-RU" dirty="0"/>
              <a:t> Петро </a:t>
            </a:r>
            <a:r>
              <a:rPr lang="ru-RU" dirty="0" err="1"/>
              <a:t>Мушат</a:t>
            </a:r>
            <a:r>
              <a:rPr lang="ru-RU" dirty="0"/>
              <a:t> (</a:t>
            </a:r>
            <a:r>
              <a:rPr lang="ru-RU" dirty="0" err="1"/>
              <a:t>Хотинщина</a:t>
            </a:r>
            <a:r>
              <a:rPr lang="ru-RU" dirty="0"/>
              <a:t>) і Роман </a:t>
            </a:r>
            <a:r>
              <a:rPr lang="ru-RU" dirty="0" err="1"/>
              <a:t>Мушат</a:t>
            </a:r>
            <a:r>
              <a:rPr lang="ru-RU" dirty="0"/>
              <a:t> (</a:t>
            </a:r>
            <a:r>
              <a:rPr lang="ru-RU" dirty="0" err="1"/>
              <a:t>Бендери</a:t>
            </a:r>
            <a:r>
              <a:rPr lang="ru-RU" dirty="0"/>
              <a:t> і </a:t>
            </a:r>
            <a:r>
              <a:rPr lang="ru-RU" dirty="0" err="1"/>
              <a:t>Акерман</a:t>
            </a:r>
            <a:r>
              <a:rPr lang="ru-RU" dirty="0"/>
              <a:t>, 1394 р.).</a:t>
            </a:r>
            <a:br>
              <a:rPr lang="ru-RU" dirty="0"/>
            </a:br>
            <a:r>
              <a:rPr lang="ru-RU" dirty="0"/>
              <a:t>У </a:t>
            </a:r>
            <a:r>
              <a:rPr lang="en-US" dirty="0"/>
              <a:t>XIV–XV </a:t>
            </a:r>
            <a:r>
              <a:rPr lang="ru-RU" dirty="0"/>
              <a:t>ст. тут </a:t>
            </a:r>
            <a:r>
              <a:rPr lang="ru-RU" dirty="0" err="1"/>
              <a:t>з’явилися</a:t>
            </a:r>
            <a:r>
              <a:rPr lang="ru-RU" dirty="0"/>
              <a:t> </a:t>
            </a:r>
            <a:r>
              <a:rPr lang="ru-RU" dirty="0" err="1"/>
              <a:t>генуезькі</a:t>
            </a:r>
            <a:r>
              <a:rPr lang="ru-RU" dirty="0"/>
              <a:t> </a:t>
            </a:r>
            <a:r>
              <a:rPr lang="ru-RU" dirty="0" err="1"/>
              <a:t>торгові</a:t>
            </a:r>
            <a:r>
              <a:rPr lang="ru-RU" dirty="0"/>
              <a:t> </a:t>
            </a:r>
            <a:r>
              <a:rPr lang="ru-RU" dirty="0" err="1"/>
              <a:t>пункти</a:t>
            </a:r>
            <a:r>
              <a:rPr lang="ru-RU" dirty="0"/>
              <a:t> і </a:t>
            </a:r>
            <a:r>
              <a:rPr lang="ru-RU" dirty="0" err="1"/>
              <a:t>фортеці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498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Молдова і </a:t>
            </a:r>
            <a:r>
              <a:rPr lang="ru-RU" b="1" dirty="0" err="1"/>
              <a:t>Османська</a:t>
            </a:r>
            <a:r>
              <a:rPr lang="ru-RU" b="1" dirty="0"/>
              <a:t> </a:t>
            </a:r>
            <a:r>
              <a:rPr lang="ru-RU" b="1" dirty="0" err="1" smtClean="0"/>
              <a:t>імперія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правління</a:t>
            </a:r>
            <a:r>
              <a:rPr lang="ru-RU" dirty="0"/>
              <a:t> Стефана </a:t>
            </a:r>
            <a:r>
              <a:rPr lang="en-US" dirty="0"/>
              <a:t>III </a:t>
            </a:r>
            <a:r>
              <a:rPr lang="ru-RU" dirty="0"/>
              <a:t>Великого (1457–1504) </a:t>
            </a:r>
            <a:r>
              <a:rPr lang="ru-RU" dirty="0" err="1"/>
              <a:t>майже</a:t>
            </a:r>
            <a:r>
              <a:rPr lang="ru-RU" dirty="0"/>
              <a:t> вся </a:t>
            </a:r>
            <a:r>
              <a:rPr lang="ru-RU" dirty="0" err="1"/>
              <a:t>Бессарабія</a:t>
            </a:r>
            <a:r>
              <a:rPr lang="ru-RU" dirty="0"/>
              <a:t> </a:t>
            </a:r>
            <a:r>
              <a:rPr lang="ru-RU" dirty="0" err="1"/>
              <a:t>опинилася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Молдови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У 1484 р. Стефан </a:t>
            </a:r>
            <a:r>
              <a:rPr lang="en-US" dirty="0"/>
              <a:t>III </a:t>
            </a:r>
            <a:r>
              <a:rPr lang="ru-RU" dirty="0" err="1"/>
              <a:t>визнав</a:t>
            </a:r>
            <a:r>
              <a:rPr lang="ru-RU" dirty="0"/>
              <a:t> </a:t>
            </a:r>
            <a:r>
              <a:rPr lang="ru-RU" dirty="0" err="1"/>
              <a:t>османське</a:t>
            </a:r>
            <a:r>
              <a:rPr lang="ru-RU" dirty="0"/>
              <a:t> </a:t>
            </a:r>
            <a:r>
              <a:rPr lang="ru-RU" dirty="0" err="1"/>
              <a:t>панування</a:t>
            </a:r>
            <a:r>
              <a:rPr lang="ru-RU" dirty="0"/>
              <a:t> над </a:t>
            </a:r>
            <a:r>
              <a:rPr lang="ru-RU" dirty="0" err="1"/>
              <a:t>причорноморською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межиріччя</a:t>
            </a:r>
            <a:r>
              <a:rPr lang="ru-RU" dirty="0"/>
              <a:t> </a:t>
            </a:r>
            <a:r>
              <a:rPr lang="ru-RU" dirty="0" err="1"/>
              <a:t>Дністра</a:t>
            </a:r>
            <a:r>
              <a:rPr lang="ru-RU" dirty="0"/>
              <a:t> і Дунаю (</a:t>
            </a:r>
            <a:r>
              <a:rPr lang="ru-RU" dirty="0" err="1"/>
              <a:t>Буджак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/>
              <a:t>1498 р. – </a:t>
            </a:r>
            <a:r>
              <a:rPr lang="ru-RU" dirty="0" err="1"/>
              <a:t>молдовани</a:t>
            </a:r>
            <a:r>
              <a:rPr lang="ru-RU" dirty="0"/>
              <a:t> </a:t>
            </a:r>
            <a:r>
              <a:rPr lang="ru-RU" dirty="0" err="1"/>
              <a:t>спустошили</a:t>
            </a:r>
            <a:r>
              <a:rPr lang="ru-RU" dirty="0"/>
              <a:t> </a:t>
            </a:r>
            <a:r>
              <a:rPr lang="ru-RU" dirty="0" err="1"/>
              <a:t>Руське</a:t>
            </a:r>
            <a:r>
              <a:rPr lang="ru-RU" dirty="0"/>
              <a:t> і </a:t>
            </a:r>
            <a:r>
              <a:rPr lang="ru-RU" dirty="0" err="1"/>
              <a:t>Подільське</a:t>
            </a:r>
            <a:r>
              <a:rPr lang="ru-RU" dirty="0"/>
              <a:t> </a:t>
            </a:r>
            <a:r>
              <a:rPr lang="ru-RU" dirty="0" err="1"/>
              <a:t>воєводства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Стефана </a:t>
            </a:r>
            <a:r>
              <a:rPr lang="en-US" dirty="0"/>
              <a:t>III </a:t>
            </a:r>
            <a:r>
              <a:rPr lang="ru-RU" dirty="0"/>
              <a:t>Молдова з </a:t>
            </a:r>
            <a:r>
              <a:rPr lang="ru-RU" dirty="0" err="1"/>
              <a:t>українськими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 </a:t>
            </a:r>
            <a:r>
              <a:rPr lang="ru-RU" dirty="0" err="1"/>
              <a:t>потрапила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 </a:t>
            </a:r>
            <a:r>
              <a:rPr lang="ru-RU" dirty="0" err="1"/>
              <a:t>Османської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З 1538 р. – </a:t>
            </a:r>
            <a:r>
              <a:rPr lang="ru-RU" dirty="0" err="1"/>
              <a:t>васальна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з </a:t>
            </a:r>
            <a:r>
              <a:rPr lang="ru-RU" dirty="0" err="1"/>
              <a:t>даниною</a:t>
            </a:r>
            <a:r>
              <a:rPr lang="ru-RU" dirty="0"/>
              <a:t> султану.</a:t>
            </a:r>
          </a:p>
        </p:txBody>
      </p:sp>
    </p:spTree>
    <p:extLst>
      <p:ext uri="{BB962C8B-B14F-4D97-AF65-F5344CB8AC3E}">
        <p14:creationId xmlns:p14="http://schemas.microsoft.com/office/powerpoint/2010/main" val="9921235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580</Words>
  <Application>Microsoft Office PowerPoint</Application>
  <PresentationFormat>Экран (4:3)</PresentationFormat>
  <Paragraphs>65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Лекція 4. Литовсько-польська доба української історії та культури (друга половина XIV – перша половина XVII ст.). </vt:lpstr>
      <vt:lpstr>Презентация PowerPoint</vt:lpstr>
      <vt:lpstr>Українські землі у геополітиці</vt:lpstr>
      <vt:lpstr>Втрата незалежності</vt:lpstr>
      <vt:lpstr>Руське воєводство</vt:lpstr>
      <vt:lpstr>Подільське воєводство</vt:lpstr>
      <vt:lpstr>Буковина та Шипинська земля</vt:lpstr>
      <vt:lpstr>Бессарабія</vt:lpstr>
      <vt:lpstr>Молдова і Османська імперія</vt:lpstr>
      <vt:lpstr>Буковина під Османами</vt:lpstr>
      <vt:lpstr>Закарпаття у середньовіччі</vt:lpstr>
      <vt:lpstr>Мукачівська домінія</vt:lpstr>
      <vt:lpstr>Закарпаття у XVI ст.</vt:lpstr>
      <vt:lpstr>2. ВКЛ (загальна характеристика)</vt:lpstr>
      <vt:lpstr>Гедимін і Ольгерд</vt:lpstr>
      <vt:lpstr>Вітовт </vt:lpstr>
      <vt:lpstr>Городельська унія</vt:lpstr>
      <vt:lpstr>Свидригайло і Жигимонт </vt:lpstr>
      <vt:lpstr>Ліквідація автономії</vt:lpstr>
      <vt:lpstr>Магдебурзьке право</vt:lpstr>
      <vt:lpstr>Підсумок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4. Литовсько-польська доба української історії та культури (друга половина XIV – перша половина XVII ст.). </dc:title>
  <dc:creator>Пользователь</dc:creator>
  <cp:lastModifiedBy>Пользователь</cp:lastModifiedBy>
  <cp:revision>3</cp:revision>
  <dcterms:created xsi:type="dcterms:W3CDTF">2025-09-26T09:22:44Z</dcterms:created>
  <dcterms:modified xsi:type="dcterms:W3CDTF">2025-09-26T09:37:40Z</dcterms:modified>
</cp:coreProperties>
</file>