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48" y="-2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Україна</a:t>
            </a:r>
            <a:r>
              <a:rPr lang="ru-RU" b="1" dirty="0" smtClean="0"/>
              <a:t>-Русь </a:t>
            </a:r>
            <a:r>
              <a:rPr lang="ru-RU" b="1" dirty="0"/>
              <a:t>(ІХ – перша половина XIV ст.)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>План: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Київської</a:t>
            </a:r>
            <a:r>
              <a:rPr lang="ru-RU" dirty="0"/>
              <a:t> </a:t>
            </a:r>
            <a:r>
              <a:rPr lang="ru-RU" dirty="0" err="1"/>
              <a:t>Русі</a:t>
            </a:r>
            <a:r>
              <a:rPr lang="ru-RU" dirty="0"/>
              <a:t> в </a:t>
            </a:r>
            <a:r>
              <a:rPr lang="ru-RU" dirty="0" err="1"/>
              <a:t>історіографії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ru-RU" dirty="0" err="1"/>
              <a:t>Виникнення</a:t>
            </a:r>
            <a:r>
              <a:rPr lang="ru-RU" dirty="0"/>
              <a:t> і </a:t>
            </a:r>
            <a:r>
              <a:rPr lang="ru-RU" dirty="0" err="1"/>
              <a:t>становлення</a:t>
            </a:r>
            <a:r>
              <a:rPr lang="ru-RU" dirty="0"/>
              <a:t> </a:t>
            </a:r>
            <a:r>
              <a:rPr lang="ru-RU" dirty="0" err="1"/>
              <a:t>Давньоруської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(</a:t>
            </a:r>
            <a:r>
              <a:rPr lang="ru-RU" dirty="0" err="1"/>
              <a:t>кінець</a:t>
            </a:r>
            <a:r>
              <a:rPr lang="ru-RU" dirty="0"/>
              <a:t> ІХ – </a:t>
            </a:r>
            <a:r>
              <a:rPr lang="ru-RU" dirty="0" err="1"/>
              <a:t>кінець</a:t>
            </a:r>
            <a:r>
              <a:rPr lang="ru-RU" dirty="0"/>
              <a:t> Х ст</a:t>
            </a:r>
            <a:r>
              <a:rPr lang="ru-RU" dirty="0" smtClean="0"/>
              <a:t>.)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Мета:</a:t>
            </a:r>
            <a:r>
              <a:rPr lang="ru-RU" dirty="0"/>
              <a:t> </a:t>
            </a:r>
            <a:r>
              <a:rPr lang="ru-RU" dirty="0" err="1"/>
              <a:t>дослідити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Київської</a:t>
            </a:r>
            <a:r>
              <a:rPr lang="ru-RU" dirty="0"/>
              <a:t> </a:t>
            </a:r>
            <a:r>
              <a:rPr lang="ru-RU" dirty="0" err="1"/>
              <a:t>Русі</a:t>
            </a:r>
            <a:r>
              <a:rPr lang="ru-RU" dirty="0"/>
              <a:t>, </a:t>
            </a:r>
            <a:r>
              <a:rPr lang="ru-RU" dirty="0" err="1"/>
              <a:t>історіографічні</a:t>
            </a:r>
            <a:r>
              <a:rPr lang="ru-RU" dirty="0"/>
              <a:t> </a:t>
            </a:r>
            <a:r>
              <a:rPr lang="ru-RU" dirty="0" err="1"/>
              <a:t>концепції</a:t>
            </a:r>
            <a:r>
              <a:rPr lang="ru-RU" dirty="0"/>
              <a:t>, </a:t>
            </a:r>
            <a:r>
              <a:rPr lang="ru-RU" dirty="0" err="1"/>
              <a:t>державотворення</a:t>
            </a:r>
            <a:r>
              <a:rPr lang="ru-RU" dirty="0"/>
              <a:t>, </a:t>
            </a:r>
            <a:r>
              <a:rPr lang="ru-RU" dirty="0" err="1"/>
              <a:t>політику</a:t>
            </a:r>
            <a:r>
              <a:rPr lang="ru-RU" dirty="0"/>
              <a:t> </a:t>
            </a:r>
            <a:r>
              <a:rPr lang="ru-RU" dirty="0" err="1"/>
              <a:t>князів</a:t>
            </a:r>
            <a:r>
              <a:rPr lang="ru-RU" dirty="0"/>
              <a:t> та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Русі</a:t>
            </a:r>
            <a:r>
              <a:rPr lang="ru-RU" dirty="0"/>
              <a:t> в </a:t>
            </a:r>
            <a:r>
              <a:rPr lang="ru-RU" dirty="0" err="1"/>
              <a:t>контексті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державності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323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Князь </a:t>
            </a:r>
            <a:r>
              <a:rPr lang="ru-RU" b="1" dirty="0" err="1"/>
              <a:t>Ігор</a:t>
            </a:r>
            <a:r>
              <a:rPr lang="ru-RU" b="1" dirty="0"/>
              <a:t> (912–945</a:t>
            </a:r>
            <a:r>
              <a:rPr lang="ru-RU" b="1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ru-RU" dirty="0" err="1"/>
              <a:t>Боротьба</a:t>
            </a:r>
            <a:r>
              <a:rPr lang="ru-RU" dirty="0"/>
              <a:t> з </a:t>
            </a:r>
            <a:r>
              <a:rPr lang="ru-RU" dirty="0" err="1"/>
              <a:t>уличами</a:t>
            </a:r>
            <a:r>
              <a:rPr lang="ru-RU" dirty="0"/>
              <a:t> та древлянами.</a:t>
            </a:r>
          </a:p>
          <a:p>
            <a:pPr>
              <a:buFont typeface="Arial"/>
              <a:buChar char="•"/>
            </a:pPr>
            <a:r>
              <a:rPr lang="ru-RU" dirty="0" err="1"/>
              <a:t>Зовнішні</a:t>
            </a:r>
            <a:r>
              <a:rPr lang="ru-RU" dirty="0"/>
              <a:t> </a:t>
            </a:r>
            <a:r>
              <a:rPr lang="ru-RU" dirty="0" err="1"/>
              <a:t>виклики</a:t>
            </a:r>
            <a:r>
              <a:rPr lang="ru-RU" dirty="0"/>
              <a:t>: </a:t>
            </a:r>
            <a:r>
              <a:rPr lang="ru-RU" dirty="0" err="1"/>
              <a:t>печеніги</a:t>
            </a:r>
            <a:r>
              <a:rPr lang="ru-RU" dirty="0"/>
              <a:t>, </a:t>
            </a:r>
            <a:r>
              <a:rPr lang="ru-RU" dirty="0" err="1"/>
              <a:t>Візантія</a:t>
            </a:r>
            <a:r>
              <a:rPr lang="ru-RU" dirty="0"/>
              <a:t>,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dirty="0"/>
              <a:t>Походи:</a:t>
            </a:r>
          </a:p>
          <a:p>
            <a:pPr lvl="1">
              <a:buFont typeface="Arial"/>
              <a:buChar char="•"/>
            </a:pPr>
            <a:r>
              <a:rPr lang="ru-RU" dirty="0"/>
              <a:t>941 – </a:t>
            </a:r>
            <a:r>
              <a:rPr lang="ru-RU" dirty="0" err="1"/>
              <a:t>поразка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«</a:t>
            </a:r>
            <a:r>
              <a:rPr lang="ru-RU" dirty="0" err="1"/>
              <a:t>грецького</a:t>
            </a:r>
            <a:r>
              <a:rPr lang="ru-RU" dirty="0"/>
              <a:t> </a:t>
            </a:r>
            <a:r>
              <a:rPr lang="ru-RU" dirty="0" err="1"/>
              <a:t>вогню</a:t>
            </a:r>
            <a:r>
              <a:rPr lang="ru-RU" dirty="0"/>
              <a:t>»;</a:t>
            </a:r>
          </a:p>
          <a:p>
            <a:pPr lvl="1">
              <a:buFont typeface="Arial"/>
              <a:buChar char="•"/>
            </a:pPr>
            <a:r>
              <a:rPr lang="ru-RU" dirty="0"/>
              <a:t>943 – </a:t>
            </a:r>
            <a:r>
              <a:rPr lang="ru-RU" dirty="0" err="1"/>
              <a:t>Закавказзя</a:t>
            </a:r>
            <a:r>
              <a:rPr lang="ru-RU" dirty="0"/>
              <a:t>;</a:t>
            </a:r>
          </a:p>
          <a:p>
            <a:pPr lvl="1">
              <a:buFont typeface="Arial"/>
              <a:buChar char="•"/>
            </a:pPr>
            <a:r>
              <a:rPr lang="ru-RU" dirty="0"/>
              <a:t>944 –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(</a:t>
            </a:r>
            <a:r>
              <a:rPr lang="ru-RU" dirty="0" err="1"/>
              <a:t>невигідний</a:t>
            </a:r>
            <a:r>
              <a:rPr lang="ru-RU" dirty="0"/>
              <a:t>).</a:t>
            </a:r>
          </a:p>
          <a:p>
            <a:pPr>
              <a:buFont typeface="Arial"/>
              <a:buChar char="•"/>
            </a:pPr>
            <a:r>
              <a:rPr lang="ru-RU" dirty="0" err="1"/>
              <a:t>Загибель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древлян (945).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687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Княгиня Ольга (945–964</a:t>
            </a:r>
            <a:r>
              <a:rPr lang="ru-RU" b="1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ru-RU" dirty="0" err="1"/>
              <a:t>Придушення</a:t>
            </a:r>
            <a:r>
              <a:rPr lang="ru-RU" dirty="0"/>
              <a:t> </a:t>
            </a:r>
            <a:r>
              <a:rPr lang="ru-RU" dirty="0" err="1"/>
              <a:t>повстання</a:t>
            </a:r>
            <a:r>
              <a:rPr lang="ru-RU" dirty="0"/>
              <a:t> древлян.</a:t>
            </a:r>
          </a:p>
          <a:p>
            <a:pPr>
              <a:buFont typeface="Arial"/>
              <a:buChar char="•"/>
            </a:pPr>
            <a:r>
              <a:rPr lang="ru-RU" dirty="0" err="1"/>
              <a:t>Реформи</a:t>
            </a:r>
            <a:r>
              <a:rPr lang="ru-RU" dirty="0"/>
              <a:t>:</a:t>
            </a:r>
          </a:p>
          <a:p>
            <a:pPr lvl="1">
              <a:buFont typeface="Arial"/>
              <a:buChar char="•"/>
            </a:pPr>
            <a:r>
              <a:rPr lang="ru-RU" dirty="0" err="1"/>
              <a:t>податкова</a:t>
            </a:r>
            <a:r>
              <a:rPr lang="ru-RU" dirty="0"/>
              <a:t> («</a:t>
            </a:r>
            <a:r>
              <a:rPr lang="ru-RU" dirty="0" err="1"/>
              <a:t>устави</a:t>
            </a:r>
            <a:r>
              <a:rPr lang="ru-RU" dirty="0"/>
              <a:t>», погости);</a:t>
            </a:r>
          </a:p>
          <a:p>
            <a:pPr lvl="1">
              <a:buFont typeface="Arial"/>
              <a:buChar char="•"/>
            </a:pPr>
            <a:r>
              <a:rPr lang="ru-RU" dirty="0" err="1"/>
              <a:t>адміністративна</a:t>
            </a:r>
            <a:r>
              <a:rPr lang="ru-RU" dirty="0"/>
              <a:t> (вертикаль </a:t>
            </a:r>
            <a:r>
              <a:rPr lang="ru-RU" dirty="0" err="1"/>
              <a:t>влади</a:t>
            </a:r>
            <a:r>
              <a:rPr lang="ru-RU" dirty="0"/>
              <a:t>);</a:t>
            </a:r>
          </a:p>
          <a:p>
            <a:pPr lvl="1">
              <a:buFont typeface="Arial"/>
              <a:buChar char="•"/>
            </a:pPr>
            <a:r>
              <a:rPr lang="ru-RU" dirty="0" err="1"/>
              <a:t>судова</a:t>
            </a:r>
            <a:r>
              <a:rPr lang="ru-RU" dirty="0"/>
              <a:t> (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, </a:t>
            </a:r>
            <a:r>
              <a:rPr lang="ru-RU" dirty="0" err="1"/>
              <a:t>судді</a:t>
            </a:r>
            <a:r>
              <a:rPr lang="ru-RU" dirty="0"/>
              <a:t>).</a:t>
            </a:r>
          </a:p>
          <a:p>
            <a:pPr>
              <a:buFont typeface="Arial"/>
              <a:buChar char="•"/>
            </a:pPr>
            <a:r>
              <a:rPr lang="ru-RU" dirty="0" err="1"/>
              <a:t>Дипломатія</a:t>
            </a:r>
            <a:r>
              <a:rPr lang="ru-RU" dirty="0"/>
              <a:t> з </a:t>
            </a:r>
            <a:r>
              <a:rPr lang="ru-RU" dirty="0" err="1"/>
              <a:t>Візантією</a:t>
            </a:r>
            <a:r>
              <a:rPr lang="ru-RU" dirty="0"/>
              <a:t> (</a:t>
            </a:r>
            <a:r>
              <a:rPr lang="ru-RU" dirty="0" err="1"/>
              <a:t>візити</a:t>
            </a:r>
            <a:r>
              <a:rPr lang="ru-RU" dirty="0"/>
              <a:t> 946 і 957).</a:t>
            </a:r>
          </a:p>
          <a:p>
            <a:pPr>
              <a:buFont typeface="Arial"/>
              <a:buChar char="•"/>
            </a:pPr>
            <a:r>
              <a:rPr lang="ru-RU" dirty="0" err="1"/>
              <a:t>Хрещення</a:t>
            </a:r>
            <a:r>
              <a:rPr lang="ru-RU" dirty="0"/>
              <a:t> Ольги, але </a:t>
            </a:r>
            <a:r>
              <a:rPr lang="ru-RU" dirty="0" err="1"/>
              <a:t>суспільство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не </a:t>
            </a:r>
            <a:r>
              <a:rPr lang="ru-RU" dirty="0" err="1"/>
              <a:t>готове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335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Князь Святослав (964–972</a:t>
            </a:r>
            <a:r>
              <a:rPr lang="ru-RU" b="1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ru-RU" dirty="0" err="1"/>
              <a:t>Військова</a:t>
            </a:r>
            <a:r>
              <a:rPr lang="ru-RU" dirty="0"/>
              <a:t> </a:t>
            </a:r>
            <a:r>
              <a:rPr lang="ru-RU" dirty="0" err="1"/>
              <a:t>експансія</a:t>
            </a:r>
            <a:r>
              <a:rPr lang="ru-RU" dirty="0"/>
              <a:t>:</a:t>
            </a:r>
          </a:p>
          <a:p>
            <a:pPr lvl="1">
              <a:buFont typeface="Arial"/>
              <a:buChar char="•"/>
            </a:pPr>
            <a:r>
              <a:rPr lang="ru-RU" b="1" dirty="0" err="1"/>
              <a:t>Східний</a:t>
            </a:r>
            <a:r>
              <a:rPr lang="ru-RU" b="1" dirty="0"/>
              <a:t> </a:t>
            </a:r>
            <a:r>
              <a:rPr lang="ru-RU" b="1" dirty="0" err="1"/>
              <a:t>напрям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/>
              <a:t> </a:t>
            </a:r>
            <a:r>
              <a:rPr lang="ru-RU" dirty="0" err="1"/>
              <a:t>Хозарського</a:t>
            </a:r>
            <a:r>
              <a:rPr lang="ru-RU" dirty="0"/>
              <a:t> каганату, </a:t>
            </a:r>
            <a:r>
              <a:rPr lang="ru-RU" dirty="0" err="1"/>
              <a:t>вихід</a:t>
            </a:r>
            <a:r>
              <a:rPr lang="ru-RU" dirty="0"/>
              <a:t> до </a:t>
            </a:r>
            <a:r>
              <a:rPr lang="ru-RU" dirty="0" err="1"/>
              <a:t>Каспію</a:t>
            </a:r>
            <a:r>
              <a:rPr lang="ru-RU" dirty="0"/>
              <a:t>.</a:t>
            </a:r>
          </a:p>
          <a:p>
            <a:pPr lvl="1">
              <a:buFont typeface="Arial"/>
              <a:buChar char="•"/>
            </a:pPr>
            <a:r>
              <a:rPr lang="ru-RU" b="1" dirty="0" err="1"/>
              <a:t>Балканський</a:t>
            </a:r>
            <a:r>
              <a:rPr lang="ru-RU" b="1" dirty="0"/>
              <a:t> </a:t>
            </a:r>
            <a:r>
              <a:rPr lang="ru-RU" b="1" dirty="0" err="1"/>
              <a:t>напрям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у </a:t>
            </a:r>
            <a:r>
              <a:rPr lang="ru-RU" dirty="0" err="1"/>
              <a:t>болгарські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, </a:t>
            </a:r>
            <a:r>
              <a:rPr lang="ru-RU" dirty="0" err="1"/>
              <a:t>поразка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Доростолом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dirty="0" err="1"/>
              <a:t>Спроба</a:t>
            </a:r>
            <a:r>
              <a:rPr lang="ru-RU" dirty="0"/>
              <a:t> перенести </a:t>
            </a:r>
            <a:r>
              <a:rPr lang="ru-RU" dirty="0" err="1"/>
              <a:t>столицю</a:t>
            </a:r>
            <a:r>
              <a:rPr lang="ru-RU" dirty="0"/>
              <a:t> в </a:t>
            </a:r>
            <a:r>
              <a:rPr lang="ru-RU" dirty="0" err="1"/>
              <a:t>Переяславець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dirty="0" err="1"/>
              <a:t>Загибель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печенігів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395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Військова</a:t>
            </a:r>
            <a:r>
              <a:rPr lang="ru-RU" b="1" dirty="0"/>
              <a:t> </a:t>
            </a:r>
            <a:r>
              <a:rPr lang="ru-RU" b="1" dirty="0" err="1"/>
              <a:t>організація</a:t>
            </a:r>
            <a:r>
              <a:rPr lang="ru-RU" b="1" dirty="0"/>
              <a:t> Святослава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ru-RU" dirty="0" err="1"/>
              <a:t>Виховання</a:t>
            </a:r>
            <a:r>
              <a:rPr lang="ru-RU" dirty="0"/>
              <a:t> </a:t>
            </a:r>
            <a:r>
              <a:rPr lang="ru-RU" dirty="0" err="1"/>
              <a:t>воїнів</a:t>
            </a:r>
            <a:r>
              <a:rPr lang="ru-RU" dirty="0"/>
              <a:t> з </a:t>
            </a:r>
            <a:r>
              <a:rPr lang="ru-RU" dirty="0" err="1"/>
              <a:t>дитинства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dirty="0" err="1"/>
              <a:t>Озброєння</a:t>
            </a:r>
            <a:r>
              <a:rPr lang="ru-RU" dirty="0"/>
              <a:t>: </a:t>
            </a:r>
            <a:r>
              <a:rPr lang="ru-RU" dirty="0" err="1"/>
              <a:t>мечі</a:t>
            </a:r>
            <a:r>
              <a:rPr lang="ru-RU" dirty="0"/>
              <a:t>, </a:t>
            </a:r>
            <a:r>
              <a:rPr lang="ru-RU" dirty="0" err="1"/>
              <a:t>списи</a:t>
            </a:r>
            <a:r>
              <a:rPr lang="ru-RU" dirty="0"/>
              <a:t>, луки, «пороки».</a:t>
            </a:r>
          </a:p>
          <a:p>
            <a:pPr>
              <a:buFont typeface="Arial"/>
              <a:buChar char="•"/>
            </a:pPr>
            <a:r>
              <a:rPr lang="ru-RU" dirty="0"/>
              <a:t>Тактика: </a:t>
            </a:r>
            <a:r>
              <a:rPr lang="ru-RU" dirty="0" err="1"/>
              <a:t>маневрена</a:t>
            </a:r>
            <a:r>
              <a:rPr lang="ru-RU" dirty="0"/>
              <a:t> </a:t>
            </a:r>
            <a:r>
              <a:rPr lang="ru-RU" dirty="0" err="1"/>
              <a:t>війна</a:t>
            </a:r>
            <a:r>
              <a:rPr lang="ru-RU" dirty="0"/>
              <a:t>, </a:t>
            </a:r>
            <a:r>
              <a:rPr lang="ru-RU" dirty="0" err="1"/>
              <a:t>облогове</a:t>
            </a:r>
            <a:r>
              <a:rPr lang="ru-RU" dirty="0"/>
              <a:t> </a:t>
            </a:r>
            <a:r>
              <a:rPr lang="ru-RU" dirty="0" err="1"/>
              <a:t>мистецтво</a:t>
            </a:r>
            <a:r>
              <a:rPr lang="ru-RU" dirty="0"/>
              <a:t>, </a:t>
            </a:r>
            <a:r>
              <a:rPr lang="ru-RU" dirty="0" err="1"/>
              <a:t>річковий</a:t>
            </a:r>
            <a:r>
              <a:rPr lang="ru-RU" dirty="0"/>
              <a:t> флот.</a:t>
            </a:r>
          </a:p>
          <a:p>
            <a:pPr>
              <a:buFont typeface="Arial"/>
              <a:buChar char="•"/>
            </a:pPr>
            <a:r>
              <a:rPr lang="ru-RU" dirty="0" err="1"/>
              <a:t>Поділ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синами</a:t>
            </a:r>
            <a:r>
              <a:rPr lang="ru-RU" dirty="0"/>
              <a:t> → початок </a:t>
            </a:r>
            <a:r>
              <a:rPr lang="ru-RU" dirty="0" err="1"/>
              <a:t>міжусобиць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29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Підсумки</a:t>
            </a:r>
            <a:r>
              <a:rPr lang="ru-RU" b="1" dirty="0"/>
              <a:t> </a:t>
            </a:r>
            <a:r>
              <a:rPr lang="ru-RU" b="1" dirty="0" err="1"/>
              <a:t>кінця</a:t>
            </a:r>
            <a:r>
              <a:rPr lang="ru-RU" b="1" dirty="0"/>
              <a:t> </a:t>
            </a:r>
            <a:r>
              <a:rPr lang="en-US" b="1" dirty="0"/>
              <a:t>IX – X </a:t>
            </a:r>
            <a:r>
              <a:rPr lang="ru-RU" b="1" dirty="0"/>
              <a:t>ст</a:t>
            </a:r>
            <a:r>
              <a:rPr lang="ru-RU" b="1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територіальної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dirty="0" err="1"/>
              <a:t>Розвиток</a:t>
            </a:r>
            <a:r>
              <a:rPr lang="ru-RU" dirty="0"/>
              <a:t> права, </a:t>
            </a:r>
            <a:r>
              <a:rPr lang="ru-RU" dirty="0" err="1"/>
              <a:t>дипломатії</a:t>
            </a:r>
            <a:r>
              <a:rPr lang="ru-RU" dirty="0"/>
              <a:t>, </a:t>
            </a:r>
            <a:r>
              <a:rPr lang="ru-RU" dirty="0" err="1"/>
              <a:t>війська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dirty="0"/>
              <a:t>Початок </a:t>
            </a:r>
            <a:r>
              <a:rPr lang="ru-RU" dirty="0" err="1"/>
              <a:t>християнізації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96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Проблеми</a:t>
            </a:r>
            <a:r>
              <a:rPr lang="ru-RU" b="1" dirty="0"/>
              <a:t> </a:t>
            </a:r>
            <a:r>
              <a:rPr lang="ru-RU" b="1" dirty="0" err="1" smtClean="0"/>
              <a:t>держави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чіткого</a:t>
            </a:r>
            <a:r>
              <a:rPr lang="ru-RU" dirty="0"/>
              <a:t> </a:t>
            </a:r>
            <a:r>
              <a:rPr lang="ru-RU" dirty="0" err="1"/>
              <a:t>престолонаслідування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dirty="0" err="1"/>
              <a:t>Племінний</a:t>
            </a:r>
            <a:r>
              <a:rPr lang="ru-RU" dirty="0"/>
              <a:t> сепаратизм.</a:t>
            </a:r>
          </a:p>
          <a:p>
            <a:pPr>
              <a:buFont typeface="Arial"/>
              <a:buChar char="•"/>
            </a:pPr>
            <a:r>
              <a:rPr lang="ru-RU" dirty="0" err="1"/>
              <a:t>Постійна</a:t>
            </a:r>
            <a:r>
              <a:rPr lang="ru-RU" dirty="0"/>
              <a:t> </a:t>
            </a:r>
            <a:r>
              <a:rPr lang="ru-RU" dirty="0" err="1"/>
              <a:t>загроза</a:t>
            </a:r>
            <a:r>
              <a:rPr lang="ru-RU" dirty="0"/>
              <a:t> </a:t>
            </a:r>
            <a:r>
              <a:rPr lang="ru-RU" dirty="0" err="1"/>
              <a:t>кочовиків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dirty="0" err="1"/>
              <a:t>Релігійна</a:t>
            </a:r>
            <a:r>
              <a:rPr lang="ru-RU" dirty="0"/>
              <a:t> </a:t>
            </a:r>
            <a:r>
              <a:rPr lang="ru-RU" dirty="0" err="1"/>
              <a:t>неоднорідність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dirty="0" err="1"/>
              <a:t>Залежність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884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Проблеми</a:t>
            </a:r>
            <a:r>
              <a:rPr lang="ru-RU" b="1" dirty="0"/>
              <a:t> </a:t>
            </a:r>
            <a:r>
              <a:rPr lang="ru-RU" b="1" dirty="0" err="1"/>
              <a:t>утворення</a:t>
            </a:r>
            <a:r>
              <a:rPr lang="ru-RU" b="1" dirty="0"/>
              <a:t> </a:t>
            </a:r>
            <a:r>
              <a:rPr lang="ru-RU" b="1" dirty="0" err="1"/>
              <a:t>Київської</a:t>
            </a:r>
            <a:r>
              <a:rPr lang="ru-RU" b="1" dirty="0"/>
              <a:t> </a:t>
            </a:r>
            <a:r>
              <a:rPr lang="ru-RU" b="1" dirty="0" err="1" smtClean="0"/>
              <a:t>Русі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Розпад</a:t>
            </a:r>
            <a:r>
              <a:rPr lang="ru-RU" dirty="0"/>
              <a:t> СРСР → </a:t>
            </a:r>
            <a:r>
              <a:rPr lang="ru-RU" dirty="0" err="1"/>
              <a:t>зникнення</a:t>
            </a:r>
            <a:r>
              <a:rPr lang="ru-RU" dirty="0"/>
              <a:t> </a:t>
            </a:r>
            <a:r>
              <a:rPr lang="ru-RU" dirty="0" err="1"/>
              <a:t>ідеологічних</a:t>
            </a:r>
            <a:r>
              <a:rPr lang="ru-RU" dirty="0"/>
              <a:t> </a:t>
            </a:r>
            <a:r>
              <a:rPr lang="ru-RU" dirty="0" err="1"/>
              <a:t>обмежень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Дискусійні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:</a:t>
            </a:r>
          </a:p>
          <a:p>
            <a:pPr lvl="1"/>
            <a:r>
              <a:rPr lang="ru-RU" dirty="0"/>
              <a:t>природа </a:t>
            </a:r>
            <a:r>
              <a:rPr lang="ru-RU" dirty="0" err="1"/>
              <a:t>феодалізму</a:t>
            </a:r>
            <a:r>
              <a:rPr lang="ru-RU" dirty="0"/>
              <a:t>;</a:t>
            </a:r>
          </a:p>
          <a:p>
            <a:pPr lvl="1"/>
            <a:r>
              <a:rPr lang="ru-RU" dirty="0"/>
              <a:t>форма </a:t>
            </a:r>
            <a:r>
              <a:rPr lang="ru-RU" dirty="0" err="1"/>
              <a:t>держави</a:t>
            </a:r>
            <a:r>
              <a:rPr lang="ru-RU" dirty="0"/>
              <a:t> (</a:t>
            </a:r>
            <a:r>
              <a:rPr lang="ru-RU" dirty="0" err="1"/>
              <a:t>монархія</a:t>
            </a:r>
            <a:r>
              <a:rPr lang="ru-RU" dirty="0"/>
              <a:t>, </a:t>
            </a:r>
            <a:r>
              <a:rPr lang="ru-RU" dirty="0" err="1"/>
              <a:t>імперія</a:t>
            </a:r>
            <a:r>
              <a:rPr lang="ru-RU" dirty="0"/>
              <a:t>, </a:t>
            </a:r>
            <a:r>
              <a:rPr lang="ru-RU" dirty="0" err="1"/>
              <a:t>федерація</a:t>
            </a:r>
            <a:r>
              <a:rPr lang="ru-RU" dirty="0"/>
              <a:t>);</a:t>
            </a:r>
          </a:p>
          <a:p>
            <a:pPr lvl="1"/>
            <a:r>
              <a:rPr lang="ru-RU" dirty="0" err="1"/>
              <a:t>існування</a:t>
            </a:r>
            <a:r>
              <a:rPr lang="ru-RU" dirty="0"/>
              <a:t> </a:t>
            </a:r>
            <a:r>
              <a:rPr lang="ru-RU" dirty="0" err="1"/>
              <a:t>єдиної</a:t>
            </a:r>
            <a:r>
              <a:rPr lang="ru-RU" dirty="0"/>
              <a:t> </a:t>
            </a:r>
            <a:r>
              <a:rPr lang="ru-RU" dirty="0" err="1"/>
              <a:t>давньоруської</a:t>
            </a:r>
            <a:r>
              <a:rPr lang="ru-RU" dirty="0"/>
              <a:t> </a:t>
            </a:r>
            <a:r>
              <a:rPr lang="ru-RU" dirty="0" err="1"/>
              <a:t>народності</a:t>
            </a:r>
            <a:r>
              <a:rPr lang="ru-RU" dirty="0"/>
              <a:t>;</a:t>
            </a:r>
          </a:p>
          <a:p>
            <a:pPr lvl="1"/>
            <a:r>
              <a:rPr lang="ru-RU" dirty="0"/>
              <a:t>роль </a:t>
            </a:r>
            <a:r>
              <a:rPr lang="ru-RU" dirty="0" err="1"/>
              <a:t>Візантії</a:t>
            </a:r>
            <a:r>
              <a:rPr lang="ru-RU" dirty="0"/>
              <a:t>, </a:t>
            </a:r>
            <a:r>
              <a:rPr lang="ru-RU" dirty="0" err="1"/>
              <a:t>норманів</a:t>
            </a:r>
            <a:r>
              <a:rPr lang="ru-RU" dirty="0"/>
              <a:t>, </a:t>
            </a:r>
            <a:r>
              <a:rPr lang="ru-RU" dirty="0" err="1"/>
              <a:t>хозар</a:t>
            </a:r>
            <a:r>
              <a:rPr lang="ru-RU" dirty="0"/>
              <a:t>;</a:t>
            </a:r>
          </a:p>
          <a:p>
            <a:pPr lvl="1"/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християнізації</a:t>
            </a:r>
            <a:r>
              <a:rPr lang="ru-RU" dirty="0"/>
              <a:t>;</a:t>
            </a:r>
          </a:p>
          <a:p>
            <a:pPr lvl="1"/>
            <a:r>
              <a:rPr lang="ru-RU" dirty="0" err="1"/>
              <a:t>історична</a:t>
            </a:r>
            <a:r>
              <a:rPr lang="ru-RU" dirty="0"/>
              <a:t> </a:t>
            </a:r>
            <a:r>
              <a:rPr lang="ru-RU" dirty="0" err="1"/>
              <a:t>спадщина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15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Історіографічний</a:t>
            </a:r>
            <a:r>
              <a:rPr lang="ru-RU" b="1" dirty="0"/>
              <a:t> </a:t>
            </a:r>
            <a:r>
              <a:rPr lang="ru-RU" b="1" dirty="0" smtClean="0"/>
              <a:t>поворот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Кінець</a:t>
            </a:r>
            <a:r>
              <a:rPr lang="ru-RU" dirty="0"/>
              <a:t> 1980-х – початок «</a:t>
            </a:r>
            <a:r>
              <a:rPr lang="ru-RU" dirty="0" err="1"/>
              <a:t>націоналізації</a:t>
            </a:r>
            <a:r>
              <a:rPr lang="ru-RU" dirty="0"/>
              <a:t>» </a:t>
            </a:r>
            <a:r>
              <a:rPr lang="ru-RU" dirty="0" err="1"/>
              <a:t>історії</a:t>
            </a:r>
            <a:r>
              <a:rPr lang="ru-RU" dirty="0"/>
              <a:t> (Г. Касьянов).</a:t>
            </a:r>
          </a:p>
          <a:p>
            <a:pPr marL="0" indent="0">
              <a:buNone/>
            </a:pPr>
            <a:r>
              <a:rPr lang="ru-RU" dirty="0" err="1"/>
              <a:t>Важливі</a:t>
            </a:r>
            <a:r>
              <a:rPr lang="ru-RU" dirty="0"/>
              <a:t> </a:t>
            </a:r>
            <a:r>
              <a:rPr lang="ru-RU" dirty="0" err="1"/>
              <a:t>історики</a:t>
            </a:r>
            <a:r>
              <a:rPr lang="ru-RU" dirty="0"/>
              <a:t>:</a:t>
            </a:r>
          </a:p>
          <a:p>
            <a:pPr lvl="1">
              <a:buFont typeface="Arial"/>
              <a:buChar char="•"/>
            </a:pPr>
            <a:r>
              <a:rPr lang="ru-RU" dirty="0"/>
              <a:t>М. Костомаров, М. </a:t>
            </a:r>
            <a:r>
              <a:rPr lang="ru-RU" dirty="0" err="1"/>
              <a:t>Грушевський</a:t>
            </a:r>
            <a:r>
              <a:rPr lang="ru-RU" dirty="0"/>
              <a:t>;</a:t>
            </a:r>
          </a:p>
          <a:p>
            <a:pPr lvl="1">
              <a:buFont typeface="Arial"/>
              <a:buChar char="•"/>
            </a:pPr>
            <a:r>
              <a:rPr lang="ru-RU" dirty="0"/>
              <a:t>Я. </a:t>
            </a:r>
            <a:r>
              <a:rPr lang="ru-RU" dirty="0" err="1"/>
              <a:t>Ісаєвич</a:t>
            </a:r>
            <a:r>
              <a:rPr lang="ru-RU" dirty="0"/>
              <a:t>, П. Толочко, Ю. </a:t>
            </a:r>
            <a:r>
              <a:rPr lang="ru-RU" dirty="0" err="1"/>
              <a:t>Асєєв</a:t>
            </a:r>
            <a:r>
              <a:rPr lang="ru-RU" dirty="0"/>
              <a:t>, М. </a:t>
            </a:r>
            <a:r>
              <a:rPr lang="ru-RU" dirty="0" err="1"/>
              <a:t>Брайчевський</a:t>
            </a:r>
            <a:r>
              <a:rPr lang="ru-RU" dirty="0"/>
              <a:t>, В. </a:t>
            </a:r>
            <a:r>
              <a:rPr lang="ru-RU" dirty="0" err="1"/>
              <a:t>Ричка</a:t>
            </a:r>
            <a:r>
              <a:rPr lang="ru-RU" dirty="0"/>
              <a:t>, Н. Яковенко;</a:t>
            </a:r>
          </a:p>
          <a:p>
            <a:pPr lvl="1">
              <a:buFont typeface="Arial"/>
              <a:buChar char="•"/>
            </a:pPr>
            <a:r>
              <a:rPr lang="ru-RU" dirty="0" err="1"/>
              <a:t>західні</a:t>
            </a:r>
            <a:r>
              <a:rPr lang="ru-RU" dirty="0"/>
              <a:t> </a:t>
            </a:r>
            <a:r>
              <a:rPr lang="ru-RU" dirty="0" err="1"/>
              <a:t>дослідники</a:t>
            </a:r>
            <a:r>
              <a:rPr lang="ru-RU" dirty="0"/>
              <a:t> (О. </a:t>
            </a:r>
            <a:r>
              <a:rPr lang="ru-RU" dirty="0" err="1"/>
              <a:t>Пріцак</a:t>
            </a:r>
            <a:r>
              <a:rPr lang="ru-RU" dirty="0"/>
              <a:t>, Ф. </a:t>
            </a:r>
            <a:r>
              <a:rPr lang="ru-RU" dirty="0" err="1"/>
              <a:t>Дворнік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791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Проблема </a:t>
            </a:r>
            <a:r>
              <a:rPr lang="ru-RU" b="1" dirty="0" err="1" smtClean="0"/>
              <a:t>термінології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П. Толочко: </a:t>
            </a:r>
            <a:r>
              <a:rPr lang="ru-RU" dirty="0" err="1"/>
              <a:t>термін</a:t>
            </a:r>
            <a:r>
              <a:rPr lang="ru-RU" dirty="0"/>
              <a:t> «</a:t>
            </a:r>
            <a:r>
              <a:rPr lang="ru-RU" dirty="0" err="1"/>
              <a:t>Київська</a:t>
            </a:r>
            <a:r>
              <a:rPr lang="ru-RU" dirty="0"/>
              <a:t> Русь» – </a:t>
            </a:r>
            <a:r>
              <a:rPr lang="ru-RU" dirty="0" err="1"/>
              <a:t>коректний</a:t>
            </a:r>
            <a:r>
              <a:rPr lang="ru-RU" dirty="0"/>
              <a:t>.</a:t>
            </a:r>
          </a:p>
          <a:p>
            <a:r>
              <a:rPr lang="ru-RU" dirty="0" err="1"/>
              <a:t>Діаспорна</a:t>
            </a:r>
            <a:r>
              <a:rPr lang="ru-RU" dirty="0"/>
              <a:t> </a:t>
            </a:r>
            <a:r>
              <a:rPr lang="ru-RU" dirty="0" err="1"/>
              <a:t>традиція</a:t>
            </a:r>
            <a:r>
              <a:rPr lang="ru-RU" dirty="0"/>
              <a:t>: «Русь-</a:t>
            </a:r>
            <a:r>
              <a:rPr lang="ru-RU" dirty="0" err="1"/>
              <a:t>Україна</a:t>
            </a:r>
            <a:r>
              <a:rPr lang="ru-RU" dirty="0"/>
              <a:t>».</a:t>
            </a:r>
          </a:p>
          <a:p>
            <a:r>
              <a:rPr lang="ru-RU" dirty="0"/>
              <a:t>М. </a:t>
            </a:r>
            <a:r>
              <a:rPr lang="ru-RU" dirty="0" err="1"/>
              <a:t>Грушевський</a:t>
            </a:r>
            <a:r>
              <a:rPr lang="ru-RU" dirty="0"/>
              <a:t>: «</a:t>
            </a:r>
            <a:r>
              <a:rPr lang="ru-RU" dirty="0" err="1"/>
              <a:t>Історія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-Руси» (широкий контекст).</a:t>
            </a:r>
          </a:p>
          <a:p>
            <a:r>
              <a:rPr lang="ru-RU" dirty="0"/>
              <a:t>«</a:t>
            </a:r>
            <a:r>
              <a:rPr lang="ru-RU" dirty="0" err="1"/>
              <a:t>Київська</a:t>
            </a:r>
            <a:r>
              <a:rPr lang="ru-RU" dirty="0"/>
              <a:t> Русь» – </a:t>
            </a:r>
            <a:r>
              <a:rPr lang="ru-RU" dirty="0" err="1"/>
              <a:t>штучний</a:t>
            </a:r>
            <a:r>
              <a:rPr lang="ru-RU" dirty="0"/>
              <a:t> </a:t>
            </a:r>
            <a:r>
              <a:rPr lang="ru-RU" dirty="0" err="1"/>
              <a:t>термін</a:t>
            </a:r>
            <a:r>
              <a:rPr lang="ru-RU" dirty="0"/>
              <a:t> </a:t>
            </a:r>
            <a:r>
              <a:rPr lang="ru-RU" dirty="0" err="1"/>
              <a:t>російської</a:t>
            </a:r>
            <a:r>
              <a:rPr lang="ru-RU" dirty="0"/>
              <a:t> </a:t>
            </a:r>
            <a:r>
              <a:rPr lang="ru-RU" dirty="0" err="1"/>
              <a:t>історіографії</a:t>
            </a:r>
            <a:r>
              <a:rPr lang="ru-RU" dirty="0"/>
              <a:t> для </a:t>
            </a:r>
            <a:r>
              <a:rPr lang="ru-RU" dirty="0" err="1"/>
              <a:t>обґрунтування</a:t>
            </a:r>
            <a:r>
              <a:rPr lang="ru-RU" dirty="0"/>
              <a:t> </a:t>
            </a:r>
            <a:r>
              <a:rPr lang="ru-RU" dirty="0" err="1"/>
              <a:t>схеми</a:t>
            </a:r>
            <a:r>
              <a:rPr lang="ru-RU" dirty="0"/>
              <a:t> «</a:t>
            </a:r>
            <a:r>
              <a:rPr lang="ru-RU" dirty="0" err="1"/>
              <a:t>Київ</a:t>
            </a:r>
            <a:r>
              <a:rPr lang="ru-RU" dirty="0"/>
              <a:t> – Москва – </a:t>
            </a:r>
            <a:r>
              <a:rPr lang="ru-RU" dirty="0" err="1"/>
              <a:t>Росія</a:t>
            </a:r>
            <a:r>
              <a:rPr lang="ru-RU" dirty="0"/>
              <a:t>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360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Народність</a:t>
            </a:r>
            <a:r>
              <a:rPr lang="ru-RU" b="1" dirty="0"/>
              <a:t> і </a:t>
            </a:r>
            <a:r>
              <a:rPr lang="ru-RU" b="1" dirty="0" err="1" smtClean="0"/>
              <a:t>спільність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ru-RU" dirty="0"/>
              <a:t>М. </a:t>
            </a:r>
            <a:r>
              <a:rPr lang="ru-RU" dirty="0" err="1"/>
              <a:t>Брайчевський</a:t>
            </a:r>
            <a:r>
              <a:rPr lang="ru-RU" dirty="0"/>
              <a:t>: Русь – </a:t>
            </a:r>
            <a:r>
              <a:rPr lang="ru-RU" dirty="0" err="1"/>
              <a:t>спільний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східнослов’янських</a:t>
            </a:r>
            <a:r>
              <a:rPr lang="ru-RU" dirty="0"/>
              <a:t> </a:t>
            </a:r>
            <a:r>
              <a:rPr lang="ru-RU" dirty="0" err="1"/>
              <a:t>народів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dirty="0"/>
              <a:t>Н. Яковенко: культурна </a:t>
            </a:r>
            <a:r>
              <a:rPr lang="ru-RU" dirty="0" err="1"/>
              <a:t>спільність</a:t>
            </a:r>
            <a:r>
              <a:rPr lang="ru-RU" dirty="0"/>
              <a:t> </a:t>
            </a:r>
            <a:r>
              <a:rPr lang="ru-RU" dirty="0" err="1"/>
              <a:t>існувала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еліти</a:t>
            </a:r>
            <a:r>
              <a:rPr lang="ru-RU" dirty="0"/>
              <a:t> (</a:t>
            </a:r>
            <a:r>
              <a:rPr lang="ru-RU" dirty="0" err="1"/>
              <a:t>аналогія</a:t>
            </a:r>
            <a:r>
              <a:rPr lang="ru-RU" dirty="0"/>
              <a:t> з </a:t>
            </a:r>
            <a:r>
              <a:rPr lang="ru-RU" dirty="0" err="1"/>
              <a:t>латиномовною</a:t>
            </a:r>
            <a:r>
              <a:rPr lang="ru-RU" dirty="0"/>
              <a:t> </a:t>
            </a:r>
            <a:r>
              <a:rPr lang="ru-RU" dirty="0" err="1"/>
              <a:t>Європою</a:t>
            </a:r>
            <a:r>
              <a:rPr lang="ru-RU" dirty="0"/>
              <a:t>).</a:t>
            </a:r>
          </a:p>
          <a:p>
            <a:pPr>
              <a:buFont typeface="Arial"/>
              <a:buChar char="•"/>
            </a:pPr>
            <a:r>
              <a:rPr lang="ru-RU" dirty="0" err="1"/>
              <a:t>Відкидання</a:t>
            </a:r>
            <a:r>
              <a:rPr lang="ru-RU" dirty="0"/>
              <a:t> </a:t>
            </a:r>
            <a:r>
              <a:rPr lang="ru-RU" dirty="0" err="1"/>
              <a:t>концепції</a:t>
            </a:r>
            <a:r>
              <a:rPr lang="ru-RU" dirty="0"/>
              <a:t> «</a:t>
            </a:r>
            <a:r>
              <a:rPr lang="ru-RU" dirty="0" err="1"/>
              <a:t>єдиної</a:t>
            </a:r>
            <a:r>
              <a:rPr lang="ru-RU" dirty="0"/>
              <a:t> </a:t>
            </a:r>
            <a:r>
              <a:rPr lang="ru-RU" dirty="0" err="1"/>
              <a:t>давньоруської</a:t>
            </a:r>
            <a:r>
              <a:rPr lang="ru-RU" dirty="0"/>
              <a:t> </a:t>
            </a:r>
            <a:r>
              <a:rPr lang="ru-RU" dirty="0" err="1"/>
              <a:t>народності</a:t>
            </a:r>
            <a:r>
              <a:rPr lang="ru-RU" dirty="0"/>
              <a:t>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013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Теорії</a:t>
            </a:r>
            <a:r>
              <a:rPr lang="ru-RU" b="1" dirty="0"/>
              <a:t> </a:t>
            </a:r>
            <a:r>
              <a:rPr lang="ru-RU" b="1" dirty="0" err="1"/>
              <a:t>походження</a:t>
            </a:r>
            <a:r>
              <a:rPr lang="ru-RU" b="1" dirty="0"/>
              <a:t> </a:t>
            </a:r>
            <a:r>
              <a:rPr lang="ru-RU" b="1" dirty="0" err="1" smtClean="0"/>
              <a:t>Русі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ru-RU" dirty="0" err="1"/>
              <a:t>Хозарська</a:t>
            </a:r>
            <a:r>
              <a:rPr lang="ru-RU" dirty="0"/>
              <a:t> </a:t>
            </a:r>
            <a:r>
              <a:rPr lang="ru-RU" dirty="0" err="1"/>
              <a:t>теорія</a:t>
            </a:r>
            <a:r>
              <a:rPr lang="ru-RU" dirty="0"/>
              <a:t> (О. </a:t>
            </a:r>
            <a:r>
              <a:rPr lang="ru-RU" dirty="0" err="1"/>
              <a:t>Пріцак</a:t>
            </a:r>
            <a:r>
              <a:rPr lang="ru-RU" dirty="0"/>
              <a:t>, Ф. </a:t>
            </a:r>
            <a:r>
              <a:rPr lang="ru-RU" dirty="0" err="1"/>
              <a:t>Дворнік</a:t>
            </a:r>
            <a:r>
              <a:rPr lang="ru-RU" dirty="0"/>
              <a:t>): </a:t>
            </a:r>
            <a:r>
              <a:rPr lang="ru-RU" dirty="0" err="1"/>
              <a:t>хозари</a:t>
            </a:r>
            <a:r>
              <a:rPr lang="ru-RU" dirty="0"/>
              <a:t> </a:t>
            </a:r>
            <a:r>
              <a:rPr lang="ru-RU" dirty="0" err="1"/>
              <a:t>мали</a:t>
            </a:r>
            <a:r>
              <a:rPr lang="ru-RU" dirty="0"/>
              <a:t> </a:t>
            </a:r>
            <a:r>
              <a:rPr lang="ru-RU" dirty="0" err="1"/>
              <a:t>значний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dirty="0"/>
              <a:t>Л. </a:t>
            </a:r>
            <a:r>
              <a:rPr lang="ru-RU" dirty="0" err="1"/>
              <a:t>Гумільов</a:t>
            </a:r>
            <a:r>
              <a:rPr lang="ru-RU" dirty="0"/>
              <a:t>: </a:t>
            </a:r>
            <a:r>
              <a:rPr lang="ru-RU" dirty="0" err="1"/>
              <a:t>перехід</a:t>
            </a:r>
            <a:r>
              <a:rPr lang="ru-RU" dirty="0"/>
              <a:t> </a:t>
            </a:r>
            <a:r>
              <a:rPr lang="ru-RU" dirty="0" err="1"/>
              <a:t>домінування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Хозарії</a:t>
            </a:r>
            <a:r>
              <a:rPr lang="ru-RU" dirty="0"/>
              <a:t> до </a:t>
            </a:r>
            <a:r>
              <a:rPr lang="ru-RU" dirty="0" err="1"/>
              <a:t>Русі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dirty="0" err="1"/>
              <a:t>Норманська</a:t>
            </a:r>
            <a:r>
              <a:rPr lang="ru-RU" dirty="0"/>
              <a:t> </a:t>
            </a:r>
            <a:r>
              <a:rPr lang="ru-RU" dirty="0" err="1"/>
              <a:t>теорія</a:t>
            </a:r>
            <a:r>
              <a:rPr lang="ru-RU" dirty="0"/>
              <a:t>: роль </a:t>
            </a:r>
            <a:r>
              <a:rPr lang="ru-RU" dirty="0" err="1"/>
              <a:t>варягів</a:t>
            </a:r>
            <a:r>
              <a:rPr lang="ru-RU" dirty="0"/>
              <a:t> (Г. </a:t>
            </a:r>
            <a:r>
              <a:rPr lang="ru-RU" dirty="0" err="1"/>
              <a:t>Байєр</a:t>
            </a:r>
            <a:r>
              <a:rPr lang="ru-RU" dirty="0"/>
              <a:t>, Г. </a:t>
            </a:r>
            <a:r>
              <a:rPr lang="ru-RU" dirty="0" err="1"/>
              <a:t>Міллер</a:t>
            </a:r>
            <a:r>
              <a:rPr lang="ru-RU" dirty="0"/>
              <a:t>, А. </a:t>
            </a:r>
            <a:r>
              <a:rPr lang="ru-RU" dirty="0" err="1"/>
              <a:t>Шльоцер</a:t>
            </a:r>
            <a:r>
              <a:rPr lang="ru-RU" dirty="0"/>
              <a:t>).</a:t>
            </a:r>
          </a:p>
          <a:p>
            <a:pPr>
              <a:buFont typeface="Arial"/>
              <a:buChar char="•"/>
            </a:pPr>
            <a:r>
              <a:rPr lang="ru-RU" dirty="0" err="1"/>
              <a:t>Антинорманізм</a:t>
            </a:r>
            <a:r>
              <a:rPr lang="ru-RU" dirty="0"/>
              <a:t> у </a:t>
            </a:r>
            <a:r>
              <a:rPr lang="ru-RU" dirty="0" err="1"/>
              <a:t>радянській</a:t>
            </a:r>
            <a:r>
              <a:rPr lang="ru-RU" dirty="0"/>
              <a:t> </a:t>
            </a:r>
            <a:r>
              <a:rPr lang="ru-RU" dirty="0" err="1"/>
              <a:t>історіографії</a:t>
            </a:r>
            <a:r>
              <a:rPr lang="ru-RU" dirty="0"/>
              <a:t> → </a:t>
            </a:r>
            <a:r>
              <a:rPr lang="ru-RU" dirty="0" err="1"/>
              <a:t>ідеологічне</a:t>
            </a:r>
            <a:r>
              <a:rPr lang="ru-RU" dirty="0"/>
              <a:t> </a:t>
            </a:r>
            <a:r>
              <a:rPr lang="ru-RU" dirty="0" err="1"/>
              <a:t>підґрунтя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209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Альтернативні</a:t>
            </a:r>
            <a:r>
              <a:rPr lang="ru-RU" b="1" dirty="0"/>
              <a:t> </a:t>
            </a:r>
            <a:r>
              <a:rPr lang="ru-RU" b="1" dirty="0" err="1"/>
              <a:t>концепції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ru-RU" dirty="0"/>
              <a:t>М. </a:t>
            </a:r>
            <a:r>
              <a:rPr lang="ru-RU" dirty="0" err="1"/>
              <a:t>Погодін</a:t>
            </a:r>
            <a:r>
              <a:rPr lang="ru-RU" dirty="0"/>
              <a:t> (1856): </a:t>
            </a:r>
            <a:r>
              <a:rPr lang="ru-RU" dirty="0" err="1"/>
              <a:t>міграція</a:t>
            </a:r>
            <a:r>
              <a:rPr lang="ru-RU" dirty="0"/>
              <a:t> «</a:t>
            </a:r>
            <a:r>
              <a:rPr lang="ru-RU" dirty="0" err="1"/>
              <a:t>київських</a:t>
            </a:r>
            <a:r>
              <a:rPr lang="ru-RU" dirty="0"/>
              <a:t> </a:t>
            </a:r>
            <a:r>
              <a:rPr lang="ru-RU" dirty="0" err="1"/>
              <a:t>росіян</a:t>
            </a:r>
            <a:r>
              <a:rPr lang="ru-RU" dirty="0"/>
              <a:t>» на </a:t>
            </a:r>
            <a:r>
              <a:rPr lang="ru-RU" dirty="0" err="1"/>
              <a:t>північ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dirty="0"/>
              <a:t>М. </a:t>
            </a:r>
            <a:r>
              <a:rPr lang="ru-RU" dirty="0" err="1"/>
              <a:t>Грушевський</a:t>
            </a:r>
            <a:r>
              <a:rPr lang="ru-RU" dirty="0"/>
              <a:t> (1904): </a:t>
            </a:r>
            <a:r>
              <a:rPr lang="ru-RU" dirty="0" err="1"/>
              <a:t>спростування</a:t>
            </a:r>
            <a:r>
              <a:rPr lang="ru-RU" dirty="0"/>
              <a:t> «</a:t>
            </a:r>
            <a:r>
              <a:rPr lang="ru-RU" dirty="0" err="1"/>
              <a:t>єдиної</a:t>
            </a:r>
            <a:r>
              <a:rPr lang="ru-RU" dirty="0"/>
              <a:t> </a:t>
            </a:r>
            <a:r>
              <a:rPr lang="ru-RU" dirty="0" err="1"/>
              <a:t>російської</a:t>
            </a:r>
            <a:r>
              <a:rPr lang="ru-RU" dirty="0"/>
              <a:t> </a:t>
            </a:r>
            <a:r>
              <a:rPr lang="ru-RU" dirty="0" err="1"/>
              <a:t>історії</a:t>
            </a:r>
            <a:r>
              <a:rPr lang="ru-RU" dirty="0"/>
              <a:t>».</a:t>
            </a:r>
          </a:p>
          <a:p>
            <a:pPr>
              <a:buFont typeface="Arial"/>
              <a:buChar char="•"/>
            </a:pPr>
            <a:r>
              <a:rPr lang="ru-RU" dirty="0" err="1"/>
              <a:t>Державницька</a:t>
            </a:r>
            <a:r>
              <a:rPr lang="ru-RU" dirty="0"/>
              <a:t> школа (В. </a:t>
            </a:r>
            <a:r>
              <a:rPr lang="ru-RU" dirty="0" err="1"/>
              <a:t>Липинський</a:t>
            </a:r>
            <a:r>
              <a:rPr lang="ru-RU" dirty="0"/>
              <a:t>, Д. Дорошенко, Н. </a:t>
            </a:r>
            <a:r>
              <a:rPr lang="ru-RU" dirty="0" err="1"/>
              <a:t>Полонська</a:t>
            </a:r>
            <a:r>
              <a:rPr lang="ru-RU" dirty="0"/>
              <a:t>-Василенко): </a:t>
            </a:r>
            <a:r>
              <a:rPr lang="ru-RU" dirty="0" err="1"/>
              <a:t>Київська</a:t>
            </a:r>
            <a:r>
              <a:rPr lang="ru-RU" dirty="0"/>
              <a:t> Русь – </a:t>
            </a:r>
            <a:r>
              <a:rPr lang="ru-RU" dirty="0" err="1"/>
              <a:t>етап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державності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736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Періодизація</a:t>
            </a:r>
            <a:r>
              <a:rPr lang="ru-RU" b="1" dirty="0"/>
              <a:t> </a:t>
            </a:r>
            <a:r>
              <a:rPr lang="ru-RU" b="1" dirty="0" err="1"/>
              <a:t>Київської</a:t>
            </a:r>
            <a:r>
              <a:rPr lang="ru-RU" b="1" dirty="0"/>
              <a:t> </a:t>
            </a:r>
            <a:r>
              <a:rPr lang="ru-RU" b="1" dirty="0" err="1" smtClean="0"/>
              <a:t>Русі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ru-RU" b="1" dirty="0" err="1"/>
              <a:t>Становлення</a:t>
            </a:r>
            <a:r>
              <a:rPr lang="ru-RU" b="1" dirty="0"/>
              <a:t> і </a:t>
            </a:r>
            <a:r>
              <a:rPr lang="ru-RU" b="1" dirty="0" err="1"/>
              <a:t>розквіт</a:t>
            </a:r>
            <a:r>
              <a:rPr lang="ru-RU" b="1" dirty="0"/>
              <a:t> (</a:t>
            </a:r>
            <a:r>
              <a:rPr lang="ru-RU" b="1" dirty="0" err="1"/>
              <a:t>кінець</a:t>
            </a:r>
            <a:r>
              <a:rPr lang="ru-RU" b="1" dirty="0"/>
              <a:t> ІХ – ХІ ст.):</a:t>
            </a:r>
            <a:endParaRPr lang="ru-RU" dirty="0"/>
          </a:p>
          <a:p>
            <a:pPr lvl="1">
              <a:buFont typeface="+mj-lt"/>
              <a:buAutoNum type="arabicPeriod"/>
            </a:pPr>
            <a:r>
              <a:rPr lang="ru-RU" dirty="0"/>
              <a:t>Олег, </a:t>
            </a:r>
            <a:r>
              <a:rPr lang="ru-RU" dirty="0" err="1"/>
              <a:t>Ігор</a:t>
            </a:r>
            <a:r>
              <a:rPr lang="ru-RU" dirty="0"/>
              <a:t>, Ольга, Святослав;</a:t>
            </a:r>
          </a:p>
          <a:p>
            <a:pPr lvl="1">
              <a:buFont typeface="+mj-lt"/>
              <a:buAutoNum type="arabicPeriod"/>
            </a:pP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за </a:t>
            </a:r>
            <a:r>
              <a:rPr lang="ru-RU" dirty="0" err="1"/>
              <a:t>Володимира</a:t>
            </a:r>
            <a:r>
              <a:rPr lang="ru-RU" dirty="0"/>
              <a:t> і Ярослава.</a:t>
            </a:r>
          </a:p>
          <a:p>
            <a:pPr>
              <a:buFont typeface="+mj-lt"/>
              <a:buAutoNum type="arabicPeriod"/>
            </a:pPr>
            <a:r>
              <a:rPr lang="ru-RU" b="1" dirty="0" err="1"/>
              <a:t>Роздробленість</a:t>
            </a:r>
            <a:r>
              <a:rPr lang="ru-RU" b="1" dirty="0"/>
              <a:t> і </a:t>
            </a:r>
            <a:r>
              <a:rPr lang="ru-RU" b="1" dirty="0" err="1"/>
              <a:t>занепад</a:t>
            </a:r>
            <a:r>
              <a:rPr lang="ru-RU" b="1" dirty="0"/>
              <a:t> (ХІІ – ХІІІ ст.).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660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Князь Олег (882–912</a:t>
            </a:r>
            <a:r>
              <a:rPr lang="ru-RU" b="1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ru-RU" dirty="0"/>
              <a:t>Проголосив </a:t>
            </a:r>
            <a:r>
              <a:rPr lang="ru-RU" dirty="0" err="1"/>
              <a:t>Київ</a:t>
            </a:r>
            <a:r>
              <a:rPr lang="ru-RU" dirty="0"/>
              <a:t> «</a:t>
            </a:r>
            <a:r>
              <a:rPr lang="ru-RU" dirty="0" err="1"/>
              <a:t>матір’ю</a:t>
            </a:r>
            <a:r>
              <a:rPr lang="ru-RU" dirty="0"/>
              <a:t> </a:t>
            </a:r>
            <a:r>
              <a:rPr lang="ru-RU" dirty="0" err="1"/>
              <a:t>міст</a:t>
            </a:r>
            <a:r>
              <a:rPr lang="ru-RU" dirty="0"/>
              <a:t> </a:t>
            </a:r>
            <a:r>
              <a:rPr lang="ru-RU" dirty="0" err="1"/>
              <a:t>руських</a:t>
            </a:r>
            <a:r>
              <a:rPr lang="ru-RU" dirty="0"/>
              <a:t>».</a:t>
            </a:r>
          </a:p>
          <a:p>
            <a:pPr>
              <a:buFont typeface="Arial"/>
              <a:buChar char="•"/>
            </a:pPr>
            <a:r>
              <a:rPr lang="ru-RU" dirty="0" err="1"/>
              <a:t>Об’єднання</a:t>
            </a:r>
            <a:r>
              <a:rPr lang="ru-RU" dirty="0"/>
              <a:t> </a:t>
            </a:r>
            <a:r>
              <a:rPr lang="ru-RU" dirty="0" err="1"/>
              <a:t>східнослов’янських</a:t>
            </a:r>
            <a:r>
              <a:rPr lang="ru-RU" dirty="0"/>
              <a:t> племен (</a:t>
            </a:r>
            <a:r>
              <a:rPr lang="ru-RU" dirty="0" err="1"/>
              <a:t>древляни</a:t>
            </a:r>
            <a:r>
              <a:rPr lang="ru-RU" dirty="0"/>
              <a:t>, </a:t>
            </a:r>
            <a:r>
              <a:rPr lang="ru-RU" dirty="0" err="1"/>
              <a:t>сіверяни</a:t>
            </a:r>
            <a:r>
              <a:rPr lang="ru-RU" dirty="0"/>
              <a:t>, </a:t>
            </a:r>
            <a:r>
              <a:rPr lang="ru-RU" dirty="0" err="1"/>
              <a:t>радимичі</a:t>
            </a:r>
            <a:r>
              <a:rPr lang="ru-RU" dirty="0"/>
              <a:t>, </a:t>
            </a:r>
            <a:r>
              <a:rPr lang="ru-RU" dirty="0" err="1"/>
              <a:t>в’ятичі</a:t>
            </a:r>
            <a:r>
              <a:rPr lang="ru-RU" dirty="0"/>
              <a:t>, </a:t>
            </a:r>
            <a:r>
              <a:rPr lang="ru-RU" dirty="0" err="1"/>
              <a:t>хорвати</a:t>
            </a:r>
            <a:r>
              <a:rPr lang="ru-RU" dirty="0"/>
              <a:t>, </a:t>
            </a:r>
            <a:r>
              <a:rPr lang="ru-RU" dirty="0" err="1"/>
              <a:t>дуліби</a:t>
            </a:r>
            <a:r>
              <a:rPr lang="ru-RU" dirty="0"/>
              <a:t>, </a:t>
            </a:r>
            <a:r>
              <a:rPr lang="ru-RU" dirty="0" err="1"/>
              <a:t>тиверці</a:t>
            </a:r>
            <a:r>
              <a:rPr lang="ru-RU" dirty="0"/>
              <a:t>).</a:t>
            </a:r>
          </a:p>
          <a:p>
            <a:pPr>
              <a:buFont typeface="Arial"/>
              <a:buChar char="•"/>
            </a:pPr>
            <a:r>
              <a:rPr lang="ru-RU" dirty="0" err="1"/>
              <a:t>Внутрішня</a:t>
            </a:r>
            <a:r>
              <a:rPr lang="ru-RU" dirty="0"/>
              <a:t> </a:t>
            </a:r>
            <a:r>
              <a:rPr lang="ru-RU" dirty="0" err="1"/>
              <a:t>консолідація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dirty="0" err="1"/>
              <a:t>Похід</a:t>
            </a:r>
            <a:r>
              <a:rPr lang="ru-RU" dirty="0"/>
              <a:t> на Константинополь (907): </a:t>
            </a:r>
            <a:r>
              <a:rPr lang="ru-RU" dirty="0" err="1"/>
              <a:t>військова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, </a:t>
            </a:r>
            <a:r>
              <a:rPr lang="ru-RU" dirty="0" err="1"/>
              <a:t>тактичні</a:t>
            </a:r>
            <a:r>
              <a:rPr lang="ru-RU" dirty="0"/>
              <a:t> </a:t>
            </a:r>
            <a:r>
              <a:rPr lang="ru-RU" dirty="0" err="1"/>
              <a:t>інновації</a:t>
            </a:r>
            <a:r>
              <a:rPr lang="ru-RU" dirty="0"/>
              <a:t>, </a:t>
            </a:r>
            <a:r>
              <a:rPr lang="ru-RU" dirty="0" err="1"/>
              <a:t>успіх</a:t>
            </a:r>
            <a:r>
              <a:rPr lang="ru-RU" dirty="0"/>
              <a:t> у </a:t>
            </a:r>
            <a:r>
              <a:rPr lang="ru-RU" dirty="0" err="1"/>
              <a:t>дипломатії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796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640</Words>
  <Application>Microsoft Office PowerPoint</Application>
  <PresentationFormat>Экран (4:3)</PresentationFormat>
  <Paragraphs>87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Україна-Русь (ІХ – перша половина XIV ст.) </vt:lpstr>
      <vt:lpstr>Проблеми утворення Київської Русі</vt:lpstr>
      <vt:lpstr>Історіографічний поворот</vt:lpstr>
      <vt:lpstr>Проблема термінології</vt:lpstr>
      <vt:lpstr>Народність і спільність</vt:lpstr>
      <vt:lpstr>Теорії походження Русі</vt:lpstr>
      <vt:lpstr>Альтернативні концепції </vt:lpstr>
      <vt:lpstr>Періодизація Київської Русі</vt:lpstr>
      <vt:lpstr>Князь Олег (882–912)</vt:lpstr>
      <vt:lpstr>Князь Ігор (912–945)</vt:lpstr>
      <vt:lpstr>Княгиня Ольга (945–964)</vt:lpstr>
      <vt:lpstr>Князь Святослав (964–972)</vt:lpstr>
      <vt:lpstr>Військова організація Святослава </vt:lpstr>
      <vt:lpstr>Підсумки кінця IX – X ст.</vt:lpstr>
      <vt:lpstr>Проблеми держави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7</cp:revision>
  <dcterms:created xsi:type="dcterms:W3CDTF">2025-09-12T09:28:53Z</dcterms:created>
  <dcterms:modified xsi:type="dcterms:W3CDTF">2026-01-28T14:32:40Z</dcterms:modified>
</cp:coreProperties>
</file>