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3" r:id="rId1"/>
  </p:sldMasterIdLst>
  <p:notesMasterIdLst>
    <p:notesMasterId r:id="rId52"/>
  </p:notesMasterIdLst>
  <p:sldIdLst>
    <p:sldId id="313" r:id="rId2"/>
    <p:sldId id="257" r:id="rId3"/>
    <p:sldId id="269" r:id="rId4"/>
    <p:sldId id="270" r:id="rId5"/>
    <p:sldId id="273" r:id="rId6"/>
    <p:sldId id="267" r:id="rId7"/>
    <p:sldId id="272" r:id="rId8"/>
    <p:sldId id="258" r:id="rId9"/>
    <p:sldId id="271" r:id="rId10"/>
    <p:sldId id="259" r:id="rId11"/>
    <p:sldId id="260" r:id="rId12"/>
    <p:sldId id="261" r:id="rId13"/>
    <p:sldId id="262" r:id="rId14"/>
    <p:sldId id="274" r:id="rId15"/>
    <p:sldId id="263" r:id="rId16"/>
    <p:sldId id="278" r:id="rId17"/>
    <p:sldId id="264" r:id="rId18"/>
    <p:sldId id="276" r:id="rId19"/>
    <p:sldId id="275" r:id="rId20"/>
    <p:sldId id="277" r:id="rId21"/>
    <p:sldId id="266" r:id="rId22"/>
    <p:sldId id="279" r:id="rId23"/>
    <p:sldId id="280" r:id="rId24"/>
    <p:sldId id="281" r:id="rId25"/>
    <p:sldId id="283" r:id="rId26"/>
    <p:sldId id="282" r:id="rId27"/>
    <p:sldId id="284" r:id="rId28"/>
    <p:sldId id="285" r:id="rId29"/>
    <p:sldId id="286" r:id="rId30"/>
    <p:sldId id="287" r:id="rId31"/>
    <p:sldId id="290" r:id="rId32"/>
    <p:sldId id="289" r:id="rId33"/>
    <p:sldId id="291" r:id="rId34"/>
    <p:sldId id="292" r:id="rId35"/>
    <p:sldId id="293" r:id="rId36"/>
    <p:sldId id="294" r:id="rId37"/>
    <p:sldId id="295" r:id="rId38"/>
    <p:sldId id="298" r:id="rId39"/>
    <p:sldId id="296" r:id="rId40"/>
    <p:sldId id="305" r:id="rId41"/>
    <p:sldId id="306" r:id="rId42"/>
    <p:sldId id="307" r:id="rId43"/>
    <p:sldId id="308" r:id="rId44"/>
    <p:sldId id="309" r:id="rId45"/>
    <p:sldId id="310" r:id="rId46"/>
    <p:sldId id="300" r:id="rId47"/>
    <p:sldId id="299" r:id="rId48"/>
    <p:sldId id="297" r:id="rId49"/>
    <p:sldId id="311" r:id="rId50"/>
    <p:sldId id="312" r:id="rId5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235" autoAdjust="0"/>
    <p:restoredTop sz="94717" autoAdjust="0"/>
  </p:normalViewPr>
  <p:slideViewPr>
    <p:cSldViewPr>
      <p:cViewPr>
        <p:scale>
          <a:sx n="72" d="100"/>
          <a:sy n="72" d="100"/>
        </p:scale>
        <p:origin x="-48"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994BC03-FF8A-4EF1-9D96-048F45B6C9C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ru-RU"/>
        </a:p>
      </dgm:t>
    </dgm:pt>
    <dgm:pt modelId="{A87AD4E2-4B8E-4ECE-8214-FDEE5B41E680}">
      <dgm:prSet phldrT="[Текст]"/>
      <dgm:spPr/>
      <dgm:t>
        <a:bodyPr/>
        <a:lstStyle/>
        <a:p>
          <a:r>
            <a:rPr lang="ru-RU" dirty="0" smtClean="0"/>
            <a:t>ПАЛЕОЛІТ</a:t>
          </a:r>
          <a:endParaRPr lang="ru-RU" dirty="0"/>
        </a:p>
      </dgm:t>
    </dgm:pt>
    <dgm:pt modelId="{29AD10D4-3C8A-4D8E-A346-0C0F9EED63A4}" type="parTrans" cxnId="{31E6BBCA-B457-415E-A814-CDD199CB5504}">
      <dgm:prSet/>
      <dgm:spPr/>
      <dgm:t>
        <a:bodyPr/>
        <a:lstStyle/>
        <a:p>
          <a:endParaRPr lang="ru-RU"/>
        </a:p>
      </dgm:t>
    </dgm:pt>
    <dgm:pt modelId="{383F0642-A6C8-4036-9E77-C12FF914E11C}" type="sibTrans" cxnId="{31E6BBCA-B457-415E-A814-CDD199CB5504}">
      <dgm:prSet/>
      <dgm:spPr/>
      <dgm:t>
        <a:bodyPr/>
        <a:lstStyle/>
        <a:p>
          <a:endParaRPr lang="ru-RU"/>
        </a:p>
      </dgm:t>
    </dgm:pt>
    <dgm:pt modelId="{D00AF408-AC59-4973-BC1F-9DF29F206C3E}">
      <dgm:prSet phldrT="[Текст]"/>
      <dgm:spPr/>
      <dgm:t>
        <a:bodyPr/>
        <a:lstStyle/>
        <a:p>
          <a:r>
            <a:rPr lang="ru-RU" dirty="0" err="1" smtClean="0"/>
            <a:t>Примітивні</a:t>
          </a:r>
          <a:r>
            <a:rPr lang="ru-RU" dirty="0" smtClean="0"/>
            <a:t> </a:t>
          </a:r>
          <a:r>
            <a:rPr lang="ru-RU" dirty="0" err="1" smtClean="0"/>
            <a:t>знаряддя</a:t>
          </a:r>
          <a:r>
            <a:rPr lang="ru-RU" dirty="0" smtClean="0"/>
            <a:t> </a:t>
          </a:r>
          <a:r>
            <a:rPr lang="ru-RU" dirty="0" err="1" smtClean="0"/>
            <a:t>праці</a:t>
          </a:r>
          <a:endParaRPr lang="ru-RU" dirty="0"/>
        </a:p>
      </dgm:t>
    </dgm:pt>
    <dgm:pt modelId="{021A1644-F64B-41A6-9998-86FB64DC6AD1}" type="parTrans" cxnId="{C0013E35-0EAC-4188-8632-05039FA18E77}">
      <dgm:prSet/>
      <dgm:spPr/>
      <dgm:t>
        <a:bodyPr/>
        <a:lstStyle/>
        <a:p>
          <a:endParaRPr lang="ru-RU"/>
        </a:p>
      </dgm:t>
    </dgm:pt>
    <dgm:pt modelId="{75A9F8AF-8F31-41C4-ADDA-E5D5F9F0183B}" type="sibTrans" cxnId="{C0013E35-0EAC-4188-8632-05039FA18E77}">
      <dgm:prSet/>
      <dgm:spPr/>
      <dgm:t>
        <a:bodyPr/>
        <a:lstStyle/>
        <a:p>
          <a:endParaRPr lang="ru-RU"/>
        </a:p>
      </dgm:t>
    </dgm:pt>
    <dgm:pt modelId="{71AFA3DC-445A-4707-BA3E-9A8C71BA5C9C}">
      <dgm:prSet phldrT="[Текст]"/>
      <dgm:spPr/>
      <dgm:t>
        <a:bodyPr/>
        <a:lstStyle/>
        <a:p>
          <a:r>
            <a:rPr lang="ru-RU" dirty="0" smtClean="0"/>
            <a:t>МЕЗОЛІТ</a:t>
          </a:r>
          <a:endParaRPr lang="ru-RU" dirty="0"/>
        </a:p>
      </dgm:t>
    </dgm:pt>
    <dgm:pt modelId="{8FF25499-E3FD-44EF-A692-05DC2D8A7083}" type="parTrans" cxnId="{4E1E262D-BDD5-4FAC-8B1C-3EF66100A617}">
      <dgm:prSet/>
      <dgm:spPr/>
      <dgm:t>
        <a:bodyPr/>
        <a:lstStyle/>
        <a:p>
          <a:endParaRPr lang="ru-RU"/>
        </a:p>
      </dgm:t>
    </dgm:pt>
    <dgm:pt modelId="{A7123575-69B2-4E8D-9D69-E0E5B17404E0}" type="sibTrans" cxnId="{4E1E262D-BDD5-4FAC-8B1C-3EF66100A617}">
      <dgm:prSet/>
      <dgm:spPr/>
      <dgm:t>
        <a:bodyPr/>
        <a:lstStyle/>
        <a:p>
          <a:endParaRPr lang="ru-RU"/>
        </a:p>
      </dgm:t>
    </dgm:pt>
    <dgm:pt modelId="{8960F424-95D9-43CA-B5E8-52F35CA0F102}">
      <dgm:prSet phldrT="[Текст]"/>
      <dgm:spPr/>
      <dgm:t>
        <a:bodyPr/>
        <a:lstStyle/>
        <a:p>
          <a:r>
            <a:rPr lang="ru-RU" dirty="0" err="1" smtClean="0"/>
            <a:t>Зародження</a:t>
          </a:r>
          <a:r>
            <a:rPr lang="ru-RU" dirty="0" smtClean="0"/>
            <a:t> </a:t>
          </a:r>
          <a:r>
            <a:rPr lang="ru-RU" dirty="0" err="1" smtClean="0"/>
            <a:t>мистецтва</a:t>
          </a:r>
          <a:endParaRPr lang="ru-RU" dirty="0"/>
        </a:p>
      </dgm:t>
    </dgm:pt>
    <dgm:pt modelId="{EBAE74E1-72CD-42D0-9824-7B17F946016E}" type="parTrans" cxnId="{1C3D4ABD-C35B-4885-924B-5DACEC297CB6}">
      <dgm:prSet/>
      <dgm:spPr/>
      <dgm:t>
        <a:bodyPr/>
        <a:lstStyle/>
        <a:p>
          <a:endParaRPr lang="ru-RU"/>
        </a:p>
      </dgm:t>
    </dgm:pt>
    <dgm:pt modelId="{58B4653F-381F-4EB8-8234-2BBF5982216C}" type="sibTrans" cxnId="{1C3D4ABD-C35B-4885-924B-5DACEC297CB6}">
      <dgm:prSet/>
      <dgm:spPr/>
      <dgm:t>
        <a:bodyPr/>
        <a:lstStyle/>
        <a:p>
          <a:endParaRPr lang="ru-RU"/>
        </a:p>
      </dgm:t>
    </dgm:pt>
    <dgm:pt modelId="{A54BE54B-208B-46D0-9DCC-3E492BA5D227}">
      <dgm:prSet phldrT="[Текст]"/>
      <dgm:spPr/>
      <dgm:t>
        <a:bodyPr/>
        <a:lstStyle/>
        <a:p>
          <a:r>
            <a:rPr lang="ru-RU" dirty="0" smtClean="0"/>
            <a:t>НЕОЛІТ</a:t>
          </a:r>
          <a:endParaRPr lang="ru-RU" dirty="0"/>
        </a:p>
      </dgm:t>
    </dgm:pt>
    <dgm:pt modelId="{EE7A970C-F18E-45B0-82CE-57EE07EFCBD9}" type="parTrans" cxnId="{7C4A2DA6-CB01-41EC-8A56-05C7CA9F4105}">
      <dgm:prSet/>
      <dgm:spPr/>
      <dgm:t>
        <a:bodyPr/>
        <a:lstStyle/>
        <a:p>
          <a:endParaRPr lang="ru-RU"/>
        </a:p>
      </dgm:t>
    </dgm:pt>
    <dgm:pt modelId="{2361EE52-EEED-4187-AF91-B57CFDAC20AE}" type="sibTrans" cxnId="{7C4A2DA6-CB01-41EC-8A56-05C7CA9F4105}">
      <dgm:prSet/>
      <dgm:spPr/>
      <dgm:t>
        <a:bodyPr/>
        <a:lstStyle/>
        <a:p>
          <a:endParaRPr lang="ru-RU"/>
        </a:p>
      </dgm:t>
    </dgm:pt>
    <dgm:pt modelId="{ADB8B031-68C0-4E0C-83BE-CBF67EBFA7F8}">
      <dgm:prSet phldrT="[Текст]"/>
      <dgm:spPr/>
      <dgm:t>
        <a:bodyPr/>
        <a:lstStyle/>
        <a:p>
          <a:r>
            <a:rPr lang="ru-RU" dirty="0" err="1" smtClean="0"/>
            <a:t>Вироби</a:t>
          </a:r>
          <a:r>
            <a:rPr lang="ru-RU" dirty="0" smtClean="0"/>
            <a:t> з </a:t>
          </a:r>
          <a:r>
            <a:rPr lang="ru-RU" dirty="0" err="1" smtClean="0"/>
            <a:t>кераміки</a:t>
          </a:r>
          <a:endParaRPr lang="ru-RU" dirty="0"/>
        </a:p>
      </dgm:t>
    </dgm:pt>
    <dgm:pt modelId="{2E6A0A23-198F-4EF3-A03F-EB913E9FE7F6}" type="parTrans" cxnId="{1D29A81F-47BB-448F-BE79-8B403215307E}">
      <dgm:prSet/>
      <dgm:spPr/>
      <dgm:t>
        <a:bodyPr/>
        <a:lstStyle/>
        <a:p>
          <a:endParaRPr lang="ru-RU"/>
        </a:p>
      </dgm:t>
    </dgm:pt>
    <dgm:pt modelId="{14FC6F3A-EF9C-42F0-B789-AA499EF14157}" type="sibTrans" cxnId="{1D29A81F-47BB-448F-BE79-8B403215307E}">
      <dgm:prSet/>
      <dgm:spPr/>
      <dgm:t>
        <a:bodyPr/>
        <a:lstStyle/>
        <a:p>
          <a:endParaRPr lang="ru-RU"/>
        </a:p>
      </dgm:t>
    </dgm:pt>
    <dgm:pt modelId="{4BBC17EF-4CA0-420F-993F-3BE003CCF8D3}" type="pres">
      <dgm:prSet presAssocID="{E994BC03-FF8A-4EF1-9D96-048F45B6C9C2}" presName="Name0" presStyleCnt="0">
        <dgm:presLayoutVars>
          <dgm:dir/>
          <dgm:animLvl val="lvl"/>
          <dgm:resizeHandles val="exact"/>
        </dgm:presLayoutVars>
      </dgm:prSet>
      <dgm:spPr/>
      <dgm:t>
        <a:bodyPr/>
        <a:lstStyle/>
        <a:p>
          <a:endParaRPr lang="ru-RU"/>
        </a:p>
      </dgm:t>
    </dgm:pt>
    <dgm:pt modelId="{82858ACD-80EC-4811-B5AD-9801DC406AAD}" type="pres">
      <dgm:prSet presAssocID="{A87AD4E2-4B8E-4ECE-8214-FDEE5B41E680}" presName="composite" presStyleCnt="0"/>
      <dgm:spPr/>
    </dgm:pt>
    <dgm:pt modelId="{C10BF375-AF9B-4366-B6D2-894A325AC162}" type="pres">
      <dgm:prSet presAssocID="{A87AD4E2-4B8E-4ECE-8214-FDEE5B41E680}" presName="parTx" presStyleLbl="alignNode1" presStyleIdx="0" presStyleCnt="3">
        <dgm:presLayoutVars>
          <dgm:chMax val="0"/>
          <dgm:chPref val="0"/>
          <dgm:bulletEnabled val="1"/>
        </dgm:presLayoutVars>
      </dgm:prSet>
      <dgm:spPr/>
      <dgm:t>
        <a:bodyPr/>
        <a:lstStyle/>
        <a:p>
          <a:endParaRPr lang="ru-RU"/>
        </a:p>
      </dgm:t>
    </dgm:pt>
    <dgm:pt modelId="{1C63C3FA-4D10-458F-9334-94BFAC0B8783}" type="pres">
      <dgm:prSet presAssocID="{A87AD4E2-4B8E-4ECE-8214-FDEE5B41E680}" presName="desTx" presStyleLbl="alignAccFollowNode1" presStyleIdx="0" presStyleCnt="3">
        <dgm:presLayoutVars>
          <dgm:bulletEnabled val="1"/>
        </dgm:presLayoutVars>
      </dgm:prSet>
      <dgm:spPr/>
      <dgm:t>
        <a:bodyPr/>
        <a:lstStyle/>
        <a:p>
          <a:endParaRPr lang="ru-RU"/>
        </a:p>
      </dgm:t>
    </dgm:pt>
    <dgm:pt modelId="{E6BB4629-70CF-4743-BC5A-9AB77BC8F2E6}" type="pres">
      <dgm:prSet presAssocID="{383F0642-A6C8-4036-9E77-C12FF914E11C}" presName="space" presStyleCnt="0"/>
      <dgm:spPr/>
    </dgm:pt>
    <dgm:pt modelId="{D0DEB96F-654E-4013-9ADB-EEF596D343B8}" type="pres">
      <dgm:prSet presAssocID="{71AFA3DC-445A-4707-BA3E-9A8C71BA5C9C}" presName="composite" presStyleCnt="0"/>
      <dgm:spPr/>
    </dgm:pt>
    <dgm:pt modelId="{77C8D2E1-8269-4062-BCE1-15DD7A36DB08}" type="pres">
      <dgm:prSet presAssocID="{71AFA3DC-445A-4707-BA3E-9A8C71BA5C9C}" presName="parTx" presStyleLbl="alignNode1" presStyleIdx="1" presStyleCnt="3">
        <dgm:presLayoutVars>
          <dgm:chMax val="0"/>
          <dgm:chPref val="0"/>
          <dgm:bulletEnabled val="1"/>
        </dgm:presLayoutVars>
      </dgm:prSet>
      <dgm:spPr/>
      <dgm:t>
        <a:bodyPr/>
        <a:lstStyle/>
        <a:p>
          <a:endParaRPr lang="ru-RU"/>
        </a:p>
      </dgm:t>
    </dgm:pt>
    <dgm:pt modelId="{E4ABBF67-C334-4CF8-AC71-3D744587C155}" type="pres">
      <dgm:prSet presAssocID="{71AFA3DC-445A-4707-BA3E-9A8C71BA5C9C}" presName="desTx" presStyleLbl="alignAccFollowNode1" presStyleIdx="1" presStyleCnt="3">
        <dgm:presLayoutVars>
          <dgm:bulletEnabled val="1"/>
        </dgm:presLayoutVars>
      </dgm:prSet>
      <dgm:spPr/>
      <dgm:t>
        <a:bodyPr/>
        <a:lstStyle/>
        <a:p>
          <a:endParaRPr lang="ru-RU"/>
        </a:p>
      </dgm:t>
    </dgm:pt>
    <dgm:pt modelId="{8966EC62-BCA5-4735-B92D-A0289C78D988}" type="pres">
      <dgm:prSet presAssocID="{A7123575-69B2-4E8D-9D69-E0E5B17404E0}" presName="space" presStyleCnt="0"/>
      <dgm:spPr/>
    </dgm:pt>
    <dgm:pt modelId="{01ED925D-F011-446C-9C50-9B77A0DBE3B9}" type="pres">
      <dgm:prSet presAssocID="{A54BE54B-208B-46D0-9DCC-3E492BA5D227}" presName="composite" presStyleCnt="0"/>
      <dgm:spPr/>
    </dgm:pt>
    <dgm:pt modelId="{D0615E6C-A80D-4336-B7AC-8512EA7843EE}" type="pres">
      <dgm:prSet presAssocID="{A54BE54B-208B-46D0-9DCC-3E492BA5D227}" presName="parTx" presStyleLbl="alignNode1" presStyleIdx="2" presStyleCnt="3">
        <dgm:presLayoutVars>
          <dgm:chMax val="0"/>
          <dgm:chPref val="0"/>
          <dgm:bulletEnabled val="1"/>
        </dgm:presLayoutVars>
      </dgm:prSet>
      <dgm:spPr/>
      <dgm:t>
        <a:bodyPr/>
        <a:lstStyle/>
        <a:p>
          <a:endParaRPr lang="ru-RU"/>
        </a:p>
      </dgm:t>
    </dgm:pt>
    <dgm:pt modelId="{92B9D2DB-A1C2-4C8C-AAEE-74365EF5240C}" type="pres">
      <dgm:prSet presAssocID="{A54BE54B-208B-46D0-9DCC-3E492BA5D227}" presName="desTx" presStyleLbl="alignAccFollowNode1" presStyleIdx="2" presStyleCnt="3">
        <dgm:presLayoutVars>
          <dgm:bulletEnabled val="1"/>
        </dgm:presLayoutVars>
      </dgm:prSet>
      <dgm:spPr/>
      <dgm:t>
        <a:bodyPr/>
        <a:lstStyle/>
        <a:p>
          <a:endParaRPr lang="ru-RU"/>
        </a:p>
      </dgm:t>
    </dgm:pt>
  </dgm:ptLst>
  <dgm:cxnLst>
    <dgm:cxn modelId="{7C4A2DA6-CB01-41EC-8A56-05C7CA9F4105}" srcId="{E994BC03-FF8A-4EF1-9D96-048F45B6C9C2}" destId="{A54BE54B-208B-46D0-9DCC-3E492BA5D227}" srcOrd="2" destOrd="0" parTransId="{EE7A970C-F18E-45B0-82CE-57EE07EFCBD9}" sibTransId="{2361EE52-EEED-4187-AF91-B57CFDAC20AE}"/>
    <dgm:cxn modelId="{C0013E35-0EAC-4188-8632-05039FA18E77}" srcId="{A87AD4E2-4B8E-4ECE-8214-FDEE5B41E680}" destId="{D00AF408-AC59-4973-BC1F-9DF29F206C3E}" srcOrd="0" destOrd="0" parTransId="{021A1644-F64B-41A6-9998-86FB64DC6AD1}" sibTransId="{75A9F8AF-8F31-41C4-ADDA-E5D5F9F0183B}"/>
    <dgm:cxn modelId="{1C3D4ABD-C35B-4885-924B-5DACEC297CB6}" srcId="{71AFA3DC-445A-4707-BA3E-9A8C71BA5C9C}" destId="{8960F424-95D9-43CA-B5E8-52F35CA0F102}" srcOrd="0" destOrd="0" parTransId="{EBAE74E1-72CD-42D0-9824-7B17F946016E}" sibTransId="{58B4653F-381F-4EB8-8234-2BBF5982216C}"/>
    <dgm:cxn modelId="{4BFE5E55-8619-4F9E-AE26-EB49EC1DA7FA}" type="presOf" srcId="{8960F424-95D9-43CA-B5E8-52F35CA0F102}" destId="{E4ABBF67-C334-4CF8-AC71-3D744587C155}" srcOrd="0" destOrd="0" presId="urn:microsoft.com/office/officeart/2005/8/layout/hList1"/>
    <dgm:cxn modelId="{7809C8D6-7C13-4699-BAA6-2D7CAC657166}" type="presOf" srcId="{71AFA3DC-445A-4707-BA3E-9A8C71BA5C9C}" destId="{77C8D2E1-8269-4062-BCE1-15DD7A36DB08}" srcOrd="0" destOrd="0" presId="urn:microsoft.com/office/officeart/2005/8/layout/hList1"/>
    <dgm:cxn modelId="{4E1E262D-BDD5-4FAC-8B1C-3EF66100A617}" srcId="{E994BC03-FF8A-4EF1-9D96-048F45B6C9C2}" destId="{71AFA3DC-445A-4707-BA3E-9A8C71BA5C9C}" srcOrd="1" destOrd="0" parTransId="{8FF25499-E3FD-44EF-A692-05DC2D8A7083}" sibTransId="{A7123575-69B2-4E8D-9D69-E0E5B17404E0}"/>
    <dgm:cxn modelId="{429E1293-75E2-4271-A252-F529D23E4D76}" type="presOf" srcId="{A54BE54B-208B-46D0-9DCC-3E492BA5D227}" destId="{D0615E6C-A80D-4336-B7AC-8512EA7843EE}" srcOrd="0" destOrd="0" presId="urn:microsoft.com/office/officeart/2005/8/layout/hList1"/>
    <dgm:cxn modelId="{C5C4D593-76A7-4334-8BAA-0097F262B732}" type="presOf" srcId="{ADB8B031-68C0-4E0C-83BE-CBF67EBFA7F8}" destId="{92B9D2DB-A1C2-4C8C-AAEE-74365EF5240C}" srcOrd="0" destOrd="0" presId="urn:microsoft.com/office/officeart/2005/8/layout/hList1"/>
    <dgm:cxn modelId="{A4530330-A774-4584-954A-DDE4CB5A6982}" type="presOf" srcId="{E994BC03-FF8A-4EF1-9D96-048F45B6C9C2}" destId="{4BBC17EF-4CA0-420F-993F-3BE003CCF8D3}" srcOrd="0" destOrd="0" presId="urn:microsoft.com/office/officeart/2005/8/layout/hList1"/>
    <dgm:cxn modelId="{9EC1083F-C8A0-400D-A39B-337F40A11C7B}" type="presOf" srcId="{D00AF408-AC59-4973-BC1F-9DF29F206C3E}" destId="{1C63C3FA-4D10-458F-9334-94BFAC0B8783}" srcOrd="0" destOrd="0" presId="urn:microsoft.com/office/officeart/2005/8/layout/hList1"/>
    <dgm:cxn modelId="{31E6BBCA-B457-415E-A814-CDD199CB5504}" srcId="{E994BC03-FF8A-4EF1-9D96-048F45B6C9C2}" destId="{A87AD4E2-4B8E-4ECE-8214-FDEE5B41E680}" srcOrd="0" destOrd="0" parTransId="{29AD10D4-3C8A-4D8E-A346-0C0F9EED63A4}" sibTransId="{383F0642-A6C8-4036-9E77-C12FF914E11C}"/>
    <dgm:cxn modelId="{89664923-29E8-4BD7-A4BB-1BA190F858E0}" type="presOf" srcId="{A87AD4E2-4B8E-4ECE-8214-FDEE5B41E680}" destId="{C10BF375-AF9B-4366-B6D2-894A325AC162}" srcOrd="0" destOrd="0" presId="urn:microsoft.com/office/officeart/2005/8/layout/hList1"/>
    <dgm:cxn modelId="{1D29A81F-47BB-448F-BE79-8B403215307E}" srcId="{A54BE54B-208B-46D0-9DCC-3E492BA5D227}" destId="{ADB8B031-68C0-4E0C-83BE-CBF67EBFA7F8}" srcOrd="0" destOrd="0" parTransId="{2E6A0A23-198F-4EF3-A03F-EB913E9FE7F6}" sibTransId="{14FC6F3A-EF9C-42F0-B789-AA499EF14157}"/>
    <dgm:cxn modelId="{605FF0F9-3DE9-4509-BACD-751F627E8C90}" type="presParOf" srcId="{4BBC17EF-4CA0-420F-993F-3BE003CCF8D3}" destId="{82858ACD-80EC-4811-B5AD-9801DC406AAD}" srcOrd="0" destOrd="0" presId="urn:microsoft.com/office/officeart/2005/8/layout/hList1"/>
    <dgm:cxn modelId="{F6C63EB5-E1FA-4D92-8782-759E7B35BE6D}" type="presParOf" srcId="{82858ACD-80EC-4811-B5AD-9801DC406AAD}" destId="{C10BF375-AF9B-4366-B6D2-894A325AC162}" srcOrd="0" destOrd="0" presId="urn:microsoft.com/office/officeart/2005/8/layout/hList1"/>
    <dgm:cxn modelId="{9F1687C7-6104-4433-BC62-12AE9DC14FB7}" type="presParOf" srcId="{82858ACD-80EC-4811-B5AD-9801DC406AAD}" destId="{1C63C3FA-4D10-458F-9334-94BFAC0B8783}" srcOrd="1" destOrd="0" presId="urn:microsoft.com/office/officeart/2005/8/layout/hList1"/>
    <dgm:cxn modelId="{4625378A-C5A2-4ED7-B524-98F936345CC1}" type="presParOf" srcId="{4BBC17EF-4CA0-420F-993F-3BE003CCF8D3}" destId="{E6BB4629-70CF-4743-BC5A-9AB77BC8F2E6}" srcOrd="1" destOrd="0" presId="urn:microsoft.com/office/officeart/2005/8/layout/hList1"/>
    <dgm:cxn modelId="{BAC9A533-E7B7-4FDA-A7AE-36DDE7408DC2}" type="presParOf" srcId="{4BBC17EF-4CA0-420F-993F-3BE003CCF8D3}" destId="{D0DEB96F-654E-4013-9ADB-EEF596D343B8}" srcOrd="2" destOrd="0" presId="urn:microsoft.com/office/officeart/2005/8/layout/hList1"/>
    <dgm:cxn modelId="{F659AA0C-FC82-46DA-8A52-1B16DF873FDC}" type="presParOf" srcId="{D0DEB96F-654E-4013-9ADB-EEF596D343B8}" destId="{77C8D2E1-8269-4062-BCE1-15DD7A36DB08}" srcOrd="0" destOrd="0" presId="urn:microsoft.com/office/officeart/2005/8/layout/hList1"/>
    <dgm:cxn modelId="{3C0CD62B-424A-4285-9F8D-C5ABFD07FDDB}" type="presParOf" srcId="{D0DEB96F-654E-4013-9ADB-EEF596D343B8}" destId="{E4ABBF67-C334-4CF8-AC71-3D744587C155}" srcOrd="1" destOrd="0" presId="urn:microsoft.com/office/officeart/2005/8/layout/hList1"/>
    <dgm:cxn modelId="{E1FBA111-7CDA-4418-B413-80B9FBB2A43E}" type="presParOf" srcId="{4BBC17EF-4CA0-420F-993F-3BE003CCF8D3}" destId="{8966EC62-BCA5-4735-B92D-A0289C78D988}" srcOrd="3" destOrd="0" presId="urn:microsoft.com/office/officeart/2005/8/layout/hList1"/>
    <dgm:cxn modelId="{A24AD918-08F1-4395-A53A-A0D72E351915}" type="presParOf" srcId="{4BBC17EF-4CA0-420F-993F-3BE003CCF8D3}" destId="{01ED925D-F011-446C-9C50-9B77A0DBE3B9}" srcOrd="4" destOrd="0" presId="urn:microsoft.com/office/officeart/2005/8/layout/hList1"/>
    <dgm:cxn modelId="{CA9BD3FE-5A79-4C73-9E68-4EAB506E6586}" type="presParOf" srcId="{01ED925D-F011-446C-9C50-9B77A0DBE3B9}" destId="{D0615E6C-A80D-4336-B7AC-8512EA7843EE}" srcOrd="0" destOrd="0" presId="urn:microsoft.com/office/officeart/2005/8/layout/hList1"/>
    <dgm:cxn modelId="{0DA69153-93FF-406D-A98E-6321CE75EA43}" type="presParOf" srcId="{01ED925D-F011-446C-9C50-9B77A0DBE3B9}" destId="{92B9D2DB-A1C2-4C8C-AAEE-74365EF5240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BF375-AF9B-4366-B6D2-894A325AC162}">
      <dsp:nvSpPr>
        <dsp:cNvPr id="0" name=""/>
        <dsp:cNvSpPr/>
      </dsp:nvSpPr>
      <dsp:spPr>
        <a:xfrm>
          <a:off x="2722" y="1192834"/>
          <a:ext cx="2654732"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ru-RU" sz="2700" kern="1200" dirty="0" smtClean="0"/>
            <a:t>ПАЛЕОЛІТ</a:t>
          </a:r>
          <a:endParaRPr lang="ru-RU" sz="2700" kern="1200" dirty="0"/>
        </a:p>
      </dsp:txBody>
      <dsp:txXfrm>
        <a:off x="2722" y="1192834"/>
        <a:ext cx="2654732" cy="777600"/>
      </dsp:txXfrm>
    </dsp:sp>
    <dsp:sp modelId="{1C63C3FA-4D10-458F-9334-94BFAC0B8783}">
      <dsp:nvSpPr>
        <dsp:cNvPr id="0" name=""/>
        <dsp:cNvSpPr/>
      </dsp:nvSpPr>
      <dsp:spPr>
        <a:xfrm>
          <a:off x="2722" y="1970434"/>
          <a:ext cx="2654732" cy="14452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ru-RU" sz="2700" kern="1200" dirty="0" err="1" smtClean="0"/>
            <a:t>Примітивні</a:t>
          </a:r>
          <a:r>
            <a:rPr lang="ru-RU" sz="2700" kern="1200" dirty="0" smtClean="0"/>
            <a:t> </a:t>
          </a:r>
          <a:r>
            <a:rPr lang="ru-RU" sz="2700" kern="1200" dirty="0" err="1" smtClean="0"/>
            <a:t>знаряддя</a:t>
          </a:r>
          <a:r>
            <a:rPr lang="ru-RU" sz="2700" kern="1200" dirty="0" smtClean="0"/>
            <a:t> </a:t>
          </a:r>
          <a:r>
            <a:rPr lang="ru-RU" sz="2700" kern="1200" dirty="0" err="1" smtClean="0"/>
            <a:t>праці</a:t>
          </a:r>
          <a:endParaRPr lang="ru-RU" sz="2700" kern="1200" dirty="0"/>
        </a:p>
      </dsp:txBody>
      <dsp:txXfrm>
        <a:off x="2722" y="1970434"/>
        <a:ext cx="2654732" cy="1445242"/>
      </dsp:txXfrm>
    </dsp:sp>
    <dsp:sp modelId="{77C8D2E1-8269-4062-BCE1-15DD7A36DB08}">
      <dsp:nvSpPr>
        <dsp:cNvPr id="0" name=""/>
        <dsp:cNvSpPr/>
      </dsp:nvSpPr>
      <dsp:spPr>
        <a:xfrm>
          <a:off x="3029117" y="1192834"/>
          <a:ext cx="2654732"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ru-RU" sz="2700" kern="1200" dirty="0" smtClean="0"/>
            <a:t>МЕЗОЛІТ</a:t>
          </a:r>
          <a:endParaRPr lang="ru-RU" sz="2700" kern="1200" dirty="0"/>
        </a:p>
      </dsp:txBody>
      <dsp:txXfrm>
        <a:off x="3029117" y="1192834"/>
        <a:ext cx="2654732" cy="777600"/>
      </dsp:txXfrm>
    </dsp:sp>
    <dsp:sp modelId="{E4ABBF67-C334-4CF8-AC71-3D744587C155}">
      <dsp:nvSpPr>
        <dsp:cNvPr id="0" name=""/>
        <dsp:cNvSpPr/>
      </dsp:nvSpPr>
      <dsp:spPr>
        <a:xfrm>
          <a:off x="3029117" y="1970434"/>
          <a:ext cx="2654732" cy="14452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ru-RU" sz="2700" kern="1200" dirty="0" err="1" smtClean="0"/>
            <a:t>Зародження</a:t>
          </a:r>
          <a:r>
            <a:rPr lang="ru-RU" sz="2700" kern="1200" dirty="0" smtClean="0"/>
            <a:t> </a:t>
          </a:r>
          <a:r>
            <a:rPr lang="ru-RU" sz="2700" kern="1200" dirty="0" err="1" smtClean="0"/>
            <a:t>мистецтва</a:t>
          </a:r>
          <a:endParaRPr lang="ru-RU" sz="2700" kern="1200" dirty="0"/>
        </a:p>
      </dsp:txBody>
      <dsp:txXfrm>
        <a:off x="3029117" y="1970434"/>
        <a:ext cx="2654732" cy="1445242"/>
      </dsp:txXfrm>
    </dsp:sp>
    <dsp:sp modelId="{D0615E6C-A80D-4336-B7AC-8512EA7843EE}">
      <dsp:nvSpPr>
        <dsp:cNvPr id="0" name=""/>
        <dsp:cNvSpPr/>
      </dsp:nvSpPr>
      <dsp:spPr>
        <a:xfrm>
          <a:off x="6055512" y="1192834"/>
          <a:ext cx="2654732" cy="777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ru-RU" sz="2700" kern="1200" dirty="0" smtClean="0"/>
            <a:t>НЕОЛІТ</a:t>
          </a:r>
          <a:endParaRPr lang="ru-RU" sz="2700" kern="1200" dirty="0"/>
        </a:p>
      </dsp:txBody>
      <dsp:txXfrm>
        <a:off x="6055512" y="1192834"/>
        <a:ext cx="2654732" cy="777600"/>
      </dsp:txXfrm>
    </dsp:sp>
    <dsp:sp modelId="{92B9D2DB-A1C2-4C8C-AAEE-74365EF5240C}">
      <dsp:nvSpPr>
        <dsp:cNvPr id="0" name=""/>
        <dsp:cNvSpPr/>
      </dsp:nvSpPr>
      <dsp:spPr>
        <a:xfrm>
          <a:off x="6055512" y="1970434"/>
          <a:ext cx="2654732" cy="1445242"/>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ru-RU" sz="2700" kern="1200" dirty="0" err="1" smtClean="0"/>
            <a:t>Вироби</a:t>
          </a:r>
          <a:r>
            <a:rPr lang="ru-RU" sz="2700" kern="1200" dirty="0" smtClean="0"/>
            <a:t> з </a:t>
          </a:r>
          <a:r>
            <a:rPr lang="ru-RU" sz="2700" kern="1200" dirty="0" err="1" smtClean="0"/>
            <a:t>кераміки</a:t>
          </a:r>
          <a:endParaRPr lang="ru-RU" sz="2700" kern="1200" dirty="0"/>
        </a:p>
      </dsp:txBody>
      <dsp:txXfrm>
        <a:off x="6055512" y="1970434"/>
        <a:ext cx="2654732" cy="144524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3284B4-7C94-4268-B6FF-6E3129327168}" type="datetimeFigureOut">
              <a:rPr lang="uk-UA" smtClean="0"/>
              <a:pPr/>
              <a:t>02.09.2025</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68C921-089E-4B88-A90C-CFED53BF0764}" type="slidenum">
              <a:rPr lang="uk-UA" smtClean="0"/>
              <a:pPr/>
              <a:t>‹#›</a:t>
            </a:fld>
            <a:endParaRPr lang="uk-UA"/>
          </a:p>
        </p:txBody>
      </p:sp>
    </p:spTree>
    <p:extLst>
      <p:ext uri="{BB962C8B-B14F-4D97-AF65-F5344CB8AC3E}">
        <p14:creationId xmlns:p14="http://schemas.microsoft.com/office/powerpoint/2010/main" val="34720293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Титульний слайд">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Місце для заголовка 1"/>
          <p:cNvSpPr>
            <a:spLocks noGrp="1"/>
          </p:cNvSpPr>
          <p:nvPr>
            <p:ph type="title"/>
          </p:nvPr>
        </p:nvSpPr>
        <p:spPr>
          <a:xfrm>
            <a:off x="251222" y="1992474"/>
            <a:ext cx="8641556" cy="3190553"/>
          </a:xfrm>
          <a:prstGeom prst="rect">
            <a:avLst/>
          </a:prstGeom>
        </p:spPr>
        <p:txBody>
          <a:bodyPr vert="horz" lIns="91440" tIns="45720" rIns="91440" bIns="45720" rtlCol="0" anchor="ctr">
            <a:normAutofit/>
          </a:bodyPr>
          <a:lstStyle>
            <a:lvl1pPr algn="ctr">
              <a:defRPr sz="5400">
                <a:solidFill>
                  <a:schemeClr val="bg1"/>
                </a:solidFill>
              </a:defRPr>
            </a:lvl1pPr>
          </a:lstStyle>
          <a:p>
            <a:r>
              <a:rPr lang="ru-RU" smtClean="0"/>
              <a:t>Образец заголовка</a:t>
            </a:r>
            <a:endParaRPr lang="uk-UA" dirty="0"/>
          </a:p>
        </p:txBody>
      </p:sp>
    </p:spTree>
    <p:extLst>
      <p:ext uri="{BB962C8B-B14F-4D97-AF65-F5344CB8AC3E}">
        <p14:creationId xmlns:p14="http://schemas.microsoft.com/office/powerpoint/2010/main" val="77590474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Основний слайд">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07"/>
            <a:ext cx="9144000" cy="6858000"/>
          </a:xfrm>
          <a:prstGeom prst="rect">
            <a:avLst/>
          </a:prstGeom>
        </p:spPr>
      </p:pic>
      <p:sp>
        <p:nvSpPr>
          <p:cNvPr id="7" name="Місце для заголовка 1"/>
          <p:cNvSpPr>
            <a:spLocks noGrp="1"/>
          </p:cNvSpPr>
          <p:nvPr>
            <p:ph type="title"/>
          </p:nvPr>
        </p:nvSpPr>
        <p:spPr>
          <a:xfrm>
            <a:off x="251221" y="188914"/>
            <a:ext cx="8641556" cy="1405108"/>
          </a:xfrm>
          <a:prstGeom prst="rect">
            <a:avLst/>
          </a:prstGeom>
        </p:spPr>
        <p:txBody>
          <a:bodyPr vert="horz" lIns="91440" tIns="45720" rIns="91440" bIns="45720" rtlCol="0" anchor="t">
            <a:normAutofit/>
          </a:bodyPr>
          <a:lstStyle/>
          <a:p>
            <a:r>
              <a:rPr lang="ru-RU" smtClean="0"/>
              <a:t>Образец заголовка</a:t>
            </a:r>
            <a:endParaRPr lang="uk-UA" dirty="0"/>
          </a:p>
        </p:txBody>
      </p:sp>
      <p:sp>
        <p:nvSpPr>
          <p:cNvPr id="5" name="Місце для тексту 4"/>
          <p:cNvSpPr>
            <a:spLocks noGrp="1"/>
          </p:cNvSpPr>
          <p:nvPr>
            <p:ph type="body" sz="quarter" idx="10"/>
          </p:nvPr>
        </p:nvSpPr>
        <p:spPr>
          <a:xfrm>
            <a:off x="251223" y="1593851"/>
            <a:ext cx="8641556" cy="4176713"/>
          </a:xfrm>
          <a:prstGeom prst="rect">
            <a:avLst/>
          </a:prstGeom>
        </p:spPr>
        <p:txBody>
          <a:bodyPr/>
          <a:lstStyle>
            <a:lvl1pPr>
              <a:defRPr sz="3600" b="1"/>
            </a:lvl1pPr>
          </a:lstStyle>
          <a:p>
            <a:pPr lvl="0"/>
            <a:r>
              <a:rPr lang="ru-RU" smtClean="0"/>
              <a:t>Образец текста</a:t>
            </a:r>
          </a:p>
          <a:p>
            <a:pPr lvl="1"/>
            <a:r>
              <a:rPr lang="ru-RU" smtClean="0"/>
              <a:t>Второй уровень</a:t>
            </a:r>
          </a:p>
        </p:txBody>
      </p:sp>
    </p:spTree>
    <p:extLst>
      <p:ext uri="{BB962C8B-B14F-4D97-AF65-F5344CB8AC3E}">
        <p14:creationId xmlns:p14="http://schemas.microsoft.com/office/powerpoint/2010/main" val="256395217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Основний слайд з вмістом">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8707"/>
            <a:ext cx="9144000" cy="6858000"/>
          </a:xfrm>
          <a:prstGeom prst="rect">
            <a:avLst/>
          </a:prstGeom>
        </p:spPr>
      </p:pic>
      <p:sp>
        <p:nvSpPr>
          <p:cNvPr id="4" name="Місце для вмісту 3"/>
          <p:cNvSpPr>
            <a:spLocks noGrp="1"/>
          </p:cNvSpPr>
          <p:nvPr>
            <p:ph sz="quarter" idx="10"/>
          </p:nvPr>
        </p:nvSpPr>
        <p:spPr>
          <a:xfrm>
            <a:off x="251223" y="188914"/>
            <a:ext cx="8641556" cy="5578475"/>
          </a:xfrm>
          <a:prstGeom prst="rect">
            <a:avLst/>
          </a:prstGeom>
        </p:spPr>
        <p:txBody>
          <a:bodyPr/>
          <a:lstStyle>
            <a:lvl1pPr>
              <a:defRPr sz="3200" b="1"/>
            </a:lvl1pPr>
          </a:lstStyle>
          <a:p>
            <a:pPr lvl="0"/>
            <a:r>
              <a:rPr lang="ru-RU" smtClean="0"/>
              <a:t>Образец текста</a:t>
            </a:r>
          </a:p>
          <a:p>
            <a:pPr lvl="1"/>
            <a:r>
              <a:rPr lang="ru-RU" smtClean="0"/>
              <a:t>Второй уровень</a:t>
            </a:r>
          </a:p>
        </p:txBody>
      </p:sp>
    </p:spTree>
    <p:extLst>
      <p:ext uri="{BB962C8B-B14F-4D97-AF65-F5344CB8AC3E}">
        <p14:creationId xmlns:p14="http://schemas.microsoft.com/office/powerpoint/2010/main" val="319292746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ФІнальний слайд">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1222195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Заголовок и объект">
    <p:spTree>
      <p:nvGrpSpPr>
        <p:cNvPr id="1" name=""/>
        <p:cNvGrpSpPr/>
        <p:nvPr/>
      </p:nvGrpSpPr>
      <p:grpSpPr>
        <a:xfrm>
          <a:off x="0" y="0"/>
          <a:ext cx="0" cy="0"/>
          <a:chOff x="0" y="0"/>
          <a:chExt cx="0" cy="0"/>
        </a:xfrm>
      </p:grpSpPr>
      <p:sp>
        <p:nvSpPr>
          <p:cNvPr id="9" name="Объект 8"/>
          <p:cNvSpPr>
            <a:spLocks noGrp="1"/>
          </p:cNvSpPr>
          <p:nvPr>
            <p:ph idx="1"/>
          </p:nvPr>
        </p:nvSpPr>
        <p:spPr>
          <a:xfrm>
            <a:off x="457200" y="1524000"/>
            <a:ext cx="8229600" cy="4572000"/>
          </a:xfrm>
          <a:prstGeom prst="rect">
            <a:avLst/>
          </a:prstGeo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a:xfrm>
            <a:off x="5791200" y="6203667"/>
            <a:ext cx="2590800" cy="384048"/>
          </a:xfrm>
          <a:prstGeom prst="rect">
            <a:avLst/>
          </a:prstGeom>
        </p:spPr>
        <p:txBody>
          <a:bodyPr/>
          <a:lstStyle/>
          <a:p>
            <a:fld id="{6793FB84-EC81-4D04-BC65-D90588A03981}" type="datetimeFigureOut">
              <a:rPr lang="uk-UA" smtClean="0"/>
              <a:pPr/>
              <a:t>02.09.2025</a:t>
            </a:fld>
            <a:endParaRPr lang="uk-UA"/>
          </a:p>
        </p:txBody>
      </p:sp>
      <p:sp>
        <p:nvSpPr>
          <p:cNvPr id="15" name="Номер слайда 14"/>
          <p:cNvSpPr>
            <a:spLocks noGrp="1"/>
          </p:cNvSpPr>
          <p:nvPr>
            <p:ph type="sldNum" sz="quarter" idx="15"/>
          </p:nvPr>
        </p:nvSpPr>
        <p:spPr>
          <a:xfrm>
            <a:off x="8410575" y="6181531"/>
            <a:ext cx="609600" cy="457200"/>
          </a:xfrm>
          <a:prstGeom prst="rect">
            <a:avLst/>
          </a:prstGeom>
        </p:spPr>
        <p:txBody>
          <a:bodyPr/>
          <a:lstStyle>
            <a:lvl1pPr algn="ctr">
              <a:defRPr/>
            </a:lvl1pPr>
          </a:lstStyle>
          <a:p>
            <a:fld id="{CF6A1E5B-F40E-4534-8A56-44FD2F74F969}" type="slidenum">
              <a:rPr lang="uk-UA" smtClean="0"/>
              <a:pPr/>
              <a:t>‹#›</a:t>
            </a:fld>
            <a:endParaRPr lang="uk-UA"/>
          </a:p>
        </p:txBody>
      </p:sp>
      <p:sp>
        <p:nvSpPr>
          <p:cNvPr id="16" name="Нижний колонтитул 15"/>
          <p:cNvSpPr>
            <a:spLocks noGrp="1"/>
          </p:cNvSpPr>
          <p:nvPr>
            <p:ph type="ftr" sz="quarter" idx="16"/>
          </p:nvPr>
        </p:nvSpPr>
        <p:spPr>
          <a:xfrm>
            <a:off x="2133600" y="6203667"/>
            <a:ext cx="3581400" cy="384048"/>
          </a:xfrm>
          <a:prstGeom prst="rect">
            <a:avLst/>
          </a:prstGeom>
        </p:spPr>
        <p:txBody>
          <a:bodyPr/>
          <a:lstStyle/>
          <a:p>
            <a:endParaRPr lang="uk-UA"/>
          </a:p>
        </p:txBody>
      </p:sp>
      <p:sp>
        <p:nvSpPr>
          <p:cNvPr id="17" name="Заголовок 16"/>
          <p:cNvSpPr>
            <a:spLocks noGrp="1"/>
          </p:cNvSpPr>
          <p:nvPr>
            <p:ph type="title"/>
          </p:nvPr>
        </p:nvSpPr>
        <p:spPr>
          <a:xfrm>
            <a:off x="457200" y="152400"/>
            <a:ext cx="8229600" cy="1219200"/>
          </a:xfrm>
          <a:prstGeom prst="rect">
            <a:avLst/>
          </a:prstGeom>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a:prstGeom prst="rect">
            <a:avLst/>
          </a:prstGeo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prstGeom prst="rect">
            <a:avLst/>
          </a:prstGeo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sp>
        <p:nvSpPr>
          <p:cNvPr id="15" name="Дата 14"/>
          <p:cNvSpPr>
            <a:spLocks noGrp="1"/>
          </p:cNvSpPr>
          <p:nvPr>
            <p:ph type="dt" sz="half" idx="10"/>
          </p:nvPr>
        </p:nvSpPr>
        <p:spPr>
          <a:xfrm>
            <a:off x="5791200" y="6203667"/>
            <a:ext cx="2590800" cy="384048"/>
          </a:xfrm>
          <a:prstGeom prst="rect">
            <a:avLst/>
          </a:prstGeom>
        </p:spPr>
        <p:txBody>
          <a:bodyPr/>
          <a:lstStyle/>
          <a:p>
            <a:fld id="{6793FB84-EC81-4D04-BC65-D90588A03981}" type="datetimeFigureOut">
              <a:rPr lang="uk-UA" smtClean="0"/>
              <a:pPr/>
              <a:t>02.09.2025</a:t>
            </a:fld>
            <a:endParaRPr lang="uk-UA"/>
          </a:p>
        </p:txBody>
      </p:sp>
      <p:sp>
        <p:nvSpPr>
          <p:cNvPr id="16" name="Номер слайда 15"/>
          <p:cNvSpPr>
            <a:spLocks noGrp="1"/>
          </p:cNvSpPr>
          <p:nvPr>
            <p:ph type="sldNum" sz="quarter" idx="11"/>
          </p:nvPr>
        </p:nvSpPr>
        <p:spPr>
          <a:xfrm>
            <a:off x="8410575" y="6181531"/>
            <a:ext cx="609600" cy="457200"/>
          </a:xfrm>
          <a:prstGeom prst="rect">
            <a:avLst/>
          </a:prstGeom>
        </p:spPr>
        <p:txBody>
          <a:bodyPr/>
          <a:lstStyle/>
          <a:p>
            <a:fld id="{CF6A1E5B-F40E-4534-8A56-44FD2F74F969}" type="slidenum">
              <a:rPr lang="uk-UA" smtClean="0"/>
              <a:pPr/>
              <a:t>‹#›</a:t>
            </a:fld>
            <a:endParaRPr lang="uk-UA"/>
          </a:p>
        </p:txBody>
      </p:sp>
      <p:sp>
        <p:nvSpPr>
          <p:cNvPr id="17" name="Нижний колонтитул 16"/>
          <p:cNvSpPr>
            <a:spLocks noGrp="1"/>
          </p:cNvSpPr>
          <p:nvPr>
            <p:ph type="ftr" sz="quarter" idx="12"/>
          </p:nvPr>
        </p:nvSpPr>
        <p:spPr>
          <a:xfrm>
            <a:off x="2133600" y="6203667"/>
            <a:ext cx="3581400" cy="384048"/>
          </a:xfrm>
          <a:prstGeom prst="rect">
            <a:avLst/>
          </a:prstGeom>
        </p:spPr>
        <p:txBody>
          <a:bodyPr/>
          <a:lstStyle/>
          <a:p>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7899070"/>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Lst>
  <p:timing>
    <p:tnLst>
      <p:par>
        <p:cTn id="1" dur="indefinite" restart="never" nodeType="tmRoot"/>
      </p:par>
    </p:tnLst>
  </p:timing>
  <p:txStyles>
    <p:titleStyle>
      <a:lvl1pPr algn="l" defTabSz="914400" rtl="0" eaLnBrk="1" latinLnBrk="0" hangingPunct="1">
        <a:lnSpc>
          <a:spcPct val="90000"/>
        </a:lnSpc>
        <a:spcBef>
          <a:spcPct val="0"/>
        </a:spcBef>
        <a:buNone/>
        <a:defRPr sz="45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119" userDrawn="1">
          <p15:clr>
            <a:srgbClr val="F26B43"/>
          </p15:clr>
        </p15:guide>
        <p15:guide id="2" pos="3840" userDrawn="1">
          <p15:clr>
            <a:srgbClr val="F26B43"/>
          </p15:clr>
        </p15:guide>
        <p15:guide id="3" pos="211" userDrawn="1">
          <p15:clr>
            <a:srgbClr val="F26B43"/>
          </p15:clr>
        </p15:guide>
        <p15:guide id="4" pos="7469" userDrawn="1">
          <p15:clr>
            <a:srgbClr val="F26B43"/>
          </p15:clr>
        </p15:guide>
        <p15:guide id="5" orient="horz" pos="2260" userDrawn="1">
          <p15:clr>
            <a:srgbClr val="F26B43"/>
          </p15:clr>
        </p15:guide>
        <p15:guide id="6" orient="horz" pos="3748"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5.xml"/><Relationship Id="rId5" Type="http://schemas.openxmlformats.org/officeDocument/2006/relationships/image" Target="../media/image17.jpg"/><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5.xml"/><Relationship Id="rId4" Type="http://schemas.openxmlformats.org/officeDocument/2006/relationships/image" Target="../media/image40.jpg"/></Relationships>
</file>

<file path=ppt/slides/_rels/slide34.xml.rels><?xml version="1.0" encoding="UTF-8" standalone="yes"?>
<Relationships xmlns="http://schemas.openxmlformats.org/package/2006/relationships"><Relationship Id="rId2" Type="http://schemas.openxmlformats.org/officeDocument/2006/relationships/image" Target="../media/image41.jp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56.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57200" y="2204864"/>
            <a:ext cx="8229600" cy="3891136"/>
          </a:xfrm>
        </p:spPr>
        <p:txBody>
          <a:bodyPr>
            <a:normAutofit lnSpcReduction="10000"/>
          </a:bodyPr>
          <a:lstStyle/>
          <a:p>
            <a:pPr lvl="0">
              <a:buFont typeface="+mj-lt"/>
              <a:buAutoNum type="arabicPeriod"/>
            </a:pPr>
            <a:r>
              <a:rPr lang="uk-UA" dirty="0"/>
              <a:t>Початок формування людської цивілізації на території України. Ранні форми культури на українських землях. </a:t>
            </a:r>
            <a:endParaRPr lang="ru-RU" dirty="0"/>
          </a:p>
          <a:p>
            <a:pPr lvl="0">
              <a:buFont typeface="+mj-lt"/>
              <a:buAutoNum type="arabicPeriod"/>
            </a:pPr>
            <a:r>
              <a:rPr lang="uk-UA" dirty="0"/>
              <a:t>Трипільська культура та її місце в історії України</a:t>
            </a:r>
            <a:r>
              <a:rPr lang="uk-UA" dirty="0" smtClean="0"/>
              <a:t>.</a:t>
            </a:r>
          </a:p>
          <a:p>
            <a:pPr lvl="0">
              <a:buFont typeface="+mj-lt"/>
              <a:buAutoNum type="arabicPeriod"/>
            </a:pPr>
            <a:r>
              <a:rPr lang="uk-UA" dirty="0"/>
              <a:t>Первісні державні утворення на території України (кіммерійці, скіфи, сармати, грецькі міста-держави Північного Причорномор’я). </a:t>
            </a:r>
            <a:endParaRPr lang="ru-RU" dirty="0"/>
          </a:p>
          <a:p>
            <a:pPr lvl="0">
              <a:buFont typeface="+mj-lt"/>
              <a:buAutoNum type="arabicPeriod"/>
            </a:pPr>
            <a:r>
              <a:rPr lang="uk-UA" dirty="0"/>
              <a:t>Культура епохи раннього залізного віку.</a:t>
            </a:r>
            <a:endParaRPr lang="ru-RU" dirty="0"/>
          </a:p>
          <a:p>
            <a:pPr lvl="0">
              <a:buFont typeface="+mj-lt"/>
              <a:buAutoNum type="arabicPeriod"/>
            </a:pPr>
            <a:endParaRPr lang="ru-RU" dirty="0"/>
          </a:p>
          <a:p>
            <a:pPr>
              <a:buFont typeface="+mj-lt"/>
              <a:buAutoNum type="arabicPeriod"/>
            </a:pPr>
            <a:endParaRPr lang="ru-RU" dirty="0"/>
          </a:p>
        </p:txBody>
      </p:sp>
      <p:sp>
        <p:nvSpPr>
          <p:cNvPr id="2" name="Заголовок 1"/>
          <p:cNvSpPr>
            <a:spLocks noGrp="1"/>
          </p:cNvSpPr>
          <p:nvPr>
            <p:ph type="title"/>
          </p:nvPr>
        </p:nvSpPr>
        <p:spPr>
          <a:xfrm>
            <a:off x="609599" y="609600"/>
            <a:ext cx="8138865" cy="1451248"/>
          </a:xfrm>
        </p:spPr>
        <p:txBody>
          <a:bodyPr>
            <a:normAutofit fontScale="90000"/>
          </a:bodyPr>
          <a:lstStyle/>
          <a:p>
            <a:r>
              <a:rPr lang="uk-UA" b="1" dirty="0"/>
              <a:t>Лекція 2</a:t>
            </a:r>
            <a:r>
              <a:rPr lang="uk-UA" dirty="0"/>
              <a:t>. </a:t>
            </a:r>
            <a:r>
              <a:rPr lang="uk-UA" b="1" dirty="0"/>
              <a:t>Доісторична доба української історії та </a:t>
            </a:r>
            <a:r>
              <a:rPr lang="uk-UA" b="1" dirty="0" smtClean="0"/>
              <a:t>культури</a:t>
            </a:r>
            <a:endParaRPr lang="ru-RU" dirty="0"/>
          </a:p>
        </p:txBody>
      </p:sp>
    </p:spTree>
    <p:extLst>
      <p:ext uri="{BB962C8B-B14F-4D97-AF65-F5344CB8AC3E}">
        <p14:creationId xmlns:p14="http://schemas.microsoft.com/office/powerpoint/2010/main" val="39194050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5713" y="1340768"/>
            <a:ext cx="7406589" cy="5042784"/>
          </a:xfrm>
        </p:spPr>
      </p:pic>
      <p:sp>
        <p:nvSpPr>
          <p:cNvPr id="2" name="Заголовок 1"/>
          <p:cNvSpPr>
            <a:spLocks noGrp="1"/>
          </p:cNvSpPr>
          <p:nvPr>
            <p:ph type="title"/>
          </p:nvPr>
        </p:nvSpPr>
        <p:spPr>
          <a:xfrm>
            <a:off x="609597" y="260648"/>
            <a:ext cx="7778825" cy="587152"/>
          </a:xfrm>
        </p:spPr>
        <p:txBody>
          <a:bodyPr>
            <a:normAutofit fontScale="90000"/>
          </a:bodyPr>
          <a:lstStyle/>
          <a:p>
            <a:pPr algn="ctr"/>
            <a:r>
              <a:rPr lang="uk-UA" dirty="0" smtClean="0"/>
              <a:t>Палеолітичні стоянки</a:t>
            </a:r>
            <a:br>
              <a:rPr lang="uk-UA" dirty="0" smtClean="0"/>
            </a:br>
            <a:r>
              <a:rPr lang="uk-UA" dirty="0" smtClean="0"/>
              <a:t>на території України</a:t>
            </a:r>
            <a:endParaRPr lang="en-US" dirty="0"/>
          </a:p>
        </p:txBody>
      </p:sp>
    </p:spTree>
    <p:extLst>
      <p:ext uri="{BB962C8B-B14F-4D97-AF65-F5344CB8AC3E}">
        <p14:creationId xmlns:p14="http://schemas.microsoft.com/office/powerpoint/2010/main" val="23512392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332657"/>
            <a:ext cx="7992888" cy="1296144"/>
          </a:xfrm>
        </p:spPr>
        <p:txBody>
          <a:bodyPr>
            <a:normAutofit fontScale="62500" lnSpcReduction="20000"/>
          </a:bodyPr>
          <a:lstStyle/>
          <a:p>
            <a:pPr marL="0" indent="0" algn="just">
              <a:buNone/>
            </a:pPr>
            <a:r>
              <a:rPr lang="uk-UA" b="1" dirty="0" smtClean="0"/>
              <a:t>Наступниками пітекантропів вважають </a:t>
            </a:r>
            <a:r>
              <a:rPr lang="uk-UA" b="1" dirty="0" err="1" smtClean="0"/>
              <a:t>неандертальнів</a:t>
            </a:r>
            <a:r>
              <a:rPr lang="uk-UA" b="1" dirty="0" smtClean="0"/>
              <a:t> (150-35 тис років тому), чиїх стоянок на території України виявлено біля 200. </a:t>
            </a:r>
            <a:r>
              <a:rPr lang="uk-UA" b="1" dirty="0"/>
              <a:t>Особливо багато їх досліджено в печерах гірського Криму. Відомі неандертальські стоянки в Закарпатті, Подністров’ї, на Житомирщині, в </a:t>
            </a:r>
            <a:r>
              <a:rPr lang="uk-UA" b="1" dirty="0" err="1"/>
              <a:t>Надпорожжі</a:t>
            </a:r>
            <a:r>
              <a:rPr lang="uk-UA" b="1" dirty="0"/>
              <a:t> тощо.</a:t>
            </a:r>
            <a:endParaRPr lang="en-US"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139" y="1484785"/>
            <a:ext cx="8451934" cy="5347142"/>
          </a:xfrm>
          <a:prstGeom prst="rect">
            <a:avLst/>
          </a:prstGeom>
        </p:spPr>
      </p:pic>
    </p:spTree>
    <p:extLst>
      <p:ext uri="{BB962C8B-B14F-4D97-AF65-F5344CB8AC3E}">
        <p14:creationId xmlns:p14="http://schemas.microsoft.com/office/powerpoint/2010/main" val="114610029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422" y="2376265"/>
            <a:ext cx="8656874" cy="4429607"/>
          </a:xfrm>
          <a:prstGeom prst="rect">
            <a:avLst/>
          </a:prstGeom>
        </p:spPr>
      </p:pic>
      <p:sp>
        <p:nvSpPr>
          <p:cNvPr id="3" name="Объект 2"/>
          <p:cNvSpPr>
            <a:spLocks noGrp="1"/>
          </p:cNvSpPr>
          <p:nvPr>
            <p:ph idx="1"/>
          </p:nvPr>
        </p:nvSpPr>
        <p:spPr>
          <a:xfrm>
            <a:off x="251522" y="404664"/>
            <a:ext cx="4562941" cy="1296144"/>
          </a:xfrm>
        </p:spPr>
        <p:txBody>
          <a:bodyPr>
            <a:normAutofit fontScale="62500" lnSpcReduction="20000"/>
          </a:bodyPr>
          <a:lstStyle/>
          <a:p>
            <a:pPr marL="0" indent="0" algn="just">
              <a:buNone/>
            </a:pPr>
            <a:r>
              <a:rPr lang="uk-UA" b="1" dirty="0" smtClean="0"/>
              <a:t>Неандертальці </a:t>
            </a:r>
            <a:r>
              <a:rPr lang="uk-UA" b="1" dirty="0"/>
              <a:t>на зріст </a:t>
            </a:r>
            <a:r>
              <a:rPr lang="uk-UA" b="1" dirty="0" smtClean="0"/>
              <a:t>до </a:t>
            </a:r>
            <a:r>
              <a:rPr lang="uk-UA" b="1" dirty="0"/>
              <a:t>165 </a:t>
            </a:r>
            <a:r>
              <a:rPr lang="uk-UA" b="1" dirty="0" smtClean="0"/>
              <a:t>см, </a:t>
            </a:r>
            <a:r>
              <a:rPr lang="uk-UA" b="1" dirty="0"/>
              <a:t>сутулі, але кремезні і міцні. Маючи фізичні та розумові переваги над своїми попередниками, неандертальці зуміли </a:t>
            </a:r>
            <a:r>
              <a:rPr lang="uk-UA" b="1" dirty="0" smtClean="0"/>
              <a:t>розселилися </a:t>
            </a:r>
            <a:r>
              <a:rPr lang="uk-UA" b="1" dirty="0"/>
              <a:t>по усій території України.</a:t>
            </a:r>
            <a:endParaRPr lang="en-US" b="1" dirty="0"/>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4463" y="2"/>
            <a:ext cx="4314793" cy="2376263"/>
          </a:xfrm>
          <a:prstGeom prst="rect">
            <a:avLst/>
          </a:prstGeom>
        </p:spPr>
      </p:pic>
    </p:spTree>
    <p:extLst>
      <p:ext uri="{BB962C8B-B14F-4D97-AF65-F5344CB8AC3E}">
        <p14:creationId xmlns:p14="http://schemas.microsoft.com/office/powerpoint/2010/main" val="1461881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499576"/>
            <a:ext cx="5580112" cy="3354811"/>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92232" y="3356992"/>
            <a:ext cx="4038094" cy="3501008"/>
          </a:xfrm>
          <a:prstGeom prst="rect">
            <a:avLst/>
          </a:prstGeom>
        </p:spPr>
      </p:pic>
      <p:sp>
        <p:nvSpPr>
          <p:cNvPr id="4" name="Прямоугольник 3"/>
          <p:cNvSpPr/>
          <p:nvPr/>
        </p:nvSpPr>
        <p:spPr>
          <a:xfrm>
            <a:off x="80962" y="2674116"/>
            <a:ext cx="9042110" cy="1477328"/>
          </a:xfrm>
          <a:prstGeom prst="rect">
            <a:avLst/>
          </a:prstGeom>
        </p:spPr>
        <p:txBody>
          <a:bodyPr wrap="square">
            <a:spAutoFit/>
          </a:bodyPr>
          <a:lstStyle/>
          <a:p>
            <a:pPr algn="just"/>
            <a:r>
              <a:rPr lang="uk-UA" b="1" dirty="0">
                <a:solidFill>
                  <a:srgbClr val="292B2C"/>
                </a:solidFill>
              </a:rPr>
              <a:t>Неандертальці через </a:t>
            </a:r>
            <a:r>
              <a:rPr lang="uk-UA" b="1" dirty="0" smtClean="0">
                <a:solidFill>
                  <a:srgbClr val="292B2C"/>
                </a:solidFill>
              </a:rPr>
              <a:t>льодовиковий період були </a:t>
            </a:r>
            <a:r>
              <a:rPr lang="uk-UA" b="1" dirty="0">
                <a:solidFill>
                  <a:srgbClr val="292B2C"/>
                </a:solidFill>
              </a:rPr>
              <a:t>змушені пристосовуватися до нових умов життя. Вони навчилися самі добувати вогонь, застосовувати ловчі ями, заганяти табуни коней, стада биків і оленів у болота та інші природні пастки, влаштовувати засідки. Кістки тварин використовували як будівельний матеріал. Зі шкур виготовляли одяг.</a:t>
            </a:r>
            <a:endParaRPr lang="en-US" b="1" dirty="0"/>
          </a:p>
        </p:txBody>
      </p:sp>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4147" y="-30985"/>
            <a:ext cx="2905125" cy="2705100"/>
          </a:xfrm>
          <a:prstGeom prst="rect">
            <a:avLst/>
          </a:prstGeom>
        </p:spPr>
      </p:pic>
      <p:pic>
        <p:nvPicPr>
          <p:cNvPr id="9" name="Рисунок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79913" y="8664"/>
            <a:ext cx="5364088" cy="2696436"/>
          </a:xfrm>
          <a:prstGeom prst="rect">
            <a:avLst/>
          </a:prstGeom>
        </p:spPr>
      </p:pic>
    </p:spTree>
    <p:extLst>
      <p:ext uri="{BB962C8B-B14F-4D97-AF65-F5344CB8AC3E}">
        <p14:creationId xmlns:p14="http://schemas.microsoft.com/office/powerpoint/2010/main" val="5216672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23529" y="116633"/>
            <a:ext cx="8210873" cy="936104"/>
          </a:xfrm>
        </p:spPr>
        <p:txBody>
          <a:bodyPr>
            <a:normAutofit fontScale="92500" lnSpcReduction="20000"/>
          </a:bodyPr>
          <a:lstStyle/>
          <a:p>
            <a:r>
              <a:rPr lang="uk-UA" b="1" dirty="0" err="1"/>
              <a:t>Кремневий</a:t>
            </a:r>
            <a:r>
              <a:rPr lang="uk-UA" b="1" dirty="0"/>
              <a:t> відщеп зі штучними нарізками зі стоянки неандертальців (</a:t>
            </a:r>
            <a:r>
              <a:rPr lang="uk-UA" b="1" dirty="0" err="1"/>
              <a:t>Киїк</a:t>
            </a:r>
            <a:r>
              <a:rPr lang="uk-UA" b="1" dirty="0"/>
              <a:t>-Коба, Крим). Вік — близько 32 тис. років</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764704"/>
            <a:ext cx="3672408" cy="195041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59833" y="2218754"/>
            <a:ext cx="6106763" cy="4639246"/>
          </a:xfrm>
          <a:prstGeom prst="rect">
            <a:avLst/>
          </a:prstGeom>
        </p:spPr>
      </p:pic>
    </p:spTree>
    <p:extLst>
      <p:ext uri="{BB962C8B-B14F-4D97-AF65-F5344CB8AC3E}">
        <p14:creationId xmlns:p14="http://schemas.microsoft.com/office/powerpoint/2010/main" val="91033181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 y="609600"/>
            <a:ext cx="9141443" cy="6248400"/>
          </a:xfrm>
        </p:spPr>
      </p:pic>
      <p:sp>
        <p:nvSpPr>
          <p:cNvPr id="2" name="Заголовок 1"/>
          <p:cNvSpPr>
            <a:spLocks noGrp="1"/>
          </p:cNvSpPr>
          <p:nvPr>
            <p:ph type="title"/>
          </p:nvPr>
        </p:nvSpPr>
        <p:spPr>
          <a:xfrm>
            <a:off x="609599" y="609600"/>
            <a:ext cx="7778825" cy="587152"/>
          </a:xfrm>
        </p:spPr>
        <p:txBody>
          <a:bodyPr>
            <a:normAutofit fontScale="90000"/>
          </a:bodyPr>
          <a:lstStyle/>
          <a:p>
            <a:r>
              <a:rPr lang="uk-UA" dirty="0" smtClean="0"/>
              <a:t>Робота з термінами і поняттями</a:t>
            </a:r>
            <a:endParaRPr lang="en-US" dirty="0"/>
          </a:p>
        </p:txBody>
      </p:sp>
    </p:spTree>
    <p:extLst>
      <p:ext uri="{BB962C8B-B14F-4D97-AF65-F5344CB8AC3E}">
        <p14:creationId xmlns:p14="http://schemas.microsoft.com/office/powerpoint/2010/main" val="76658241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412776"/>
            <a:ext cx="8964487" cy="1052386"/>
          </a:xfrm>
        </p:spPr>
        <p:txBody>
          <a:bodyPr>
            <a:normAutofit fontScale="77500" lnSpcReduction="20000"/>
          </a:bodyPr>
          <a:lstStyle/>
          <a:p>
            <a:pPr algn="just"/>
            <a:r>
              <a:rPr lang="uk-UA" dirty="0"/>
              <a:t>На території України досліджено кількасот стоянок пізнього палеоліту. Найвідоміші з них розташовані в селах </a:t>
            </a:r>
            <a:r>
              <a:rPr lang="uk-UA" dirty="0" err="1"/>
              <a:t>Мізин</a:t>
            </a:r>
            <a:r>
              <a:rPr lang="uk-UA" dirty="0"/>
              <a:t> на Чернігівщині, </a:t>
            </a:r>
            <a:r>
              <a:rPr lang="uk-UA" dirty="0" err="1"/>
              <a:t>Межиріч</a:t>
            </a:r>
            <a:r>
              <a:rPr lang="uk-UA" dirty="0"/>
              <a:t> на Черкащині, </a:t>
            </a:r>
            <a:r>
              <a:rPr lang="uk-UA" dirty="0" err="1"/>
              <a:t>Доброничівка</a:t>
            </a:r>
            <a:r>
              <a:rPr lang="uk-UA" dirty="0"/>
              <a:t> на Київщині. Знаною є й Кирилівська стоянка в Києві.</a:t>
            </a:r>
            <a:endParaRPr lang="en-US" dirty="0"/>
          </a:p>
        </p:txBody>
      </p:sp>
      <p:sp>
        <p:nvSpPr>
          <p:cNvPr id="2" name="Заголовок 1"/>
          <p:cNvSpPr>
            <a:spLocks noGrp="1"/>
          </p:cNvSpPr>
          <p:nvPr>
            <p:ph type="title"/>
          </p:nvPr>
        </p:nvSpPr>
        <p:spPr>
          <a:xfrm>
            <a:off x="539553" y="260648"/>
            <a:ext cx="6347713" cy="1320800"/>
          </a:xfrm>
        </p:spPr>
        <p:txBody>
          <a:bodyPr>
            <a:normAutofit fontScale="90000"/>
          </a:bodyPr>
          <a:lstStyle/>
          <a:p>
            <a:r>
              <a:rPr lang="uk-UA" dirty="0" smtClean="0"/>
              <a:t>Кроманьйонець</a:t>
            </a:r>
            <a:br>
              <a:rPr lang="uk-UA" dirty="0" smtClean="0"/>
            </a:br>
            <a:r>
              <a:rPr lang="uk-UA" dirty="0" smtClean="0"/>
              <a:t>40-35 тис років тому</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9" y="2477269"/>
            <a:ext cx="6924385" cy="4380733"/>
          </a:xfrm>
          <a:prstGeom prst="rect">
            <a:avLst/>
          </a:prstGeom>
        </p:spPr>
      </p:pic>
    </p:spTree>
    <p:extLst>
      <p:ext uri="{BB962C8B-B14F-4D97-AF65-F5344CB8AC3E}">
        <p14:creationId xmlns:p14="http://schemas.microsoft.com/office/powerpoint/2010/main" val="30548045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5102" y="476673"/>
            <a:ext cx="9128898" cy="2016224"/>
          </a:xfrm>
        </p:spPr>
        <p:txBody>
          <a:bodyPr>
            <a:normAutofit fontScale="70000" lnSpcReduction="20000"/>
          </a:bodyPr>
          <a:lstStyle/>
          <a:p>
            <a:pPr marL="0" indent="0">
              <a:buNone/>
            </a:pPr>
            <a:r>
              <a:rPr lang="uk-UA" b="1" dirty="0"/>
              <a:t>У с. </a:t>
            </a:r>
            <a:r>
              <a:rPr lang="uk-UA" b="1" dirty="0" err="1"/>
              <a:t>Мізині</a:t>
            </a:r>
            <a:r>
              <a:rPr lang="uk-UA" b="1" dirty="0"/>
              <a:t> на Чернігівщині знайдено поселення давніх мисливців на мамонтів, які жили тут близько 20 тис. років тому. Археологи дослідили рештки мисливських </a:t>
            </a:r>
            <a:r>
              <a:rPr lang="uk-UA" b="1" dirty="0" err="1"/>
              <a:t>жител</a:t>
            </a:r>
            <a:r>
              <a:rPr lang="uk-UA" b="1" dirty="0"/>
              <a:t>, місце обробки каменю й кістки, заглиблені вогнища, заповнені кістковим вугіллям і </a:t>
            </a:r>
            <a:r>
              <a:rPr lang="uk-UA" b="1" dirty="0" err="1"/>
              <a:t>попелом</a:t>
            </a:r>
            <a:r>
              <a:rPr lang="uk-UA" b="1" dirty="0"/>
              <a:t>, м’ясні ями, призначені для зберігання запасів м’яса взимку. Крім численних знарядь праці, значну цінність мають виявлені під час розкопок витвори давніх митців: жіночі статуетки та фігурки тварин з бивнів мамонта, унікальні браслети з мамонтових кісток.</a:t>
            </a:r>
            <a:endParaRPr lang="en-US"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9950" y="2676526"/>
            <a:ext cx="5721341" cy="3704803"/>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96" y="2924946"/>
            <a:ext cx="3373953" cy="2870051"/>
          </a:xfrm>
          <a:prstGeom prst="rect">
            <a:avLst/>
          </a:prstGeom>
        </p:spPr>
      </p:pic>
    </p:spTree>
    <p:extLst>
      <p:ext uri="{BB962C8B-B14F-4D97-AF65-F5344CB8AC3E}">
        <p14:creationId xmlns:p14="http://schemas.microsoft.com/office/powerpoint/2010/main" val="4057388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3"/>
          <p:cNvSpPr>
            <a:spLocks noGrp="1"/>
          </p:cNvSpPr>
          <p:nvPr>
            <p:ph idx="1"/>
          </p:nvPr>
        </p:nvSpPr>
        <p:spPr>
          <a:xfrm>
            <a:off x="107504" y="260648"/>
            <a:ext cx="8640960" cy="2031325"/>
          </a:xfrm>
          <a:prstGeom prst="rect">
            <a:avLst/>
          </a:prstGeom>
        </p:spPr>
        <p:txBody>
          <a:bodyPr wrap="square">
            <a:spAutoFit/>
          </a:bodyPr>
          <a:lstStyle/>
          <a:p>
            <a:pPr algn="just"/>
            <a:r>
              <a:rPr lang="uk-UA" b="1" dirty="0">
                <a:solidFill>
                  <a:srgbClr val="292B2C"/>
                </a:solidFill>
              </a:rPr>
              <a:t>На </a:t>
            </a:r>
            <a:r>
              <a:rPr lang="uk-UA" b="1" dirty="0" err="1">
                <a:solidFill>
                  <a:srgbClr val="292B2C"/>
                </a:solidFill>
              </a:rPr>
              <a:t>Мізинській</a:t>
            </a:r>
            <a:r>
              <a:rPr lang="uk-UA" b="1" dirty="0">
                <a:solidFill>
                  <a:srgbClr val="292B2C"/>
                </a:solidFill>
              </a:rPr>
              <a:t> стоянці знайдено кілька великих мамонтових кісток, розмальованих червоною вохрою. Учені припускають, що люди використовували їх як музичні інструменти.</a:t>
            </a:r>
            <a:endParaRPr lang="en-US" b="1"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616" y="1844824"/>
            <a:ext cx="8524737" cy="3024336"/>
          </a:xfrm>
          <a:prstGeom prst="rect">
            <a:avLst/>
          </a:prstGeom>
        </p:spPr>
      </p:pic>
    </p:spTree>
    <p:extLst>
      <p:ext uri="{BB962C8B-B14F-4D97-AF65-F5344CB8AC3E}">
        <p14:creationId xmlns:p14="http://schemas.microsoft.com/office/powerpoint/2010/main" val="4999669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802" y="188640"/>
            <a:ext cx="8856983" cy="2132506"/>
          </a:xfrm>
        </p:spPr>
        <p:txBody>
          <a:bodyPr>
            <a:normAutofit fontScale="70000" lnSpcReduction="20000"/>
          </a:bodyPr>
          <a:lstStyle/>
          <a:p>
            <a:pPr marL="0" indent="0" algn="just">
              <a:buNone/>
            </a:pPr>
            <a:r>
              <a:rPr lang="uk-UA" b="1" dirty="0"/>
              <a:t>У 1893 р. відкрито в м. Києві Кирилівську стоянку, назва якої пов’язана з тогочасною назвою столичної вулиці, де відбувалися розкопки. Найдавніший шар залягав на глибині понад 30 м. Вік знайдених там пам’яток сягає 20 тис. років. Археологи виявили велику кількість кісток мамонта та волохатого носорога. А ще дослідники відкопали близько 200 знарядь праці. Основним заняттям жителів стоянки було полювання. Жили вони в наземних будівлях, споруджених із жердин, укритих шкірами. Ззовні споруди укріплювали черепами та бивнями мамонтів.</a:t>
            </a:r>
            <a:endParaRPr lang="en-US"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810" y="2321146"/>
            <a:ext cx="5177563" cy="4276206"/>
          </a:xfrm>
          <a:prstGeom prst="rect">
            <a:avLst/>
          </a:prstGeom>
        </p:spPr>
      </p:pic>
    </p:spTree>
    <p:extLst>
      <p:ext uri="{BB962C8B-B14F-4D97-AF65-F5344CB8AC3E}">
        <p14:creationId xmlns:p14="http://schemas.microsoft.com/office/powerpoint/2010/main" val="20189016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467545" y="2060848"/>
            <a:ext cx="7139801" cy="1320800"/>
          </a:xfrm>
        </p:spPr>
        <p:txBody>
          <a:bodyPr>
            <a:noAutofit/>
          </a:bodyPr>
          <a:lstStyle/>
          <a:p>
            <a:pPr algn="ctr"/>
            <a:r>
              <a:rPr lang="uk-UA" sz="4800" b="1" dirty="0" smtClean="0">
                <a:solidFill>
                  <a:srgbClr val="0070C0"/>
                </a:solidFill>
              </a:rPr>
              <a:t>ПЕРІОДИЗАЦІЯ</a:t>
            </a:r>
            <a:endParaRPr lang="en-US" sz="4800" b="1" dirty="0">
              <a:solidFill>
                <a:srgbClr val="0070C0"/>
              </a:solidFill>
            </a:endParaRPr>
          </a:p>
        </p:txBody>
      </p:sp>
      <p:pic>
        <p:nvPicPr>
          <p:cNvPr id="8" name="Рисунок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49082"/>
            <a:ext cx="9144000" cy="1598481"/>
          </a:xfrm>
          <a:prstGeom prst="rect">
            <a:avLst/>
          </a:prstGeom>
        </p:spPr>
      </p:pic>
    </p:spTree>
    <p:extLst>
      <p:ext uri="{BB962C8B-B14F-4D97-AF65-F5344CB8AC3E}">
        <p14:creationId xmlns:p14="http://schemas.microsoft.com/office/powerpoint/2010/main" val="26485798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653004"/>
            <a:ext cx="6443908" cy="2204996"/>
          </a:xfrm>
          <a:prstGeom prst="rect">
            <a:avLst/>
          </a:prstGeom>
        </p:spPr>
      </p:pic>
      <p:sp>
        <p:nvSpPr>
          <p:cNvPr id="3" name="Объект 2"/>
          <p:cNvSpPr>
            <a:spLocks noGrp="1"/>
          </p:cNvSpPr>
          <p:nvPr>
            <p:ph idx="1"/>
          </p:nvPr>
        </p:nvSpPr>
        <p:spPr>
          <a:xfrm>
            <a:off x="251520" y="404665"/>
            <a:ext cx="8352928" cy="1224136"/>
          </a:xfrm>
        </p:spPr>
        <p:txBody>
          <a:bodyPr>
            <a:normAutofit fontScale="70000" lnSpcReduction="20000"/>
          </a:bodyPr>
          <a:lstStyle/>
          <a:p>
            <a:pPr marL="0" indent="0" algn="just">
              <a:buNone/>
            </a:pPr>
            <a:r>
              <a:rPr lang="uk-UA" b="1" dirty="0" err="1"/>
              <a:t>Межиріцька</a:t>
            </a:r>
            <a:r>
              <a:rPr lang="uk-UA" b="1" dirty="0"/>
              <a:t> стоянка</a:t>
            </a:r>
            <a:r>
              <a:rPr lang="uk-UA" dirty="0"/>
              <a:t> первісних людей (Черкащина), датована 14,5 тис. років тому, була зимовим стійбищем мисливців. Полювали переважно на бізонів та оленів, зрідка — навіть на величезних мамонтів. Як будівельні матеріали застосовували кістки й бивні мамонтів, камінь для зведення житла не використовували.</a:t>
            </a:r>
            <a:endParaRPr lang="en-US" dirty="0"/>
          </a:p>
        </p:txBody>
      </p:sp>
      <p:sp>
        <p:nvSpPr>
          <p:cNvPr id="4" name="Прямоугольник 3"/>
          <p:cNvSpPr/>
          <p:nvPr/>
        </p:nvSpPr>
        <p:spPr>
          <a:xfrm>
            <a:off x="4788024" y="2977179"/>
            <a:ext cx="4248472" cy="2031325"/>
          </a:xfrm>
          <a:prstGeom prst="rect">
            <a:avLst/>
          </a:prstGeom>
        </p:spPr>
        <p:txBody>
          <a:bodyPr wrap="square">
            <a:spAutoFit/>
          </a:bodyPr>
          <a:lstStyle/>
          <a:p>
            <a:pPr algn="just"/>
            <a:r>
              <a:rPr lang="ru-RU" b="1" dirty="0">
                <a:solidFill>
                  <a:srgbClr val="292B2C"/>
                </a:solidFill>
              </a:rPr>
              <a:t>На </a:t>
            </a:r>
            <a:r>
              <a:rPr lang="ru-RU" b="1" dirty="0" err="1">
                <a:solidFill>
                  <a:srgbClr val="292B2C"/>
                </a:solidFill>
              </a:rPr>
              <a:t>території</a:t>
            </a:r>
            <a:r>
              <a:rPr lang="ru-RU" b="1" dirty="0">
                <a:solidFill>
                  <a:srgbClr val="292B2C"/>
                </a:solidFill>
              </a:rPr>
              <a:t> </a:t>
            </a:r>
            <a:r>
              <a:rPr lang="ru-RU" b="1" dirty="0" err="1">
                <a:solidFill>
                  <a:srgbClr val="292B2C"/>
                </a:solidFill>
              </a:rPr>
              <a:t>Межиріцької</a:t>
            </a:r>
            <a:r>
              <a:rPr lang="ru-RU" b="1" dirty="0">
                <a:solidFill>
                  <a:srgbClr val="292B2C"/>
                </a:solidFill>
              </a:rPr>
              <a:t> стоянки </a:t>
            </a:r>
            <a:r>
              <a:rPr lang="ru-RU" b="1" dirty="0" err="1">
                <a:solidFill>
                  <a:srgbClr val="292B2C"/>
                </a:solidFill>
              </a:rPr>
              <a:t>знайдено</a:t>
            </a:r>
            <a:r>
              <a:rPr lang="ru-RU" b="1" dirty="0">
                <a:solidFill>
                  <a:srgbClr val="292B2C"/>
                </a:solidFill>
              </a:rPr>
              <a:t> </a:t>
            </a:r>
            <a:r>
              <a:rPr lang="ru-RU" b="1" dirty="0" err="1">
                <a:solidFill>
                  <a:srgbClr val="292B2C"/>
                </a:solidFill>
              </a:rPr>
              <a:t>найдавнішу</a:t>
            </a:r>
            <a:r>
              <a:rPr lang="ru-RU" b="1" dirty="0">
                <a:solidFill>
                  <a:srgbClr val="292B2C"/>
                </a:solidFill>
              </a:rPr>
              <a:t> в </a:t>
            </a:r>
            <a:r>
              <a:rPr lang="ru-RU" b="1" dirty="0" err="1">
                <a:solidFill>
                  <a:srgbClr val="292B2C"/>
                </a:solidFill>
              </a:rPr>
              <a:t>Україні</a:t>
            </a:r>
            <a:r>
              <a:rPr lang="ru-RU" b="1" dirty="0">
                <a:solidFill>
                  <a:srgbClr val="292B2C"/>
                </a:solidFill>
              </a:rPr>
              <a:t> карту. </a:t>
            </a:r>
            <a:r>
              <a:rPr lang="ru-RU" b="1" dirty="0" err="1">
                <a:solidFill>
                  <a:srgbClr val="292B2C"/>
                </a:solidFill>
              </a:rPr>
              <a:t>Її</a:t>
            </a:r>
            <a:r>
              <a:rPr lang="ru-RU" b="1" dirty="0">
                <a:solidFill>
                  <a:srgbClr val="292B2C"/>
                </a:solidFill>
              </a:rPr>
              <a:t> </a:t>
            </a:r>
            <a:r>
              <a:rPr lang="ru-RU" b="1" dirty="0" err="1">
                <a:solidFill>
                  <a:srgbClr val="292B2C"/>
                </a:solidFill>
              </a:rPr>
              <a:t>вирізали</a:t>
            </a:r>
            <a:r>
              <a:rPr lang="ru-RU" b="1" dirty="0">
                <a:solidFill>
                  <a:srgbClr val="292B2C"/>
                </a:solidFill>
              </a:rPr>
              <a:t> на </a:t>
            </a:r>
            <a:r>
              <a:rPr lang="ru-RU" b="1" dirty="0" err="1">
                <a:solidFill>
                  <a:srgbClr val="292B2C"/>
                </a:solidFill>
              </a:rPr>
              <a:t>уламку</a:t>
            </a:r>
            <a:r>
              <a:rPr lang="ru-RU" b="1" dirty="0">
                <a:solidFill>
                  <a:srgbClr val="292B2C"/>
                </a:solidFill>
              </a:rPr>
              <a:t> бивня мамонта. </a:t>
            </a:r>
            <a:r>
              <a:rPr lang="ru-RU" b="1" dirty="0" err="1">
                <a:solidFill>
                  <a:srgbClr val="292B2C"/>
                </a:solidFill>
              </a:rPr>
              <a:t>Нині</a:t>
            </a:r>
            <a:r>
              <a:rPr lang="ru-RU" b="1" dirty="0">
                <a:solidFill>
                  <a:srgbClr val="292B2C"/>
                </a:solidFill>
              </a:rPr>
              <a:t> </a:t>
            </a:r>
            <a:r>
              <a:rPr lang="ru-RU" b="1" dirty="0" err="1">
                <a:solidFill>
                  <a:srgbClr val="292B2C"/>
                </a:solidFill>
              </a:rPr>
              <a:t>ця</a:t>
            </a:r>
            <a:r>
              <a:rPr lang="ru-RU" b="1" dirty="0">
                <a:solidFill>
                  <a:srgbClr val="292B2C"/>
                </a:solidFill>
              </a:rPr>
              <a:t> </a:t>
            </a:r>
            <a:r>
              <a:rPr lang="ru-RU" b="1" dirty="0" err="1">
                <a:solidFill>
                  <a:srgbClr val="292B2C"/>
                </a:solidFill>
              </a:rPr>
              <a:t>знахідка</a:t>
            </a:r>
            <a:r>
              <a:rPr lang="ru-RU" b="1" dirty="0">
                <a:solidFill>
                  <a:srgbClr val="292B2C"/>
                </a:solidFill>
              </a:rPr>
              <a:t> </a:t>
            </a:r>
            <a:r>
              <a:rPr lang="ru-RU" b="1" dirty="0" err="1">
                <a:solidFill>
                  <a:srgbClr val="292B2C"/>
                </a:solidFill>
              </a:rPr>
              <a:t>експонується</a:t>
            </a:r>
            <a:r>
              <a:rPr lang="ru-RU" b="1" dirty="0">
                <a:solidFill>
                  <a:srgbClr val="292B2C"/>
                </a:solidFill>
              </a:rPr>
              <a:t> в </a:t>
            </a:r>
            <a:r>
              <a:rPr lang="ru-RU" b="1" dirty="0" err="1">
                <a:solidFill>
                  <a:srgbClr val="292B2C"/>
                </a:solidFill>
              </a:rPr>
              <a:t>Національному</a:t>
            </a:r>
            <a:r>
              <a:rPr lang="ru-RU" b="1" dirty="0">
                <a:solidFill>
                  <a:srgbClr val="292B2C"/>
                </a:solidFill>
              </a:rPr>
              <a:t> </a:t>
            </a:r>
            <a:r>
              <a:rPr lang="ru-RU" b="1" dirty="0" err="1">
                <a:solidFill>
                  <a:srgbClr val="292B2C"/>
                </a:solidFill>
              </a:rPr>
              <a:t>науково-природничому</a:t>
            </a:r>
            <a:r>
              <a:rPr lang="ru-RU" b="1" dirty="0">
                <a:solidFill>
                  <a:srgbClr val="292B2C"/>
                </a:solidFill>
              </a:rPr>
              <a:t> </a:t>
            </a:r>
            <a:r>
              <a:rPr lang="ru-RU" b="1" dirty="0" err="1">
                <a:solidFill>
                  <a:srgbClr val="292B2C"/>
                </a:solidFill>
              </a:rPr>
              <a:t>музеї</a:t>
            </a:r>
            <a:r>
              <a:rPr lang="ru-RU" b="1" dirty="0">
                <a:solidFill>
                  <a:srgbClr val="292B2C"/>
                </a:solidFill>
              </a:rPr>
              <a:t> в м. </a:t>
            </a:r>
            <a:r>
              <a:rPr lang="ru-RU" b="1" dirty="0" err="1">
                <a:solidFill>
                  <a:srgbClr val="292B2C"/>
                </a:solidFill>
              </a:rPr>
              <a:t>Києві</a:t>
            </a:r>
            <a:r>
              <a:rPr lang="ru-RU" b="1" dirty="0">
                <a:solidFill>
                  <a:srgbClr val="292B2C"/>
                </a:solidFill>
              </a:rPr>
              <a:t>.</a:t>
            </a:r>
            <a:endParaRPr lang="en-US" b="1"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626" y="1628800"/>
            <a:ext cx="3890989" cy="2723692"/>
          </a:xfrm>
          <a:prstGeom prst="rect">
            <a:avLst/>
          </a:prstGeom>
        </p:spPr>
      </p:pic>
    </p:spTree>
    <p:extLst>
      <p:ext uri="{BB962C8B-B14F-4D97-AF65-F5344CB8AC3E}">
        <p14:creationId xmlns:p14="http://schemas.microsoft.com/office/powerpoint/2010/main" val="140151083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11960" y="260648"/>
            <a:ext cx="4743819" cy="6160376"/>
          </a:xfrm>
        </p:spPr>
      </p:pic>
      <p:sp>
        <p:nvSpPr>
          <p:cNvPr id="6" name="Прямоугольник 5"/>
          <p:cNvSpPr/>
          <p:nvPr/>
        </p:nvSpPr>
        <p:spPr>
          <a:xfrm>
            <a:off x="179512" y="205231"/>
            <a:ext cx="4320480" cy="4893647"/>
          </a:xfrm>
          <a:prstGeom prst="rect">
            <a:avLst/>
          </a:prstGeom>
        </p:spPr>
        <p:txBody>
          <a:bodyPr wrap="square">
            <a:spAutoFit/>
          </a:bodyPr>
          <a:lstStyle/>
          <a:p>
            <a:r>
              <a:rPr lang="uk-UA" sz="2400" dirty="0">
                <a:solidFill>
                  <a:srgbClr val="292B2C"/>
                </a:solidFill>
              </a:rPr>
              <a:t>Людина доби палеоліту була дуже слабкою порівняно із силами навколишнього світу. </a:t>
            </a:r>
          </a:p>
          <a:p>
            <a:pPr algn="just"/>
            <a:r>
              <a:rPr lang="uk-UA" sz="2400" dirty="0">
                <a:solidFill>
                  <a:srgbClr val="292B2C"/>
                </a:solidFill>
              </a:rPr>
              <a:t>Спроби пояснити світ і вплинути на нього спричинили зародження релігії. Первісні форми релігійних вірувань виникли близько 40 тис. років тому. </a:t>
            </a:r>
          </a:p>
          <a:p>
            <a:r>
              <a:rPr lang="uk-UA" sz="2400" dirty="0">
                <a:solidFill>
                  <a:srgbClr val="292B2C"/>
                </a:solidFill>
              </a:rPr>
              <a:t>Одним із найдавніших є обряд поховання. Його знали і неандертальці, і кроманьйонці.</a:t>
            </a:r>
            <a:endParaRPr lang="uk-UA" sz="2400" b="0" i="0" dirty="0">
              <a:solidFill>
                <a:srgbClr val="292B2C"/>
              </a:solidFill>
              <a:effectLst/>
            </a:endParaRPr>
          </a:p>
        </p:txBody>
      </p:sp>
    </p:spTree>
    <p:extLst>
      <p:ext uri="{BB962C8B-B14F-4D97-AF65-F5344CB8AC3E}">
        <p14:creationId xmlns:p14="http://schemas.microsoft.com/office/powerpoint/2010/main" val="32308233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5" y="1412776"/>
            <a:ext cx="8900807" cy="4824536"/>
          </a:xfrm>
        </p:spPr>
      </p:pic>
      <p:sp>
        <p:nvSpPr>
          <p:cNvPr id="5" name="Прямоугольник 4"/>
          <p:cNvSpPr/>
          <p:nvPr/>
        </p:nvSpPr>
        <p:spPr>
          <a:xfrm>
            <a:off x="139197" y="212448"/>
            <a:ext cx="8496944" cy="1200329"/>
          </a:xfrm>
          <a:prstGeom prst="rect">
            <a:avLst/>
          </a:prstGeom>
        </p:spPr>
        <p:txBody>
          <a:bodyPr wrap="square">
            <a:spAutoFit/>
          </a:bodyPr>
          <a:lstStyle/>
          <a:p>
            <a:pPr algn="just"/>
            <a:r>
              <a:rPr lang="uk-UA" b="1" dirty="0">
                <a:solidFill>
                  <a:srgbClr val="292B2C"/>
                </a:solidFill>
              </a:rPr>
              <a:t>Мезоліт — оскільки великі тварини вимерли, змінилися способи полювання і мисливські знаряддя, досягнення — початок риболовлі, користування луком і стрілами, лижами, човнами, приручення собаки, родові общини об’єднувалися в племена.</a:t>
            </a:r>
            <a:endParaRPr lang="en-US" b="1" dirty="0"/>
          </a:p>
        </p:txBody>
      </p:sp>
    </p:spTree>
    <p:extLst>
      <p:ext uri="{BB962C8B-B14F-4D97-AF65-F5344CB8AC3E}">
        <p14:creationId xmlns:p14="http://schemas.microsoft.com/office/powerpoint/2010/main" val="386263884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3" y="908722"/>
            <a:ext cx="8784976" cy="4977203"/>
          </a:xfrm>
        </p:spPr>
      </p:pic>
    </p:spTree>
    <p:extLst>
      <p:ext uri="{BB962C8B-B14F-4D97-AF65-F5344CB8AC3E}">
        <p14:creationId xmlns:p14="http://schemas.microsoft.com/office/powerpoint/2010/main" val="21502676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3" y="4195416"/>
            <a:ext cx="3916079" cy="2662584"/>
          </a:xfrm>
          <a:prstGeom prst="rect">
            <a:avLst/>
          </a:prstGeom>
        </p:spPr>
      </p:pic>
      <p:sp>
        <p:nvSpPr>
          <p:cNvPr id="3" name="Объект 2"/>
          <p:cNvSpPr>
            <a:spLocks noGrp="1"/>
          </p:cNvSpPr>
          <p:nvPr>
            <p:ph idx="1"/>
          </p:nvPr>
        </p:nvSpPr>
        <p:spPr>
          <a:xfrm>
            <a:off x="107505" y="188640"/>
            <a:ext cx="8784976" cy="5544616"/>
          </a:xfrm>
        </p:spPr>
        <p:txBody>
          <a:bodyPr>
            <a:normAutofit fontScale="85000" lnSpcReduction="20000"/>
          </a:bodyPr>
          <a:lstStyle/>
          <a:p>
            <a:r>
              <a:rPr lang="uk-UA" dirty="0"/>
              <a:t>Неоліт — виникнення землеробства і скотарства. До цього часу люди споживали те, що їм дарувала природа (</a:t>
            </a:r>
            <a:r>
              <a:rPr lang="uk-UA" dirty="0" err="1"/>
              <a:t>привласнювальне</a:t>
            </a:r>
            <a:r>
              <a:rPr lang="uk-UA" dirty="0"/>
              <a:t> господарство), нові види діяльності отримали назву відтворювальне (продуктивне) господарство. Ці зміни прийнято називати неолітичною революцією. Основні риси неолітичної революції:</a:t>
            </a:r>
          </a:p>
          <a:p>
            <a:r>
              <a:rPr lang="uk-UA" dirty="0"/>
              <a:t>• винайдення і поширення якісно нових способів виготовлення знарядь праці (свердління, шліфування і пиляння), створення нових знарядь праці (мотика, серп);</a:t>
            </a:r>
          </a:p>
          <a:p>
            <a:r>
              <a:rPr lang="uk-UA" dirty="0"/>
              <a:t>• виникнення нових видів виробництва та виготовлення штучних продуктів (кераміки, тканин);</a:t>
            </a:r>
          </a:p>
          <a:p>
            <a:r>
              <a:rPr lang="uk-UA" dirty="0"/>
              <a:t>• перехід від кочового до осілого способу життя;</a:t>
            </a:r>
          </a:p>
          <a:p>
            <a:r>
              <a:rPr lang="uk-UA" dirty="0"/>
              <a:t>• використання свійських тварин як тяглової сили, приручення більшості свійських тварин;</a:t>
            </a:r>
          </a:p>
          <a:p>
            <a:r>
              <a:rPr lang="uk-UA" dirty="0"/>
              <a:t>• суттєві зрушення в демографічній сфері, зростання кількості та розмірів поселень.</a:t>
            </a:r>
          </a:p>
          <a:p>
            <a:r>
              <a:rPr lang="uk-UA" dirty="0"/>
              <a:t>Прикладом духовних досягнень людства є </a:t>
            </a:r>
            <a:r>
              <a:rPr lang="uk-UA" dirty="0" err="1"/>
              <a:t>наскельні</a:t>
            </a:r>
            <a:r>
              <a:rPr lang="uk-UA" dirty="0"/>
              <a:t> малюнки з гротів Кам’яної могили.</a:t>
            </a:r>
          </a:p>
          <a:p>
            <a:endParaRPr lang="en-US" dirty="0"/>
          </a:p>
        </p:txBody>
      </p:sp>
    </p:spTree>
    <p:extLst>
      <p:ext uri="{BB962C8B-B14F-4D97-AF65-F5344CB8AC3E}">
        <p14:creationId xmlns:p14="http://schemas.microsoft.com/office/powerpoint/2010/main" val="40559006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79513" y="2060848"/>
            <a:ext cx="8784976" cy="1320800"/>
          </a:xfrm>
        </p:spPr>
        <p:txBody>
          <a:bodyPr>
            <a:noAutofit/>
          </a:bodyPr>
          <a:lstStyle/>
          <a:p>
            <a:pPr algn="ctr"/>
            <a:r>
              <a:rPr lang="uk-UA" sz="4800" b="1" dirty="0" smtClean="0">
                <a:solidFill>
                  <a:srgbClr val="0070C0"/>
                </a:solidFill>
              </a:rPr>
              <a:t>2. </a:t>
            </a:r>
            <a:r>
              <a:rPr lang="uk-UA" sz="4800" b="1" smtClean="0">
                <a:solidFill>
                  <a:srgbClr val="0070C0"/>
                </a:solidFill>
              </a:rPr>
              <a:t>ТРИПІЛЬСЬКА КУЛЬТУРА ТА ЇЇ МІСЦЕ В ІСТОРІЇ УКРАЇНИ</a:t>
            </a:r>
            <a:endParaRPr lang="en-US" sz="4800" b="1" dirty="0">
              <a:solidFill>
                <a:srgbClr val="0070C0"/>
              </a:solidFill>
            </a:endParaRPr>
          </a:p>
        </p:txBody>
      </p:sp>
    </p:spTree>
    <p:extLst>
      <p:ext uri="{BB962C8B-B14F-4D97-AF65-F5344CB8AC3E}">
        <p14:creationId xmlns:p14="http://schemas.microsoft.com/office/powerpoint/2010/main" val="58545196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764704"/>
            <a:ext cx="8922159" cy="5046470"/>
          </a:xfrm>
        </p:spPr>
      </p:pic>
    </p:spTree>
    <p:extLst>
      <p:ext uri="{BB962C8B-B14F-4D97-AF65-F5344CB8AC3E}">
        <p14:creationId xmlns:p14="http://schemas.microsoft.com/office/powerpoint/2010/main" val="39916765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5" y="332657"/>
            <a:ext cx="8640959" cy="1584176"/>
          </a:xfrm>
        </p:spPr>
        <p:txBody>
          <a:bodyPr>
            <a:normAutofit fontScale="77500" lnSpcReduction="20000"/>
          </a:bodyPr>
          <a:lstStyle/>
          <a:p>
            <a:pPr algn="just"/>
            <a:r>
              <a:rPr lang="uk-UA" dirty="0"/>
              <a:t>Найвідомішою на території України є трипільська культура, розселення племен якої відноситься до </a:t>
            </a:r>
            <a:r>
              <a:rPr lang="en-US" dirty="0"/>
              <a:t>IV - </a:t>
            </a:r>
            <a:r>
              <a:rPr lang="uk-UA" dirty="0"/>
              <a:t>середини </a:t>
            </a:r>
            <a:r>
              <a:rPr lang="en-US" dirty="0"/>
              <a:t>III </a:t>
            </a:r>
            <a:r>
              <a:rPr lang="uk-UA" dirty="0"/>
              <a:t>тис. до н. е. Назва походить від с. Трипілля на Київщині, поблизу якого наприкінці </a:t>
            </a:r>
            <a:r>
              <a:rPr lang="en-US" dirty="0"/>
              <a:t>XIX </a:t>
            </a:r>
            <a:r>
              <a:rPr lang="uk-UA" dirty="0"/>
              <a:t>ст. визначний археолог Вікентій Хвойка виявив сліди діяльності давніх землеробів, які свідчать про високий рівень розвитку відтворювального господарства.</a:t>
            </a:r>
            <a:endParaRPr lang="en-US" dirty="0"/>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9086" y="1844824"/>
            <a:ext cx="5328592" cy="4824536"/>
          </a:xfrm>
          <a:prstGeom prst="rect">
            <a:avLst/>
          </a:prstGeom>
        </p:spPr>
      </p:pic>
    </p:spTree>
    <p:extLst>
      <p:ext uri="{BB962C8B-B14F-4D97-AF65-F5344CB8AC3E}">
        <p14:creationId xmlns:p14="http://schemas.microsoft.com/office/powerpoint/2010/main" val="384916980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3"/>
            <a:ext cx="8640960" cy="1152127"/>
          </a:xfrm>
        </p:spPr>
        <p:txBody>
          <a:bodyPr>
            <a:normAutofit fontScale="70000" lnSpcReduction="20000"/>
          </a:bodyPr>
          <a:lstStyle/>
          <a:p>
            <a:r>
              <a:rPr lang="uk-UA" b="1" dirty="0"/>
              <a:t>Суспільне, господарське та духовне життя носіїв трипільської культури:</a:t>
            </a:r>
            <a:endParaRPr lang="uk-UA" dirty="0"/>
          </a:p>
          <a:p>
            <a:r>
              <a:rPr lang="uk-UA" dirty="0"/>
              <a:t>• основа господарства — орне землеробство (пшениця, ячмінь) та скотарство (корови, свині</a:t>
            </a:r>
            <a:r>
              <a:rPr lang="uk-UA"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28010" y="3817818"/>
            <a:ext cx="3315991" cy="3024336"/>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340770"/>
            <a:ext cx="4980954" cy="3788791"/>
          </a:xfrm>
          <a:prstGeom prst="rect">
            <a:avLst/>
          </a:prstGeom>
        </p:spPr>
      </p:pic>
    </p:spTree>
    <p:extLst>
      <p:ext uri="{BB962C8B-B14F-4D97-AF65-F5344CB8AC3E}">
        <p14:creationId xmlns:p14="http://schemas.microsoft.com/office/powerpoint/2010/main" val="329516046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3"/>
            <a:ext cx="8640960" cy="1152127"/>
          </a:xfrm>
        </p:spPr>
        <p:txBody>
          <a:bodyPr>
            <a:normAutofit fontScale="77500" lnSpcReduction="20000"/>
          </a:bodyPr>
          <a:lstStyle/>
          <a:p>
            <a:r>
              <a:rPr lang="uk-UA" dirty="0" smtClean="0"/>
              <a:t>• </a:t>
            </a:r>
            <a:r>
              <a:rPr lang="uk-UA" dirty="0"/>
              <a:t>надзвичайно добре володіння технікою вироблення глиняного посуду (кераміку трипільської культури (орнаментовану кераміку) називають ще культурою мальованої кераміки, прикладом якої є відома статуетка </a:t>
            </a:r>
            <a:r>
              <a:rPr lang="uk-UA" dirty="0" smtClean="0"/>
              <a:t>жінки)</a:t>
            </a:r>
            <a:endParaRPr lang="en-US"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111" y="2060850"/>
            <a:ext cx="8661102" cy="2931195"/>
          </a:xfrm>
          <a:prstGeom prst="rect">
            <a:avLst/>
          </a:prstGeom>
        </p:spPr>
      </p:pic>
    </p:spTree>
    <p:extLst>
      <p:ext uri="{BB962C8B-B14F-4D97-AF65-F5344CB8AC3E}">
        <p14:creationId xmlns:p14="http://schemas.microsoft.com/office/powerpoint/2010/main" val="38199869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2" y="260650"/>
            <a:ext cx="8424936" cy="5924731"/>
          </a:xfrm>
        </p:spPr>
        <p:txBody>
          <a:bodyPr>
            <a:noAutofit/>
          </a:bodyPr>
          <a:lstStyle/>
          <a:p>
            <a:r>
              <a:rPr lang="uk-UA" sz="2000" dirty="0"/>
              <a:t>В основі археологічної періодизації історії України лежить основний матеріал для виготовлення знарядь праці, тому умовний поділ тут такий:</a:t>
            </a:r>
          </a:p>
          <a:p>
            <a:r>
              <a:rPr lang="uk-UA" sz="2000" dirty="0"/>
              <a:t>• кам’яний вік (близько 1 млн років тому - </a:t>
            </a:r>
            <a:r>
              <a:rPr lang="en-US" sz="2000" dirty="0"/>
              <a:t>III </a:t>
            </a:r>
            <a:r>
              <a:rPr lang="uk-UA" sz="2000" dirty="0"/>
              <a:t>тис. до н. е.)</a:t>
            </a:r>
          </a:p>
          <a:p>
            <a:r>
              <a:rPr lang="uk-UA" sz="2000" dirty="0"/>
              <a:t>• </a:t>
            </a:r>
            <a:r>
              <a:rPr lang="uk-UA" sz="2000" b="1" dirty="0"/>
              <a:t>бронзовий вік</a:t>
            </a:r>
            <a:r>
              <a:rPr lang="uk-UA" sz="2000" dirty="0"/>
              <a:t> (приблизно </a:t>
            </a:r>
            <a:r>
              <a:rPr lang="en-US" sz="2000" dirty="0"/>
              <a:t>II </a:t>
            </a:r>
            <a:r>
              <a:rPr lang="uk-UA" sz="2000" dirty="0"/>
              <a:t>тис. до н. е.)</a:t>
            </a:r>
          </a:p>
          <a:p>
            <a:r>
              <a:rPr lang="uk-UA" sz="2000" dirty="0"/>
              <a:t>• </a:t>
            </a:r>
            <a:r>
              <a:rPr lang="uk-UA" sz="2000" b="1" dirty="0"/>
              <a:t>ранній залізний вік</a:t>
            </a:r>
            <a:r>
              <a:rPr lang="uk-UA" sz="2000" dirty="0"/>
              <a:t> (</a:t>
            </a:r>
            <a:r>
              <a:rPr lang="en-US" sz="2000" dirty="0"/>
              <a:t>IX </a:t>
            </a:r>
            <a:r>
              <a:rPr lang="uk-UA" sz="2000" dirty="0"/>
              <a:t>ст. до н. е. - </a:t>
            </a:r>
            <a:r>
              <a:rPr lang="en-US" sz="2000" dirty="0"/>
              <a:t>IV </a:t>
            </a:r>
            <a:r>
              <a:rPr lang="uk-UA" sz="2000" dirty="0"/>
              <a:t>ст. н. е.).</a:t>
            </a:r>
          </a:p>
          <a:p>
            <a:r>
              <a:rPr lang="uk-UA" sz="2000" dirty="0" smtClean="0"/>
              <a:t>Кам’яний </a:t>
            </a:r>
            <a:r>
              <a:rPr lang="uk-UA" sz="2000" dirty="0"/>
              <a:t>вік учені домовилися поділяти на менші періоди:</a:t>
            </a:r>
          </a:p>
          <a:p>
            <a:r>
              <a:rPr lang="uk-UA" sz="2000" dirty="0"/>
              <a:t>• </a:t>
            </a:r>
            <a:r>
              <a:rPr lang="uk-UA" sz="2000" b="1" dirty="0"/>
              <a:t>палеоліт</a:t>
            </a:r>
            <a:r>
              <a:rPr lang="uk-UA" sz="2000" dirty="0"/>
              <a:t>, або давній кам’яний вік, на території України тривав від 1 млн до 10 тис. років тому. У свою чергу, його поділяють на ранній (1 млн - 150 тис.), середній (150 тис. - 40-35 тис.) і пізній (40 тис. - 10 тис.).</a:t>
            </a:r>
          </a:p>
          <a:p>
            <a:r>
              <a:rPr lang="uk-UA" sz="2000" dirty="0"/>
              <a:t>• </a:t>
            </a:r>
            <a:r>
              <a:rPr lang="uk-UA" sz="2000" b="1" dirty="0"/>
              <a:t>мезоліт</a:t>
            </a:r>
            <a:r>
              <a:rPr lang="uk-UA" sz="2000" dirty="0"/>
              <a:t>, або середній кам’яний вік, на території України тривав від 10 до 7(6) тис. років до н. е.</a:t>
            </a:r>
          </a:p>
          <a:p>
            <a:r>
              <a:rPr lang="uk-UA" sz="2000" dirty="0"/>
              <a:t>• </a:t>
            </a:r>
            <a:r>
              <a:rPr lang="uk-UA" sz="2000" b="1" dirty="0"/>
              <a:t>неоліт,</a:t>
            </a:r>
            <a:r>
              <a:rPr lang="uk-UA" sz="2000" dirty="0"/>
              <a:t> або новий кам’яний вік, — від 7(6) тис. до 4 тис. років до н. е.</a:t>
            </a:r>
          </a:p>
          <a:p>
            <a:r>
              <a:rPr lang="uk-UA" sz="2000" dirty="0"/>
              <a:t>• інколи виділяють </a:t>
            </a:r>
            <a:r>
              <a:rPr lang="uk-UA" sz="2000" b="1" dirty="0"/>
              <a:t>енеоліт</a:t>
            </a:r>
            <a:r>
              <a:rPr lang="uk-UA" sz="2000" dirty="0"/>
              <a:t>, або мідно-кам’яний вік (4-3 тис. років до н. е.)</a:t>
            </a:r>
          </a:p>
          <a:p>
            <a:pPr marL="0" indent="0">
              <a:buNone/>
            </a:pPr>
            <a:endParaRPr lang="en-US" sz="2000" dirty="0"/>
          </a:p>
        </p:txBody>
      </p:sp>
    </p:spTree>
    <p:extLst>
      <p:ext uri="{BB962C8B-B14F-4D97-AF65-F5344CB8AC3E}">
        <p14:creationId xmlns:p14="http://schemas.microsoft.com/office/powerpoint/2010/main" val="386806617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188643"/>
            <a:ext cx="8640960" cy="2520279"/>
          </a:xfrm>
        </p:spPr>
        <p:txBody>
          <a:bodyPr>
            <a:normAutofit fontScale="77500" lnSpcReduction="20000"/>
          </a:bodyPr>
          <a:lstStyle/>
          <a:p>
            <a:r>
              <a:rPr lang="uk-UA" dirty="0" smtClean="0"/>
              <a:t>• </a:t>
            </a:r>
            <a:r>
              <a:rPr lang="uk-UA" dirty="0"/>
              <a:t>виплавка міді (мідна металургія), розвиток гончарства і ткацтва;</a:t>
            </a:r>
          </a:p>
          <a:p>
            <a:r>
              <a:rPr lang="uk-UA" dirty="0"/>
              <a:t>• висока майстерність у спорудженні житла (</a:t>
            </a:r>
            <a:r>
              <a:rPr lang="uk-UA" dirty="0" err="1"/>
              <a:t>протоміста</a:t>
            </a:r>
            <a:r>
              <a:rPr lang="uk-UA" dirty="0"/>
              <a:t>: Тальянки, </a:t>
            </a:r>
            <a:r>
              <a:rPr lang="uk-UA" dirty="0" err="1"/>
              <a:t>Майданецьке</a:t>
            </a:r>
            <a:r>
              <a:rPr lang="uk-UA" dirty="0"/>
              <a:t>, бл. 15 тис. мешканців);</a:t>
            </a:r>
          </a:p>
          <a:p>
            <a:r>
              <a:rPr lang="uk-UA" dirty="0"/>
              <a:t>• мешкали родинами, які об’єднувалися в громади, згодом — у племена, очолював вождь;</a:t>
            </a:r>
          </a:p>
          <a:p>
            <a:r>
              <a:rPr lang="uk-UA" dirty="0"/>
              <a:t>• віра в Богиню-Матір, символ материнства і родючості, створення основ для появи </a:t>
            </a:r>
            <a:r>
              <a:rPr lang="uk-UA" dirty="0" smtClean="0"/>
              <a:t>писемності.</a:t>
            </a:r>
            <a:endParaRPr lang="uk-UA" dirty="0"/>
          </a:p>
          <a:p>
            <a:endParaRPr lang="en-US"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605" y="2708922"/>
            <a:ext cx="7904790" cy="3494259"/>
          </a:xfrm>
          <a:prstGeom prst="rect">
            <a:avLst/>
          </a:prstGeom>
        </p:spPr>
      </p:pic>
    </p:spTree>
    <p:extLst>
      <p:ext uri="{BB962C8B-B14F-4D97-AF65-F5344CB8AC3E}">
        <p14:creationId xmlns:p14="http://schemas.microsoft.com/office/powerpoint/2010/main" val="31488586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7505" y="2060848"/>
            <a:ext cx="8784976" cy="1320800"/>
          </a:xfrm>
        </p:spPr>
        <p:txBody>
          <a:bodyPr>
            <a:noAutofit/>
          </a:bodyPr>
          <a:lstStyle/>
          <a:p>
            <a:pPr algn="ctr"/>
            <a:r>
              <a:rPr lang="uk-UA" sz="4600" b="1" dirty="0" smtClean="0">
                <a:solidFill>
                  <a:srgbClr val="0070C0"/>
                </a:solidFill>
              </a:rPr>
              <a:t>РАННІЙ ЗАЛІЗНИЙ ВІК</a:t>
            </a:r>
            <a:br>
              <a:rPr lang="uk-UA" sz="4600" b="1" dirty="0" smtClean="0">
                <a:solidFill>
                  <a:srgbClr val="0070C0"/>
                </a:solidFill>
              </a:rPr>
            </a:br>
            <a:r>
              <a:rPr lang="uk-UA" sz="4600" b="1" dirty="0" smtClean="0">
                <a:solidFill>
                  <a:srgbClr val="0070C0"/>
                </a:solidFill>
              </a:rPr>
              <a:t>СКІФО-САРМАТСЬКИЙ СВІТ</a:t>
            </a:r>
            <a:br>
              <a:rPr lang="uk-UA" sz="4600" b="1" dirty="0" smtClean="0">
                <a:solidFill>
                  <a:srgbClr val="0070C0"/>
                </a:solidFill>
              </a:rPr>
            </a:br>
            <a:endParaRPr lang="en-US" sz="4600" b="1" dirty="0">
              <a:solidFill>
                <a:srgbClr val="0070C0"/>
              </a:solidFill>
            </a:endParaRPr>
          </a:p>
        </p:txBody>
      </p:sp>
    </p:spTree>
    <p:extLst>
      <p:ext uri="{BB962C8B-B14F-4D97-AF65-F5344CB8AC3E}">
        <p14:creationId xmlns:p14="http://schemas.microsoft.com/office/powerpoint/2010/main" val="35515243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072" y="404664"/>
            <a:ext cx="5487189" cy="4653136"/>
          </a:xfrm>
          <a:prstGeom prst="rect">
            <a:avLst/>
          </a:prstGeom>
        </p:spPr>
      </p:pic>
      <p:sp>
        <p:nvSpPr>
          <p:cNvPr id="3" name="Объект 2"/>
          <p:cNvSpPr>
            <a:spLocks noGrp="1"/>
          </p:cNvSpPr>
          <p:nvPr>
            <p:ph idx="1"/>
          </p:nvPr>
        </p:nvSpPr>
        <p:spPr>
          <a:xfrm>
            <a:off x="5111553" y="116632"/>
            <a:ext cx="4032448" cy="6840759"/>
          </a:xfrm>
        </p:spPr>
        <p:txBody>
          <a:bodyPr>
            <a:normAutofit fontScale="77500" lnSpcReduction="20000"/>
          </a:bodyPr>
          <a:lstStyle/>
          <a:p>
            <a:r>
              <a:rPr lang="uk-UA" b="1" dirty="0"/>
              <a:t>Кіммерійці - воїни-«</a:t>
            </a:r>
            <a:r>
              <a:rPr lang="uk-UA" b="1" dirty="0" err="1"/>
              <a:t>молокоїди</a:t>
            </a:r>
            <a:r>
              <a:rPr lang="uk-UA" b="1" dirty="0" smtClean="0"/>
              <a:t>». Кіммерійці</a:t>
            </a:r>
            <a:r>
              <a:rPr lang="uk-UA" dirty="0"/>
              <a:t> - кочовий </a:t>
            </a:r>
            <a:r>
              <a:rPr lang="uk-UA" dirty="0" err="1"/>
              <a:t>іранськомовний</a:t>
            </a:r>
            <a:r>
              <a:rPr lang="uk-UA" dirty="0"/>
              <a:t> народ, який примандрував із Нижнього Поволжя у Причорноморські степи в 9 ст. до н. е. й панував тут упродовж двох століть.</a:t>
            </a:r>
          </a:p>
          <a:p>
            <a:pPr algn="just"/>
            <a:r>
              <a:rPr lang="uk-UA" b="1" dirty="0"/>
              <a:t>Кіммерійці</a:t>
            </a:r>
            <a:r>
              <a:rPr lang="uk-UA" dirty="0"/>
              <a:t> - перший народ на наших землях, чия назва нам відома. Зберегли її писемні джерела, щоправда не самих кіммерійців, бо вони не мали писемності, а ассирійців та греків. Найдавніша згадка про кіммерійців міститься в славнозвісній «Одіссеї», а найдокладніша - у праці «батька історії» Геродота. Гомер, зокрема, звав їх дивними доярами кобилиць і </a:t>
            </a:r>
            <a:r>
              <a:rPr lang="uk-UA" dirty="0" err="1"/>
              <a:t>молокоїдами</a:t>
            </a:r>
            <a:r>
              <a:rPr lang="uk-UA" dirty="0"/>
              <a:t>, земля яких одвіку хмарами й млою оповита.</a:t>
            </a:r>
          </a:p>
          <a:p>
            <a:endParaRPr lang="en-US" dirty="0"/>
          </a:p>
        </p:txBody>
      </p:sp>
    </p:spTree>
    <p:extLst>
      <p:ext uri="{BB962C8B-B14F-4D97-AF65-F5344CB8AC3E}">
        <p14:creationId xmlns:p14="http://schemas.microsoft.com/office/powerpoint/2010/main" val="167014317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2996952"/>
            <a:ext cx="3259927" cy="3861048"/>
          </a:xfrm>
          <a:prstGeom prst="rect">
            <a:avLst/>
          </a:prstGeom>
        </p:spPr>
      </p:pic>
      <p:sp>
        <p:nvSpPr>
          <p:cNvPr id="3" name="Объект 2"/>
          <p:cNvSpPr>
            <a:spLocks noGrp="1"/>
          </p:cNvSpPr>
          <p:nvPr>
            <p:ph idx="1"/>
          </p:nvPr>
        </p:nvSpPr>
        <p:spPr>
          <a:xfrm>
            <a:off x="107505" y="116633"/>
            <a:ext cx="8784976" cy="3096344"/>
          </a:xfrm>
        </p:spPr>
        <p:txBody>
          <a:bodyPr>
            <a:normAutofit fontScale="85000" lnSpcReduction="20000"/>
          </a:bodyPr>
          <a:lstStyle/>
          <a:p>
            <a:r>
              <a:rPr lang="ru-RU" b="1" dirty="0" err="1"/>
              <a:t>Суспільне</a:t>
            </a:r>
            <a:r>
              <a:rPr lang="ru-RU" b="1" dirty="0"/>
              <a:t>, </a:t>
            </a:r>
            <a:r>
              <a:rPr lang="ru-RU" b="1" dirty="0" err="1"/>
              <a:t>господарське</a:t>
            </a:r>
            <a:r>
              <a:rPr lang="ru-RU" b="1" dirty="0"/>
              <a:t> та </a:t>
            </a:r>
            <a:r>
              <a:rPr lang="ru-RU" b="1" dirty="0" err="1"/>
              <a:t>духовне</a:t>
            </a:r>
            <a:r>
              <a:rPr lang="ru-RU" b="1" dirty="0"/>
              <a:t> </a:t>
            </a:r>
            <a:r>
              <a:rPr lang="ru-RU" b="1" dirty="0" err="1"/>
              <a:t>життя</a:t>
            </a:r>
            <a:r>
              <a:rPr lang="ru-RU" b="1" dirty="0"/>
              <a:t> </a:t>
            </a:r>
            <a:r>
              <a:rPr lang="ru-RU" b="1" dirty="0" err="1"/>
              <a:t>кіммерійців</a:t>
            </a:r>
            <a:r>
              <a:rPr lang="ru-RU" b="1" dirty="0"/>
              <a:t>:</a:t>
            </a:r>
            <a:endParaRPr lang="ru-RU" dirty="0"/>
          </a:p>
          <a:p>
            <a:r>
              <a:rPr lang="ru-RU" dirty="0"/>
              <a:t>• на думку </a:t>
            </a:r>
            <a:r>
              <a:rPr lang="ru-RU" dirty="0" err="1"/>
              <a:t>деяких</a:t>
            </a:r>
            <a:r>
              <a:rPr lang="ru-RU" dirty="0"/>
              <a:t> </a:t>
            </a:r>
            <a:r>
              <a:rPr lang="ru-RU" dirty="0" err="1"/>
              <a:t>істориків</a:t>
            </a:r>
            <a:r>
              <a:rPr lang="ru-RU" dirty="0"/>
              <a:t> створили державу, </a:t>
            </a:r>
            <a:r>
              <a:rPr lang="ru-RU" dirty="0" err="1"/>
              <a:t>більшість</a:t>
            </a:r>
            <a:r>
              <a:rPr lang="ru-RU" dirty="0"/>
              <a:t> </a:t>
            </a:r>
            <a:r>
              <a:rPr lang="ru-RU" dirty="0" err="1"/>
              <a:t>вважають</a:t>
            </a:r>
            <a:r>
              <a:rPr lang="ru-RU" dirty="0"/>
              <a:t>, </a:t>
            </a:r>
            <a:r>
              <a:rPr lang="ru-RU" dirty="0" err="1"/>
              <a:t>що</a:t>
            </a:r>
            <a:r>
              <a:rPr lang="ru-RU" dirty="0"/>
              <a:t> </a:t>
            </a:r>
            <a:r>
              <a:rPr lang="ru-RU" dirty="0" err="1"/>
              <a:t>існували</a:t>
            </a:r>
            <a:r>
              <a:rPr lang="ru-RU" dirty="0"/>
              <a:t> племена на </a:t>
            </a:r>
            <a:r>
              <a:rPr lang="ru-RU" dirty="0" err="1"/>
              <a:t>чолі</a:t>
            </a:r>
            <a:r>
              <a:rPr lang="ru-RU" dirty="0"/>
              <a:t> з вождями;</a:t>
            </a:r>
          </a:p>
          <a:p>
            <a:r>
              <a:rPr lang="ru-RU" dirty="0"/>
              <a:t>• основою </a:t>
            </a:r>
            <a:r>
              <a:rPr lang="ru-RU" dirty="0" err="1"/>
              <a:t>їхнього</a:t>
            </a:r>
            <a:r>
              <a:rPr lang="ru-RU" dirty="0"/>
              <a:t> </a:t>
            </a:r>
            <a:r>
              <a:rPr lang="ru-RU" dirty="0" err="1"/>
              <a:t>господарства</a:t>
            </a:r>
            <a:r>
              <a:rPr lang="ru-RU" dirty="0"/>
              <a:t> </a:t>
            </a:r>
            <a:r>
              <a:rPr lang="ru-RU" dirty="0" err="1"/>
              <a:t>було</a:t>
            </a:r>
            <a:r>
              <a:rPr lang="ru-RU" dirty="0"/>
              <a:t> </a:t>
            </a:r>
            <a:r>
              <a:rPr lang="ru-RU" dirty="0" err="1"/>
              <a:t>конярство</a:t>
            </a:r>
            <a:r>
              <a:rPr lang="ru-RU" dirty="0"/>
              <a:t>, </a:t>
            </a:r>
            <a:r>
              <a:rPr lang="ru-RU" dirty="0" err="1"/>
              <a:t>пересувалися</a:t>
            </a:r>
            <a:r>
              <a:rPr lang="ru-RU" dirty="0"/>
              <a:t> разом </a:t>
            </a:r>
            <a:r>
              <a:rPr lang="ru-RU" dirty="0" err="1"/>
              <a:t>зі</a:t>
            </a:r>
            <a:r>
              <a:rPr lang="ru-RU" dirty="0"/>
              <a:t> </a:t>
            </a:r>
            <a:r>
              <a:rPr lang="ru-RU" dirty="0" err="1"/>
              <a:t>своїми</a:t>
            </a:r>
            <a:r>
              <a:rPr lang="ru-RU" dirty="0"/>
              <a:t> стадами на </a:t>
            </a:r>
            <a:r>
              <a:rPr lang="ru-RU" dirty="0" err="1"/>
              <a:t>великі</a:t>
            </a:r>
            <a:r>
              <a:rPr lang="ru-RU" dirty="0"/>
              <a:t> </a:t>
            </a:r>
            <a:r>
              <a:rPr lang="ru-RU" dirty="0" err="1"/>
              <a:t>відстані</a:t>
            </a:r>
            <a:r>
              <a:rPr lang="ru-RU" dirty="0"/>
              <a:t>;</a:t>
            </a:r>
          </a:p>
          <a:p>
            <a:r>
              <a:rPr lang="ru-RU" dirty="0"/>
              <a:t>• першими на </a:t>
            </a:r>
            <a:r>
              <a:rPr lang="ru-RU" dirty="0" err="1"/>
              <a:t>теренах</a:t>
            </a:r>
            <a:r>
              <a:rPr lang="ru-RU" dirty="0"/>
              <a:t> </a:t>
            </a:r>
            <a:r>
              <a:rPr lang="ru-RU" dirty="0" err="1"/>
              <a:t>України</a:t>
            </a:r>
            <a:r>
              <a:rPr lang="ru-RU" dirty="0"/>
              <a:t>, </a:t>
            </a:r>
            <a:r>
              <a:rPr lang="ru-RU" dirty="0" err="1"/>
              <a:t>хто</a:t>
            </a:r>
            <a:r>
              <a:rPr lang="ru-RU" dirty="0"/>
              <a:t> почав </a:t>
            </a:r>
            <a:r>
              <a:rPr lang="ru-RU" dirty="0" err="1"/>
              <a:t>виплавляти</a:t>
            </a:r>
            <a:r>
              <a:rPr lang="ru-RU" dirty="0"/>
              <a:t> з </a:t>
            </a:r>
            <a:r>
              <a:rPr lang="ru-RU" dirty="0" err="1"/>
              <a:t>болотяної</a:t>
            </a:r>
            <a:r>
              <a:rPr lang="ru-RU" dirty="0"/>
              <a:t> </a:t>
            </a:r>
            <a:r>
              <a:rPr lang="ru-RU" dirty="0" err="1"/>
              <a:t>руди</a:t>
            </a:r>
            <a:r>
              <a:rPr lang="ru-RU" dirty="0"/>
              <a:t> </a:t>
            </a:r>
            <a:r>
              <a:rPr lang="ru-RU" dirty="0" err="1"/>
              <a:t>залізо</a:t>
            </a:r>
            <a:r>
              <a:rPr lang="ru-RU" dirty="0"/>
              <a:t>, </a:t>
            </a:r>
            <a:r>
              <a:rPr lang="ru-RU" dirty="0" err="1"/>
              <a:t>розвиток</a:t>
            </a:r>
            <a:r>
              <a:rPr lang="ru-RU" dirty="0"/>
              <a:t> ремесел;</a:t>
            </a:r>
          </a:p>
          <a:p>
            <a:r>
              <a:rPr lang="ru-RU" dirty="0"/>
              <a:t>• </a:t>
            </a:r>
            <a:r>
              <a:rPr lang="ru-RU" dirty="0" err="1"/>
              <a:t>поховання</a:t>
            </a:r>
            <a:r>
              <a:rPr lang="ru-RU" dirty="0"/>
              <a:t> у курганах, </a:t>
            </a:r>
            <a:r>
              <a:rPr lang="ru-RU" dirty="0" err="1"/>
              <a:t>жител</a:t>
            </a:r>
            <a:r>
              <a:rPr lang="ru-RU" dirty="0"/>
              <a:t> не </a:t>
            </a:r>
            <a:r>
              <a:rPr lang="ru-RU" dirty="0" err="1"/>
              <a:t>залишили</a:t>
            </a:r>
            <a:r>
              <a:rPr lang="ru-RU" dirty="0" smtClean="0"/>
              <a:t>.</a:t>
            </a:r>
            <a:r>
              <a:rPr lang="ru-RU" b="1" dirty="0"/>
              <a:t> </a:t>
            </a:r>
            <a:endParaRPr lang="ru-RU" dirty="0"/>
          </a:p>
        </p:txBody>
      </p:sp>
      <p:sp>
        <p:nvSpPr>
          <p:cNvPr id="5" name="Прямоугольник 4"/>
          <p:cNvSpPr/>
          <p:nvPr/>
        </p:nvSpPr>
        <p:spPr>
          <a:xfrm>
            <a:off x="4499992" y="6132914"/>
            <a:ext cx="4572000" cy="923330"/>
          </a:xfrm>
          <a:prstGeom prst="rect">
            <a:avLst/>
          </a:prstGeom>
        </p:spPr>
        <p:txBody>
          <a:bodyPr>
            <a:spAutoFit/>
          </a:bodyPr>
          <a:lstStyle/>
          <a:p>
            <a:r>
              <a:rPr lang="ru-RU" b="1" dirty="0" err="1"/>
              <a:t>Надмогильна</a:t>
            </a:r>
            <a:r>
              <a:rPr lang="ru-RU" b="1" dirty="0"/>
              <a:t> </a:t>
            </a:r>
            <a:r>
              <a:rPr lang="ru-RU" b="1" dirty="0" err="1"/>
              <a:t>кіммерійська</a:t>
            </a:r>
            <a:r>
              <a:rPr lang="ru-RU" b="1" dirty="0"/>
              <a:t> статуя-</a:t>
            </a:r>
            <a:r>
              <a:rPr lang="ru-RU" b="1" dirty="0" err="1"/>
              <a:t>стовп</a:t>
            </a:r>
            <a:r>
              <a:rPr lang="ru-RU" b="1" dirty="0"/>
              <a:t> у с. </a:t>
            </a:r>
            <a:r>
              <a:rPr lang="ru-RU" b="1" dirty="0" err="1"/>
              <a:t>Костянтинівці</a:t>
            </a:r>
            <a:r>
              <a:rPr lang="ru-RU" b="1" dirty="0"/>
              <a:t> </a:t>
            </a:r>
            <a:r>
              <a:rPr lang="ru-RU" b="1" dirty="0" err="1"/>
              <a:t>Миколаївської</a:t>
            </a:r>
            <a:r>
              <a:rPr lang="ru-RU" b="1" dirty="0"/>
              <a:t> </a:t>
            </a:r>
            <a:r>
              <a:rPr lang="ru-RU" b="1" dirty="0" err="1"/>
              <a:t>області</a:t>
            </a:r>
            <a:endParaRPr lang="ru-RU" dirty="0"/>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8705" y="2420888"/>
            <a:ext cx="3089116" cy="3712024"/>
          </a:xfrm>
          <a:prstGeom prst="rect">
            <a:avLst/>
          </a:prstGeom>
        </p:spPr>
      </p:pic>
      <p:pic>
        <p:nvPicPr>
          <p:cNvPr id="7" name="Рисунок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20115" y="3212977"/>
            <a:ext cx="1971675" cy="1381125"/>
          </a:xfrm>
          <a:prstGeom prst="rect">
            <a:avLst/>
          </a:prstGeom>
        </p:spPr>
      </p:pic>
    </p:spTree>
    <p:extLst>
      <p:ext uri="{BB962C8B-B14F-4D97-AF65-F5344CB8AC3E}">
        <p14:creationId xmlns:p14="http://schemas.microsoft.com/office/powerpoint/2010/main" val="12500544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090737" y="2205037"/>
            <a:ext cx="4962525" cy="3209925"/>
          </a:xfrm>
        </p:spPr>
      </p:pic>
      <p:sp>
        <p:nvSpPr>
          <p:cNvPr id="5" name="Прямоугольник 4"/>
          <p:cNvSpPr/>
          <p:nvPr/>
        </p:nvSpPr>
        <p:spPr>
          <a:xfrm>
            <a:off x="179512" y="188641"/>
            <a:ext cx="8712968" cy="2031325"/>
          </a:xfrm>
          <a:prstGeom prst="rect">
            <a:avLst/>
          </a:prstGeom>
        </p:spPr>
        <p:txBody>
          <a:bodyPr wrap="square">
            <a:spAutoFit/>
          </a:bodyPr>
          <a:lstStyle/>
          <a:p>
            <a:pPr algn="just"/>
            <a:r>
              <a:rPr lang="uk-UA" b="1" dirty="0">
                <a:solidFill>
                  <a:srgbClr val="292B2C"/>
                </a:solidFill>
                <a:cs typeface="Nirmala UI" panose="020B0502040204020203" pitchFamily="34" charset="0"/>
              </a:rPr>
              <a:t>У </a:t>
            </a:r>
            <a:r>
              <a:rPr lang="en-US" b="1" dirty="0">
                <a:solidFill>
                  <a:srgbClr val="292B2C"/>
                </a:solidFill>
                <a:cs typeface="Nirmala UI" panose="020B0502040204020203" pitchFamily="34" charset="0"/>
              </a:rPr>
              <a:t>VII </a:t>
            </a:r>
            <a:r>
              <a:rPr lang="uk-UA" b="1" dirty="0">
                <a:solidFill>
                  <a:srgbClr val="292B2C"/>
                </a:solidFill>
                <a:cs typeface="Nirmala UI" panose="020B0502040204020203" pitchFamily="34" charset="0"/>
              </a:rPr>
              <a:t>ст. до н. е. причорноморські степи опанували скіфи. Визначний грецький історик Геродот зараховував до скіфських племен власне скіфів (скіфів-кочовиків), царських скіфів, скіфів-орачів, скіфів-землеробів. Єдиними пам’ятками життя кочових скіфів є могили-кургани, найвідоміші з них: </a:t>
            </a:r>
            <a:r>
              <a:rPr lang="uk-UA" b="1" dirty="0" err="1">
                <a:solidFill>
                  <a:srgbClr val="292B2C"/>
                </a:solidFill>
                <a:cs typeface="Nirmala UI" panose="020B0502040204020203" pitchFamily="34" charset="0"/>
              </a:rPr>
              <a:t>Гайманова</a:t>
            </a:r>
            <a:r>
              <a:rPr lang="uk-UA" b="1" dirty="0">
                <a:solidFill>
                  <a:srgbClr val="292B2C"/>
                </a:solidFill>
                <a:cs typeface="Nirmala UI" panose="020B0502040204020203" pitchFamily="34" charset="0"/>
              </a:rPr>
              <a:t> Могила, Товста Могила (саме в ній археолог і поет Борис Мозолевський знайшов славетну золоту пектораль), Солоха (золотий гребінь), </a:t>
            </a:r>
            <a:r>
              <a:rPr lang="uk-UA" b="1" dirty="0" err="1">
                <a:solidFill>
                  <a:srgbClr val="292B2C"/>
                </a:solidFill>
                <a:cs typeface="Nirmala UI" panose="020B0502040204020203" pitchFamily="34" charset="0"/>
              </a:rPr>
              <a:t>Чортомлик</a:t>
            </a:r>
            <a:r>
              <a:rPr lang="uk-UA" b="1" dirty="0">
                <a:solidFill>
                  <a:srgbClr val="292B2C"/>
                </a:solidFill>
                <a:cs typeface="Nirmala UI" panose="020B0502040204020203" pitchFamily="34" charset="0"/>
              </a:rPr>
              <a:t> (срібна амфора).</a:t>
            </a:r>
            <a:endParaRPr lang="en-US" b="1" dirty="0">
              <a:cs typeface="Nirmala UI" panose="020B0502040204020203" pitchFamily="34" charset="0"/>
            </a:endParaRPr>
          </a:p>
        </p:txBody>
      </p:sp>
    </p:spTree>
    <p:extLst>
      <p:ext uri="{BB962C8B-B14F-4D97-AF65-F5344CB8AC3E}">
        <p14:creationId xmlns:p14="http://schemas.microsoft.com/office/powerpoint/2010/main" val="250182343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69" y="116632"/>
            <a:ext cx="2612116" cy="2924944"/>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93" y="2924944"/>
            <a:ext cx="2795279" cy="3933056"/>
          </a:xfrm>
          <a:prstGeom prst="rect">
            <a:avLst/>
          </a:prstGeom>
        </p:spPr>
      </p:pic>
      <p:sp>
        <p:nvSpPr>
          <p:cNvPr id="6" name="Прямоугольник 5"/>
          <p:cNvSpPr/>
          <p:nvPr/>
        </p:nvSpPr>
        <p:spPr>
          <a:xfrm>
            <a:off x="2915817" y="692697"/>
            <a:ext cx="5976664" cy="5262979"/>
          </a:xfrm>
          <a:prstGeom prst="rect">
            <a:avLst/>
          </a:prstGeom>
        </p:spPr>
        <p:txBody>
          <a:bodyPr wrap="square">
            <a:spAutoFit/>
          </a:bodyPr>
          <a:lstStyle/>
          <a:p>
            <a:pPr algn="just"/>
            <a:r>
              <a:rPr lang="uk-UA" sz="2400" b="1" dirty="0">
                <a:solidFill>
                  <a:srgbClr val="292B2C"/>
                </a:solidFill>
              </a:rPr>
              <a:t>У </a:t>
            </a:r>
            <a:r>
              <a:rPr lang="en-US" sz="2400" b="1" dirty="0">
                <a:solidFill>
                  <a:srgbClr val="292B2C"/>
                </a:solidFill>
              </a:rPr>
              <a:t>V </a:t>
            </a:r>
            <a:r>
              <a:rPr lang="uk-UA" sz="2400" b="1" dirty="0">
                <a:solidFill>
                  <a:srgbClr val="292B2C"/>
                </a:solidFill>
              </a:rPr>
              <a:t>ст. до н. е. скіфські племена згуртувалися в об’єднання, що його називають Велика </a:t>
            </a:r>
            <a:r>
              <a:rPr lang="uk-UA" sz="2400" b="1" dirty="0" err="1">
                <a:solidFill>
                  <a:srgbClr val="292B2C"/>
                </a:solidFill>
              </a:rPr>
              <a:t>Скіфія</a:t>
            </a:r>
            <a:r>
              <a:rPr lang="uk-UA" sz="2400" b="1" dirty="0">
                <a:solidFill>
                  <a:srgbClr val="292B2C"/>
                </a:solidFill>
              </a:rPr>
              <a:t>. Найвищого піднесення вона досягла в </a:t>
            </a:r>
            <a:r>
              <a:rPr lang="en-US" sz="2400" b="1" dirty="0">
                <a:solidFill>
                  <a:srgbClr val="292B2C"/>
                </a:solidFill>
              </a:rPr>
              <a:t>IV </a:t>
            </a:r>
            <a:r>
              <a:rPr lang="uk-UA" sz="2400" b="1" dirty="0">
                <a:solidFill>
                  <a:srgbClr val="292B2C"/>
                </a:solidFill>
              </a:rPr>
              <a:t>ст. до н. е. за часів царя </a:t>
            </a:r>
            <a:r>
              <a:rPr lang="uk-UA" sz="2400" b="1" dirty="0" err="1">
                <a:solidFill>
                  <a:srgbClr val="292B2C"/>
                </a:solidFill>
              </a:rPr>
              <a:t>Атея</a:t>
            </a:r>
            <a:r>
              <a:rPr lang="uk-UA" sz="2400" b="1" dirty="0">
                <a:solidFill>
                  <a:srgbClr val="292B2C"/>
                </a:solidFill>
              </a:rPr>
              <a:t>, владу царя обмежували народні збори; заняття — кочове скотарство (конярство), ремесла, торгівля, за </a:t>
            </a:r>
            <a:r>
              <a:rPr lang="uk-UA" sz="2400" b="1" dirty="0" err="1">
                <a:solidFill>
                  <a:srgbClr val="292B2C"/>
                </a:solidFill>
              </a:rPr>
              <a:t>Атея</a:t>
            </a:r>
            <a:r>
              <a:rPr lang="uk-UA" sz="2400" b="1" dirty="0">
                <a:solidFill>
                  <a:srgbClr val="292B2C"/>
                </a:solidFill>
              </a:rPr>
              <a:t> карбування власної монети; релігія — язичництво, головні божества — </a:t>
            </a:r>
            <a:r>
              <a:rPr lang="uk-UA" sz="2400" b="1" dirty="0" err="1">
                <a:solidFill>
                  <a:srgbClr val="292B2C"/>
                </a:solidFill>
              </a:rPr>
              <a:t>Табіті</a:t>
            </a:r>
            <a:r>
              <a:rPr lang="uk-UA" sz="2400" b="1" dirty="0">
                <a:solidFill>
                  <a:srgbClr val="292B2C"/>
                </a:solidFill>
              </a:rPr>
              <a:t> (вогню), Папай (неба, прабатько скіфів); мистецтво — поширення звіриного стилю, кам’яні скульптури на курганах.</a:t>
            </a:r>
            <a:endParaRPr lang="en-US" sz="2400" b="1" dirty="0"/>
          </a:p>
        </p:txBody>
      </p:sp>
    </p:spTree>
    <p:extLst>
      <p:ext uri="{BB962C8B-B14F-4D97-AF65-F5344CB8AC3E}">
        <p14:creationId xmlns:p14="http://schemas.microsoft.com/office/powerpoint/2010/main" val="312306080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4112" y="164771"/>
            <a:ext cx="3629025" cy="1733550"/>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14926" y="4991100"/>
            <a:ext cx="4029075" cy="1866900"/>
          </a:xfrm>
          <a:prstGeom prst="rect">
            <a:avLst/>
          </a:prstGeom>
        </p:spPr>
      </p:pic>
      <p:sp>
        <p:nvSpPr>
          <p:cNvPr id="6" name="Прямоугольник 5"/>
          <p:cNvSpPr/>
          <p:nvPr/>
        </p:nvSpPr>
        <p:spPr>
          <a:xfrm>
            <a:off x="174112" y="1944112"/>
            <a:ext cx="8646361" cy="3416320"/>
          </a:xfrm>
          <a:prstGeom prst="rect">
            <a:avLst/>
          </a:prstGeom>
        </p:spPr>
        <p:txBody>
          <a:bodyPr wrap="square">
            <a:spAutoFit/>
          </a:bodyPr>
          <a:lstStyle/>
          <a:p>
            <a:pPr algn="just"/>
            <a:r>
              <a:rPr lang="uk-UA" sz="2400" b="1" dirty="0">
                <a:solidFill>
                  <a:srgbClr val="292B2C"/>
                </a:solidFill>
              </a:rPr>
              <a:t>Причини та наслідки занепаду Великої </a:t>
            </a:r>
            <a:r>
              <a:rPr lang="uk-UA" sz="2400" b="1" dirty="0" err="1">
                <a:solidFill>
                  <a:srgbClr val="292B2C"/>
                </a:solidFill>
              </a:rPr>
              <a:t>Скіфії</a:t>
            </a:r>
            <a:r>
              <a:rPr lang="uk-UA" sz="2400" b="1" dirty="0">
                <a:solidFill>
                  <a:srgbClr val="292B2C"/>
                </a:solidFill>
              </a:rPr>
              <a:t>:</a:t>
            </a:r>
            <a:endParaRPr lang="uk-UA" sz="2400" dirty="0">
              <a:solidFill>
                <a:srgbClr val="292B2C"/>
              </a:solidFill>
            </a:endParaRPr>
          </a:p>
          <a:p>
            <a:pPr algn="just"/>
            <a:r>
              <a:rPr lang="uk-UA" sz="2400" dirty="0">
                <a:solidFill>
                  <a:srgbClr val="292B2C"/>
                </a:solidFill>
              </a:rPr>
              <a:t>• погіршення економічного становища через посушливість клімату;</a:t>
            </a:r>
          </a:p>
          <a:p>
            <a:pPr algn="just"/>
            <a:r>
              <a:rPr lang="uk-UA" sz="2400" dirty="0">
                <a:solidFill>
                  <a:srgbClr val="292B2C"/>
                </a:solidFill>
              </a:rPr>
              <a:t>• у </a:t>
            </a:r>
            <a:r>
              <a:rPr lang="en-US" sz="2400" dirty="0">
                <a:solidFill>
                  <a:srgbClr val="292B2C"/>
                </a:solidFill>
              </a:rPr>
              <a:t>III </a:t>
            </a:r>
            <a:r>
              <a:rPr lang="uk-UA" sz="2400" dirty="0">
                <a:solidFill>
                  <a:srgbClr val="292B2C"/>
                </a:solidFill>
              </a:rPr>
              <a:t>ст. до н. е. скіфів з причорноморських степів у пониззя Дніпра і в Крим витіснили сармати;</a:t>
            </a:r>
          </a:p>
          <a:p>
            <a:pPr algn="just"/>
            <a:r>
              <a:rPr lang="uk-UA" sz="2400" dirty="0">
                <a:solidFill>
                  <a:srgbClr val="292B2C"/>
                </a:solidFill>
              </a:rPr>
              <a:t>• скіфи у степовому Криму та пониззі Дніпра створили державу Мала </a:t>
            </a:r>
            <a:r>
              <a:rPr lang="uk-UA" sz="2400" dirty="0" err="1">
                <a:solidFill>
                  <a:srgbClr val="292B2C"/>
                </a:solidFill>
              </a:rPr>
              <a:t>Скіфія</a:t>
            </a:r>
            <a:r>
              <a:rPr lang="uk-UA" sz="2400" dirty="0">
                <a:solidFill>
                  <a:srgbClr val="292B2C"/>
                </a:solidFill>
              </a:rPr>
              <a:t> зі столицею в Неаполі (на місці сучасного Сімферополя), яка упала у </a:t>
            </a:r>
            <a:r>
              <a:rPr lang="en-US" sz="2400" dirty="0">
                <a:solidFill>
                  <a:srgbClr val="292B2C"/>
                </a:solidFill>
              </a:rPr>
              <a:t>IV </a:t>
            </a:r>
            <a:r>
              <a:rPr lang="uk-UA" sz="2400" dirty="0">
                <a:solidFill>
                  <a:srgbClr val="292B2C"/>
                </a:solidFill>
              </a:rPr>
              <a:t>ст. під ударами гунів.</a:t>
            </a:r>
            <a:endParaRPr lang="uk-UA" sz="2400" b="0" i="0" dirty="0">
              <a:solidFill>
                <a:srgbClr val="292B2C"/>
              </a:solidFill>
              <a:effectLst/>
            </a:endParaRPr>
          </a:p>
        </p:txBody>
      </p:sp>
    </p:spTree>
    <p:extLst>
      <p:ext uri="{BB962C8B-B14F-4D97-AF65-F5344CB8AC3E}">
        <p14:creationId xmlns:p14="http://schemas.microsoft.com/office/powerpoint/2010/main" val="139225743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51520" y="332658"/>
            <a:ext cx="8640960" cy="3880773"/>
          </a:xfrm>
        </p:spPr>
        <p:txBody>
          <a:bodyPr>
            <a:normAutofit fontScale="62500" lnSpcReduction="20000"/>
          </a:bodyPr>
          <a:lstStyle/>
          <a:p>
            <a:r>
              <a:rPr lang="uk-UA" b="1" dirty="0"/>
              <a:t>Суспільне, господарське та духовне життя сарматів:</a:t>
            </a:r>
            <a:endParaRPr lang="uk-UA" dirty="0"/>
          </a:p>
          <a:p>
            <a:r>
              <a:rPr lang="uk-UA" dirty="0"/>
              <a:t>• були, як і скіфи, кочовим </a:t>
            </a:r>
            <a:r>
              <a:rPr lang="uk-UA" dirty="0" err="1"/>
              <a:t>іраномовним</a:t>
            </a:r>
            <a:r>
              <a:rPr lang="uk-UA" dirty="0"/>
              <a:t> племенем, подібним до них життям і побутом;</a:t>
            </a:r>
          </a:p>
          <a:p>
            <a:r>
              <a:rPr lang="uk-UA" dirty="0"/>
              <a:t>• удар сарматської кінноти, вдягнутої в залізні панцирі, озброєної довгими списами та мечами, що атакувала ворога зімкнутим клином, не могло витримати жодне військо. Їхня модель </a:t>
            </a:r>
            <a:r>
              <a:rPr lang="uk-UA" dirty="0" err="1"/>
              <a:t>важкоозброєної</a:t>
            </a:r>
            <a:r>
              <a:rPr lang="uk-UA" dirty="0"/>
              <a:t> кінноти потрапила в Європу й суттєво вплинула на формування середньовічного лицарства;</a:t>
            </a:r>
          </a:p>
          <a:p>
            <a:r>
              <a:rPr lang="uk-UA" dirty="0"/>
              <a:t>• жили племенами, кожне з яких мало свою назву: алани, </a:t>
            </a:r>
            <a:r>
              <a:rPr lang="uk-UA" dirty="0" err="1"/>
              <a:t>аорси</a:t>
            </a:r>
            <a:r>
              <a:rPr lang="uk-UA" dirty="0"/>
              <a:t>, </a:t>
            </a:r>
            <a:r>
              <a:rPr lang="uk-UA" dirty="0" err="1"/>
              <a:t>роксолани</a:t>
            </a:r>
            <a:r>
              <a:rPr lang="uk-UA" dirty="0"/>
              <a:t>, </a:t>
            </a:r>
            <a:r>
              <a:rPr lang="uk-UA" dirty="0" err="1"/>
              <a:t>язиги</a:t>
            </a:r>
            <a:r>
              <a:rPr lang="uk-UA" dirty="0"/>
              <a:t> тощо;</a:t>
            </a:r>
          </a:p>
          <a:p>
            <a:r>
              <a:rPr lang="uk-UA" dirty="0"/>
              <a:t>• брали участь у війнах проти Римської імперії;</a:t>
            </a:r>
          </a:p>
          <a:p>
            <a:r>
              <a:rPr lang="uk-UA" dirty="0"/>
              <a:t>• сарматська знать на початку нашої ери почала приймати християнство;</a:t>
            </a:r>
          </a:p>
          <a:p>
            <a:r>
              <a:rPr lang="uk-UA" dirty="0"/>
              <a:t>• сармати панували на Півдні України майже 600 років, у Ш ст. н. е. цьому поклали край германські племена готів, що прийшли з півночі, а їх, у свою чергу, витіснили тюркомовні племена гунів, які прикочували зі сходу.</a:t>
            </a:r>
          </a:p>
          <a:p>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248" y="4005066"/>
            <a:ext cx="5736522" cy="2822913"/>
          </a:xfrm>
          <a:prstGeom prst="rect">
            <a:avLst/>
          </a:prstGeom>
        </p:spPr>
      </p:pic>
    </p:spTree>
    <p:extLst>
      <p:ext uri="{BB962C8B-B14F-4D97-AF65-F5344CB8AC3E}">
        <p14:creationId xmlns:p14="http://schemas.microsoft.com/office/powerpoint/2010/main" val="381416049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7505" y="2060848"/>
            <a:ext cx="8784976" cy="1320800"/>
          </a:xfrm>
        </p:spPr>
        <p:txBody>
          <a:bodyPr>
            <a:noAutofit/>
          </a:bodyPr>
          <a:lstStyle/>
          <a:p>
            <a:pPr algn="ctr"/>
            <a:r>
              <a:rPr lang="uk-UA" sz="4000" b="1" dirty="0" smtClean="0">
                <a:solidFill>
                  <a:srgbClr val="0070C0"/>
                </a:solidFill>
              </a:rPr>
              <a:t>АНТИЧНІ ПОЛІСИ-ДЕРЖАВИ ПІВНІЧНОГО ПРИЧОРНОМОР</a:t>
            </a:r>
            <a:r>
              <a:rPr lang="en-US" sz="4000" b="1" dirty="0" smtClean="0">
                <a:solidFill>
                  <a:srgbClr val="0070C0"/>
                </a:solidFill>
              </a:rPr>
              <a:t>’</a:t>
            </a:r>
            <a:r>
              <a:rPr lang="uk-UA" sz="4000" b="1" dirty="0" smtClean="0">
                <a:solidFill>
                  <a:srgbClr val="0070C0"/>
                </a:solidFill>
              </a:rPr>
              <a:t>Я</a:t>
            </a:r>
            <a:endParaRPr lang="en-US" sz="4000" b="1" dirty="0">
              <a:solidFill>
                <a:srgbClr val="0070C0"/>
              </a:solidFill>
            </a:endParaRPr>
          </a:p>
        </p:txBody>
      </p:sp>
    </p:spTree>
    <p:extLst>
      <p:ext uri="{BB962C8B-B14F-4D97-AF65-F5344CB8AC3E}">
        <p14:creationId xmlns:p14="http://schemas.microsoft.com/office/powerpoint/2010/main" val="283123960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r="14639"/>
          <a:stretch/>
        </p:blipFill>
        <p:spPr>
          <a:xfrm>
            <a:off x="323529" y="0"/>
            <a:ext cx="7488832" cy="4419682"/>
          </a:xfrm>
        </p:spPr>
      </p:pic>
      <p:sp>
        <p:nvSpPr>
          <p:cNvPr id="5" name="TextBox 4"/>
          <p:cNvSpPr txBox="1"/>
          <p:nvPr/>
        </p:nvSpPr>
        <p:spPr>
          <a:xfrm>
            <a:off x="179512" y="4298397"/>
            <a:ext cx="8712968" cy="2585323"/>
          </a:xfrm>
          <a:prstGeom prst="rect">
            <a:avLst/>
          </a:prstGeom>
          <a:noFill/>
        </p:spPr>
        <p:txBody>
          <a:bodyPr wrap="square" rtlCol="0">
            <a:spAutoFit/>
          </a:bodyPr>
          <a:lstStyle/>
          <a:p>
            <a:r>
              <a:rPr lang="uk-UA" dirty="0"/>
              <a:t>У середині </a:t>
            </a:r>
            <a:r>
              <a:rPr lang="en-US" dirty="0"/>
              <a:t>VII </a:t>
            </a:r>
            <a:r>
              <a:rPr lang="uk-UA" dirty="0"/>
              <a:t>ст. до н. е. в Північному Причорномор’ї з’являються перші грецькі поселення, що було складовою Великої грецької колонізації </a:t>
            </a:r>
            <a:r>
              <a:rPr lang="en-US" dirty="0"/>
              <a:t>VIII—VI </a:t>
            </a:r>
            <a:r>
              <a:rPr lang="uk-UA" dirty="0"/>
              <a:t>ст. до н.е. Колонізація — заселення й освоєння вільних територій.</a:t>
            </a:r>
          </a:p>
          <a:p>
            <a:r>
              <a:rPr lang="uk-UA" b="1" dirty="0"/>
              <a:t>Особливості грецької колонізації Північного Причорномор’я та Криму:</a:t>
            </a:r>
            <a:endParaRPr lang="uk-UA" dirty="0"/>
          </a:p>
          <a:p>
            <a:r>
              <a:rPr lang="uk-UA" dirty="0"/>
              <a:t>• аграрний характер, причини її були соціально-економічні;</a:t>
            </a:r>
          </a:p>
          <a:p>
            <a:r>
              <a:rPr lang="uk-UA" dirty="0"/>
              <a:t>• мирний характер, поселення на незайнятих землях;</a:t>
            </a:r>
          </a:p>
          <a:p>
            <a:r>
              <a:rPr lang="uk-UA" dirty="0"/>
              <a:t>• незалежність відносно метрополії;</a:t>
            </a:r>
          </a:p>
          <a:p>
            <a:r>
              <a:rPr lang="uk-UA" dirty="0"/>
              <a:t>• поєднання стихійного і планового характеру.</a:t>
            </a:r>
          </a:p>
          <a:p>
            <a:endParaRPr lang="en-US" dirty="0"/>
          </a:p>
        </p:txBody>
      </p:sp>
    </p:spTree>
    <p:extLst>
      <p:ext uri="{BB962C8B-B14F-4D97-AF65-F5344CB8AC3E}">
        <p14:creationId xmlns:p14="http://schemas.microsoft.com/office/powerpoint/2010/main" val="2309588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Объект 4"/>
          <p:cNvGraphicFramePr>
            <a:graphicFrameLocks noGrp="1"/>
          </p:cNvGraphicFramePr>
          <p:nvPr>
            <p:ph idx="1"/>
            <p:extLst>
              <p:ext uri="{D42A27DB-BD31-4B8C-83A1-F6EECF244321}">
                <p14:modId xmlns:p14="http://schemas.microsoft.com/office/powerpoint/2010/main" val="2844276152"/>
              </p:ext>
            </p:extLst>
          </p:nvPr>
        </p:nvGraphicFramePr>
        <p:xfrm>
          <a:off x="251520" y="764704"/>
          <a:ext cx="8640960" cy="5730240"/>
        </p:xfrm>
        <a:graphic>
          <a:graphicData uri="http://schemas.openxmlformats.org/drawingml/2006/table">
            <a:tbl>
              <a:tblPr firstRow="1" bandRow="1">
                <a:tableStyleId>{5C22544A-7EE6-4342-B048-85BDC9FD1C3A}</a:tableStyleId>
              </a:tblPr>
              <a:tblGrid>
                <a:gridCol w="3456384">
                  <a:extLst>
                    <a:ext uri="{9D8B030D-6E8A-4147-A177-3AD203B41FA5}">
                      <a16:colId xmlns:a16="http://schemas.microsoft.com/office/drawing/2014/main" xmlns="" val="1239648383"/>
                    </a:ext>
                  </a:extLst>
                </a:gridCol>
                <a:gridCol w="5184576">
                  <a:extLst>
                    <a:ext uri="{9D8B030D-6E8A-4147-A177-3AD203B41FA5}">
                      <a16:colId xmlns:a16="http://schemas.microsoft.com/office/drawing/2014/main" xmlns="" val="1946359694"/>
                    </a:ext>
                  </a:extLst>
                </a:gridCol>
              </a:tblGrid>
              <a:tr h="643450">
                <a:tc>
                  <a:txBody>
                    <a:bodyPr/>
                    <a:lstStyle/>
                    <a:p>
                      <a:r>
                        <a:rPr lang="uk-UA" sz="3200" dirty="0" smtClean="0"/>
                        <a:t>Період існування</a:t>
                      </a:r>
                      <a:endParaRPr lang="en-US" sz="3200" dirty="0"/>
                    </a:p>
                  </a:txBody>
                  <a:tcPr/>
                </a:tc>
                <a:tc>
                  <a:txBody>
                    <a:bodyPr/>
                    <a:lstStyle/>
                    <a:p>
                      <a:r>
                        <a:rPr lang="uk-UA" sz="3200" dirty="0" smtClean="0"/>
                        <a:t>Підвид</a:t>
                      </a:r>
                      <a:r>
                        <a:rPr lang="uk-UA" sz="3200" baseline="0" dirty="0" smtClean="0"/>
                        <a:t> людини</a:t>
                      </a:r>
                      <a:endParaRPr lang="en-US" sz="3200" dirty="0"/>
                    </a:p>
                  </a:txBody>
                  <a:tcPr/>
                </a:tc>
                <a:extLst>
                  <a:ext uri="{0D108BD9-81ED-4DB2-BD59-A6C34878D82A}">
                    <a16:rowId xmlns:a16="http://schemas.microsoft.com/office/drawing/2014/main" xmlns="" val="3905262072"/>
                  </a:ext>
                </a:extLst>
              </a:tr>
              <a:tr h="643450">
                <a:tc>
                  <a:txBody>
                    <a:bodyPr/>
                    <a:lstStyle/>
                    <a:p>
                      <a:r>
                        <a:rPr lang="uk-UA" sz="3200" dirty="0" smtClean="0"/>
                        <a:t>Ранній палеоліт</a:t>
                      </a:r>
                      <a:endParaRPr lang="en-US" sz="3200" dirty="0"/>
                    </a:p>
                  </a:txBody>
                  <a:tcPr/>
                </a:tc>
                <a:tc>
                  <a:txBody>
                    <a:bodyPr/>
                    <a:lstStyle/>
                    <a:p>
                      <a:r>
                        <a:rPr lang="uk-UA" sz="3200" dirty="0" smtClean="0"/>
                        <a:t>Архантроп (людина </a:t>
                      </a:r>
                      <a:r>
                        <a:rPr lang="uk-UA" sz="3200" dirty="0" err="1" smtClean="0"/>
                        <a:t>прямоходяча</a:t>
                      </a:r>
                      <a:r>
                        <a:rPr lang="uk-UA" sz="3200" dirty="0" smtClean="0"/>
                        <a:t>)</a:t>
                      </a:r>
                    </a:p>
                    <a:p>
                      <a:r>
                        <a:rPr lang="uk-UA" sz="3200" dirty="0" smtClean="0"/>
                        <a:t>1 млн р. до н.е. – 150</a:t>
                      </a:r>
                      <a:r>
                        <a:rPr lang="uk-UA" sz="3200" baseline="0" dirty="0" smtClean="0"/>
                        <a:t> тис років до н.е.</a:t>
                      </a:r>
                      <a:endParaRPr lang="en-US" sz="3200" dirty="0"/>
                    </a:p>
                  </a:txBody>
                  <a:tcPr/>
                </a:tc>
                <a:extLst>
                  <a:ext uri="{0D108BD9-81ED-4DB2-BD59-A6C34878D82A}">
                    <a16:rowId xmlns:a16="http://schemas.microsoft.com/office/drawing/2014/main" xmlns="" val="1643172420"/>
                  </a:ext>
                </a:extLst>
              </a:tr>
              <a:tr h="643450">
                <a:tc>
                  <a:txBody>
                    <a:bodyPr/>
                    <a:lstStyle/>
                    <a:p>
                      <a:r>
                        <a:rPr lang="uk-UA" sz="3200" dirty="0" smtClean="0"/>
                        <a:t>Середній палеоліт</a:t>
                      </a:r>
                      <a:endParaRPr lang="en-US" sz="3200" dirty="0"/>
                    </a:p>
                  </a:txBody>
                  <a:tcPr/>
                </a:tc>
                <a:tc>
                  <a:txBody>
                    <a:bodyPr/>
                    <a:lstStyle/>
                    <a:p>
                      <a:r>
                        <a:rPr lang="uk-UA" sz="3200" dirty="0" smtClean="0"/>
                        <a:t>Неандерталець</a:t>
                      </a:r>
                      <a:r>
                        <a:rPr lang="uk-UA" sz="3200" baseline="0" dirty="0" smtClean="0"/>
                        <a:t> </a:t>
                      </a:r>
                    </a:p>
                    <a:p>
                      <a:r>
                        <a:rPr lang="uk-UA" sz="3200" baseline="0" dirty="0" smtClean="0"/>
                        <a:t>150 тис. років до н.е. – 35 тис років до н.е.</a:t>
                      </a:r>
                      <a:endParaRPr lang="en-US" sz="3200" dirty="0"/>
                    </a:p>
                  </a:txBody>
                  <a:tcPr/>
                </a:tc>
                <a:extLst>
                  <a:ext uri="{0D108BD9-81ED-4DB2-BD59-A6C34878D82A}">
                    <a16:rowId xmlns:a16="http://schemas.microsoft.com/office/drawing/2014/main" xmlns="" val="2230235046"/>
                  </a:ext>
                </a:extLst>
              </a:tr>
              <a:tr h="643450">
                <a:tc>
                  <a:txBody>
                    <a:bodyPr/>
                    <a:lstStyle/>
                    <a:p>
                      <a:r>
                        <a:rPr lang="uk-UA" sz="3200" dirty="0" smtClean="0"/>
                        <a:t>Пізній палеоліт </a:t>
                      </a:r>
                      <a:endParaRPr lang="en-US" sz="3200" dirty="0"/>
                    </a:p>
                  </a:txBody>
                  <a:tcPr/>
                </a:tc>
                <a:tc>
                  <a:txBody>
                    <a:bodyPr/>
                    <a:lstStyle/>
                    <a:p>
                      <a:r>
                        <a:rPr lang="uk-UA" sz="3200" dirty="0" smtClean="0"/>
                        <a:t>Кроманьйонець </a:t>
                      </a:r>
                    </a:p>
                    <a:p>
                      <a:r>
                        <a:rPr lang="uk-UA" sz="3200" dirty="0" smtClean="0"/>
                        <a:t>40-35 тис років тому</a:t>
                      </a:r>
                      <a:endParaRPr lang="en-US" sz="3200" dirty="0"/>
                    </a:p>
                  </a:txBody>
                  <a:tcPr/>
                </a:tc>
                <a:extLst>
                  <a:ext uri="{0D108BD9-81ED-4DB2-BD59-A6C34878D82A}">
                    <a16:rowId xmlns:a16="http://schemas.microsoft.com/office/drawing/2014/main" xmlns="" val="744355628"/>
                  </a:ext>
                </a:extLst>
              </a:tr>
            </a:tbl>
          </a:graphicData>
        </a:graphic>
      </p:graphicFrame>
    </p:spTree>
    <p:extLst>
      <p:ext uri="{BB962C8B-B14F-4D97-AF65-F5344CB8AC3E}">
        <p14:creationId xmlns:p14="http://schemas.microsoft.com/office/powerpoint/2010/main" val="142254934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5" y="116632"/>
            <a:ext cx="8928992" cy="3528392"/>
          </a:xfrm>
        </p:spPr>
        <p:txBody>
          <a:bodyPr>
            <a:normAutofit fontScale="70000" lnSpcReduction="20000"/>
          </a:bodyPr>
          <a:lstStyle/>
          <a:p>
            <a:pPr algn="just"/>
            <a:r>
              <a:rPr lang="uk-UA" dirty="0"/>
              <a:t>Найголовнішими античними містами-колоніями на півдні України були </a:t>
            </a:r>
            <a:r>
              <a:rPr lang="uk-UA" dirty="0" err="1"/>
              <a:t>Тіра</a:t>
            </a:r>
            <a:r>
              <a:rPr lang="uk-UA" dirty="0"/>
              <a:t> (на місці сучасного Білгорода-Дністровського), Ольвія (недалеко від теперішнього Миколаєва), Херсонес (нині існує заповідник «Херсонес Таврійський» у Севастополі), Пантікапей (на місці сучасної Керчі). Кожне місто мало сільськогосподарську округу — хору, разом з нею колонія являла собою окрему державу — поліс. За устроєм вони були рабовласницькими демократичними чи аристократичними республіками. Близько 480 р. до н. е. </a:t>
            </a:r>
            <a:r>
              <a:rPr lang="uk-UA" dirty="0" err="1"/>
              <a:t>виникло</a:t>
            </a:r>
            <a:r>
              <a:rPr lang="uk-UA" dirty="0"/>
              <a:t> Боспорське царство, яке об’єднало понад 20 міст з центром у Пантікапеї (пам’яткою є царський курган — гробниця </a:t>
            </a:r>
            <a:r>
              <a:rPr lang="uk-UA" dirty="0" err="1"/>
              <a:t>Митридата</a:t>
            </a:r>
            <a:r>
              <a:rPr lang="uk-UA" dirty="0"/>
              <a:t> — поблизу Керчі). У часи розквіту ця держава була основним постачальником хліба у міста Причорномор’я і Середземномор’я, вирощували й іншу сільськогосподарську продукцію. Високого рівня у грецьких колоніях досягло ремісниче виробництво, успішно розвивалася культура</a:t>
            </a:r>
            <a:r>
              <a:rPr lang="uk-UA" dirty="0" smtClean="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3501009"/>
            <a:ext cx="4032448" cy="2455977"/>
          </a:xfrm>
          <a:prstGeom prst="rect">
            <a:avLst/>
          </a:prstGeom>
        </p:spPr>
      </p:pic>
      <p:sp>
        <p:nvSpPr>
          <p:cNvPr id="5" name="TextBox 4"/>
          <p:cNvSpPr txBox="1"/>
          <p:nvPr/>
        </p:nvSpPr>
        <p:spPr>
          <a:xfrm>
            <a:off x="683568" y="6093296"/>
            <a:ext cx="4032448" cy="369332"/>
          </a:xfrm>
          <a:prstGeom prst="rect">
            <a:avLst/>
          </a:prstGeom>
          <a:noFill/>
        </p:spPr>
        <p:txBody>
          <a:bodyPr wrap="square" rtlCol="0">
            <a:spAutoFit/>
          </a:bodyPr>
          <a:lstStyle/>
          <a:p>
            <a:r>
              <a:rPr lang="uk-UA" dirty="0" smtClean="0"/>
              <a:t>Руїни Херсонеса Таврійського</a:t>
            </a:r>
            <a:endParaRPr lang="en-US" dirty="0"/>
          </a:p>
        </p:txBody>
      </p:sp>
    </p:spTree>
    <p:extLst>
      <p:ext uri="{BB962C8B-B14F-4D97-AF65-F5344CB8AC3E}">
        <p14:creationId xmlns:p14="http://schemas.microsoft.com/office/powerpoint/2010/main" val="277749032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5" y="116632"/>
            <a:ext cx="8928992" cy="2808312"/>
          </a:xfrm>
        </p:spPr>
        <p:txBody>
          <a:bodyPr>
            <a:normAutofit fontScale="85000" lnSpcReduction="20000"/>
          </a:bodyPr>
          <a:lstStyle/>
          <a:p>
            <a:r>
              <a:rPr lang="uk-UA" dirty="0" smtClean="0"/>
              <a:t>В </a:t>
            </a:r>
            <a:r>
              <a:rPr lang="uk-UA" dirty="0"/>
              <a:t>історії цих міст існувало два періоди:</a:t>
            </a:r>
          </a:p>
          <a:p>
            <a:r>
              <a:rPr lang="uk-UA" dirty="0"/>
              <a:t>• грецький (</a:t>
            </a:r>
            <a:r>
              <a:rPr lang="en-US" dirty="0"/>
              <a:t>VII-I </a:t>
            </a:r>
            <a:r>
              <a:rPr lang="uk-UA" dirty="0"/>
              <a:t>ст. до н. е.);</a:t>
            </a:r>
          </a:p>
          <a:p>
            <a:r>
              <a:rPr lang="uk-UA" dirty="0"/>
              <a:t>• римський (І ст. до н. е. - </a:t>
            </a:r>
            <a:r>
              <a:rPr lang="en-US" dirty="0"/>
              <a:t>III </a:t>
            </a:r>
            <a:r>
              <a:rPr lang="uk-UA" dirty="0"/>
              <a:t>ст. н. е.).</a:t>
            </a:r>
          </a:p>
          <a:p>
            <a:r>
              <a:rPr lang="uk-UA" dirty="0"/>
              <a:t>У </a:t>
            </a:r>
            <a:r>
              <a:rPr lang="en-US" dirty="0"/>
              <a:t>IV </a:t>
            </a:r>
            <a:r>
              <a:rPr lang="uk-UA" dirty="0"/>
              <a:t>ст. н. е. майже всі античні міста, крім Херсонеса і Пантікапея, які потрапили під владу Візантійської імперії, занепали. Причини занепаду:</a:t>
            </a:r>
          </a:p>
          <a:p>
            <a:r>
              <a:rPr lang="uk-UA" dirty="0"/>
              <a:t>• загальна криза, що охопила античну цивілізацію;</a:t>
            </a:r>
          </a:p>
          <a:p>
            <a:r>
              <a:rPr lang="uk-UA" dirty="0"/>
              <a:t>• посилення натиску варварів (готів, згодом — гунів).</a:t>
            </a:r>
          </a:p>
          <a:p>
            <a:endParaRPr lang="en-US" dirty="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924945"/>
            <a:ext cx="4320480" cy="3353659"/>
          </a:xfrm>
          <a:prstGeom prst="rect">
            <a:avLst/>
          </a:prstGeom>
        </p:spPr>
      </p:pic>
      <p:sp>
        <p:nvSpPr>
          <p:cNvPr id="4" name="TextBox 3"/>
          <p:cNvSpPr txBox="1"/>
          <p:nvPr/>
        </p:nvSpPr>
        <p:spPr>
          <a:xfrm>
            <a:off x="323528" y="6278602"/>
            <a:ext cx="4320480" cy="369332"/>
          </a:xfrm>
          <a:prstGeom prst="rect">
            <a:avLst/>
          </a:prstGeom>
          <a:noFill/>
        </p:spPr>
        <p:txBody>
          <a:bodyPr wrap="square" rtlCol="0">
            <a:spAutoFit/>
          </a:bodyPr>
          <a:lstStyle/>
          <a:p>
            <a:r>
              <a:rPr lang="uk-UA" dirty="0" smtClean="0"/>
              <a:t>Акрополь Пантікапея</a:t>
            </a:r>
            <a:endParaRPr lang="en-US" dirty="0"/>
          </a:p>
        </p:txBody>
      </p:sp>
      <p:sp>
        <p:nvSpPr>
          <p:cNvPr id="5" name="TextBox 4"/>
          <p:cNvSpPr txBox="1"/>
          <p:nvPr/>
        </p:nvSpPr>
        <p:spPr>
          <a:xfrm>
            <a:off x="4932041" y="3068960"/>
            <a:ext cx="3816424" cy="2308324"/>
          </a:xfrm>
          <a:prstGeom prst="rect">
            <a:avLst/>
          </a:prstGeom>
          <a:noFill/>
        </p:spPr>
        <p:txBody>
          <a:bodyPr wrap="square" rtlCol="0">
            <a:spAutoFit/>
          </a:bodyPr>
          <a:lstStyle/>
          <a:p>
            <a:r>
              <a:rPr lang="uk-UA" dirty="0"/>
              <a:t>Пантікапей був столицею Боспорського царства, яке </a:t>
            </a:r>
            <a:r>
              <a:rPr lang="uk-UA" dirty="0" err="1"/>
              <a:t>виникло</a:t>
            </a:r>
            <a:r>
              <a:rPr lang="uk-UA" dirty="0"/>
              <a:t> близько 480 р. до н. е. й об’єднувало понад 20 грецьких міст. До його складу ввійшли також сільськогосподарські райони Криму та Кубані, населені місцевими племенами.</a:t>
            </a:r>
            <a:endParaRPr lang="en-US" dirty="0"/>
          </a:p>
        </p:txBody>
      </p:sp>
    </p:spTree>
    <p:extLst>
      <p:ext uri="{BB962C8B-B14F-4D97-AF65-F5344CB8AC3E}">
        <p14:creationId xmlns:p14="http://schemas.microsoft.com/office/powerpoint/2010/main" val="244626633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260649"/>
            <a:ext cx="8784975" cy="1440160"/>
          </a:xfrm>
        </p:spPr>
        <p:txBody>
          <a:bodyPr>
            <a:normAutofit fontScale="70000" lnSpcReduction="20000"/>
          </a:bodyPr>
          <a:lstStyle/>
          <a:p>
            <a:pPr algn="just"/>
            <a:r>
              <a:rPr lang="uk-UA" b="1" dirty="0"/>
              <a:t>У </a:t>
            </a:r>
            <a:r>
              <a:rPr lang="en-US" b="1" dirty="0"/>
              <a:t>VI </a:t>
            </a:r>
            <a:r>
              <a:rPr lang="uk-UA" b="1" dirty="0"/>
              <a:t>ст. до н. е. вихідці з </a:t>
            </a:r>
            <a:r>
              <a:rPr lang="uk-UA" b="1" dirty="0" err="1"/>
              <a:t>Мілета</a:t>
            </a:r>
            <a:r>
              <a:rPr lang="uk-UA" b="1" dirty="0"/>
              <a:t> заснували місто-колонію Ольвію. Вона розташовувалася на місці сучасного села </a:t>
            </a:r>
            <a:r>
              <a:rPr lang="uk-UA" b="1" dirty="0" err="1"/>
              <a:t>Парутіне</a:t>
            </a:r>
            <a:r>
              <a:rPr lang="uk-UA" b="1" dirty="0"/>
              <a:t> в Миколаївській області. Ольвія була обнесена високим муром. У центрі міста - площа для народних зборів (агора). Вулиці були вимощені кам'яними плитами. В Ольвії споруджували кам'яні будівлі, школи, крамниці, були водогін та каналізація.</a:t>
            </a:r>
            <a:endParaRPr lang="en-US"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665282"/>
            <a:ext cx="6347940" cy="4594952"/>
          </a:xfrm>
          <a:prstGeom prst="rect">
            <a:avLst/>
          </a:prstGeom>
        </p:spPr>
      </p:pic>
      <p:sp>
        <p:nvSpPr>
          <p:cNvPr id="5" name="TextBox 4"/>
          <p:cNvSpPr txBox="1"/>
          <p:nvPr/>
        </p:nvSpPr>
        <p:spPr>
          <a:xfrm>
            <a:off x="611560" y="6093296"/>
            <a:ext cx="7560840" cy="369332"/>
          </a:xfrm>
          <a:prstGeom prst="rect">
            <a:avLst/>
          </a:prstGeom>
          <a:noFill/>
        </p:spPr>
        <p:txBody>
          <a:bodyPr wrap="square" rtlCol="0">
            <a:spAutoFit/>
          </a:bodyPr>
          <a:lstStyle/>
          <a:p>
            <a:r>
              <a:rPr lang="uk-UA" dirty="0" smtClean="0"/>
              <a:t>Вулична сцена в Ольвії</a:t>
            </a:r>
            <a:endParaRPr lang="en-US" dirty="0"/>
          </a:p>
        </p:txBody>
      </p:sp>
    </p:spTree>
    <p:extLst>
      <p:ext uri="{BB962C8B-B14F-4D97-AF65-F5344CB8AC3E}">
        <p14:creationId xmlns:p14="http://schemas.microsoft.com/office/powerpoint/2010/main" val="72484373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 y="188641"/>
            <a:ext cx="8750425" cy="2160240"/>
          </a:xfrm>
        </p:spPr>
        <p:txBody>
          <a:bodyPr>
            <a:normAutofit fontScale="70000" lnSpcReduction="20000"/>
          </a:bodyPr>
          <a:lstStyle/>
          <a:p>
            <a:pPr algn="just"/>
            <a:r>
              <a:rPr lang="ru-RU" b="1" dirty="0"/>
              <a:t>У V ст. до н. е. </a:t>
            </a:r>
            <a:r>
              <a:rPr lang="ru-RU" b="1" dirty="0" err="1"/>
              <a:t>було</a:t>
            </a:r>
            <a:r>
              <a:rPr lang="ru-RU" b="1" dirty="0"/>
              <a:t> засновано Херсонес (</a:t>
            </a:r>
            <a:r>
              <a:rPr lang="ru-RU" b="1" dirty="0" err="1"/>
              <a:t>нині</a:t>
            </a:r>
            <a:r>
              <a:rPr lang="ru-RU" b="1" dirty="0"/>
              <a:t> - в межах Севастополя). </a:t>
            </a:r>
            <a:r>
              <a:rPr lang="ru-RU" b="1" dirty="0" err="1"/>
              <a:t>Місто</a:t>
            </a:r>
            <a:r>
              <a:rPr lang="ru-RU" b="1" dirty="0"/>
              <a:t> </a:t>
            </a:r>
            <a:r>
              <a:rPr lang="ru-RU" b="1" dirty="0" err="1"/>
              <a:t>оточували</a:t>
            </a:r>
            <a:r>
              <a:rPr lang="ru-RU" b="1" dirty="0"/>
              <a:t> </a:t>
            </a:r>
            <a:r>
              <a:rPr lang="ru-RU" b="1" dirty="0" err="1"/>
              <a:t>міцні</a:t>
            </a:r>
            <a:r>
              <a:rPr lang="ru-RU" b="1" dirty="0"/>
              <a:t> </a:t>
            </a:r>
            <a:r>
              <a:rPr lang="ru-RU" b="1" dirty="0" err="1"/>
              <a:t>мури</a:t>
            </a:r>
            <a:r>
              <a:rPr lang="ru-RU" b="1" dirty="0"/>
              <a:t> </a:t>
            </a:r>
            <a:r>
              <a:rPr lang="ru-RU" b="1" dirty="0" err="1"/>
              <a:t>завтовшки</a:t>
            </a:r>
            <a:r>
              <a:rPr lang="ru-RU" b="1" dirty="0"/>
              <a:t> 4 </a:t>
            </a:r>
            <a:r>
              <a:rPr lang="ru-RU" b="1" dirty="0" err="1"/>
              <a:t>метри</a:t>
            </a:r>
            <a:r>
              <a:rPr lang="ru-RU" b="1" dirty="0"/>
              <a:t>. </a:t>
            </a:r>
            <a:r>
              <a:rPr lang="ru-RU" b="1" dirty="0" err="1"/>
              <a:t>Вздовж</a:t>
            </a:r>
            <a:r>
              <a:rPr lang="ru-RU" b="1" dirty="0"/>
              <a:t> </a:t>
            </a:r>
            <a:r>
              <a:rPr lang="ru-RU" b="1" dirty="0" err="1"/>
              <a:t>вулиць</a:t>
            </a:r>
            <a:r>
              <a:rPr lang="ru-RU" b="1" dirty="0"/>
              <a:t> проходили водостоки, </a:t>
            </a:r>
            <a:r>
              <a:rPr lang="ru-RU" b="1" dirty="0" err="1"/>
              <a:t>які</a:t>
            </a:r>
            <a:r>
              <a:rPr lang="ru-RU" b="1" dirty="0"/>
              <a:t> </a:t>
            </a:r>
            <a:r>
              <a:rPr lang="ru-RU" b="1" dirty="0" err="1"/>
              <a:t>відводили</a:t>
            </a:r>
            <a:r>
              <a:rPr lang="ru-RU" b="1" dirty="0"/>
              <a:t> </a:t>
            </a:r>
            <a:r>
              <a:rPr lang="ru-RU" b="1" dirty="0" err="1"/>
              <a:t>дощову</a:t>
            </a:r>
            <a:r>
              <a:rPr lang="ru-RU" b="1" dirty="0"/>
              <a:t> воду та </a:t>
            </a:r>
            <a:r>
              <a:rPr lang="ru-RU" b="1" dirty="0" err="1"/>
              <a:t>нечистоти</a:t>
            </a:r>
            <a:r>
              <a:rPr lang="ru-RU" b="1" dirty="0"/>
              <a:t> в море. </a:t>
            </a:r>
            <a:r>
              <a:rPr lang="ru-RU" b="1" dirty="0" err="1"/>
              <a:t>Під</a:t>
            </a:r>
            <a:r>
              <a:rPr lang="ru-RU" b="1" dirty="0"/>
              <a:t> час </a:t>
            </a:r>
            <a:r>
              <a:rPr lang="ru-RU" b="1" dirty="0" err="1"/>
              <a:t>археологічних</a:t>
            </a:r>
            <a:r>
              <a:rPr lang="ru-RU" b="1" dirty="0"/>
              <a:t> </a:t>
            </a:r>
            <a:r>
              <a:rPr lang="ru-RU" b="1" dirty="0" err="1"/>
              <a:t>розкопок</a:t>
            </a:r>
            <a:r>
              <a:rPr lang="ru-RU" b="1" dirty="0"/>
              <a:t> </a:t>
            </a:r>
            <a:r>
              <a:rPr lang="ru-RU" b="1" dirty="0" err="1"/>
              <a:t>було</a:t>
            </a:r>
            <a:r>
              <a:rPr lang="ru-RU" b="1" dirty="0"/>
              <a:t> </a:t>
            </a:r>
            <a:r>
              <a:rPr lang="ru-RU" b="1" dirty="0" err="1"/>
              <a:t>знайдено</a:t>
            </a:r>
            <a:r>
              <a:rPr lang="ru-RU" b="1" dirty="0"/>
              <a:t> </a:t>
            </a:r>
            <a:r>
              <a:rPr lang="ru-RU" b="1" dirty="0" err="1"/>
              <a:t>залишки</a:t>
            </a:r>
            <a:r>
              <a:rPr lang="ru-RU" b="1" dirty="0"/>
              <a:t> </a:t>
            </a:r>
            <a:r>
              <a:rPr lang="ru-RU" b="1" dirty="0" err="1"/>
              <a:t>будинків</a:t>
            </a:r>
            <a:r>
              <a:rPr lang="ru-RU" b="1" dirty="0"/>
              <a:t>, </a:t>
            </a:r>
            <a:r>
              <a:rPr lang="ru-RU" b="1" dirty="0" err="1"/>
              <a:t>склепів</a:t>
            </a:r>
            <a:r>
              <a:rPr lang="ru-RU" b="1" dirty="0"/>
              <a:t>, веж, </a:t>
            </a:r>
            <a:r>
              <a:rPr lang="ru-RU" b="1" dirty="0" err="1"/>
              <a:t>воріт</a:t>
            </a:r>
            <a:r>
              <a:rPr lang="ru-RU" b="1" dirty="0"/>
              <a:t> </a:t>
            </a:r>
            <a:r>
              <a:rPr lang="ru-RU" b="1" dirty="0" err="1"/>
              <a:t>давнього</a:t>
            </a:r>
            <a:r>
              <a:rPr lang="ru-RU" b="1" dirty="0"/>
              <a:t> </a:t>
            </a:r>
            <a:r>
              <a:rPr lang="ru-RU" b="1" dirty="0" err="1"/>
              <a:t>міста</a:t>
            </a:r>
            <a:r>
              <a:rPr lang="ru-RU" b="1" dirty="0"/>
              <a:t>. Археологам </a:t>
            </a:r>
            <a:r>
              <a:rPr lang="ru-RU" b="1" dirty="0" err="1"/>
              <a:t>поталанило</a:t>
            </a:r>
            <a:r>
              <a:rPr lang="ru-RU" b="1" dirty="0"/>
              <a:t> </a:t>
            </a:r>
            <a:r>
              <a:rPr lang="ru-RU" b="1" dirty="0" err="1"/>
              <a:t>знайти</a:t>
            </a:r>
            <a:r>
              <a:rPr lang="ru-RU" b="1" dirty="0"/>
              <a:t> в </a:t>
            </a:r>
            <a:r>
              <a:rPr lang="ru-RU" b="1" dirty="0" err="1"/>
              <a:t>Херсонесі</a:t>
            </a:r>
            <a:r>
              <a:rPr lang="ru-RU" b="1" dirty="0"/>
              <a:t> й </a:t>
            </a:r>
            <a:r>
              <a:rPr lang="ru-RU" b="1" dirty="0" err="1"/>
              <a:t>залишки</a:t>
            </a:r>
            <a:r>
              <a:rPr lang="ru-RU" b="1" dirty="0"/>
              <a:t> театру. </a:t>
            </a:r>
            <a:r>
              <a:rPr lang="ru-RU" b="1" dirty="0" err="1"/>
              <a:t>Це</a:t>
            </a:r>
            <a:r>
              <a:rPr lang="ru-RU" b="1" dirty="0"/>
              <a:t> </a:t>
            </a:r>
            <a:r>
              <a:rPr lang="ru-RU" b="1" dirty="0" err="1"/>
              <a:t>свідчить</a:t>
            </a:r>
            <a:r>
              <a:rPr lang="ru-RU" b="1" dirty="0"/>
              <a:t> про те, </a:t>
            </a:r>
            <a:r>
              <a:rPr lang="ru-RU" b="1" dirty="0" err="1"/>
              <a:t>що</a:t>
            </a:r>
            <a:r>
              <a:rPr lang="ru-RU" b="1" dirty="0"/>
              <a:t> в </a:t>
            </a:r>
            <a:r>
              <a:rPr lang="ru-RU" b="1" dirty="0" err="1"/>
              <a:t>колоніях</a:t>
            </a:r>
            <a:r>
              <a:rPr lang="ru-RU" b="1" dirty="0"/>
              <a:t> </a:t>
            </a:r>
            <a:r>
              <a:rPr lang="ru-RU" b="1" dirty="0" err="1"/>
              <a:t>Північного</a:t>
            </a:r>
            <a:r>
              <a:rPr lang="ru-RU" b="1" dirty="0"/>
              <a:t> </a:t>
            </a:r>
            <a:r>
              <a:rPr lang="ru-RU" b="1" dirty="0" err="1"/>
              <a:t>Причорномор'я</a:t>
            </a:r>
            <a:r>
              <a:rPr lang="ru-RU" b="1" dirty="0"/>
              <a:t> </a:t>
            </a:r>
            <a:r>
              <a:rPr lang="ru-RU" b="1" dirty="0" err="1"/>
              <a:t>відбувалися</a:t>
            </a:r>
            <a:r>
              <a:rPr lang="ru-RU" b="1" dirty="0"/>
              <a:t> </a:t>
            </a:r>
            <a:r>
              <a:rPr lang="ru-RU" b="1" dirty="0" err="1"/>
              <a:t>театральні</a:t>
            </a:r>
            <a:r>
              <a:rPr lang="ru-RU" b="1" dirty="0"/>
              <a:t> </a:t>
            </a:r>
            <a:r>
              <a:rPr lang="ru-RU" b="1" dirty="0" err="1"/>
              <a:t>вистави</a:t>
            </a:r>
            <a:r>
              <a:rPr lang="ru-RU" b="1" dirty="0"/>
              <a:t>. </a:t>
            </a:r>
            <a:r>
              <a:rPr lang="ru-RU" b="1" dirty="0" err="1"/>
              <a:t>Мешканці</a:t>
            </a:r>
            <a:r>
              <a:rPr lang="ru-RU" b="1" dirty="0"/>
              <a:t> Херсонеса </a:t>
            </a:r>
            <a:r>
              <a:rPr lang="ru-RU" b="1" dirty="0" err="1"/>
              <a:t>займалися</a:t>
            </a:r>
            <a:r>
              <a:rPr lang="ru-RU" b="1" dirty="0"/>
              <a:t> </a:t>
            </a:r>
            <a:r>
              <a:rPr lang="ru-RU" b="1" dirty="0" err="1"/>
              <a:t>землеробством</a:t>
            </a:r>
            <a:r>
              <a:rPr lang="ru-RU" b="1" dirty="0"/>
              <a:t>, виноградарством, </a:t>
            </a:r>
            <a:r>
              <a:rPr lang="ru-RU" b="1" dirty="0" err="1"/>
              <a:t>скотарством</a:t>
            </a:r>
            <a:r>
              <a:rPr lang="ru-RU" b="1" dirty="0"/>
              <a:t>.</a:t>
            </a:r>
            <a:endParaRPr lang="en-US" b="1"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7585" y="2338151"/>
            <a:ext cx="5804470" cy="3910639"/>
          </a:xfrm>
          <a:prstGeom prst="rect">
            <a:avLst/>
          </a:prstGeom>
        </p:spPr>
      </p:pic>
      <p:sp>
        <p:nvSpPr>
          <p:cNvPr id="5" name="TextBox 4"/>
          <p:cNvSpPr txBox="1"/>
          <p:nvPr/>
        </p:nvSpPr>
        <p:spPr>
          <a:xfrm>
            <a:off x="467545" y="6381328"/>
            <a:ext cx="6164510" cy="369332"/>
          </a:xfrm>
          <a:prstGeom prst="rect">
            <a:avLst/>
          </a:prstGeom>
          <a:noFill/>
        </p:spPr>
        <p:txBody>
          <a:bodyPr wrap="square" rtlCol="0">
            <a:spAutoFit/>
          </a:bodyPr>
          <a:lstStyle/>
          <a:p>
            <a:r>
              <a:rPr lang="uk-UA" dirty="0" smtClean="0"/>
              <a:t>Прийняття присяги жителями Херсонесу</a:t>
            </a:r>
            <a:endParaRPr lang="en-US" dirty="0"/>
          </a:p>
        </p:txBody>
      </p:sp>
    </p:spTree>
    <p:extLst>
      <p:ext uri="{BB962C8B-B14F-4D97-AF65-F5344CB8AC3E}">
        <p14:creationId xmlns:p14="http://schemas.microsoft.com/office/powerpoint/2010/main" val="266527682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1521" y="116634"/>
            <a:ext cx="8579372" cy="3861557"/>
          </a:xfrm>
        </p:spPr>
      </p:pic>
      <p:sp>
        <p:nvSpPr>
          <p:cNvPr id="5" name="Прямоугольник 4"/>
          <p:cNvSpPr/>
          <p:nvPr/>
        </p:nvSpPr>
        <p:spPr>
          <a:xfrm>
            <a:off x="251521" y="3978190"/>
            <a:ext cx="8579372" cy="2862322"/>
          </a:xfrm>
          <a:prstGeom prst="rect">
            <a:avLst/>
          </a:prstGeom>
        </p:spPr>
        <p:txBody>
          <a:bodyPr wrap="square">
            <a:spAutoFit/>
          </a:bodyPr>
          <a:lstStyle/>
          <a:p>
            <a:pPr algn="just"/>
            <a:r>
              <a:rPr lang="uk-UA" sz="2000" b="1" dirty="0" smtClean="0">
                <a:solidFill>
                  <a:srgbClr val="292B2C"/>
                </a:solidFill>
              </a:rPr>
              <a:t>Наслідки та значення Великої грецької колонізації для розвитку українських земель:</a:t>
            </a:r>
            <a:endParaRPr lang="uk-UA" sz="2000" dirty="0" smtClean="0">
              <a:solidFill>
                <a:srgbClr val="292B2C"/>
              </a:solidFill>
            </a:endParaRPr>
          </a:p>
          <a:p>
            <a:pPr algn="just"/>
            <a:r>
              <a:rPr lang="uk-UA" sz="2000" dirty="0" smtClean="0">
                <a:solidFill>
                  <a:srgbClr val="292B2C"/>
                </a:solidFill>
              </a:rPr>
              <a:t>• поширення досвіду та здобутків найпередовішої на той час античної культури:</a:t>
            </a:r>
          </a:p>
          <a:p>
            <a:pPr algn="just"/>
            <a:r>
              <a:rPr lang="uk-UA" sz="2000" dirty="0" smtClean="0">
                <a:solidFill>
                  <a:srgbClr val="292B2C"/>
                </a:solidFill>
              </a:rPr>
              <a:t>• вплив на державотворчі традиції;</a:t>
            </a:r>
          </a:p>
          <a:p>
            <a:pPr algn="just"/>
            <a:r>
              <a:rPr lang="uk-UA" sz="2000" dirty="0" smtClean="0">
                <a:solidFill>
                  <a:srgbClr val="292B2C"/>
                </a:solidFill>
              </a:rPr>
              <a:t>• залучення до товарно-грошових відносин, новацій господарського життя;</a:t>
            </a:r>
          </a:p>
          <a:p>
            <a:pPr algn="just"/>
            <a:r>
              <a:rPr lang="uk-UA" sz="2000" dirty="0" smtClean="0">
                <a:solidFill>
                  <a:srgbClr val="292B2C"/>
                </a:solidFill>
              </a:rPr>
              <a:t>• започаткування процесу урбанізації;</a:t>
            </a:r>
          </a:p>
          <a:p>
            <a:pPr algn="just"/>
            <a:r>
              <a:rPr lang="uk-UA" sz="2000" dirty="0" smtClean="0">
                <a:solidFill>
                  <a:srgbClr val="292B2C"/>
                </a:solidFill>
              </a:rPr>
              <a:t>• один зі шляхів поширення на наші землі християнства.</a:t>
            </a:r>
            <a:endParaRPr lang="uk-UA" sz="2000" b="0" i="0" dirty="0">
              <a:solidFill>
                <a:srgbClr val="292B2C"/>
              </a:solidFill>
              <a:effectLst/>
            </a:endParaRPr>
          </a:p>
        </p:txBody>
      </p:sp>
    </p:spTree>
    <p:extLst>
      <p:ext uri="{BB962C8B-B14F-4D97-AF65-F5344CB8AC3E}">
        <p14:creationId xmlns:p14="http://schemas.microsoft.com/office/powerpoint/2010/main" val="85247591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6" name="Заголовок 5"/>
          <p:cNvSpPr>
            <a:spLocks noGrp="1"/>
          </p:cNvSpPr>
          <p:nvPr>
            <p:ph type="title"/>
          </p:nvPr>
        </p:nvSpPr>
        <p:spPr>
          <a:xfrm>
            <a:off x="107505" y="2060848"/>
            <a:ext cx="8784976" cy="1320800"/>
          </a:xfrm>
        </p:spPr>
        <p:txBody>
          <a:bodyPr>
            <a:noAutofit/>
          </a:bodyPr>
          <a:lstStyle/>
          <a:p>
            <a:pPr algn="ctr"/>
            <a:r>
              <a:rPr lang="uk-UA" b="1" dirty="0" smtClean="0">
                <a:solidFill>
                  <a:srgbClr val="0070C0"/>
                </a:solidFill>
              </a:rPr>
              <a:t>ВЕЛИКЕ ПЕРЕСЕЛЕННЯ НАРОДІВ</a:t>
            </a:r>
            <a:endParaRPr lang="en-US" b="1" dirty="0">
              <a:solidFill>
                <a:srgbClr val="0070C0"/>
              </a:solidFill>
            </a:endParaRPr>
          </a:p>
        </p:txBody>
      </p:sp>
    </p:spTree>
    <p:extLst>
      <p:ext uri="{BB962C8B-B14F-4D97-AF65-F5344CB8AC3E}">
        <p14:creationId xmlns:p14="http://schemas.microsoft.com/office/powerpoint/2010/main" val="337504605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rotWithShape="1">
          <a:blip r:embed="rId2">
            <a:extLst>
              <a:ext uri="{28A0092B-C50C-407E-A947-70E740481C1C}">
                <a14:useLocalDpi xmlns:a14="http://schemas.microsoft.com/office/drawing/2010/main" val="0"/>
              </a:ext>
            </a:extLst>
          </a:blip>
          <a:srcRect r="21738" b="3095"/>
          <a:stretch/>
        </p:blipFill>
        <p:spPr>
          <a:xfrm>
            <a:off x="323528" y="0"/>
            <a:ext cx="6912768" cy="4509120"/>
          </a:xfrm>
        </p:spPr>
      </p:pic>
      <p:sp>
        <p:nvSpPr>
          <p:cNvPr id="5" name="Прямоугольник 4"/>
          <p:cNvSpPr/>
          <p:nvPr/>
        </p:nvSpPr>
        <p:spPr>
          <a:xfrm>
            <a:off x="323529" y="4486495"/>
            <a:ext cx="8352928" cy="2554545"/>
          </a:xfrm>
          <a:prstGeom prst="rect">
            <a:avLst/>
          </a:prstGeom>
        </p:spPr>
        <p:txBody>
          <a:bodyPr wrap="square">
            <a:spAutoFit/>
          </a:bodyPr>
          <a:lstStyle/>
          <a:p>
            <a:pPr algn="just"/>
            <a:r>
              <a:rPr lang="uk-UA" sz="2000" b="1" dirty="0">
                <a:solidFill>
                  <a:srgbClr val="292B2C"/>
                </a:solidFill>
              </a:rPr>
              <a:t>Велике переселення народів</a:t>
            </a:r>
            <a:r>
              <a:rPr lang="uk-UA" sz="2000" dirty="0">
                <a:solidFill>
                  <a:srgbClr val="292B2C"/>
                </a:solidFill>
              </a:rPr>
              <a:t> - переміщення у </a:t>
            </a:r>
            <a:r>
              <a:rPr lang="en-US" sz="2000" dirty="0">
                <a:solidFill>
                  <a:srgbClr val="292B2C"/>
                </a:solidFill>
              </a:rPr>
              <a:t>IV-VI </a:t>
            </a:r>
            <a:r>
              <a:rPr lang="uk-UA" sz="2000" dirty="0">
                <a:solidFill>
                  <a:srgbClr val="292B2C"/>
                </a:solidFill>
              </a:rPr>
              <a:t>ст. германських, слов’янських, сарматських та інших племен на територію Римської імперії, що розпочалося в Українському Причорномор’ї. Причиною стало прагнення знаті до захоплення нових земель і військової здобичі, швидкий приріст населення. Почалося переселенням готів з Прибалтики в Українське Причорномор’я. Наступним важливим переселенням була міграція гунів.</a:t>
            </a:r>
            <a:endParaRPr lang="en-US" sz="2000" dirty="0"/>
          </a:p>
        </p:txBody>
      </p:sp>
    </p:spTree>
    <p:extLst>
      <p:ext uri="{BB962C8B-B14F-4D97-AF65-F5344CB8AC3E}">
        <p14:creationId xmlns:p14="http://schemas.microsoft.com/office/powerpoint/2010/main" val="9020512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1" y="32830"/>
            <a:ext cx="6348413" cy="3150553"/>
          </a:xfrm>
        </p:spPr>
      </p:pic>
      <p:sp>
        <p:nvSpPr>
          <p:cNvPr id="5" name="Прямоугольник 4"/>
          <p:cNvSpPr/>
          <p:nvPr/>
        </p:nvSpPr>
        <p:spPr>
          <a:xfrm>
            <a:off x="251521" y="3150554"/>
            <a:ext cx="8712968" cy="4093428"/>
          </a:xfrm>
          <a:prstGeom prst="rect">
            <a:avLst/>
          </a:prstGeom>
        </p:spPr>
        <p:txBody>
          <a:bodyPr wrap="square">
            <a:spAutoFit/>
          </a:bodyPr>
          <a:lstStyle/>
          <a:p>
            <a:pPr algn="just"/>
            <a:r>
              <a:rPr lang="uk-UA" sz="2000" b="1" dirty="0" smtClean="0">
                <a:solidFill>
                  <a:srgbClr val="292B2C"/>
                </a:solidFill>
              </a:rPr>
              <a:t>Перші писемні згадки про давніх слов’ян (</a:t>
            </a:r>
            <a:r>
              <a:rPr lang="uk-UA" sz="2000" b="1" dirty="0" err="1" smtClean="0">
                <a:solidFill>
                  <a:srgbClr val="292B2C"/>
                </a:solidFill>
              </a:rPr>
              <a:t>венедів</a:t>
            </a:r>
            <a:r>
              <a:rPr lang="uk-UA" sz="2000" b="1" dirty="0" smtClean="0">
                <a:solidFill>
                  <a:srgbClr val="292B2C"/>
                </a:solidFill>
              </a:rPr>
              <a:t>, антів, склавинів).</a:t>
            </a:r>
            <a:r>
              <a:rPr lang="uk-UA" sz="2000" dirty="0" smtClean="0">
                <a:solidFill>
                  <a:srgbClr val="292B2C"/>
                </a:solidFill>
              </a:rPr>
              <a:t> Прабатьківщиною слов’ян є територія від Дніпра до Одри. До </a:t>
            </a:r>
            <a:r>
              <a:rPr lang="en-US" sz="2000" dirty="0" smtClean="0">
                <a:solidFill>
                  <a:srgbClr val="292B2C"/>
                </a:solidFill>
              </a:rPr>
              <a:t>V </a:t>
            </a:r>
            <a:r>
              <a:rPr lang="uk-UA" sz="2000" dirty="0" smtClean="0">
                <a:solidFill>
                  <a:srgbClr val="292B2C"/>
                </a:solidFill>
              </a:rPr>
              <a:t>ст. слов’янські пам’ятки входили до складу археологічних культур поряд із пам’ятками інших народів, наприклад, на межі ер — до зарубинецької та </a:t>
            </a:r>
            <a:r>
              <a:rPr lang="uk-UA" sz="2000" dirty="0" err="1" smtClean="0">
                <a:solidFill>
                  <a:srgbClr val="292B2C"/>
                </a:solidFill>
              </a:rPr>
              <a:t>пшеворської</a:t>
            </a:r>
            <a:r>
              <a:rPr lang="uk-UA" sz="2000" dirty="0" smtClean="0">
                <a:solidFill>
                  <a:srgbClr val="292B2C"/>
                </a:solidFill>
              </a:rPr>
              <a:t> культур, у </a:t>
            </a:r>
            <a:r>
              <a:rPr lang="en-US" sz="2000" dirty="0" smtClean="0">
                <a:solidFill>
                  <a:srgbClr val="292B2C"/>
                </a:solidFill>
              </a:rPr>
              <a:t>III </a:t>
            </a:r>
            <a:r>
              <a:rPr lang="uk-UA" sz="2000" dirty="0" smtClean="0">
                <a:solidFill>
                  <a:srgbClr val="292B2C"/>
                </a:solidFill>
              </a:rPr>
              <a:t>ст. — до черняхівської культури. Власне слов’янські археологічні культури постали в </a:t>
            </a:r>
            <a:r>
              <a:rPr lang="en-US" sz="2000" dirty="0" smtClean="0">
                <a:solidFill>
                  <a:srgbClr val="292B2C"/>
                </a:solidFill>
              </a:rPr>
              <a:t>V-VI </a:t>
            </a:r>
            <a:r>
              <a:rPr lang="uk-UA" sz="2000" dirty="0" smtClean="0">
                <a:solidFill>
                  <a:srgbClr val="292B2C"/>
                </a:solidFill>
              </a:rPr>
              <a:t>ст. н. е.</a:t>
            </a:r>
          </a:p>
          <a:p>
            <a:pPr algn="just"/>
            <a:r>
              <a:rPr lang="uk-UA" sz="2000" dirty="0" smtClean="0">
                <a:solidFill>
                  <a:srgbClr val="292B2C"/>
                </a:solidFill>
              </a:rPr>
              <a:t>Перші писемні згадки про давніх слов’ян (</a:t>
            </a:r>
            <a:r>
              <a:rPr lang="uk-UA" sz="2000" dirty="0" err="1" smtClean="0">
                <a:solidFill>
                  <a:srgbClr val="292B2C"/>
                </a:solidFill>
              </a:rPr>
              <a:t>венедів</a:t>
            </a:r>
            <a:r>
              <a:rPr lang="uk-UA" sz="2000" dirty="0" smtClean="0">
                <a:solidFill>
                  <a:srgbClr val="292B2C"/>
                </a:solidFill>
              </a:rPr>
              <a:t>) належать римським історикам </a:t>
            </a:r>
            <a:r>
              <a:rPr lang="en-US" sz="2000" dirty="0" smtClean="0">
                <a:solidFill>
                  <a:srgbClr val="292B2C"/>
                </a:solidFill>
              </a:rPr>
              <a:t>I—II </a:t>
            </a:r>
            <a:r>
              <a:rPr lang="uk-UA" sz="2000" dirty="0" smtClean="0">
                <a:solidFill>
                  <a:srgbClr val="292B2C"/>
                </a:solidFill>
              </a:rPr>
              <a:t>ст. Плінію Старшому, Тациту й </a:t>
            </a:r>
            <a:r>
              <a:rPr lang="uk-UA" sz="2000" dirty="0" err="1" smtClean="0">
                <a:solidFill>
                  <a:srgbClr val="292B2C"/>
                </a:solidFill>
              </a:rPr>
              <a:t>александрійському</a:t>
            </a:r>
            <a:r>
              <a:rPr lang="uk-UA" sz="2000" dirty="0" smtClean="0">
                <a:solidFill>
                  <a:srgbClr val="292B2C"/>
                </a:solidFill>
              </a:rPr>
              <a:t> географові </a:t>
            </a:r>
            <a:r>
              <a:rPr lang="en-US" sz="2000" dirty="0" smtClean="0">
                <a:solidFill>
                  <a:srgbClr val="292B2C"/>
                </a:solidFill>
              </a:rPr>
              <a:t>II </a:t>
            </a:r>
            <a:r>
              <a:rPr lang="uk-UA" sz="2000" dirty="0" smtClean="0">
                <a:solidFill>
                  <a:srgbClr val="292B2C"/>
                </a:solidFill>
              </a:rPr>
              <a:t>ст. </a:t>
            </a:r>
            <a:r>
              <a:rPr lang="uk-UA" sz="2000" dirty="0" err="1" smtClean="0">
                <a:solidFill>
                  <a:srgbClr val="292B2C"/>
                </a:solidFill>
              </a:rPr>
              <a:t>Птолемею</a:t>
            </a:r>
            <a:r>
              <a:rPr lang="uk-UA" sz="2000" dirty="0" smtClean="0">
                <a:solidFill>
                  <a:srgbClr val="292B2C"/>
                </a:solidFill>
              </a:rPr>
              <a:t>. Ці відомості досить стислі, докладніше розповідає про слов’ян готський історик </a:t>
            </a:r>
            <a:r>
              <a:rPr lang="en-US" sz="2000" dirty="0" smtClean="0">
                <a:solidFill>
                  <a:srgbClr val="292B2C"/>
                </a:solidFill>
              </a:rPr>
              <a:t>VI </a:t>
            </a:r>
            <a:r>
              <a:rPr lang="uk-UA" sz="2000" dirty="0" smtClean="0">
                <a:solidFill>
                  <a:srgbClr val="292B2C"/>
                </a:solidFill>
              </a:rPr>
              <a:t>ст. Йордан, називаючи їх ще й антами та склавинами. Назва народу «слов’яни» вживається в джерелах з </a:t>
            </a:r>
            <a:r>
              <a:rPr lang="en-US" sz="2000" dirty="0" smtClean="0">
                <a:solidFill>
                  <a:srgbClr val="292B2C"/>
                </a:solidFill>
              </a:rPr>
              <a:t>VI </a:t>
            </a:r>
            <a:r>
              <a:rPr lang="uk-UA" sz="2000" dirty="0" smtClean="0">
                <a:solidFill>
                  <a:srgbClr val="292B2C"/>
                </a:solidFill>
              </a:rPr>
              <a:t>ст.</a:t>
            </a:r>
            <a:endParaRPr lang="uk-UA" sz="2000" b="0" i="0" dirty="0">
              <a:solidFill>
                <a:srgbClr val="292B2C"/>
              </a:solidFill>
              <a:effectLst/>
            </a:endParaRPr>
          </a:p>
        </p:txBody>
      </p:sp>
    </p:spTree>
    <p:extLst>
      <p:ext uri="{BB962C8B-B14F-4D97-AF65-F5344CB8AC3E}">
        <p14:creationId xmlns:p14="http://schemas.microsoft.com/office/powerpoint/2010/main" val="39938198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Прямоугольник 5"/>
          <p:cNvSpPr/>
          <p:nvPr/>
        </p:nvSpPr>
        <p:spPr>
          <a:xfrm>
            <a:off x="251521" y="600978"/>
            <a:ext cx="8496944" cy="1569660"/>
          </a:xfrm>
          <a:prstGeom prst="rect">
            <a:avLst/>
          </a:prstGeom>
        </p:spPr>
        <p:txBody>
          <a:bodyPr wrap="square">
            <a:spAutoFit/>
          </a:bodyPr>
          <a:lstStyle/>
          <a:p>
            <a:pPr algn="just"/>
            <a:r>
              <a:rPr lang="ru-RU" sz="2400" dirty="0" err="1" smtClean="0">
                <a:solidFill>
                  <a:srgbClr val="292B2C"/>
                </a:solidFill>
              </a:rPr>
              <a:t>Основними</a:t>
            </a:r>
            <a:r>
              <a:rPr lang="ru-RU" sz="2400" dirty="0" smtClean="0">
                <a:solidFill>
                  <a:srgbClr val="292B2C"/>
                </a:solidFill>
              </a:rPr>
              <a:t> </a:t>
            </a:r>
            <a:r>
              <a:rPr lang="ru-RU" sz="2400" dirty="0" err="1">
                <a:solidFill>
                  <a:srgbClr val="292B2C"/>
                </a:solidFill>
              </a:rPr>
              <a:t>заняттями</a:t>
            </a:r>
            <a:r>
              <a:rPr lang="ru-RU" sz="2400" dirty="0">
                <a:solidFill>
                  <a:srgbClr val="292B2C"/>
                </a:solidFill>
              </a:rPr>
              <a:t> </a:t>
            </a:r>
            <a:r>
              <a:rPr lang="ru-RU" sz="2400" dirty="0" err="1">
                <a:solidFill>
                  <a:srgbClr val="292B2C"/>
                </a:solidFill>
              </a:rPr>
              <a:t>давніх</a:t>
            </a:r>
            <a:r>
              <a:rPr lang="ru-RU" sz="2400" dirty="0">
                <a:solidFill>
                  <a:srgbClr val="292B2C"/>
                </a:solidFill>
              </a:rPr>
              <a:t> </a:t>
            </a:r>
            <a:r>
              <a:rPr lang="ru-RU" sz="2400" dirty="0" err="1" smtClean="0">
                <a:solidFill>
                  <a:srgbClr val="292B2C"/>
                </a:solidFill>
              </a:rPr>
              <a:t>слов’ян</a:t>
            </a:r>
            <a:r>
              <a:rPr lang="ru-RU" sz="2400" dirty="0" smtClean="0">
                <a:solidFill>
                  <a:srgbClr val="292B2C"/>
                </a:solidFill>
              </a:rPr>
              <a:t> </a:t>
            </a:r>
            <a:r>
              <a:rPr lang="ru-RU" sz="2400" dirty="0" err="1">
                <a:solidFill>
                  <a:srgbClr val="292B2C"/>
                </a:solidFill>
              </a:rPr>
              <a:t>були</a:t>
            </a:r>
            <a:r>
              <a:rPr lang="ru-RU" sz="2400" dirty="0">
                <a:solidFill>
                  <a:srgbClr val="292B2C"/>
                </a:solidFill>
              </a:rPr>
              <a:t> </a:t>
            </a:r>
            <a:r>
              <a:rPr lang="ru-RU" sz="2400" dirty="0" err="1">
                <a:solidFill>
                  <a:srgbClr val="292B2C"/>
                </a:solidFill>
              </a:rPr>
              <a:t>підсічне</a:t>
            </a:r>
            <a:r>
              <a:rPr lang="ru-RU" sz="2400" dirty="0">
                <a:solidFill>
                  <a:srgbClr val="292B2C"/>
                </a:solidFill>
              </a:rPr>
              <a:t> </a:t>
            </a:r>
            <a:r>
              <a:rPr lang="ru-RU" sz="2400" dirty="0" err="1">
                <a:solidFill>
                  <a:srgbClr val="292B2C"/>
                </a:solidFill>
              </a:rPr>
              <a:t>орне</a:t>
            </a:r>
            <a:r>
              <a:rPr lang="ru-RU" sz="2400" dirty="0">
                <a:solidFill>
                  <a:srgbClr val="292B2C"/>
                </a:solidFill>
              </a:rPr>
              <a:t> </a:t>
            </a:r>
            <a:r>
              <a:rPr lang="ru-RU" sz="2400" dirty="0" err="1">
                <a:solidFill>
                  <a:srgbClr val="292B2C"/>
                </a:solidFill>
              </a:rPr>
              <a:t>землеробство</a:t>
            </a:r>
            <a:r>
              <a:rPr lang="ru-RU" sz="2400" dirty="0">
                <a:solidFill>
                  <a:srgbClr val="292B2C"/>
                </a:solidFill>
              </a:rPr>
              <a:t> й </a:t>
            </a:r>
            <a:r>
              <a:rPr lang="ru-RU" sz="2400" dirty="0" err="1">
                <a:solidFill>
                  <a:srgbClr val="292B2C"/>
                </a:solidFill>
              </a:rPr>
              <a:t>осіле</a:t>
            </a:r>
            <a:r>
              <a:rPr lang="ru-RU" sz="2400" dirty="0">
                <a:solidFill>
                  <a:srgbClr val="292B2C"/>
                </a:solidFill>
              </a:rPr>
              <a:t> </a:t>
            </a:r>
            <a:r>
              <a:rPr lang="ru-RU" sz="2400" dirty="0" err="1">
                <a:solidFill>
                  <a:srgbClr val="292B2C"/>
                </a:solidFill>
              </a:rPr>
              <a:t>скотарство</a:t>
            </a:r>
            <a:r>
              <a:rPr lang="ru-RU" sz="2400" dirty="0">
                <a:solidFill>
                  <a:srgbClr val="292B2C"/>
                </a:solidFill>
              </a:rPr>
              <a:t>. З ремесел особливого </a:t>
            </a:r>
            <a:r>
              <a:rPr lang="ru-RU" sz="2400" dirty="0" err="1">
                <a:solidFill>
                  <a:srgbClr val="292B2C"/>
                </a:solidFill>
              </a:rPr>
              <a:t>розвитку</a:t>
            </a:r>
            <a:r>
              <a:rPr lang="ru-RU" sz="2400" dirty="0">
                <a:solidFill>
                  <a:srgbClr val="292B2C"/>
                </a:solidFill>
              </a:rPr>
              <a:t> </a:t>
            </a:r>
            <a:r>
              <a:rPr lang="ru-RU" sz="2400" dirty="0" err="1">
                <a:solidFill>
                  <a:srgbClr val="292B2C"/>
                </a:solidFill>
              </a:rPr>
              <a:t>набули</a:t>
            </a:r>
            <a:r>
              <a:rPr lang="ru-RU" sz="2400" dirty="0">
                <a:solidFill>
                  <a:srgbClr val="292B2C"/>
                </a:solidFill>
              </a:rPr>
              <a:t> </a:t>
            </a:r>
            <a:r>
              <a:rPr lang="ru-RU" sz="2400" dirty="0" err="1">
                <a:solidFill>
                  <a:srgbClr val="292B2C"/>
                </a:solidFill>
              </a:rPr>
              <a:t>ковальство</a:t>
            </a:r>
            <a:r>
              <a:rPr lang="ru-RU" sz="2400" dirty="0">
                <a:solidFill>
                  <a:srgbClr val="292B2C"/>
                </a:solidFill>
              </a:rPr>
              <a:t>, </a:t>
            </a:r>
            <a:r>
              <a:rPr lang="ru-RU" sz="2400" dirty="0" err="1">
                <a:solidFill>
                  <a:srgbClr val="292B2C"/>
                </a:solidFill>
              </a:rPr>
              <a:t>ливарна</a:t>
            </a:r>
            <a:r>
              <a:rPr lang="ru-RU" sz="2400" dirty="0">
                <a:solidFill>
                  <a:srgbClr val="292B2C"/>
                </a:solidFill>
              </a:rPr>
              <a:t> справа, гончарство, активно </a:t>
            </a:r>
            <a:r>
              <a:rPr lang="ru-RU" sz="2400" dirty="0" err="1">
                <a:solidFill>
                  <a:srgbClr val="292B2C"/>
                </a:solidFill>
              </a:rPr>
              <a:t>розвивалися</a:t>
            </a:r>
            <a:r>
              <a:rPr lang="ru-RU" sz="2400" dirty="0">
                <a:solidFill>
                  <a:srgbClr val="292B2C"/>
                </a:solidFill>
              </a:rPr>
              <a:t> </a:t>
            </a:r>
            <a:r>
              <a:rPr lang="ru-RU" sz="2400" dirty="0" err="1">
                <a:solidFill>
                  <a:srgbClr val="292B2C"/>
                </a:solidFill>
              </a:rPr>
              <a:t>промисли</a:t>
            </a:r>
            <a:r>
              <a:rPr lang="ru-RU" sz="2400" dirty="0">
                <a:solidFill>
                  <a:srgbClr val="292B2C"/>
                </a:solidFill>
              </a:rPr>
              <a:t> і </a:t>
            </a:r>
            <a:r>
              <a:rPr lang="ru-RU" sz="2400" dirty="0" err="1">
                <a:solidFill>
                  <a:srgbClr val="292B2C"/>
                </a:solidFill>
              </a:rPr>
              <a:t>торгівля</a:t>
            </a:r>
            <a:r>
              <a:rPr lang="ru-RU" sz="2400" dirty="0">
                <a:solidFill>
                  <a:srgbClr val="292B2C"/>
                </a:solidFill>
              </a:rPr>
              <a:t>;</a:t>
            </a:r>
            <a:endParaRPr lang="en-US" sz="2400" dirty="0"/>
          </a:p>
        </p:txBody>
      </p:sp>
      <p:pic>
        <p:nvPicPr>
          <p:cNvPr id="8" name="Объект 7"/>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59024" y="2157984"/>
            <a:ext cx="3425952" cy="3304032"/>
          </a:xfrm>
        </p:spPr>
      </p:pic>
    </p:spTree>
    <p:extLst>
      <p:ext uri="{BB962C8B-B14F-4D97-AF65-F5344CB8AC3E}">
        <p14:creationId xmlns:p14="http://schemas.microsoft.com/office/powerpoint/2010/main" val="613390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964268" y="1"/>
            <a:ext cx="5179733" cy="3881437"/>
          </a:xfr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3" y="2636912"/>
            <a:ext cx="3199523" cy="3941812"/>
          </a:xfrm>
          <a:prstGeom prst="rect">
            <a:avLst/>
          </a:prstGeom>
        </p:spPr>
      </p:pic>
      <p:sp>
        <p:nvSpPr>
          <p:cNvPr id="7" name="Прямоугольник 6"/>
          <p:cNvSpPr/>
          <p:nvPr/>
        </p:nvSpPr>
        <p:spPr>
          <a:xfrm>
            <a:off x="395536" y="312419"/>
            <a:ext cx="4572000" cy="1200329"/>
          </a:xfrm>
          <a:prstGeom prst="rect">
            <a:avLst/>
          </a:prstGeom>
        </p:spPr>
        <p:txBody>
          <a:bodyPr>
            <a:spAutoFit/>
          </a:bodyPr>
          <a:lstStyle/>
          <a:p>
            <a:pPr algn="just"/>
            <a:r>
              <a:rPr lang="uk-UA" dirty="0" smtClean="0">
                <a:solidFill>
                  <a:srgbClr val="292B2C"/>
                </a:solidFill>
              </a:rPr>
              <a:t>Релігія </a:t>
            </a:r>
            <a:r>
              <a:rPr lang="uk-UA" dirty="0">
                <a:solidFill>
                  <a:srgbClr val="292B2C"/>
                </a:solidFill>
              </a:rPr>
              <a:t>— язичництво (боги Дажбог, Перун, </a:t>
            </a:r>
            <a:r>
              <a:rPr lang="uk-UA" dirty="0" err="1">
                <a:solidFill>
                  <a:srgbClr val="292B2C"/>
                </a:solidFill>
              </a:rPr>
              <a:t>Стрибог</a:t>
            </a:r>
            <a:r>
              <a:rPr lang="uk-UA" dirty="0">
                <a:solidFill>
                  <a:srgbClr val="292B2C"/>
                </a:solidFill>
              </a:rPr>
              <a:t>, Велес), служителі обрядів — волхви, пам’ятка — Збруцький ідол.</a:t>
            </a:r>
            <a:endParaRPr lang="en-US" dirty="0"/>
          </a:p>
        </p:txBody>
      </p:sp>
    </p:spTree>
    <p:extLst>
      <p:ext uri="{BB962C8B-B14F-4D97-AF65-F5344CB8AC3E}">
        <p14:creationId xmlns:p14="http://schemas.microsoft.com/office/powerpoint/2010/main" val="2208035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39553" y="3424574"/>
            <a:ext cx="8064896" cy="3312368"/>
          </a:xfrm>
        </p:spPr>
        <p:txBody>
          <a:bodyPr>
            <a:normAutofit fontScale="70000" lnSpcReduction="20000"/>
          </a:bodyPr>
          <a:lstStyle/>
          <a:p>
            <a:r>
              <a:rPr lang="uk-UA" dirty="0" smtClean="0"/>
              <a:t>Палеоліт і мезоліт були </a:t>
            </a:r>
            <a:r>
              <a:rPr lang="uk-UA" dirty="0" err="1" smtClean="0"/>
              <a:t>найтривалішими</a:t>
            </a:r>
            <a:r>
              <a:rPr lang="uk-UA" dirty="0" smtClean="0"/>
              <a:t> періодами в історії людства. </a:t>
            </a:r>
          </a:p>
          <a:p>
            <a:r>
              <a:rPr lang="uk-UA" dirty="0" smtClean="0"/>
              <a:t>На кінець палеоліту сформувалися племена та пізні родові та сусідські общини. </a:t>
            </a:r>
          </a:p>
          <a:p>
            <a:r>
              <a:rPr lang="uk-UA" dirty="0" smtClean="0"/>
              <a:t>Господарство найдавніших людей було </a:t>
            </a:r>
            <a:r>
              <a:rPr lang="uk-UA" dirty="0" err="1" smtClean="0"/>
              <a:t>привласнювальним</a:t>
            </a:r>
            <a:r>
              <a:rPr lang="uk-UA" dirty="0" smtClean="0"/>
              <a:t> – люди брали від природи все, що необхідне для життя. </a:t>
            </a:r>
          </a:p>
          <a:p>
            <a:endParaRPr lang="uk-UA" dirty="0"/>
          </a:p>
          <a:p>
            <a:r>
              <a:rPr lang="uk-UA" dirty="0" smtClean="0"/>
              <a:t>У період неоліту відбувся перехід від </a:t>
            </a:r>
            <a:r>
              <a:rPr lang="uk-UA" dirty="0" err="1" smtClean="0"/>
              <a:t>привласнювальних</a:t>
            </a:r>
            <a:r>
              <a:rPr lang="uk-UA" dirty="0" smtClean="0"/>
              <a:t> до відтворювальних форм господарювання – аграрна (неолітична) революція  - поширення землеробства та скотарства, приручення перших тварин (собака та свиня).</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9673" y="2"/>
            <a:ext cx="5436095" cy="3426031"/>
          </a:xfrm>
          <a:prstGeom prst="rect">
            <a:avLst/>
          </a:prstGeom>
        </p:spPr>
      </p:pic>
    </p:spTree>
    <p:extLst>
      <p:ext uri="{BB962C8B-B14F-4D97-AF65-F5344CB8AC3E}">
        <p14:creationId xmlns:p14="http://schemas.microsoft.com/office/powerpoint/2010/main" val="189553284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79512" y="260649"/>
            <a:ext cx="8712968" cy="2952328"/>
          </a:xfrm>
        </p:spPr>
        <p:txBody>
          <a:bodyPr>
            <a:normAutofit fontScale="70000" lnSpcReduction="20000"/>
          </a:bodyPr>
          <a:lstStyle/>
          <a:p>
            <a:r>
              <a:rPr lang="uk-UA" b="1" dirty="0"/>
              <a:t>Велике розселення слов’ян (</a:t>
            </a:r>
            <a:r>
              <a:rPr lang="en-US" b="1" dirty="0"/>
              <a:t>V-VII </a:t>
            </a:r>
            <a:r>
              <a:rPr lang="uk-UA" b="1" dirty="0"/>
              <a:t>ст.).</a:t>
            </a:r>
            <a:r>
              <a:rPr lang="uk-UA" dirty="0"/>
              <a:t> Розселення антів і склавинів відбувалося під час Великого переселення народів (</a:t>
            </a:r>
            <a:r>
              <a:rPr lang="en-US" dirty="0"/>
              <a:t>IV-VI </a:t>
            </a:r>
            <a:r>
              <a:rPr lang="uk-UA" dirty="0"/>
              <a:t>ст.). Активними його учасниками були готи — германські племена, що прибули на територію України з півночі Європи і в </a:t>
            </a:r>
            <a:r>
              <a:rPr lang="en-US" dirty="0"/>
              <a:t>III </a:t>
            </a:r>
            <a:r>
              <a:rPr lang="uk-UA" dirty="0"/>
              <a:t>ст. утвердилися в Причорномор’ї. Тривалий час вони воювали з антами. Зрештою, при допомозі гунів, тюркських племен зі сходу, готів витіснили у межі Римської імперії. Гуни після смерті свого видатного вождя </a:t>
            </a:r>
            <a:r>
              <a:rPr lang="uk-UA" dirty="0" err="1"/>
              <a:t>Аттіли</a:t>
            </a:r>
            <a:r>
              <a:rPr lang="uk-UA" dirty="0"/>
              <a:t> (453 р.) швидко занепали. Тоді слов’яни потужним потоком рушили на землі Візантійської імперії. Наприкінці </a:t>
            </a:r>
            <a:r>
              <a:rPr lang="en-US" dirty="0"/>
              <a:t>VI </a:t>
            </a:r>
            <a:r>
              <a:rPr lang="uk-UA" dirty="0"/>
              <a:t>ст. у відносини антів і Візантії втрутилися авари — кочовий тюркомовний народ. Після 602 р. джерела більше не згадують про антів. Згодом перестали згадувати й про аварів.</a:t>
            </a:r>
            <a:endParaRPr lang="en-US"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1" y="3063311"/>
            <a:ext cx="5132480" cy="3759696"/>
          </a:xfrm>
          <a:prstGeom prst="rect">
            <a:avLst/>
          </a:prstGeom>
        </p:spPr>
      </p:pic>
    </p:spTree>
    <p:extLst>
      <p:ext uri="{BB962C8B-B14F-4D97-AF65-F5344CB8AC3E}">
        <p14:creationId xmlns:p14="http://schemas.microsoft.com/office/powerpoint/2010/main" val="41069482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1" y="2924946"/>
            <a:ext cx="6801121" cy="3689833"/>
          </a:xfrm>
          <a:prstGeom prst="rect">
            <a:avLst/>
          </a:prstGeom>
        </p:spPr>
      </p:pic>
      <p:sp>
        <p:nvSpPr>
          <p:cNvPr id="6" name="Заголовок 5"/>
          <p:cNvSpPr>
            <a:spLocks noGrp="1"/>
          </p:cNvSpPr>
          <p:nvPr>
            <p:ph type="title"/>
          </p:nvPr>
        </p:nvSpPr>
        <p:spPr>
          <a:xfrm>
            <a:off x="467545" y="2060848"/>
            <a:ext cx="7139801" cy="1320800"/>
          </a:xfrm>
        </p:spPr>
        <p:txBody>
          <a:bodyPr>
            <a:noAutofit/>
          </a:bodyPr>
          <a:lstStyle/>
          <a:p>
            <a:r>
              <a:rPr lang="uk-UA" sz="4800" b="1" dirty="0" smtClean="0">
                <a:solidFill>
                  <a:srgbClr val="0070C0"/>
                </a:solidFill>
              </a:rPr>
              <a:t>РОЗСЕЛЕННЯ ЛЮДЕЙ</a:t>
            </a:r>
            <a:endParaRPr lang="en-US" sz="4800" b="1" dirty="0">
              <a:solidFill>
                <a:srgbClr val="0070C0"/>
              </a:solidFill>
            </a:endParaRP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36" y="116634"/>
            <a:ext cx="9144000" cy="1598481"/>
          </a:xfrm>
          <a:prstGeom prst="rect">
            <a:avLst/>
          </a:prstGeom>
        </p:spPr>
      </p:pic>
    </p:spTree>
    <p:extLst>
      <p:ext uri="{BB962C8B-B14F-4D97-AF65-F5344CB8AC3E}">
        <p14:creationId xmlns:p14="http://schemas.microsoft.com/office/powerpoint/2010/main" val="33041547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Схема 3"/>
          <p:cNvGraphicFramePr/>
          <p:nvPr>
            <p:extLst>
              <p:ext uri="{D42A27DB-BD31-4B8C-83A1-F6EECF244321}">
                <p14:modId xmlns:p14="http://schemas.microsoft.com/office/powerpoint/2010/main" val="1264847794"/>
              </p:ext>
            </p:extLst>
          </p:nvPr>
        </p:nvGraphicFramePr>
        <p:xfrm>
          <a:off x="179512" y="548680"/>
          <a:ext cx="8712968" cy="46085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503982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9750" y="2469380"/>
            <a:ext cx="3090121" cy="4139863"/>
          </a:xfrm>
          <a:prstGeom prst="rect">
            <a:avLst/>
          </a:prstGeom>
        </p:spPr>
      </p:pic>
      <p:sp>
        <p:nvSpPr>
          <p:cNvPr id="5" name="Объект 2"/>
          <p:cNvSpPr>
            <a:spLocks noGrp="1"/>
          </p:cNvSpPr>
          <p:nvPr>
            <p:ph idx="1"/>
          </p:nvPr>
        </p:nvSpPr>
        <p:spPr>
          <a:xfrm>
            <a:off x="349749" y="332658"/>
            <a:ext cx="8424936" cy="2160239"/>
          </a:xfrm>
        </p:spPr>
        <p:txBody>
          <a:bodyPr>
            <a:normAutofit fontScale="55000" lnSpcReduction="20000"/>
          </a:bodyPr>
          <a:lstStyle/>
          <a:p>
            <a:pPr marL="0" indent="0" algn="just">
              <a:lnSpc>
                <a:spcPct val="110000"/>
              </a:lnSpc>
              <a:buNone/>
            </a:pPr>
            <a:r>
              <a:rPr lang="uk-UA" dirty="0" smtClean="0"/>
              <a:t>На територію України перші люди прийшли через Балкани й Центральну Європу. </a:t>
            </a:r>
          </a:p>
          <a:p>
            <a:pPr marL="0" indent="0" algn="just">
              <a:lnSpc>
                <a:spcPct val="110000"/>
              </a:lnSpc>
              <a:buNone/>
            </a:pPr>
            <a:r>
              <a:rPr lang="uk-UA" dirty="0" smtClean="0"/>
              <a:t>Це був ранній вид людини – </a:t>
            </a:r>
            <a:r>
              <a:rPr lang="en-US" dirty="0" smtClean="0"/>
              <a:t>Homo Erectus </a:t>
            </a:r>
            <a:r>
              <a:rPr lang="uk-UA" dirty="0" smtClean="0"/>
              <a:t>(людина </a:t>
            </a:r>
            <a:r>
              <a:rPr lang="uk-UA" dirty="0" err="1" smtClean="0"/>
              <a:t>прямоходяча</a:t>
            </a:r>
            <a:r>
              <a:rPr lang="uk-UA" dirty="0" smtClean="0"/>
              <a:t>) – архантроп, один із видів пітекантропів. </a:t>
            </a:r>
          </a:p>
          <a:p>
            <a:pPr marL="0" indent="0" algn="just">
              <a:lnSpc>
                <a:spcPct val="110000"/>
              </a:lnSpc>
              <a:buNone/>
            </a:pPr>
            <a:r>
              <a:rPr lang="uk-UA" dirty="0" smtClean="0"/>
              <a:t>Трапилося це в ранньому палеоліті приблизно 1 млн р. до н.е.</a:t>
            </a:r>
          </a:p>
          <a:p>
            <a:pPr marL="0" indent="0" algn="just">
              <a:lnSpc>
                <a:spcPct val="110000"/>
              </a:lnSpc>
              <a:buNone/>
            </a:pPr>
            <a:r>
              <a:rPr lang="uk-UA" dirty="0" smtClean="0"/>
              <a:t>Найдавніші сліди діяльності </a:t>
            </a:r>
            <a:r>
              <a:rPr lang="ru-RU" dirty="0" err="1" smtClean="0"/>
              <a:t>праці</a:t>
            </a:r>
            <a:r>
              <a:rPr lang="ru-RU" dirty="0" smtClean="0"/>
              <a:t> </a:t>
            </a:r>
            <a:r>
              <a:rPr lang="ru-RU" dirty="0" err="1" smtClean="0"/>
              <a:t>первісних</a:t>
            </a:r>
            <a:r>
              <a:rPr lang="ru-RU" dirty="0" smtClean="0"/>
              <a:t> людей на </a:t>
            </a:r>
            <a:r>
              <a:rPr lang="ru-RU" dirty="0" err="1"/>
              <a:t>території</a:t>
            </a:r>
            <a:r>
              <a:rPr lang="ru-RU" dirty="0"/>
              <a:t> </a:t>
            </a:r>
            <a:r>
              <a:rPr lang="ru-RU" dirty="0" err="1" smtClean="0"/>
              <a:t>України</a:t>
            </a:r>
            <a:r>
              <a:rPr lang="ru-RU" dirty="0" smtClean="0"/>
              <a:t> </a:t>
            </a:r>
            <a:r>
              <a:rPr lang="ru-RU" dirty="0" err="1"/>
              <a:t>були</a:t>
            </a:r>
            <a:r>
              <a:rPr lang="ru-RU" dirty="0"/>
              <a:t> </a:t>
            </a:r>
            <a:r>
              <a:rPr lang="ru-RU" dirty="0" err="1"/>
              <a:t>знайдені</a:t>
            </a:r>
            <a:r>
              <a:rPr lang="ru-RU" dirty="0"/>
              <a:t> на </a:t>
            </a:r>
            <a:r>
              <a:rPr lang="ru-RU" dirty="0" err="1"/>
              <a:t>одній</a:t>
            </a:r>
            <a:r>
              <a:rPr lang="ru-RU" dirty="0"/>
              <a:t> з </a:t>
            </a:r>
            <a:r>
              <a:rPr lang="ru-RU" dirty="0" err="1"/>
              <a:t>гір</a:t>
            </a:r>
            <a:r>
              <a:rPr lang="ru-RU" dirty="0"/>
              <a:t>, над </a:t>
            </a:r>
            <a:r>
              <a:rPr lang="ru-RU" dirty="0" err="1"/>
              <a:t>річкою</a:t>
            </a:r>
            <a:r>
              <a:rPr lang="ru-RU" dirty="0"/>
              <a:t> </a:t>
            </a:r>
            <a:r>
              <a:rPr lang="ru-RU" dirty="0" err="1"/>
              <a:t>Тисою</a:t>
            </a:r>
            <a:r>
              <a:rPr lang="ru-RU" dirty="0"/>
              <a:t> </a:t>
            </a:r>
            <a:r>
              <a:rPr lang="ru-RU" dirty="0" err="1"/>
              <a:t>біля</a:t>
            </a:r>
            <a:r>
              <a:rPr lang="ru-RU" dirty="0"/>
              <a:t> с. </a:t>
            </a:r>
            <a:r>
              <a:rPr lang="ru-RU" dirty="0" err="1"/>
              <a:t>Королево</a:t>
            </a:r>
            <a:r>
              <a:rPr lang="ru-RU" dirty="0"/>
              <a:t> </a:t>
            </a:r>
            <a:r>
              <a:rPr lang="ru-RU" dirty="0" err="1"/>
              <a:t>Виноградівського</a:t>
            </a:r>
            <a:r>
              <a:rPr lang="ru-RU" dirty="0"/>
              <a:t> району на </a:t>
            </a:r>
            <a:r>
              <a:rPr lang="ru-RU" dirty="0" err="1"/>
              <a:t>Закарпатті</a:t>
            </a:r>
            <a:r>
              <a:rPr lang="ru-RU" dirty="0"/>
              <a:t>.</a:t>
            </a:r>
            <a:r>
              <a:rPr lang="uk-UA" dirty="0" smtClean="0"/>
              <a:t> </a:t>
            </a:r>
            <a:endParaRPr lang="en-US" dirty="0"/>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7825" y="2204866"/>
            <a:ext cx="6030137" cy="3775605"/>
          </a:xfrm>
          <a:prstGeom prst="rect">
            <a:avLst/>
          </a:prstGeom>
        </p:spPr>
      </p:pic>
    </p:spTree>
    <p:extLst>
      <p:ext uri="{BB962C8B-B14F-4D97-AF65-F5344CB8AC3E}">
        <p14:creationId xmlns:p14="http://schemas.microsoft.com/office/powerpoint/2010/main" val="20473101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95536" y="404665"/>
            <a:ext cx="8208912" cy="1728192"/>
          </a:xfrm>
        </p:spPr>
        <p:txBody>
          <a:bodyPr>
            <a:normAutofit fontScale="70000" lnSpcReduction="20000"/>
          </a:bodyPr>
          <a:lstStyle/>
          <a:p>
            <a:pPr marL="0" indent="0" algn="just">
              <a:buNone/>
            </a:pPr>
            <a:r>
              <a:rPr lang="uk-UA" b="1" dirty="0"/>
              <a:t>Знаряддя праці </a:t>
            </a:r>
            <a:r>
              <a:rPr lang="uk-UA" b="1" dirty="0" smtClean="0"/>
              <a:t>ПІТЕКАНТРОПИ </a:t>
            </a:r>
            <a:r>
              <a:rPr lang="uk-UA" b="1" dirty="0"/>
              <a:t>виготовляли з каменів, оббиваючи їх до потрібної форми. Найпоширенішим було рубило. Крім кам’яних, виготовляли й дерев’яні знаряддя, наприклад списи. Пітекантропи не будували </a:t>
            </a:r>
            <a:r>
              <a:rPr lang="uk-UA" b="1" dirty="0" err="1"/>
              <a:t>жител</a:t>
            </a:r>
            <a:r>
              <a:rPr lang="uk-UA" b="1" dirty="0"/>
              <a:t>, а постійно пересувалися у пошуках їжі. Вони споживали рослини, полювали на оленів, антилоп, коней і навіть слонів. Використовували вогонь, хоча й не вміли добувати його. </a:t>
            </a:r>
            <a:endParaRPr lang="en-US" b="1" dirty="0"/>
          </a:p>
        </p:txBody>
      </p:sp>
      <p:pic>
        <p:nvPicPr>
          <p:cNvPr id="6" name="Рисунок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4258" y="2636912"/>
            <a:ext cx="4902274" cy="1827602"/>
          </a:xfrm>
          <a:prstGeom prst="rect">
            <a:avLst/>
          </a:prstGeom>
        </p:spPr>
      </p:pic>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81787" y="3935980"/>
            <a:ext cx="4035574" cy="2790556"/>
          </a:xfrm>
          <a:prstGeom prst="rect">
            <a:avLst/>
          </a:prstGeom>
        </p:spPr>
      </p:pic>
      <p:sp>
        <p:nvSpPr>
          <p:cNvPr id="8" name="TextBox 7"/>
          <p:cNvSpPr txBox="1"/>
          <p:nvPr/>
        </p:nvSpPr>
        <p:spPr>
          <a:xfrm>
            <a:off x="5220072" y="3081546"/>
            <a:ext cx="3897288" cy="923330"/>
          </a:xfrm>
          <a:prstGeom prst="rect">
            <a:avLst/>
          </a:prstGeom>
          <a:noFill/>
        </p:spPr>
        <p:txBody>
          <a:bodyPr wrap="square" rtlCol="0">
            <a:spAutoFit/>
          </a:bodyPr>
          <a:lstStyle/>
          <a:p>
            <a:r>
              <a:rPr lang="ru-RU" b="1" dirty="0" err="1"/>
              <a:t>Пітекантропи</a:t>
            </a:r>
            <a:r>
              <a:rPr lang="ru-RU" b="1" dirty="0"/>
              <a:t>. </a:t>
            </a:r>
            <a:endParaRPr lang="ru-RU" b="1" dirty="0" smtClean="0"/>
          </a:p>
          <a:p>
            <a:r>
              <a:rPr lang="ru-RU" b="1" dirty="0" err="1" smtClean="0"/>
              <a:t>Художня</a:t>
            </a:r>
            <a:r>
              <a:rPr lang="ru-RU" b="1" dirty="0" smtClean="0"/>
              <a:t> </a:t>
            </a:r>
            <a:r>
              <a:rPr lang="ru-RU" b="1" dirty="0" err="1"/>
              <a:t>реконструкція</a:t>
            </a:r>
            <a:r>
              <a:rPr lang="ru-RU" b="1" dirty="0"/>
              <a:t> З. </a:t>
            </a:r>
            <a:r>
              <a:rPr lang="ru-RU" b="1" dirty="0" err="1" smtClean="0"/>
              <a:t>Буріана</a:t>
            </a:r>
            <a:endParaRPr lang="en-US" dirty="0"/>
          </a:p>
        </p:txBody>
      </p:sp>
      <p:sp>
        <p:nvSpPr>
          <p:cNvPr id="9" name="TextBox 8"/>
          <p:cNvSpPr txBox="1"/>
          <p:nvPr/>
        </p:nvSpPr>
        <p:spPr>
          <a:xfrm>
            <a:off x="518215" y="2115347"/>
            <a:ext cx="4392488" cy="646331"/>
          </a:xfrm>
          <a:prstGeom prst="rect">
            <a:avLst/>
          </a:prstGeom>
          <a:noFill/>
        </p:spPr>
        <p:txBody>
          <a:bodyPr wrap="square" rtlCol="0">
            <a:spAutoFit/>
          </a:bodyPr>
          <a:lstStyle/>
          <a:p>
            <a:r>
              <a:rPr lang="ru-RU" b="1" dirty="0" err="1"/>
              <a:t>Кам’яні</a:t>
            </a:r>
            <a:r>
              <a:rPr lang="ru-RU" b="1" dirty="0"/>
              <a:t> </a:t>
            </a:r>
            <a:r>
              <a:rPr lang="ru-RU" b="1" dirty="0" err="1"/>
              <a:t>знаряддя</a:t>
            </a:r>
            <a:r>
              <a:rPr lang="ru-RU" b="1" dirty="0"/>
              <a:t> </a:t>
            </a:r>
            <a:r>
              <a:rPr lang="ru-RU" b="1" dirty="0" err="1"/>
              <a:t>праці</a:t>
            </a:r>
            <a:r>
              <a:rPr lang="ru-RU" b="1" dirty="0"/>
              <a:t> </a:t>
            </a:r>
            <a:r>
              <a:rPr lang="ru-RU" b="1" dirty="0" err="1"/>
              <a:t>зі</a:t>
            </a:r>
            <a:r>
              <a:rPr lang="ru-RU" b="1" dirty="0"/>
              <a:t> стоянки </a:t>
            </a:r>
            <a:r>
              <a:rPr lang="ru-RU" b="1" dirty="0" err="1"/>
              <a:t>біля</a:t>
            </a:r>
            <a:r>
              <a:rPr lang="ru-RU" b="1" dirty="0"/>
              <a:t> с. </a:t>
            </a:r>
            <a:r>
              <a:rPr lang="ru-RU" b="1" dirty="0" err="1"/>
              <a:t>Королево</a:t>
            </a:r>
            <a:endParaRPr lang="en-US" dirty="0"/>
          </a:p>
        </p:txBody>
      </p:sp>
      <p:sp>
        <p:nvSpPr>
          <p:cNvPr id="4" name="TextBox 3"/>
          <p:cNvSpPr txBox="1"/>
          <p:nvPr/>
        </p:nvSpPr>
        <p:spPr>
          <a:xfrm>
            <a:off x="770242" y="4797154"/>
            <a:ext cx="3888432" cy="646331"/>
          </a:xfrm>
          <a:prstGeom prst="rect">
            <a:avLst/>
          </a:prstGeom>
          <a:noFill/>
        </p:spPr>
        <p:txBody>
          <a:bodyPr wrap="square" rtlCol="0">
            <a:spAutoFit/>
          </a:bodyPr>
          <a:lstStyle/>
          <a:p>
            <a:r>
              <a:rPr lang="uk-UA" dirty="0" smtClean="0"/>
              <a:t>Заняття: </a:t>
            </a:r>
          </a:p>
          <a:p>
            <a:r>
              <a:rPr lang="uk-UA" dirty="0" smtClean="0"/>
              <a:t>збиральництво та мисливство</a:t>
            </a:r>
            <a:endParaRPr lang="en-US" dirty="0"/>
          </a:p>
        </p:txBody>
      </p:sp>
    </p:spTree>
    <p:extLst>
      <p:ext uri="{BB962C8B-B14F-4D97-AF65-F5344CB8AC3E}">
        <p14:creationId xmlns:p14="http://schemas.microsoft.com/office/powerpoint/2010/main" val="3001251629"/>
      </p:ext>
    </p:extLst>
  </p:cSld>
  <p:clrMapOvr>
    <a:masterClrMapping/>
  </p:clrMapOvr>
  <p:timing>
    <p:tnLst>
      <p:par>
        <p:cTn id="1" dur="indefinite" restart="never" nodeType="tmRoot"/>
      </p:par>
    </p:tnLst>
  </p:timing>
</p:sld>
</file>

<file path=ppt/theme/theme1.xml><?xml version="1.0" encoding="utf-8"?>
<a:theme xmlns:a="http://schemas.openxmlformats.org/drawingml/2006/main" name="житомирська політехніка">
  <a:themeElements>
    <a:clrScheme name="Житомирська політехніка">
      <a:dk1>
        <a:srgbClr val="224D83"/>
      </a:dk1>
      <a:lt1>
        <a:sysClr val="window" lastClr="FFFFFF"/>
      </a:lt1>
      <a:dk2>
        <a:srgbClr val="FFFFFF"/>
      </a:dk2>
      <a:lt2>
        <a:srgbClr val="224D83"/>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Житомирська політехніка">
      <a:majorFont>
        <a:latin typeface="Montserrat ExtraBold"/>
        <a:ea typeface=""/>
        <a:cs typeface=""/>
      </a:majorFont>
      <a:minorFont>
        <a:latin typeface="Montserr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житомирська політехніка</Template>
  <TotalTime>1376</TotalTime>
  <Words>2311</Words>
  <Application>Microsoft Office PowerPoint</Application>
  <PresentationFormat>Экран (4:3)</PresentationFormat>
  <Paragraphs>137</Paragraphs>
  <Slides>50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50</vt:i4>
      </vt:variant>
    </vt:vector>
  </HeadingPairs>
  <TitlesOfParts>
    <vt:vector size="51" baseType="lpstr">
      <vt:lpstr>житомирська політехніка</vt:lpstr>
      <vt:lpstr>Лекція 2. Доісторична доба української історії та культури</vt:lpstr>
      <vt:lpstr>ПЕРІОДИЗАЦІЯ</vt:lpstr>
      <vt:lpstr>Презентация PowerPoint</vt:lpstr>
      <vt:lpstr>Презентация PowerPoint</vt:lpstr>
      <vt:lpstr>Презентация PowerPoint</vt:lpstr>
      <vt:lpstr>РОЗСЕЛЕННЯ ЛЮДЕЙ</vt:lpstr>
      <vt:lpstr>Презентация PowerPoint</vt:lpstr>
      <vt:lpstr>Презентация PowerPoint</vt:lpstr>
      <vt:lpstr>Презентация PowerPoint</vt:lpstr>
      <vt:lpstr>Палеолітичні стоянки на території України</vt:lpstr>
      <vt:lpstr>Презентация PowerPoint</vt:lpstr>
      <vt:lpstr>Презентация PowerPoint</vt:lpstr>
      <vt:lpstr>Презентация PowerPoint</vt:lpstr>
      <vt:lpstr>Презентация PowerPoint</vt:lpstr>
      <vt:lpstr>Робота з термінами і поняттями</vt:lpstr>
      <vt:lpstr>Кроманьйонець 40-35 тис років тому</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2. ТРИПІЛЬСЬКА КУЛЬТУРА ТА ЇЇ МІСЦЕ В ІСТОРІЇ УКРАЇНИ</vt:lpstr>
      <vt:lpstr>Презентация PowerPoint</vt:lpstr>
      <vt:lpstr>Презентация PowerPoint</vt:lpstr>
      <vt:lpstr>Презентация PowerPoint</vt:lpstr>
      <vt:lpstr>Презентация PowerPoint</vt:lpstr>
      <vt:lpstr>Презентация PowerPoint</vt:lpstr>
      <vt:lpstr>РАННІЙ ЗАЛІЗНИЙ ВІК СКІФО-САРМАТСЬКИЙ СВІТ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АНТИЧНІ ПОЛІСИ-ДЕРЖАВИ ПІВНІЧНОГО ПРИЧОРНОМОР’Я</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ВЕЛИКЕ ПЕРЕСЕЛЕННЯ НАРОДІВ</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Стан промисловості та сільського господарства. Соціальна політика</dc:title>
  <dc:creator>Admin</dc:creator>
  <cp:lastModifiedBy>Пользователь</cp:lastModifiedBy>
  <cp:revision>156</cp:revision>
  <dcterms:created xsi:type="dcterms:W3CDTF">2019-10-23T18:15:39Z</dcterms:created>
  <dcterms:modified xsi:type="dcterms:W3CDTF">2025-09-02T18:31:54Z</dcterms:modified>
</cp:coreProperties>
</file>