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2304256"/>
          </a:xfrm>
        </p:spPr>
        <p:txBody>
          <a:bodyPr>
            <a:normAutofit/>
          </a:bodyPr>
          <a:lstStyle/>
          <a:p>
            <a:r>
              <a:rPr lang="uk-UA" sz="7200" dirty="0" smtClean="0"/>
              <a:t>Історія та культура України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доктор історичних наук, професор, професор кафедри міжнародних відносин і політичного менеджменту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Шевчук Андрій </a:t>
            </a:r>
            <a:r>
              <a:rPr lang="uk-UA" b="1" dirty="0" smtClean="0">
                <a:solidFill>
                  <a:schemeClr val="tx1"/>
                </a:solidFill>
              </a:rPr>
              <a:t>Володимирович </a:t>
            </a:r>
          </a:p>
          <a:p>
            <a:r>
              <a:rPr lang="uk-UA" b="1" smtClean="0">
                <a:solidFill>
                  <a:schemeClr val="tx1"/>
                </a:solidFill>
              </a:rPr>
              <a:t>+38(097)35-78-004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45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Словесні</a:t>
            </a:r>
            <a:r>
              <a:rPr lang="ru-RU" b="1" dirty="0"/>
              <a:t> </a:t>
            </a: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Характеристика </a:t>
            </a:r>
            <a:r>
              <a:rPr lang="ru-RU" b="1" dirty="0" err="1"/>
              <a:t>словесних</a:t>
            </a:r>
            <a:r>
              <a:rPr lang="ru-RU" b="1" dirty="0"/>
              <a:t> </a:t>
            </a:r>
            <a:r>
              <a:rPr lang="ru-RU" b="1" dirty="0" err="1"/>
              <a:t>методів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/>
              <a:t>1. </a:t>
            </a:r>
            <a:r>
              <a:rPr lang="ru-RU" b="1" dirty="0" err="1"/>
              <a:t>Розповідь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Оповідна</a:t>
            </a:r>
            <a:r>
              <a:rPr lang="ru-RU" dirty="0"/>
              <a:t> форма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Мета: </a:t>
            </a:r>
            <a:r>
              <a:rPr lang="ru-RU" dirty="0" err="1"/>
              <a:t>створення</a:t>
            </a:r>
            <a:r>
              <a:rPr lang="ru-RU" dirty="0"/>
              <a:t> образу в </a:t>
            </a:r>
            <a:r>
              <a:rPr lang="ru-RU" dirty="0" err="1"/>
              <a:t>уяві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2. </a:t>
            </a:r>
            <a:r>
              <a:rPr lang="ru-RU" b="1" dirty="0" err="1"/>
              <a:t>Пояснення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сутності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закону, </a:t>
            </a:r>
            <a:r>
              <a:rPr lang="ru-RU" dirty="0" err="1"/>
              <a:t>процесу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логічному</a:t>
            </a:r>
            <a:r>
              <a:rPr lang="ru-RU" dirty="0"/>
              <a:t> </a:t>
            </a:r>
            <a:r>
              <a:rPr lang="ru-RU" dirty="0" err="1"/>
              <a:t>мисленні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3. </a:t>
            </a:r>
            <a:r>
              <a:rPr lang="ru-RU" b="1" dirty="0" err="1"/>
              <a:t>Бесіда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Діалогічне</a:t>
            </a:r>
            <a:r>
              <a:rPr lang="ru-RU" dirty="0"/>
              <a:t> </a:t>
            </a:r>
            <a:r>
              <a:rPr lang="ru-RU" dirty="0" err="1"/>
              <a:t>опрацювання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Види</a:t>
            </a:r>
            <a:r>
              <a:rPr lang="ru-RU" dirty="0"/>
              <a:t>: </a:t>
            </a:r>
            <a:r>
              <a:rPr lang="ru-RU" dirty="0" err="1"/>
              <a:t>евристична</a:t>
            </a:r>
            <a:r>
              <a:rPr lang="ru-RU" dirty="0"/>
              <a:t> та репродуктивна</a:t>
            </a:r>
          </a:p>
          <a:p>
            <a:pPr marL="0" indent="0">
              <a:buNone/>
            </a:pPr>
            <a:r>
              <a:rPr lang="ru-RU" b="1" dirty="0"/>
              <a:t>4. </a:t>
            </a:r>
            <a:r>
              <a:rPr lang="ru-RU" b="1" dirty="0" err="1"/>
              <a:t>Лекція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Словесне</a:t>
            </a:r>
            <a:r>
              <a:rPr lang="ru-RU" dirty="0"/>
              <a:t>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понять</a:t>
            </a:r>
          </a:p>
          <a:p>
            <a:pPr marL="0" indent="0">
              <a:buNone/>
            </a:pP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загальною</a:t>
            </a:r>
            <a:r>
              <a:rPr lang="ru-RU" dirty="0"/>
              <a:t> темою</a:t>
            </a:r>
          </a:p>
          <a:p>
            <a:pPr marL="0" indent="0">
              <a:buNone/>
            </a:pPr>
            <a:r>
              <a:rPr lang="ru-RU" b="1" dirty="0" err="1"/>
              <a:t>Провідний</a:t>
            </a:r>
            <a:r>
              <a:rPr lang="ru-RU" b="1" dirty="0"/>
              <a:t> метод:</a:t>
            </a:r>
          </a:p>
          <a:p>
            <a:pPr marL="0" indent="0">
              <a:buNone/>
            </a:pPr>
            <a:r>
              <a:rPr lang="ru-RU" b="1" dirty="0"/>
              <a:t>Робота з книгою</a:t>
            </a:r>
            <a:r>
              <a:rPr lang="ru-RU" dirty="0"/>
              <a:t> - </a:t>
            </a:r>
            <a:r>
              <a:rPr lang="ru-RU" dirty="0" err="1"/>
              <a:t>займає</a:t>
            </a:r>
            <a:r>
              <a:rPr lang="ru-RU" dirty="0"/>
              <a:t> головне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словесних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097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Наочні</a:t>
            </a:r>
            <a:r>
              <a:rPr lang="ru-RU" b="1" dirty="0"/>
              <a:t> та </a:t>
            </a:r>
            <a:r>
              <a:rPr lang="ru-RU" b="1" dirty="0" err="1"/>
              <a:t>практичні</a:t>
            </a:r>
            <a:r>
              <a:rPr lang="ru-RU" b="1" dirty="0"/>
              <a:t> </a:t>
            </a:r>
            <a:r>
              <a:rPr lang="ru-RU" b="1" dirty="0" err="1" smtClean="0"/>
              <a:t>методи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200" b="1" dirty="0" err="1"/>
              <a:t>Наочні</a:t>
            </a:r>
            <a:r>
              <a:rPr lang="ru-RU" sz="4200" b="1" dirty="0"/>
              <a:t> </a:t>
            </a:r>
            <a:r>
              <a:rPr lang="ru-RU" sz="4200" b="1" dirty="0" err="1"/>
              <a:t>методи</a:t>
            </a:r>
            <a:r>
              <a:rPr lang="ru-RU" sz="4200" b="1" dirty="0"/>
              <a:t>:</a:t>
            </a:r>
          </a:p>
          <a:p>
            <a:pPr marL="0" indent="0">
              <a:buNone/>
            </a:pPr>
            <a:r>
              <a:rPr lang="ru-RU" sz="4200" b="1" dirty="0" err="1"/>
              <a:t>Функція</a:t>
            </a:r>
            <a:r>
              <a:rPr lang="ru-RU" sz="4200" b="1" dirty="0"/>
              <a:t>: </a:t>
            </a:r>
            <a:r>
              <a:rPr lang="ru-RU" sz="4200" b="1" dirty="0" err="1"/>
              <a:t>візуальне</a:t>
            </a:r>
            <a:r>
              <a:rPr lang="ru-RU" sz="4200" b="1" dirty="0"/>
              <a:t> </a:t>
            </a:r>
            <a:r>
              <a:rPr lang="ru-RU" sz="4200" b="1" dirty="0" err="1"/>
              <a:t>сприйняття</a:t>
            </a:r>
            <a:r>
              <a:rPr lang="ru-RU" sz="4200" b="1" dirty="0"/>
              <a:t> </a:t>
            </a:r>
            <a:r>
              <a:rPr lang="ru-RU" sz="4200" b="1" dirty="0" err="1"/>
              <a:t>інформації</a:t>
            </a:r>
            <a:endParaRPr lang="ru-RU" sz="4200" b="1" dirty="0"/>
          </a:p>
          <a:p>
            <a:pPr marL="0" indent="0">
              <a:buNone/>
            </a:pPr>
            <a:r>
              <a:rPr lang="ru-RU" sz="4200" b="1" dirty="0"/>
              <a:t>1. </a:t>
            </a:r>
            <a:r>
              <a:rPr lang="ru-RU" sz="4200" b="1" dirty="0" err="1"/>
              <a:t>Демонстрація</a:t>
            </a:r>
            <a:r>
              <a:rPr lang="ru-RU" sz="4200" dirty="0"/>
              <a:t> - показ </a:t>
            </a:r>
            <a:r>
              <a:rPr lang="ru-RU" sz="4200" dirty="0" err="1"/>
              <a:t>реальних</a:t>
            </a:r>
            <a:r>
              <a:rPr lang="ru-RU" sz="4200" dirty="0"/>
              <a:t> </a:t>
            </a:r>
            <a:r>
              <a:rPr lang="ru-RU" sz="4200" dirty="0" err="1"/>
              <a:t>об'єктів</a:t>
            </a:r>
            <a:r>
              <a:rPr lang="ru-RU" sz="4200" dirty="0"/>
              <a:t>, </a:t>
            </a:r>
            <a:r>
              <a:rPr lang="ru-RU" sz="4200" dirty="0" err="1"/>
              <a:t>процесів</a:t>
            </a:r>
            <a:r>
              <a:rPr lang="ru-RU" sz="4200" dirty="0"/>
              <a:t>, </a:t>
            </a:r>
            <a:r>
              <a:rPr lang="ru-RU" sz="4200" dirty="0" err="1"/>
              <a:t>явищ</a:t>
            </a:r>
            <a:endParaRPr lang="ru-RU" sz="4200" dirty="0"/>
          </a:p>
          <a:p>
            <a:pPr marL="0" indent="0">
              <a:buNone/>
            </a:pPr>
            <a:r>
              <a:rPr lang="ru-RU" sz="4200" b="1" dirty="0"/>
              <a:t>2. </a:t>
            </a:r>
            <a:r>
              <a:rPr lang="ru-RU" sz="4200" b="1" dirty="0" err="1"/>
              <a:t>Ілюстрація</a:t>
            </a:r>
            <a:r>
              <a:rPr lang="ru-RU" sz="4200" dirty="0"/>
              <a:t> - </a:t>
            </a:r>
            <a:r>
              <a:rPr lang="ru-RU" sz="4200" dirty="0" err="1"/>
              <a:t>використання</a:t>
            </a:r>
            <a:r>
              <a:rPr lang="ru-RU" sz="4200" dirty="0"/>
              <a:t> </a:t>
            </a:r>
            <a:r>
              <a:rPr lang="ru-RU" sz="4200" dirty="0" err="1"/>
              <a:t>зображень</a:t>
            </a:r>
            <a:r>
              <a:rPr lang="ru-RU" sz="4200" dirty="0"/>
              <a:t>, схем, карт, </a:t>
            </a:r>
            <a:r>
              <a:rPr lang="ru-RU" sz="4200" dirty="0" err="1"/>
              <a:t>діаграм</a:t>
            </a:r>
            <a:endParaRPr lang="ru-RU" sz="4200" dirty="0"/>
          </a:p>
          <a:p>
            <a:pPr marL="0" indent="0">
              <a:buNone/>
            </a:pPr>
            <a:r>
              <a:rPr lang="ru-RU" sz="4200" b="1" dirty="0" err="1"/>
              <a:t>Практичні</a:t>
            </a:r>
            <a:r>
              <a:rPr lang="ru-RU" sz="4200" b="1" dirty="0"/>
              <a:t> </a:t>
            </a:r>
            <a:r>
              <a:rPr lang="ru-RU" sz="4200" b="1" dirty="0" err="1"/>
              <a:t>методи</a:t>
            </a:r>
            <a:r>
              <a:rPr lang="ru-RU" sz="4200" b="1" dirty="0"/>
              <a:t>:</a:t>
            </a:r>
          </a:p>
          <a:p>
            <a:pPr marL="0" indent="0">
              <a:buNone/>
            </a:pPr>
            <a:r>
              <a:rPr lang="ru-RU" sz="4200" b="1" dirty="0" err="1"/>
              <a:t>Призначення</a:t>
            </a:r>
            <a:r>
              <a:rPr lang="ru-RU" sz="4200" b="1" dirty="0"/>
              <a:t>:</a:t>
            </a:r>
          </a:p>
          <a:p>
            <a:pPr marL="0" indent="0">
              <a:buNone/>
            </a:pPr>
            <a:r>
              <a:rPr lang="ru-RU" sz="4200" dirty="0" err="1"/>
              <a:t>Формування</a:t>
            </a:r>
            <a:r>
              <a:rPr lang="ru-RU" sz="4200" dirty="0"/>
              <a:t> </a:t>
            </a:r>
            <a:r>
              <a:rPr lang="ru-RU" sz="4200" dirty="0" err="1"/>
              <a:t>практичних</a:t>
            </a:r>
            <a:r>
              <a:rPr lang="ru-RU" sz="4200" dirty="0"/>
              <a:t> </a:t>
            </a:r>
            <a:r>
              <a:rPr lang="ru-RU" sz="4200" dirty="0" err="1"/>
              <a:t>навичок</a:t>
            </a:r>
            <a:endParaRPr lang="ru-RU" sz="4200" dirty="0"/>
          </a:p>
          <a:p>
            <a:pPr marL="0" indent="0">
              <a:buNone/>
            </a:pPr>
            <a:r>
              <a:rPr lang="ru-RU" sz="4200" dirty="0" err="1"/>
              <a:t>Логічне</a:t>
            </a:r>
            <a:r>
              <a:rPr lang="ru-RU" sz="4200" dirty="0"/>
              <a:t> </a:t>
            </a:r>
            <a:r>
              <a:rPr lang="ru-RU" sz="4200" dirty="0" err="1"/>
              <a:t>завершення</a:t>
            </a:r>
            <a:r>
              <a:rPr lang="ru-RU" sz="4200" dirty="0"/>
              <a:t> </a:t>
            </a:r>
            <a:r>
              <a:rPr lang="ru-RU" sz="4200" dirty="0" err="1"/>
              <a:t>пізнавального</a:t>
            </a:r>
            <a:r>
              <a:rPr lang="ru-RU" sz="4200" dirty="0"/>
              <a:t> </a:t>
            </a:r>
            <a:r>
              <a:rPr lang="ru-RU" sz="4200" dirty="0" err="1"/>
              <a:t>процесу</a:t>
            </a:r>
            <a:endParaRPr lang="ru-RU" sz="4200" dirty="0"/>
          </a:p>
          <a:p>
            <a:pPr marL="0" indent="0">
              <a:buNone/>
            </a:pPr>
            <a:r>
              <a:rPr lang="ru-RU" sz="4200" b="1" dirty="0" err="1"/>
              <a:t>Особливості</a:t>
            </a:r>
            <a:r>
              <a:rPr lang="ru-RU" sz="4200" b="1" dirty="0"/>
              <a:t>:</a:t>
            </a:r>
          </a:p>
          <a:p>
            <a:pPr marL="0" indent="0">
              <a:buNone/>
            </a:pPr>
            <a:r>
              <a:rPr lang="ru-RU" sz="4200" dirty="0" err="1"/>
              <a:t>Сприяють</a:t>
            </a:r>
            <a:r>
              <a:rPr lang="ru-RU" sz="4200" dirty="0"/>
              <a:t> </a:t>
            </a:r>
            <a:r>
              <a:rPr lang="ru-RU" sz="4200" dirty="0" err="1"/>
              <a:t>закріпленню</a:t>
            </a:r>
            <a:r>
              <a:rPr lang="ru-RU" sz="4200" dirty="0"/>
              <a:t> </a:t>
            </a:r>
            <a:r>
              <a:rPr lang="ru-RU" sz="4200" dirty="0" err="1"/>
              <a:t>теоретичних</a:t>
            </a:r>
            <a:r>
              <a:rPr lang="ru-RU" sz="4200" dirty="0"/>
              <a:t> </a:t>
            </a:r>
            <a:r>
              <a:rPr lang="ru-RU" sz="4200" dirty="0" err="1"/>
              <a:t>знань</a:t>
            </a:r>
            <a:endParaRPr lang="ru-RU" sz="4200" dirty="0"/>
          </a:p>
          <a:p>
            <a:pPr marL="0" indent="0">
              <a:buNone/>
            </a:pPr>
            <a:r>
              <a:rPr lang="ru-RU" sz="4200" dirty="0" err="1"/>
              <a:t>Розвивають</a:t>
            </a:r>
            <a:r>
              <a:rPr lang="ru-RU" sz="4200" dirty="0"/>
              <a:t> </a:t>
            </a:r>
            <a:r>
              <a:rPr lang="ru-RU" sz="4200" dirty="0" err="1"/>
              <a:t>уміння</a:t>
            </a:r>
            <a:r>
              <a:rPr lang="ru-RU" sz="4200" dirty="0"/>
              <a:t> </a:t>
            </a:r>
            <a:r>
              <a:rPr lang="ru-RU" sz="4200" dirty="0" err="1"/>
              <a:t>застосовувати</a:t>
            </a:r>
            <a:r>
              <a:rPr lang="ru-RU" sz="4200" dirty="0"/>
              <a:t> </a:t>
            </a:r>
            <a:r>
              <a:rPr lang="ru-RU" sz="4200" dirty="0" err="1"/>
              <a:t>знання</a:t>
            </a:r>
            <a:r>
              <a:rPr lang="ru-RU" sz="4200" dirty="0"/>
              <a:t> на </a:t>
            </a:r>
            <a:r>
              <a:rPr lang="ru-RU" sz="4200" dirty="0" err="1"/>
              <a:t>практиці</a:t>
            </a:r>
            <a:endParaRPr lang="ru-RU" sz="4200" dirty="0"/>
          </a:p>
          <a:p>
            <a:pPr marL="0" indent="0">
              <a:buNone/>
            </a:pPr>
            <a:r>
              <a:rPr lang="ru-RU" sz="4200" dirty="0" err="1"/>
              <a:t>Формують</a:t>
            </a:r>
            <a:r>
              <a:rPr lang="ru-RU" sz="4200" dirty="0"/>
              <a:t> </a:t>
            </a:r>
            <a:r>
              <a:rPr lang="ru-RU" sz="4200" dirty="0" err="1"/>
              <a:t>професійні</a:t>
            </a:r>
            <a:r>
              <a:rPr lang="ru-RU" sz="4200" dirty="0"/>
              <a:t> </a:t>
            </a:r>
            <a:r>
              <a:rPr lang="ru-RU" sz="4200" dirty="0" err="1"/>
              <a:t>компетентності</a:t>
            </a:r>
            <a:endParaRPr lang="ru-RU" sz="4200" dirty="0"/>
          </a:p>
          <a:p>
            <a:pPr marL="0" indent="0">
              <a:buNone/>
            </a:pPr>
            <a:r>
              <a:rPr lang="ru-RU" sz="4200" b="1" dirty="0" err="1"/>
              <a:t>Системний</a:t>
            </a:r>
            <a:r>
              <a:rPr lang="ru-RU" sz="4200" b="1" dirty="0"/>
              <a:t> </a:t>
            </a:r>
            <a:r>
              <a:rPr lang="ru-RU" sz="4200" b="1" dirty="0" err="1"/>
              <a:t>підхід</a:t>
            </a:r>
            <a:r>
              <a:rPr lang="ru-RU" sz="4200" b="1" dirty="0"/>
              <a:t>:</a:t>
            </a:r>
          </a:p>
          <a:p>
            <a:pPr marL="0" indent="0">
              <a:buNone/>
            </a:pPr>
            <a:r>
              <a:rPr lang="ru-RU" sz="4200" dirty="0" err="1"/>
              <a:t>Ефективність</a:t>
            </a:r>
            <a:r>
              <a:rPr lang="ru-RU" sz="4200" dirty="0"/>
              <a:t> </a:t>
            </a:r>
            <a:r>
              <a:rPr lang="ru-RU" sz="4200" dirty="0" err="1"/>
              <a:t>навчання</a:t>
            </a:r>
            <a:r>
              <a:rPr lang="ru-RU" sz="4200" dirty="0"/>
              <a:t> </a:t>
            </a:r>
            <a:r>
              <a:rPr lang="ru-RU" sz="4200" dirty="0" err="1"/>
              <a:t>досягається</a:t>
            </a:r>
            <a:r>
              <a:rPr lang="ru-RU" sz="4200" dirty="0"/>
              <a:t> </a:t>
            </a:r>
            <a:r>
              <a:rPr lang="ru-RU" sz="4200" b="1" dirty="0" err="1"/>
              <a:t>комплексним</a:t>
            </a:r>
            <a:r>
              <a:rPr lang="ru-RU" sz="4200" b="1" dirty="0"/>
              <a:t> </a:t>
            </a:r>
            <a:r>
              <a:rPr lang="ru-RU" sz="4200" b="1" dirty="0" err="1"/>
              <a:t>використанням</a:t>
            </a:r>
            <a:r>
              <a:rPr lang="ru-RU" sz="4200" dirty="0"/>
              <a:t> </a:t>
            </a:r>
            <a:r>
              <a:rPr lang="ru-RU" sz="4200" dirty="0" err="1"/>
              <a:t>всіх</a:t>
            </a:r>
            <a:r>
              <a:rPr lang="ru-RU" sz="4200" dirty="0"/>
              <a:t> </a:t>
            </a:r>
            <a:r>
              <a:rPr lang="ru-RU" sz="4200" dirty="0" err="1"/>
              <a:t>груп</a:t>
            </a:r>
            <a:r>
              <a:rPr lang="ru-RU" sz="4200" dirty="0"/>
              <a:t> </a:t>
            </a:r>
            <a:r>
              <a:rPr lang="ru-RU" sz="4200" dirty="0" err="1"/>
              <a:t>методів</a:t>
            </a:r>
            <a:endParaRPr lang="ru-RU" sz="4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2102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Методологічний</a:t>
            </a:r>
            <a:r>
              <a:rPr lang="ru-RU" b="1" dirty="0"/>
              <a:t> </a:t>
            </a:r>
            <a:r>
              <a:rPr lang="ru-RU" b="1" dirty="0" err="1"/>
              <a:t>апарат</a:t>
            </a:r>
            <a:r>
              <a:rPr lang="ru-RU" b="1" dirty="0"/>
              <a:t> </a:t>
            </a:r>
            <a:r>
              <a:rPr lang="ru-RU" b="1" dirty="0" err="1"/>
              <a:t>історичної</a:t>
            </a:r>
            <a:r>
              <a:rPr lang="ru-RU" b="1" dirty="0"/>
              <a:t> </a:t>
            </a:r>
            <a:r>
              <a:rPr lang="ru-RU" b="1" dirty="0" smtClean="0"/>
              <a:t>науки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1. </a:t>
            </a:r>
            <a:r>
              <a:rPr lang="ru-RU" b="1" dirty="0" err="1"/>
              <a:t>Порівняльно-історичний</a:t>
            </a:r>
            <a:r>
              <a:rPr lang="ru-RU" b="1" dirty="0"/>
              <a:t> метод</a:t>
            </a:r>
          </a:p>
          <a:p>
            <a:pPr marL="0" indent="0">
              <a:buNone/>
            </a:pPr>
            <a:r>
              <a:rPr lang="ru-RU" b="1" dirty="0" err="1"/>
              <a:t>Сутність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послідовне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в </a:t>
            </a:r>
            <a:r>
              <a:rPr lang="ru-RU" dirty="0" err="1"/>
              <a:t>часі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Застосування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еволюції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2. </a:t>
            </a:r>
            <a:r>
              <a:rPr lang="ru-RU" b="1" dirty="0" err="1"/>
              <a:t>Типологічний</a:t>
            </a:r>
            <a:r>
              <a:rPr lang="ru-RU" b="1" dirty="0"/>
              <a:t> метод</a:t>
            </a:r>
          </a:p>
          <a:p>
            <a:pPr marL="0" indent="0">
              <a:buNone/>
            </a:pPr>
            <a:r>
              <a:rPr lang="ru-RU" b="1" dirty="0" err="1"/>
              <a:t>Сутність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порівняння</a:t>
            </a:r>
            <a:r>
              <a:rPr lang="ru-RU" dirty="0"/>
              <a:t> для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типових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Застосування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та </a:t>
            </a:r>
            <a:r>
              <a:rPr lang="ru-RU" dirty="0" err="1"/>
              <a:t>систематизація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3. </a:t>
            </a:r>
            <a:r>
              <a:rPr lang="ru-RU" b="1" dirty="0" err="1"/>
              <a:t>Герменевтичний</a:t>
            </a:r>
            <a:r>
              <a:rPr lang="ru-RU" b="1" dirty="0"/>
              <a:t> метод</a:t>
            </a:r>
          </a:p>
          <a:p>
            <a:pPr marL="0" indent="0">
              <a:buNone/>
            </a:pPr>
            <a:r>
              <a:rPr lang="ru-RU" b="1" dirty="0" err="1"/>
              <a:t>Сутність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історико-культурних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Застосування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інтерпретація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та </a:t>
            </a:r>
            <a:r>
              <a:rPr lang="ru-RU" dirty="0" err="1"/>
              <a:t>культурних</a:t>
            </a:r>
            <a:r>
              <a:rPr lang="ru-RU" dirty="0"/>
              <a:t> </a:t>
            </a:r>
            <a:r>
              <a:rPr lang="ru-RU" dirty="0" err="1"/>
              <a:t>текстів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Міждисциплінарність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b="1" dirty="0" err="1"/>
              <a:t>соціології</a:t>
            </a:r>
            <a:r>
              <a:rPr lang="ru-RU" b="1" dirty="0"/>
              <a:t>, </a:t>
            </a:r>
            <a:r>
              <a:rPr lang="ru-RU" b="1" dirty="0" err="1"/>
              <a:t>психології</a:t>
            </a:r>
            <a:r>
              <a:rPr lang="ru-RU" b="1" dirty="0"/>
              <a:t>, </a:t>
            </a:r>
            <a:r>
              <a:rPr lang="ru-RU" b="1" dirty="0" err="1"/>
              <a:t>демографії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наук для комплексного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0153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Предметні</a:t>
            </a:r>
            <a:r>
              <a:rPr lang="ru-RU" b="1" dirty="0"/>
              <a:t> напрямки курсу</a:t>
            </a:r>
            <a:br>
              <a:rPr lang="ru-RU" b="1" dirty="0"/>
            </a:br>
            <a:r>
              <a:rPr lang="ru-RU" b="1" dirty="0" err="1"/>
              <a:t>Історія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Предмет </a:t>
            </a:r>
            <a:r>
              <a:rPr lang="ru-RU" b="1" dirty="0" err="1"/>
              <a:t>дослідження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 err="1"/>
              <a:t>Становлення</a:t>
            </a:r>
            <a:r>
              <a:rPr lang="ru-RU" dirty="0"/>
              <a:t> та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на </a:t>
            </a:r>
            <a:r>
              <a:rPr lang="ru-RU" dirty="0" err="1"/>
              <a:t>теренах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Характеристика </a:t>
            </a:r>
            <a:r>
              <a:rPr lang="ru-RU" b="1" dirty="0" err="1"/>
              <a:t>історичного</a:t>
            </a:r>
            <a:r>
              <a:rPr lang="ru-RU" b="1" dirty="0"/>
              <a:t> шляху:</a:t>
            </a:r>
          </a:p>
          <a:p>
            <a:pPr marL="0" indent="0">
              <a:buNone/>
            </a:pPr>
            <a:r>
              <a:rPr lang="ru-RU" dirty="0" err="1"/>
              <a:t>Драматичні</a:t>
            </a:r>
            <a:r>
              <a:rPr lang="ru-RU" dirty="0"/>
              <a:t> </a:t>
            </a:r>
            <a:r>
              <a:rPr lang="ru-RU" dirty="0" err="1"/>
              <a:t>випробування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Героїчна</a:t>
            </a:r>
            <a:r>
              <a:rPr lang="ru-RU" dirty="0"/>
              <a:t> </a:t>
            </a:r>
            <a:r>
              <a:rPr lang="ru-RU" dirty="0" err="1"/>
              <a:t>боротьба</a:t>
            </a:r>
            <a:r>
              <a:rPr lang="ru-RU" dirty="0"/>
              <a:t> за </a:t>
            </a:r>
            <a:r>
              <a:rPr lang="ru-RU" dirty="0" err="1"/>
              <a:t>національне</a:t>
            </a:r>
            <a:r>
              <a:rPr lang="ru-RU" dirty="0"/>
              <a:t> </a:t>
            </a:r>
            <a:r>
              <a:rPr lang="ru-RU" dirty="0" err="1"/>
              <a:t>самовизначення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Боротьба</a:t>
            </a:r>
            <a:r>
              <a:rPr lang="ru-RU" dirty="0"/>
              <a:t> за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самовизначення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Хронологічні</a:t>
            </a:r>
            <a:r>
              <a:rPr lang="ru-RU" b="1" dirty="0"/>
              <a:t> рамки (за М. </a:t>
            </a:r>
            <a:r>
              <a:rPr lang="ru-RU" b="1" dirty="0" err="1"/>
              <a:t>Грушевським</a:t>
            </a:r>
            <a:r>
              <a:rPr lang="ru-RU" b="1" dirty="0"/>
              <a:t>):</a:t>
            </a:r>
          </a:p>
          <a:p>
            <a:pPr marL="0" indent="0">
              <a:buNone/>
            </a:pPr>
            <a:r>
              <a:rPr lang="ru-RU" b="1" dirty="0" err="1"/>
              <a:t>Найдавніші</a:t>
            </a:r>
            <a:r>
              <a:rPr lang="ru-RU" b="1" dirty="0"/>
              <a:t> </a:t>
            </a:r>
            <a:r>
              <a:rPr lang="ru-RU" b="1" dirty="0" err="1"/>
              <a:t>свідчення</a:t>
            </a:r>
            <a:r>
              <a:rPr lang="ru-RU" b="1" dirty="0"/>
              <a:t>:</a:t>
            </a:r>
            <a:r>
              <a:rPr lang="ru-RU" dirty="0"/>
              <a:t> 2500 </a:t>
            </a:r>
            <a:r>
              <a:rPr lang="ru-RU" dirty="0" err="1"/>
              <a:t>років</a:t>
            </a:r>
            <a:r>
              <a:rPr lang="ru-RU" dirty="0"/>
              <a:t> тому</a:t>
            </a:r>
          </a:p>
          <a:p>
            <a:pPr marL="0" indent="0">
              <a:buNone/>
            </a:pPr>
            <a:r>
              <a:rPr lang="ru-RU" b="1" dirty="0" err="1"/>
              <a:t>Перші</a:t>
            </a:r>
            <a:r>
              <a:rPr lang="ru-RU" b="1" dirty="0"/>
              <a:t> </a:t>
            </a:r>
            <a:r>
              <a:rPr lang="ru-RU" b="1" dirty="0" err="1"/>
              <a:t>писемні</a:t>
            </a:r>
            <a:r>
              <a:rPr lang="ru-RU" b="1" dirty="0"/>
              <a:t> </a:t>
            </a:r>
            <a:r>
              <a:rPr lang="ru-RU" b="1" dirty="0" err="1"/>
              <a:t>згадки</a:t>
            </a:r>
            <a:r>
              <a:rPr lang="ru-RU" b="1" dirty="0"/>
              <a:t> про </a:t>
            </a:r>
            <a:r>
              <a:rPr lang="ru-RU" b="1" dirty="0" err="1"/>
              <a:t>українців</a:t>
            </a:r>
            <a:r>
              <a:rPr lang="ru-RU" b="1" dirty="0"/>
              <a:t>:</a:t>
            </a:r>
            <a:r>
              <a:rPr lang="ru-RU" dirty="0"/>
              <a:t> 1500 </a:t>
            </a:r>
            <a:r>
              <a:rPr lang="ru-RU" dirty="0" err="1"/>
              <a:t>років</a:t>
            </a:r>
            <a:r>
              <a:rPr lang="ru-RU" dirty="0"/>
              <a:t> тому</a:t>
            </a:r>
          </a:p>
          <a:p>
            <a:pPr marL="0" indent="0">
              <a:buNone/>
            </a:pPr>
            <a:r>
              <a:rPr lang="ru-RU" b="1" dirty="0" err="1"/>
              <a:t>Кількість</a:t>
            </a:r>
            <a:r>
              <a:rPr lang="ru-RU" b="1" dirty="0"/>
              <a:t> </a:t>
            </a:r>
            <a:r>
              <a:rPr lang="ru-RU" b="1" dirty="0" err="1"/>
              <a:t>поколінь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50 (з </a:t>
            </a:r>
            <a:r>
              <a:rPr lang="ru-RU" dirty="0" err="1"/>
              <a:t>розрахунку</a:t>
            </a:r>
            <a:r>
              <a:rPr lang="ru-RU" dirty="0"/>
              <a:t> 30 </a:t>
            </a:r>
            <a:r>
              <a:rPr lang="ru-RU" dirty="0" err="1"/>
              <a:t>років</a:t>
            </a:r>
            <a:r>
              <a:rPr lang="ru-RU" dirty="0"/>
              <a:t> на </a:t>
            </a:r>
            <a:r>
              <a:rPr lang="ru-RU" dirty="0" err="1"/>
              <a:t>покоління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b="1" dirty="0" err="1"/>
              <a:t>Українська</a:t>
            </a:r>
            <a:r>
              <a:rPr lang="ru-RU" b="1" dirty="0"/>
              <a:t> культура:</a:t>
            </a:r>
          </a:p>
          <a:p>
            <a:pPr marL="0" indent="0">
              <a:buNone/>
            </a:pPr>
            <a:r>
              <a:rPr lang="ru-RU" b="1" dirty="0"/>
              <a:t>Предмет </a:t>
            </a:r>
            <a:r>
              <a:rPr lang="ru-RU" b="1" dirty="0" err="1"/>
              <a:t>дослідження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Культура як </a:t>
            </a:r>
            <a:r>
              <a:rPr lang="ru-RU" b="1" dirty="0" err="1"/>
              <a:t>динамічна</a:t>
            </a:r>
            <a:r>
              <a:rPr lang="ru-RU" b="1" dirty="0"/>
              <a:t> система </a:t>
            </a:r>
            <a:r>
              <a:rPr lang="ru-RU" b="1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, </a:t>
            </a:r>
            <a:r>
              <a:rPr lang="ru-RU" dirty="0" err="1"/>
              <a:t>призначення</a:t>
            </a:r>
            <a:r>
              <a:rPr lang="ru-RU" dirty="0"/>
              <a:t> та </a:t>
            </a:r>
            <a:r>
              <a:rPr lang="ru-RU" dirty="0" err="1"/>
              <a:t>еволюція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культурних</a:t>
            </a:r>
            <a:r>
              <a:rPr lang="ru-RU" dirty="0"/>
              <a:t> </a:t>
            </a:r>
            <a:r>
              <a:rPr lang="ru-RU" dirty="0" err="1"/>
              <a:t>концепцій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293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ru-RU" sz="3600" b="1" dirty="0" err="1"/>
              <a:t>Періодизація</a:t>
            </a:r>
            <a:r>
              <a:rPr lang="ru-RU" sz="3600" b="1" dirty="0"/>
              <a:t> </a:t>
            </a:r>
            <a:r>
              <a:rPr lang="ru-RU" sz="3600" b="1" dirty="0" err="1"/>
              <a:t>історії</a:t>
            </a:r>
            <a:r>
              <a:rPr lang="ru-RU" sz="3600" b="1" dirty="0"/>
              <a:t> </a:t>
            </a:r>
            <a:r>
              <a:rPr lang="ru-RU" sz="3600" b="1" dirty="0" err="1"/>
              <a:t>України</a:t>
            </a:r>
            <a:r>
              <a:rPr lang="ru-RU" sz="3600" b="1" dirty="0"/>
              <a:t>: </a:t>
            </a:r>
            <a:r>
              <a:rPr lang="ru-RU" sz="3600" b="1" dirty="0" err="1"/>
              <a:t>стародавній-середньовічний</a:t>
            </a:r>
            <a:r>
              <a:rPr lang="ru-RU" sz="3600" b="1" dirty="0"/>
              <a:t> </a:t>
            </a:r>
            <a:r>
              <a:rPr lang="ru-RU" sz="3600" b="1" dirty="0" err="1" smtClean="0"/>
              <a:t>періоди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Проблема </a:t>
            </a:r>
            <a:r>
              <a:rPr lang="ru-RU" b="1" dirty="0" err="1"/>
              <a:t>періодизації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В </a:t>
            </a:r>
            <a:r>
              <a:rPr lang="ru-RU" dirty="0" err="1"/>
              <a:t>сучасній</a:t>
            </a:r>
            <a:r>
              <a:rPr lang="ru-RU" dirty="0"/>
              <a:t> </a:t>
            </a:r>
            <a:r>
              <a:rPr lang="ru-RU" dirty="0" err="1"/>
              <a:t>історіографії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b="1" dirty="0" err="1"/>
              <a:t>дискусійною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1. </a:t>
            </a:r>
            <a:r>
              <a:rPr lang="ru-RU" b="1" dirty="0" err="1"/>
              <a:t>Стародавній</a:t>
            </a:r>
            <a:r>
              <a:rPr lang="ru-RU" b="1" dirty="0"/>
              <a:t> </a:t>
            </a:r>
            <a:r>
              <a:rPr lang="ru-RU" b="1" dirty="0" err="1"/>
              <a:t>період</a:t>
            </a:r>
            <a:r>
              <a:rPr lang="ru-RU" b="1" dirty="0"/>
              <a:t> (до </a:t>
            </a:r>
            <a:r>
              <a:rPr lang="en-US" b="1" dirty="0"/>
              <a:t>VI </a:t>
            </a:r>
            <a:r>
              <a:rPr lang="ru-RU" b="1" dirty="0"/>
              <a:t>ст.)</a:t>
            </a:r>
          </a:p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первісних</a:t>
            </a:r>
            <a:r>
              <a:rPr lang="ru-RU" dirty="0"/>
              <a:t> </a:t>
            </a:r>
            <a:r>
              <a:rPr lang="ru-RU" dirty="0" err="1"/>
              <a:t>спільнот</a:t>
            </a:r>
            <a:endParaRPr lang="ru-RU" dirty="0"/>
          </a:p>
          <a:p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endParaRPr lang="ru-RU" dirty="0"/>
          </a:p>
          <a:p>
            <a:r>
              <a:rPr lang="ru-RU" dirty="0"/>
              <a:t>Початок </a:t>
            </a:r>
            <a:r>
              <a:rPr lang="ru-RU" dirty="0" err="1"/>
              <a:t>писемної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2. </a:t>
            </a:r>
            <a:r>
              <a:rPr lang="ru-RU" b="1" dirty="0" err="1"/>
              <a:t>Середньовіччя</a:t>
            </a:r>
            <a:r>
              <a:rPr lang="ru-RU" b="1" dirty="0"/>
              <a:t> (</a:t>
            </a:r>
            <a:r>
              <a:rPr lang="en-US" b="1" dirty="0"/>
              <a:t>VII-XV </a:t>
            </a:r>
            <a:r>
              <a:rPr lang="ru-RU" b="1" dirty="0"/>
              <a:t>ст.)</a:t>
            </a:r>
          </a:p>
          <a:p>
            <a:pPr marL="0" indent="0"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державні</a:t>
            </a:r>
            <a:r>
              <a:rPr lang="ru-RU" b="1" dirty="0"/>
              <a:t> </a:t>
            </a:r>
            <a:r>
              <a:rPr lang="ru-RU" b="1" dirty="0" err="1"/>
              <a:t>утворення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err="1"/>
              <a:t>Київська</a:t>
            </a:r>
            <a:r>
              <a:rPr lang="ru-RU" b="1" dirty="0"/>
              <a:t> Русь</a:t>
            </a:r>
            <a:r>
              <a:rPr lang="ru-RU" dirty="0"/>
              <a:t> - перша </a:t>
            </a:r>
            <a:r>
              <a:rPr lang="ru-RU" dirty="0" err="1"/>
              <a:t>потужна</a:t>
            </a:r>
            <a:r>
              <a:rPr lang="ru-RU" dirty="0"/>
              <a:t> держава на </a:t>
            </a:r>
            <a:r>
              <a:rPr lang="ru-RU" dirty="0" err="1"/>
              <a:t>українських</a:t>
            </a:r>
            <a:r>
              <a:rPr lang="ru-RU" dirty="0"/>
              <a:t> землях</a:t>
            </a:r>
          </a:p>
          <a:p>
            <a:pPr marL="0" indent="0">
              <a:buNone/>
            </a:pPr>
            <a:r>
              <a:rPr lang="ru-RU" b="1" dirty="0" err="1"/>
              <a:t>Галицько-Волинська</a:t>
            </a:r>
            <a:r>
              <a:rPr lang="ru-RU" b="1" dirty="0"/>
              <a:t> держава</a:t>
            </a:r>
            <a:r>
              <a:rPr lang="ru-RU" dirty="0"/>
              <a:t> -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консолідації</a:t>
            </a:r>
            <a:r>
              <a:rPr lang="ru-RU" dirty="0"/>
              <a:t> </a:t>
            </a:r>
            <a:r>
              <a:rPr lang="ru-RU" dirty="0" err="1"/>
              <a:t>західноукраїнських</a:t>
            </a:r>
            <a:r>
              <a:rPr lang="ru-RU" dirty="0"/>
              <a:t> земель</a:t>
            </a:r>
          </a:p>
          <a:p>
            <a:pPr marL="0" indent="0">
              <a:buNone/>
            </a:pPr>
            <a:r>
              <a:rPr lang="ru-RU" b="1" dirty="0" err="1"/>
              <a:t>Русько-Литовське</a:t>
            </a:r>
            <a:r>
              <a:rPr lang="ru-RU" b="1" dirty="0"/>
              <a:t> </a:t>
            </a:r>
            <a:r>
              <a:rPr lang="ru-RU" b="1" dirty="0" err="1"/>
              <a:t>князівство</a:t>
            </a:r>
            <a:r>
              <a:rPr lang="ru-RU" dirty="0"/>
              <a:t> -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 Великого </a:t>
            </a:r>
            <a:r>
              <a:rPr lang="ru-RU" dirty="0" err="1"/>
              <a:t>князівства</a:t>
            </a:r>
            <a:r>
              <a:rPr lang="ru-RU" dirty="0"/>
              <a:t> </a:t>
            </a:r>
            <a:r>
              <a:rPr lang="ru-RU" dirty="0" err="1"/>
              <a:t>Литовського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Характерні</a:t>
            </a:r>
            <a:r>
              <a:rPr lang="ru-RU" b="1" dirty="0"/>
              <a:t> </a:t>
            </a:r>
            <a:r>
              <a:rPr lang="ru-RU" b="1" dirty="0" err="1"/>
              <a:t>риси</a:t>
            </a:r>
            <a:r>
              <a:rPr lang="ru-RU" b="1" dirty="0"/>
              <a:t> </a:t>
            </a:r>
            <a:r>
              <a:rPr lang="ru-RU" b="1" dirty="0" err="1"/>
              <a:t>періоду</a:t>
            </a:r>
            <a:r>
              <a:rPr lang="ru-RU" b="1" dirty="0"/>
              <a:t>:</a:t>
            </a:r>
          </a:p>
          <a:p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християнства</a:t>
            </a:r>
            <a:endParaRPr lang="ru-RU" dirty="0"/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писемності</a:t>
            </a:r>
            <a:r>
              <a:rPr lang="ru-RU" dirty="0"/>
              <a:t> та </a:t>
            </a:r>
            <a:r>
              <a:rPr lang="ru-RU" dirty="0" err="1"/>
              <a:t>культури</a:t>
            </a:r>
            <a:endParaRPr lang="ru-RU" dirty="0"/>
          </a:p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традицій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2211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Періодизація</a:t>
            </a:r>
            <a:r>
              <a:rPr lang="ru-RU" b="1" dirty="0"/>
              <a:t>: </a:t>
            </a:r>
            <a:r>
              <a:rPr lang="ru-RU" b="1" dirty="0" err="1"/>
              <a:t>новий</a:t>
            </a:r>
            <a:r>
              <a:rPr lang="ru-RU" b="1" dirty="0"/>
              <a:t> час та </a:t>
            </a:r>
            <a:r>
              <a:rPr lang="ru-RU" b="1" dirty="0" err="1"/>
              <a:t>імперський</a:t>
            </a:r>
            <a:r>
              <a:rPr lang="ru-RU" b="1" dirty="0"/>
              <a:t> </a:t>
            </a:r>
            <a:r>
              <a:rPr lang="ru-RU" b="1" dirty="0" err="1" smtClean="0"/>
              <a:t>період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3. </a:t>
            </a:r>
            <a:r>
              <a:rPr lang="ru-RU" b="1" dirty="0" err="1"/>
              <a:t>Ранній</a:t>
            </a:r>
            <a:r>
              <a:rPr lang="ru-RU" b="1" dirty="0"/>
              <a:t> </a:t>
            </a:r>
            <a:r>
              <a:rPr lang="ru-RU" b="1" dirty="0" err="1"/>
              <a:t>новий</a:t>
            </a:r>
            <a:r>
              <a:rPr lang="ru-RU" b="1" dirty="0"/>
              <a:t> час (</a:t>
            </a:r>
            <a:r>
              <a:rPr lang="en-US" b="1" dirty="0"/>
              <a:t>XVI-XVIII </a:t>
            </a:r>
            <a:r>
              <a:rPr lang="ru-RU" b="1" dirty="0"/>
              <a:t>ст.)</a:t>
            </a:r>
          </a:p>
          <a:p>
            <a:pPr marL="0" indent="0">
              <a:buNone/>
            </a:pPr>
            <a:r>
              <a:rPr lang="ru-RU" b="1" dirty="0" err="1"/>
              <a:t>Ключові</a:t>
            </a:r>
            <a:r>
              <a:rPr lang="ru-RU" b="1" dirty="0"/>
              <a:t> </a:t>
            </a:r>
            <a:r>
              <a:rPr lang="ru-RU" b="1" dirty="0" err="1"/>
              <a:t>процеси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err="1"/>
              <a:t>Формування</a:t>
            </a:r>
            <a:r>
              <a:rPr lang="ru-RU" b="1" dirty="0"/>
              <a:t> </a:t>
            </a:r>
            <a:r>
              <a:rPr lang="ru-RU" b="1" dirty="0" err="1"/>
              <a:t>козацтва</a:t>
            </a:r>
            <a:r>
              <a:rPr lang="ru-RU" dirty="0"/>
              <a:t> - нова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верства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Українська</a:t>
            </a:r>
            <a:r>
              <a:rPr lang="ru-RU" b="1" dirty="0"/>
              <a:t> </a:t>
            </a:r>
            <a:r>
              <a:rPr lang="ru-RU" b="1" dirty="0" err="1"/>
              <a:t>козацька</a:t>
            </a:r>
            <a:r>
              <a:rPr lang="ru-RU" b="1" dirty="0"/>
              <a:t> держава</a:t>
            </a:r>
            <a:r>
              <a:rPr lang="ru-RU" dirty="0"/>
              <a:t> - </a:t>
            </a:r>
            <a:r>
              <a:rPr lang="ru-RU" dirty="0" err="1"/>
              <a:t>Військо</a:t>
            </a:r>
            <a:r>
              <a:rPr lang="ru-RU" dirty="0"/>
              <a:t> </a:t>
            </a:r>
            <a:r>
              <a:rPr lang="ru-RU" dirty="0" err="1"/>
              <a:t>Запорозьке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Гетьманщина</a:t>
            </a:r>
            <a:r>
              <a:rPr lang="ru-RU" dirty="0"/>
              <a:t> - автономна </a:t>
            </a:r>
            <a:r>
              <a:rPr lang="ru-RU" dirty="0" err="1"/>
              <a:t>козацька</a:t>
            </a:r>
            <a:r>
              <a:rPr lang="ru-RU" dirty="0"/>
              <a:t> держава</a:t>
            </a:r>
          </a:p>
          <a:p>
            <a:pPr marL="0" indent="0">
              <a:buNone/>
            </a:pPr>
            <a:r>
              <a:rPr lang="ru-RU" b="1" dirty="0"/>
              <a:t>4. </a:t>
            </a:r>
            <a:r>
              <a:rPr lang="ru-RU" b="1" dirty="0" err="1"/>
              <a:t>Імперський</a:t>
            </a:r>
            <a:r>
              <a:rPr lang="ru-RU" b="1" dirty="0"/>
              <a:t> </a:t>
            </a:r>
            <a:r>
              <a:rPr lang="ru-RU" b="1" dirty="0" err="1"/>
              <a:t>період</a:t>
            </a:r>
            <a:r>
              <a:rPr lang="ru-RU" b="1" dirty="0"/>
              <a:t> (</a:t>
            </a:r>
            <a:r>
              <a:rPr lang="ru-RU" b="1" dirty="0" err="1"/>
              <a:t>кінець</a:t>
            </a:r>
            <a:r>
              <a:rPr lang="ru-RU" b="1" dirty="0"/>
              <a:t> </a:t>
            </a:r>
            <a:r>
              <a:rPr lang="en-US" b="1" dirty="0"/>
              <a:t>XVIII-XIX </a:t>
            </a:r>
            <a:r>
              <a:rPr lang="ru-RU" b="1" dirty="0"/>
              <a:t>ст.)</a:t>
            </a:r>
          </a:p>
          <a:p>
            <a:pPr marL="0" indent="0">
              <a:buNone/>
            </a:pPr>
            <a:r>
              <a:rPr lang="ru-RU" b="1" dirty="0" err="1"/>
              <a:t>Основні</a:t>
            </a:r>
            <a:r>
              <a:rPr lang="ru-RU" b="1" dirty="0"/>
              <a:t> характеристики:</a:t>
            </a:r>
          </a:p>
          <a:p>
            <a:pPr marL="0" indent="0">
              <a:buNone/>
            </a:pPr>
            <a:r>
              <a:rPr lang="ru-RU" b="1" dirty="0" err="1"/>
              <a:t>Поділ</a:t>
            </a:r>
            <a:r>
              <a:rPr lang="ru-RU" b="1" dirty="0"/>
              <a:t> </a:t>
            </a:r>
            <a:r>
              <a:rPr lang="ru-RU" b="1" dirty="0" err="1"/>
              <a:t>українських</a:t>
            </a:r>
            <a:r>
              <a:rPr lang="ru-RU" b="1" dirty="0"/>
              <a:t> земель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Російською</a:t>
            </a:r>
            <a:r>
              <a:rPr lang="ru-RU" dirty="0"/>
              <a:t> та </a:t>
            </a:r>
            <a:r>
              <a:rPr lang="ru-RU" dirty="0" err="1"/>
              <a:t>Австрійською</a:t>
            </a:r>
            <a:r>
              <a:rPr lang="ru-RU" dirty="0"/>
              <a:t> </a:t>
            </a:r>
            <a:r>
              <a:rPr lang="ru-RU" dirty="0" err="1"/>
              <a:t>імперіями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Національне</a:t>
            </a:r>
            <a:r>
              <a:rPr lang="ru-RU" b="1" dirty="0"/>
              <a:t> </a:t>
            </a:r>
            <a:r>
              <a:rPr lang="ru-RU" b="1" dirty="0" err="1"/>
              <a:t>відродження</a:t>
            </a:r>
            <a:r>
              <a:rPr lang="ru-RU" dirty="0"/>
              <a:t> -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інтелігенції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Модернізаційні</a:t>
            </a:r>
            <a:r>
              <a:rPr lang="ru-RU" b="1" dirty="0"/>
              <a:t> </a:t>
            </a:r>
            <a:r>
              <a:rPr lang="ru-RU" b="1" dirty="0" err="1"/>
              <a:t>процеси</a:t>
            </a:r>
            <a:r>
              <a:rPr lang="ru-RU" dirty="0"/>
              <a:t> - </a:t>
            </a:r>
            <a:r>
              <a:rPr lang="ru-RU" dirty="0" err="1"/>
              <a:t>промислові</a:t>
            </a:r>
            <a:r>
              <a:rPr lang="ru-RU" dirty="0"/>
              <a:t> та </a:t>
            </a:r>
            <a:r>
              <a:rPr lang="ru-RU" dirty="0" err="1"/>
              <a:t>аграрні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Наслідки</a:t>
            </a:r>
            <a:r>
              <a:rPr lang="ru-RU" b="1" dirty="0"/>
              <a:t>:</a:t>
            </a:r>
          </a:p>
          <a:p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самостійності</a:t>
            </a:r>
            <a:endParaRPr lang="ru-RU" dirty="0"/>
          </a:p>
          <a:p>
            <a:r>
              <a:rPr lang="ru-RU" dirty="0"/>
              <a:t>Початок </a:t>
            </a:r>
            <a:r>
              <a:rPr lang="ru-RU" dirty="0" err="1"/>
              <a:t>національного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endParaRPr lang="ru-RU" dirty="0"/>
          </a:p>
          <a:p>
            <a:r>
              <a:rPr lang="ru-RU" dirty="0" err="1"/>
              <a:t>Соціально-економічна</a:t>
            </a:r>
            <a:r>
              <a:rPr lang="ru-RU" dirty="0"/>
              <a:t> </a:t>
            </a:r>
            <a:r>
              <a:rPr lang="ru-RU" dirty="0" err="1"/>
              <a:t>трансформація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533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Періодизація</a:t>
            </a:r>
            <a:r>
              <a:rPr lang="ru-RU" b="1" dirty="0"/>
              <a:t>: </a:t>
            </a:r>
            <a:r>
              <a:rPr lang="en-US" b="1" dirty="0"/>
              <a:t>XX-XXI </a:t>
            </a:r>
            <a:r>
              <a:rPr lang="ru-RU" b="1" dirty="0" err="1"/>
              <a:t>століття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5. </a:t>
            </a:r>
            <a:r>
              <a:rPr lang="ru-RU" b="1" dirty="0" err="1"/>
              <a:t>Українська</a:t>
            </a:r>
            <a:r>
              <a:rPr lang="ru-RU" b="1" dirty="0"/>
              <a:t> </a:t>
            </a:r>
            <a:r>
              <a:rPr lang="ru-RU" b="1" dirty="0" err="1"/>
              <a:t>революція</a:t>
            </a:r>
            <a:r>
              <a:rPr lang="ru-RU" b="1" dirty="0"/>
              <a:t> (1917-1921 </a:t>
            </a:r>
            <a:r>
              <a:rPr lang="ru-RU" b="1" dirty="0" err="1"/>
              <a:t>рр</a:t>
            </a:r>
            <a:r>
              <a:rPr lang="ru-RU" b="1" dirty="0"/>
              <a:t>.)</a:t>
            </a:r>
          </a:p>
          <a:p>
            <a:pPr marL="0" indent="0">
              <a:buNone/>
            </a:pPr>
            <a:r>
              <a:rPr lang="ru-RU" dirty="0" err="1"/>
              <a:t>Державотворчі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(УНР, ЗУНР, </a:t>
            </a:r>
            <a:r>
              <a:rPr lang="ru-RU" dirty="0" err="1"/>
              <a:t>Гетьманат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 err="1"/>
              <a:t>Національно-визвольні</a:t>
            </a:r>
            <a:r>
              <a:rPr lang="ru-RU" dirty="0"/>
              <a:t> </a:t>
            </a:r>
            <a:r>
              <a:rPr lang="ru-RU" dirty="0" err="1"/>
              <a:t>змагання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6. </a:t>
            </a:r>
            <a:r>
              <a:rPr lang="ru-RU" b="1" dirty="0" err="1"/>
              <a:t>Радянський</a:t>
            </a:r>
            <a:r>
              <a:rPr lang="ru-RU" b="1" dirty="0"/>
              <a:t> </a:t>
            </a:r>
            <a:r>
              <a:rPr lang="ru-RU" b="1" dirty="0" err="1"/>
              <a:t>період</a:t>
            </a:r>
            <a:r>
              <a:rPr lang="ru-RU" b="1" dirty="0"/>
              <a:t> (1922-1991 </a:t>
            </a:r>
            <a:r>
              <a:rPr lang="ru-RU" b="1" dirty="0" err="1"/>
              <a:t>рр</a:t>
            </a:r>
            <a:r>
              <a:rPr lang="ru-RU" b="1" dirty="0"/>
              <a:t>.)</a:t>
            </a:r>
          </a:p>
          <a:p>
            <a:pPr marL="0" indent="0">
              <a:buNone/>
            </a:pPr>
            <a:r>
              <a:rPr lang="ru-RU" b="1" dirty="0" err="1"/>
              <a:t>Етапи</a:t>
            </a:r>
            <a:r>
              <a:rPr lang="ru-RU" b="1" dirty="0"/>
              <a:t> </a:t>
            </a:r>
            <a:r>
              <a:rPr lang="ru-RU" b="1" dirty="0" err="1"/>
              <a:t>розвитку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err="1"/>
              <a:t>Індустріалізація</a:t>
            </a:r>
            <a:r>
              <a:rPr lang="ru-RU" b="1" dirty="0"/>
              <a:t> та </a:t>
            </a:r>
            <a:r>
              <a:rPr lang="ru-RU" b="1" dirty="0" err="1"/>
              <a:t>колективізація</a:t>
            </a:r>
            <a:r>
              <a:rPr lang="ru-RU" dirty="0"/>
              <a:t> -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модернізація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Друга </a:t>
            </a:r>
            <a:r>
              <a:rPr lang="ru-RU" b="1" dirty="0" err="1"/>
              <a:t>світова</a:t>
            </a:r>
            <a:r>
              <a:rPr lang="ru-RU" b="1" dirty="0"/>
              <a:t> </a:t>
            </a:r>
            <a:r>
              <a:rPr lang="ru-RU" b="1" dirty="0" err="1"/>
              <a:t>війна</a:t>
            </a:r>
            <a:r>
              <a:rPr lang="ru-RU" dirty="0"/>
              <a:t> - </a:t>
            </a:r>
            <a:r>
              <a:rPr lang="ru-RU" dirty="0" err="1"/>
              <a:t>трагедія</a:t>
            </a:r>
            <a:r>
              <a:rPr lang="ru-RU" dirty="0"/>
              <a:t> та </a:t>
            </a:r>
            <a:r>
              <a:rPr lang="ru-RU" dirty="0" err="1"/>
              <a:t>героїзм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Повоєнна</a:t>
            </a:r>
            <a:r>
              <a:rPr lang="ru-RU" b="1" dirty="0"/>
              <a:t> </a:t>
            </a:r>
            <a:r>
              <a:rPr lang="ru-RU" b="1" dirty="0" err="1"/>
              <a:t>відбудова</a:t>
            </a:r>
            <a:r>
              <a:rPr lang="ru-RU" dirty="0"/>
              <a:t> -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Період</a:t>
            </a:r>
            <a:r>
              <a:rPr lang="ru-RU" b="1" dirty="0"/>
              <a:t> "застою"</a:t>
            </a:r>
            <a:r>
              <a:rPr lang="ru-RU" dirty="0"/>
              <a:t> - </a:t>
            </a:r>
            <a:r>
              <a:rPr lang="ru-RU" dirty="0" err="1"/>
              <a:t>уповільнення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Перебудова</a:t>
            </a:r>
            <a:r>
              <a:rPr lang="ru-RU" dirty="0"/>
              <a:t> - </a:t>
            </a:r>
            <a:r>
              <a:rPr lang="ru-RU" dirty="0" err="1"/>
              <a:t>демократичні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7. </a:t>
            </a:r>
            <a:r>
              <a:rPr lang="ru-RU" b="1" dirty="0" err="1"/>
              <a:t>Незалежна</a:t>
            </a:r>
            <a:r>
              <a:rPr lang="ru-RU" b="1" dirty="0"/>
              <a:t> </a:t>
            </a:r>
            <a:r>
              <a:rPr lang="ru-RU" b="1" dirty="0" err="1"/>
              <a:t>Україна</a:t>
            </a:r>
            <a:r>
              <a:rPr lang="ru-RU" b="1" dirty="0"/>
              <a:t> (з 1991 р.)</a:t>
            </a:r>
          </a:p>
          <a:p>
            <a:pPr marL="0" indent="0">
              <a:buNone/>
            </a:pPr>
            <a:r>
              <a:rPr lang="ru-RU" b="1" dirty="0" err="1"/>
              <a:t>Державотворення</a:t>
            </a:r>
            <a:r>
              <a:rPr lang="ru-RU" dirty="0"/>
              <a:t> - </a:t>
            </a:r>
            <a:r>
              <a:rPr lang="ru-RU" dirty="0" err="1"/>
              <a:t>розбудова</a:t>
            </a:r>
            <a:r>
              <a:rPr lang="ru-RU" dirty="0"/>
              <a:t> </a:t>
            </a:r>
            <a:r>
              <a:rPr lang="ru-RU" dirty="0" err="1"/>
              <a:t>незалежної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Ринкові</a:t>
            </a:r>
            <a:r>
              <a:rPr lang="ru-RU" b="1" dirty="0"/>
              <a:t> </a:t>
            </a:r>
            <a:r>
              <a:rPr lang="ru-RU" b="1" dirty="0" err="1"/>
              <a:t>реформи</a:t>
            </a:r>
            <a:r>
              <a:rPr lang="ru-RU" dirty="0"/>
              <a:t> - </a:t>
            </a:r>
            <a:r>
              <a:rPr lang="ru-RU" dirty="0" err="1"/>
              <a:t>перехід</a:t>
            </a:r>
            <a:r>
              <a:rPr lang="ru-RU" dirty="0"/>
              <a:t> до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Євроінтеграція</a:t>
            </a:r>
            <a:r>
              <a:rPr lang="ru-RU" dirty="0"/>
              <a:t> - курс на </a:t>
            </a:r>
            <a:r>
              <a:rPr lang="ru-RU" dirty="0" err="1"/>
              <a:t>європейську</a:t>
            </a:r>
            <a:r>
              <a:rPr lang="ru-RU" dirty="0"/>
              <a:t> </a:t>
            </a:r>
            <a:r>
              <a:rPr lang="ru-RU" dirty="0" err="1"/>
              <a:t>інтеграцію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211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Поняття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та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smtClean="0"/>
              <a:t>структура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7403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err="1"/>
              <a:t>Етимологія</a:t>
            </a:r>
            <a:r>
              <a:rPr lang="ru-RU" b="1" dirty="0"/>
              <a:t> </a:t>
            </a:r>
            <a:r>
              <a:rPr lang="ru-RU" b="1" dirty="0" err="1"/>
              <a:t>терміну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/>
              <a:t>"Культура"</a:t>
            </a:r>
            <a:r>
              <a:rPr lang="ru-RU" dirty="0"/>
              <a:t> (лат.) = </a:t>
            </a:r>
            <a:r>
              <a:rPr lang="ru-RU" dirty="0" err="1"/>
              <a:t>обробка</a:t>
            </a:r>
            <a:r>
              <a:rPr lang="ru-RU" dirty="0"/>
              <a:t>, догляд, </a:t>
            </a:r>
            <a:r>
              <a:rPr lang="ru-RU" dirty="0" err="1"/>
              <a:t>поліпшення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 err="1"/>
              <a:t>Виділяється</a:t>
            </a:r>
            <a:r>
              <a:rPr lang="ru-RU" dirty="0"/>
              <a:t> як </a:t>
            </a:r>
            <a:r>
              <a:rPr lang="ru-RU" b="1" dirty="0" err="1"/>
              <a:t>особлива</a:t>
            </a:r>
            <a:r>
              <a:rPr lang="ru-RU" b="1" dirty="0"/>
              <a:t> сфера </a:t>
            </a:r>
            <a:r>
              <a:rPr lang="ru-RU" b="1" dirty="0" err="1"/>
              <a:t>соціального</a:t>
            </a:r>
            <a:r>
              <a:rPr lang="ru-RU" b="1" dirty="0"/>
              <a:t> </a:t>
            </a:r>
            <a:r>
              <a:rPr lang="ru-RU" b="1" dirty="0" err="1"/>
              <a:t>буття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принципово</a:t>
            </a:r>
            <a:r>
              <a:rPr lang="ru-RU" dirty="0"/>
              <a:t> </a:t>
            </a:r>
            <a:r>
              <a:rPr lang="ru-RU" dirty="0" err="1"/>
              <a:t>відрізняє</a:t>
            </a:r>
            <a:r>
              <a:rPr lang="ru-RU" dirty="0"/>
              <a:t> </a:t>
            </a:r>
            <a:r>
              <a:rPr lang="ru-RU" dirty="0" err="1"/>
              <a:t>людську</a:t>
            </a:r>
            <a:r>
              <a:rPr lang="ru-RU" dirty="0"/>
              <a:t> </a:t>
            </a:r>
            <a:r>
              <a:rPr lang="ru-RU" dirty="0" err="1"/>
              <a:t>життєдіяльність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природного </a:t>
            </a:r>
            <a:r>
              <a:rPr lang="ru-RU" dirty="0" err="1"/>
              <a:t>існування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Сучасні</a:t>
            </a:r>
            <a:r>
              <a:rPr lang="ru-RU" b="1" dirty="0"/>
              <a:t> </a:t>
            </a:r>
            <a:r>
              <a:rPr lang="ru-RU" b="1" dirty="0" err="1"/>
              <a:t>трактування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err="1"/>
              <a:t>Найпоширеніші</a:t>
            </a:r>
            <a:r>
              <a:rPr lang="ru-RU" b="1" dirty="0"/>
              <a:t> </a:t>
            </a:r>
            <a:r>
              <a:rPr lang="ru-RU" b="1" dirty="0" err="1"/>
              <a:t>визначення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err="1"/>
              <a:t>Сукупність</a:t>
            </a:r>
            <a:r>
              <a:rPr lang="ru-RU" b="1" dirty="0"/>
              <a:t> </a:t>
            </a:r>
            <a:r>
              <a:rPr lang="ru-RU" b="1" dirty="0" err="1"/>
              <a:t>досягнень</a:t>
            </a:r>
            <a:r>
              <a:rPr lang="ru-RU" b="1" dirty="0"/>
              <a:t> </a:t>
            </a:r>
            <a:r>
              <a:rPr lang="ru-RU" b="1" dirty="0" err="1"/>
              <a:t>людства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сферах </a:t>
            </a:r>
            <a:r>
              <a:rPr lang="ru-RU" dirty="0" err="1"/>
              <a:t>діяльності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Комплекс </a:t>
            </a:r>
            <a:r>
              <a:rPr lang="ru-RU" b="1" dirty="0" err="1"/>
              <a:t>матеріальних</a:t>
            </a:r>
            <a:r>
              <a:rPr lang="ru-RU" b="1" dirty="0"/>
              <a:t> і </a:t>
            </a:r>
            <a:r>
              <a:rPr lang="ru-RU" b="1" dirty="0" err="1"/>
              <a:t>духовних</a:t>
            </a:r>
            <a:r>
              <a:rPr lang="ru-RU" b="1" dirty="0"/>
              <a:t> </a:t>
            </a:r>
            <a:r>
              <a:rPr lang="ru-RU" b="1" dirty="0" err="1"/>
              <a:t>цінностей</a:t>
            </a:r>
            <a:r>
              <a:rPr lang="ru-RU" dirty="0"/>
              <a:t> </a:t>
            </a:r>
            <a:r>
              <a:rPr lang="ru-RU" dirty="0" err="1"/>
              <a:t>накопичених</a:t>
            </a:r>
            <a:r>
              <a:rPr lang="ru-RU" dirty="0"/>
              <a:t> </a:t>
            </a:r>
            <a:r>
              <a:rPr lang="ru-RU" dirty="0" err="1"/>
              <a:t>суспільством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Інтегральний</a:t>
            </a:r>
            <a:r>
              <a:rPr lang="ru-RU" b="1" dirty="0"/>
              <a:t> образ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сфери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Сучасне</a:t>
            </a:r>
            <a:r>
              <a:rPr lang="ru-RU" b="1" dirty="0"/>
              <a:t> </a:t>
            </a:r>
            <a:r>
              <a:rPr lang="ru-RU" b="1" dirty="0" err="1"/>
              <a:t>розуміння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Культура як </a:t>
            </a:r>
            <a:r>
              <a:rPr lang="ru-RU" b="1" dirty="0"/>
              <a:t>система </a:t>
            </a:r>
            <a:r>
              <a:rPr lang="ru-RU" b="1" dirty="0" err="1"/>
              <a:t>життєвих</a:t>
            </a:r>
            <a:r>
              <a:rPr lang="ru-RU" b="1" dirty="0"/>
              <a:t> </a:t>
            </a:r>
            <a:r>
              <a:rPr lang="ru-RU" b="1" dirty="0" err="1"/>
              <a:t>орієнтацій</a:t>
            </a:r>
            <a:r>
              <a:rPr lang="ru-RU" dirty="0"/>
              <a:t> та </a:t>
            </a:r>
            <a:r>
              <a:rPr lang="ru-RU" b="1" dirty="0" err="1"/>
              <a:t>сукупність</a:t>
            </a:r>
            <a:r>
              <a:rPr lang="ru-RU" b="1" dirty="0"/>
              <a:t> </a:t>
            </a:r>
            <a:r>
              <a:rPr lang="ru-RU" b="1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вироблених</a:t>
            </a:r>
            <a:r>
              <a:rPr lang="ru-RU" dirty="0"/>
              <a:t> </a:t>
            </a:r>
            <a:r>
              <a:rPr lang="ru-RU" dirty="0" err="1"/>
              <a:t>людством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Міждисциплінарність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Культура </a:t>
            </a:r>
            <a:r>
              <a:rPr lang="ru-RU" dirty="0" err="1"/>
              <a:t>вивчається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науками, </a:t>
            </a:r>
            <a:r>
              <a:rPr lang="ru-RU" dirty="0" err="1"/>
              <a:t>утворюючи</a:t>
            </a:r>
            <a:r>
              <a:rPr lang="ru-RU" dirty="0"/>
              <a:t> </a:t>
            </a:r>
            <a:r>
              <a:rPr lang="ru-RU" b="1" dirty="0" err="1"/>
              <a:t>комплексне</a:t>
            </a:r>
            <a:r>
              <a:rPr lang="ru-RU" b="1" dirty="0"/>
              <a:t> </a:t>
            </a:r>
            <a:r>
              <a:rPr lang="ru-RU" b="1" dirty="0" err="1"/>
              <a:t>міждисциплінарне</a:t>
            </a:r>
            <a:r>
              <a:rPr lang="ru-RU" b="1" dirty="0"/>
              <a:t> </a:t>
            </a:r>
            <a:r>
              <a:rPr lang="ru-RU" b="1" dirty="0" err="1"/>
              <a:t>дослідження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7218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Функції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та </a:t>
            </a:r>
            <a:r>
              <a:rPr lang="ru-RU" b="1" dirty="0" err="1"/>
              <a:t>завдання</a:t>
            </a:r>
            <a:r>
              <a:rPr lang="ru-RU" b="1" dirty="0"/>
              <a:t>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err="1"/>
              <a:t>вивчення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62500" lnSpcReduction="20000"/>
          </a:bodyPr>
          <a:lstStyle/>
          <a:p>
            <a:endParaRPr lang="ru-RU" b="1" dirty="0"/>
          </a:p>
          <a:p>
            <a:pPr marL="0" indent="0">
              <a:buNone/>
            </a:pPr>
            <a:r>
              <a:rPr lang="ru-RU" b="1" dirty="0" err="1"/>
              <a:t>Соціальне</a:t>
            </a:r>
            <a:r>
              <a:rPr lang="ru-RU" b="1" dirty="0"/>
              <a:t> </a:t>
            </a:r>
            <a:r>
              <a:rPr lang="ru-RU" b="1" dirty="0" err="1"/>
              <a:t>призначення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(</a:t>
            </a:r>
            <a:r>
              <a:rPr lang="ru-RU" b="1" dirty="0" err="1"/>
              <a:t>функції</a:t>
            </a:r>
            <a:r>
              <a:rPr lang="ru-RU" b="1" dirty="0"/>
              <a:t>):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Адаптивна</a:t>
            </a:r>
            <a:r>
              <a:rPr lang="ru-RU" dirty="0"/>
              <a:t> - </a:t>
            </a:r>
            <a:r>
              <a:rPr lang="ru-RU" dirty="0" err="1"/>
              <a:t>адаптація</a:t>
            </a:r>
            <a:r>
              <a:rPr lang="ru-RU" dirty="0"/>
              <a:t> </a:t>
            </a:r>
            <a:r>
              <a:rPr lang="ru-RU" dirty="0" err="1"/>
              <a:t>людства</a:t>
            </a:r>
            <a:r>
              <a:rPr lang="ru-RU" dirty="0"/>
              <a:t> до </a:t>
            </a:r>
            <a:r>
              <a:rPr lang="ru-RU" dirty="0" err="1"/>
              <a:t>мінливого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Комунікативна</a:t>
            </a:r>
            <a:r>
              <a:rPr lang="ru-RU" dirty="0"/>
              <a:t> -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</a:t>
            </a:r>
          </a:p>
          <a:p>
            <a:pPr>
              <a:buFont typeface="+mj-lt"/>
              <a:buAutoNum type="arabicPeriod"/>
            </a:pPr>
            <a:r>
              <a:rPr lang="ru-RU" b="1" dirty="0" err="1"/>
              <a:t>Функція</a:t>
            </a:r>
            <a:r>
              <a:rPr lang="ru-RU" b="1" dirty="0"/>
              <a:t> </a:t>
            </a:r>
            <a:r>
              <a:rPr lang="ru-RU" b="1" dirty="0" err="1"/>
              <a:t>соціальної</a:t>
            </a:r>
            <a:r>
              <a:rPr lang="ru-RU" b="1" dirty="0"/>
              <a:t> </a:t>
            </a:r>
            <a:r>
              <a:rPr lang="ru-RU" b="1" dirty="0" err="1"/>
              <a:t>пам'яті</a:t>
            </a:r>
            <a:r>
              <a:rPr lang="ru-RU" dirty="0"/>
              <a:t> -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поколінь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/>
              <a:t>Нормативна</a:t>
            </a:r>
            <a:r>
              <a:rPr lang="ru-RU" dirty="0"/>
              <a:t> -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в </a:t>
            </a:r>
            <a:r>
              <a:rPr lang="ru-RU" dirty="0" err="1"/>
              <a:t>суспільстві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Характеризуюча</a:t>
            </a:r>
            <a:r>
              <a:rPr lang="ru-RU" dirty="0"/>
              <a:t> -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Стабілізуюча</a:t>
            </a:r>
            <a:r>
              <a:rPr lang="ru-RU" dirty="0"/>
              <a:t> -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завдання</a:t>
            </a:r>
            <a:r>
              <a:rPr lang="ru-RU" b="1" dirty="0"/>
              <a:t> </a:t>
            </a:r>
            <a:r>
              <a:rPr lang="ru-RU" b="1" dirty="0" err="1"/>
              <a:t>вивчення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:</a:t>
            </a:r>
          </a:p>
          <a:p>
            <a:pPr>
              <a:buFont typeface="+mj-lt"/>
              <a:buAutoNum type="arabicPeriod"/>
            </a:pPr>
            <a:r>
              <a:rPr lang="ru-RU" b="1" dirty="0" err="1"/>
              <a:t>Описове</a:t>
            </a:r>
            <a:r>
              <a:rPr lang="ru-RU" dirty="0"/>
              <a:t> -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культурних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та </a:t>
            </a:r>
            <a:r>
              <a:rPr lang="ru-RU" dirty="0" err="1"/>
              <a:t>явищ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Аналітичне</a:t>
            </a:r>
            <a:r>
              <a:rPr lang="ru-RU" dirty="0"/>
              <a:t> -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Теоретичне</a:t>
            </a:r>
            <a:r>
              <a:rPr lang="ru-RU" dirty="0"/>
              <a:t> - </a:t>
            </a:r>
            <a:r>
              <a:rPr lang="ru-RU" dirty="0" err="1"/>
              <a:t>пояснення</a:t>
            </a:r>
            <a:r>
              <a:rPr lang="ru-RU" dirty="0"/>
              <a:t> </a:t>
            </a:r>
            <a:r>
              <a:rPr lang="ru-RU" dirty="0" err="1"/>
              <a:t>культурних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Прогностичне</a:t>
            </a:r>
            <a:r>
              <a:rPr lang="ru-RU" dirty="0"/>
              <a:t> - </a:t>
            </a:r>
            <a:r>
              <a:rPr lang="ru-RU" dirty="0" err="1"/>
              <a:t>прогнозування</a:t>
            </a:r>
            <a:r>
              <a:rPr lang="ru-RU" dirty="0"/>
              <a:t> перспектив </a:t>
            </a:r>
            <a:r>
              <a:rPr lang="ru-RU" dirty="0" err="1"/>
              <a:t>культури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Практичне</a:t>
            </a:r>
            <a:r>
              <a:rPr lang="ru-RU" dirty="0"/>
              <a:t> -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Виховне</a:t>
            </a:r>
            <a:r>
              <a:rPr lang="ru-RU" dirty="0"/>
              <a:t> -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культурної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783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5400" b="1" dirty="0"/>
              <a:t>Мета курсу: </a:t>
            </a:r>
            <a:r>
              <a:rPr lang="ru-RU" sz="5400" b="1" dirty="0" err="1"/>
              <a:t>формування</a:t>
            </a:r>
            <a:r>
              <a:rPr lang="ru-RU" sz="5400" b="1" dirty="0"/>
              <a:t> </a:t>
            </a:r>
            <a:r>
              <a:rPr lang="ru-RU" sz="5400" b="1" dirty="0" err="1"/>
              <a:t>розуміння</a:t>
            </a:r>
            <a:r>
              <a:rPr lang="ru-RU" sz="5400" b="1" dirty="0"/>
              <a:t> </a:t>
            </a:r>
            <a:r>
              <a:rPr lang="ru-RU" sz="5400" b="1" dirty="0" err="1"/>
              <a:t>важливості</a:t>
            </a:r>
            <a:r>
              <a:rPr lang="ru-RU" sz="5400" b="1" dirty="0"/>
              <a:t> </a:t>
            </a:r>
            <a:r>
              <a:rPr lang="ru-RU" sz="5400" b="1" dirty="0" err="1"/>
              <a:t>історичних</a:t>
            </a:r>
            <a:r>
              <a:rPr lang="ru-RU" sz="5400" b="1" dirty="0"/>
              <a:t> </a:t>
            </a:r>
            <a:r>
              <a:rPr lang="ru-RU" sz="5400" b="1" dirty="0" err="1"/>
              <a:t>знань</a:t>
            </a:r>
            <a:r>
              <a:rPr lang="ru-RU" sz="5400" b="1" dirty="0"/>
              <a:t> для </a:t>
            </a:r>
            <a:r>
              <a:rPr lang="ru-RU" sz="5400" b="1" dirty="0" err="1"/>
              <a:t>майбутніх</a:t>
            </a:r>
            <a:r>
              <a:rPr lang="ru-RU" sz="5400" b="1" dirty="0"/>
              <a:t> </a:t>
            </a:r>
            <a:r>
              <a:rPr lang="ru-RU" sz="5400" b="1" dirty="0" err="1"/>
              <a:t>фахівців</a:t>
            </a:r>
            <a:endParaRPr lang="ru-RU" sz="5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20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Тема 1:</a:t>
            </a:r>
            <a:r>
              <a:rPr lang="ru-RU" dirty="0" smtClean="0"/>
              <a:t> </a:t>
            </a:r>
            <a:r>
              <a:rPr lang="ru-RU" dirty="0"/>
              <a:t>Феномен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та </a:t>
            </a:r>
            <a:r>
              <a:rPr lang="ru-RU" dirty="0" err="1"/>
              <a:t>культури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/>
              <a:t>План:</a:t>
            </a:r>
            <a:endParaRPr lang="ru-RU" sz="3600" dirty="0"/>
          </a:p>
          <a:p>
            <a:pPr>
              <a:buFont typeface="+mj-lt"/>
              <a:buAutoNum type="arabicPeriod"/>
            </a:pPr>
            <a:r>
              <a:rPr lang="ru-RU" sz="3600" dirty="0"/>
              <a:t>Вступ. </a:t>
            </a:r>
            <a:r>
              <a:rPr lang="ru-RU" sz="3600" dirty="0" err="1"/>
              <a:t>Особливості</a:t>
            </a:r>
            <a:r>
              <a:rPr lang="ru-RU" sz="3600" dirty="0"/>
              <a:t> </a:t>
            </a:r>
            <a:r>
              <a:rPr lang="ru-RU" sz="3600" dirty="0" err="1"/>
              <a:t>вітчизняної</a:t>
            </a:r>
            <a:r>
              <a:rPr lang="ru-RU" sz="3600" dirty="0"/>
              <a:t> </a:t>
            </a:r>
            <a:r>
              <a:rPr lang="ru-RU" sz="3600" dirty="0" err="1"/>
              <a:t>історії</a:t>
            </a:r>
            <a:endParaRPr lang="ru-RU" sz="3600" dirty="0"/>
          </a:p>
          <a:p>
            <a:pPr>
              <a:buFont typeface="+mj-lt"/>
              <a:buAutoNum type="arabicPeriod"/>
            </a:pPr>
            <a:r>
              <a:rPr lang="ru-RU" sz="3600" dirty="0" err="1"/>
              <a:t>Форми</a:t>
            </a:r>
            <a:r>
              <a:rPr lang="ru-RU" sz="3600" dirty="0"/>
              <a:t> і </a:t>
            </a:r>
            <a:r>
              <a:rPr lang="ru-RU" sz="3600" dirty="0" err="1"/>
              <a:t>методи</a:t>
            </a:r>
            <a:r>
              <a:rPr lang="ru-RU" sz="3600" dirty="0"/>
              <a:t> </a:t>
            </a:r>
            <a:r>
              <a:rPr lang="ru-RU" sz="3600" dirty="0" err="1"/>
              <a:t>роботи</a:t>
            </a:r>
            <a:r>
              <a:rPr lang="ru-RU" sz="3600" dirty="0"/>
              <a:t> над курсом. </a:t>
            </a:r>
            <a:r>
              <a:rPr lang="ru-RU" sz="3600" dirty="0" err="1"/>
              <a:t>Поняття</a:t>
            </a:r>
            <a:r>
              <a:rPr lang="ru-RU" sz="3600" dirty="0"/>
              <a:t> «</a:t>
            </a:r>
            <a:r>
              <a:rPr lang="ru-RU" sz="3600" dirty="0" err="1"/>
              <a:t>історія</a:t>
            </a:r>
            <a:r>
              <a:rPr lang="ru-RU" sz="3600" dirty="0"/>
              <a:t>»</a:t>
            </a:r>
          </a:p>
          <a:p>
            <a:pPr>
              <a:buFont typeface="+mj-lt"/>
              <a:buAutoNum type="arabicPeriod"/>
            </a:pPr>
            <a:r>
              <a:rPr lang="ru-RU" sz="3600" dirty="0" err="1"/>
              <a:t>Періодизація</a:t>
            </a:r>
            <a:r>
              <a:rPr lang="ru-RU" sz="3600" dirty="0"/>
              <a:t> </a:t>
            </a:r>
            <a:r>
              <a:rPr lang="ru-RU" sz="3600" dirty="0" err="1"/>
              <a:t>історії</a:t>
            </a:r>
            <a:r>
              <a:rPr lang="ru-RU" sz="3600" dirty="0"/>
              <a:t> </a:t>
            </a:r>
            <a:r>
              <a:rPr lang="ru-RU" sz="3600" dirty="0" err="1"/>
              <a:t>України</a:t>
            </a:r>
            <a:endParaRPr lang="ru-RU" sz="3600" dirty="0"/>
          </a:p>
          <a:p>
            <a:pPr>
              <a:buFont typeface="+mj-lt"/>
              <a:buAutoNum type="arabicPeriod"/>
            </a:pPr>
            <a:r>
              <a:rPr lang="ru-RU" sz="3600" dirty="0"/>
              <a:t>Структура, </a:t>
            </a:r>
            <a:r>
              <a:rPr lang="ru-RU" sz="3600" dirty="0" err="1"/>
              <a:t>функції</a:t>
            </a:r>
            <a:r>
              <a:rPr lang="ru-RU" sz="3600" dirty="0"/>
              <a:t> і </a:t>
            </a:r>
            <a:r>
              <a:rPr lang="ru-RU" sz="3600" dirty="0" err="1"/>
              <a:t>концепції</a:t>
            </a:r>
            <a:r>
              <a:rPr lang="ru-RU" sz="3600" dirty="0"/>
              <a:t> </a:t>
            </a:r>
            <a:r>
              <a:rPr lang="ru-RU" sz="3600" dirty="0" err="1" smtClean="0"/>
              <a:t>культури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630272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8800" dirty="0" smtClean="0"/>
              <a:t>Дякую за увагу!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380248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Особливості</a:t>
            </a:r>
            <a:r>
              <a:rPr lang="ru-RU" b="1" dirty="0" smtClean="0"/>
              <a:t> </a:t>
            </a:r>
            <a:r>
              <a:rPr lang="ru-RU" b="1" dirty="0" err="1"/>
              <a:t>вітчизняної</a:t>
            </a:r>
            <a:r>
              <a:rPr lang="ru-RU" b="1" dirty="0"/>
              <a:t> </a:t>
            </a:r>
            <a:r>
              <a:rPr lang="ru-RU" b="1" dirty="0" err="1"/>
              <a:t>історії</a:t>
            </a:r>
            <a:r>
              <a:rPr lang="ru-RU" b="1" dirty="0"/>
              <a:t> та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err="1"/>
              <a:t>значення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 err="1"/>
              <a:t>Сучасні</a:t>
            </a:r>
            <a:r>
              <a:rPr lang="ru-RU" b="1" dirty="0"/>
              <a:t> </a:t>
            </a:r>
            <a:r>
              <a:rPr lang="ru-RU" b="1" dirty="0" err="1"/>
              <a:t>виклики</a:t>
            </a:r>
            <a:r>
              <a:rPr lang="ru-RU" b="1" dirty="0"/>
              <a:t> </a:t>
            </a:r>
            <a:r>
              <a:rPr lang="ru-RU" b="1" dirty="0" err="1"/>
              <a:t>історичної</a:t>
            </a:r>
            <a:r>
              <a:rPr lang="ru-RU" b="1" dirty="0"/>
              <a:t> науки:</a:t>
            </a:r>
          </a:p>
          <a:p>
            <a:pPr marL="0" indent="0">
              <a:buNone/>
            </a:pPr>
            <a:r>
              <a:rPr lang="ru-RU" dirty="0" err="1"/>
              <a:t>Зниження</a:t>
            </a:r>
            <a:r>
              <a:rPr lang="ru-RU" dirty="0"/>
              <a:t> престижу </a:t>
            </a:r>
            <a:r>
              <a:rPr lang="ru-RU" dirty="0" err="1"/>
              <a:t>професії</a:t>
            </a:r>
            <a:r>
              <a:rPr lang="ru-RU" dirty="0"/>
              <a:t> </a:t>
            </a:r>
            <a:r>
              <a:rPr lang="ru-RU" dirty="0" err="1"/>
              <a:t>історика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і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Неповне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endParaRPr lang="ru-RU" dirty="0"/>
          </a:p>
          <a:p>
            <a:pPr marL="0" indent="0" algn="ctr">
              <a:buNone/>
            </a:pPr>
            <a:r>
              <a:rPr lang="ru-RU" b="1" dirty="0" err="1"/>
              <a:t>Позитивні</a:t>
            </a:r>
            <a:r>
              <a:rPr lang="ru-RU" b="1" dirty="0"/>
              <a:t> </a:t>
            </a:r>
            <a:r>
              <a:rPr lang="ru-RU" b="1" dirty="0" err="1"/>
              <a:t>тенденції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до </a:t>
            </a:r>
            <a:r>
              <a:rPr lang="ru-RU" dirty="0" err="1"/>
              <a:t>історії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Переосмислення</a:t>
            </a:r>
            <a:r>
              <a:rPr lang="ru-RU" dirty="0"/>
              <a:t> </a:t>
            </a:r>
            <a:r>
              <a:rPr lang="ru-RU" dirty="0" err="1"/>
              <a:t>усталених</a:t>
            </a:r>
            <a:r>
              <a:rPr lang="ru-RU" dirty="0"/>
              <a:t> </a:t>
            </a:r>
            <a:r>
              <a:rPr lang="ru-RU" dirty="0" err="1"/>
              <a:t>концепцій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методологічних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міждисциплінарних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Ключова</a:t>
            </a:r>
            <a:r>
              <a:rPr lang="ru-RU" b="1" dirty="0"/>
              <a:t> цитата:</a:t>
            </a:r>
          </a:p>
          <a:p>
            <a:pPr marL="0" indent="0">
              <a:buNone/>
            </a:pPr>
            <a:r>
              <a:rPr lang="ru-RU" i="1" dirty="0"/>
              <a:t>"</a:t>
            </a:r>
            <a:r>
              <a:rPr lang="ru-RU" i="1" dirty="0" err="1"/>
              <a:t>Історія</a:t>
            </a:r>
            <a:r>
              <a:rPr lang="ru-RU" i="1" dirty="0"/>
              <a:t> </a:t>
            </a:r>
            <a:r>
              <a:rPr lang="ru-RU" i="1" dirty="0" err="1"/>
              <a:t>вчить</a:t>
            </a:r>
            <a:r>
              <a:rPr lang="ru-RU" i="1" dirty="0"/>
              <a:t> </a:t>
            </a:r>
            <a:r>
              <a:rPr lang="ru-RU" i="1" dirty="0" err="1"/>
              <a:t>навіть</a:t>
            </a:r>
            <a:r>
              <a:rPr lang="ru-RU" i="1" dirty="0"/>
              <a:t> тих, </a:t>
            </a:r>
            <a:r>
              <a:rPr lang="ru-RU" i="1" dirty="0" err="1"/>
              <a:t>хто</a:t>
            </a:r>
            <a:r>
              <a:rPr lang="ru-RU" i="1" dirty="0"/>
              <a:t> в </a:t>
            </a:r>
            <a:r>
              <a:rPr lang="ru-RU" i="1" dirty="0" err="1"/>
              <a:t>неї</a:t>
            </a:r>
            <a:r>
              <a:rPr lang="ru-RU" i="1" dirty="0"/>
              <a:t> не </a:t>
            </a:r>
            <a:r>
              <a:rPr lang="ru-RU" i="1" dirty="0" err="1"/>
              <a:t>вчиться</a:t>
            </a:r>
            <a:r>
              <a:rPr lang="ru-RU" i="1" dirty="0"/>
              <a:t>; вона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проучує</a:t>
            </a:r>
            <a:r>
              <a:rPr lang="ru-RU" i="1" dirty="0"/>
              <a:t> за </a:t>
            </a:r>
            <a:r>
              <a:rPr lang="ru-RU" i="1" dirty="0" err="1"/>
              <a:t>невігластво</a:t>
            </a:r>
            <a:r>
              <a:rPr lang="ru-RU" i="1" dirty="0"/>
              <a:t> і </a:t>
            </a:r>
            <a:r>
              <a:rPr lang="ru-RU" i="1" dirty="0" err="1"/>
              <a:t>зневагу</a:t>
            </a:r>
            <a:r>
              <a:rPr lang="ru-RU" i="1" dirty="0"/>
              <a:t>"</a:t>
            </a:r>
            <a:r>
              <a:rPr lang="ru-RU" dirty="0"/>
              <a:t> (В.О. </a:t>
            </a:r>
            <a:r>
              <a:rPr lang="ru-RU" dirty="0" err="1"/>
              <a:t>Ключевський</a:t>
            </a:r>
            <a:r>
              <a:rPr lang="ru-RU" dirty="0"/>
              <a:t>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987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Роль </a:t>
            </a:r>
            <a:r>
              <a:rPr lang="ru-RU" b="1" dirty="0" err="1"/>
              <a:t>історії</a:t>
            </a:r>
            <a:r>
              <a:rPr lang="ru-RU" b="1" dirty="0"/>
              <a:t> у </a:t>
            </a:r>
            <a:r>
              <a:rPr lang="ru-RU" b="1" dirty="0" err="1"/>
              <a:t>формуванні</a:t>
            </a:r>
            <a:r>
              <a:rPr lang="ru-RU" b="1" dirty="0"/>
              <a:t> </a:t>
            </a:r>
            <a:r>
              <a:rPr lang="ru-RU" b="1" dirty="0" err="1"/>
              <a:t>суспільства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err="1"/>
              <a:t>Етимологія</a:t>
            </a:r>
            <a:r>
              <a:rPr lang="ru-RU" b="1" dirty="0"/>
              <a:t> </a:t>
            </a:r>
            <a:r>
              <a:rPr lang="ru-RU" b="1" dirty="0" err="1"/>
              <a:t>терміну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/>
              <a:t>"</a:t>
            </a:r>
            <a:r>
              <a:rPr lang="ru-RU" b="1" dirty="0" err="1"/>
              <a:t>Історія</a:t>
            </a:r>
            <a:r>
              <a:rPr lang="ru-RU" b="1" dirty="0"/>
              <a:t>"</a:t>
            </a:r>
            <a:r>
              <a:rPr lang="ru-RU" dirty="0"/>
              <a:t> (</a:t>
            </a:r>
            <a:r>
              <a:rPr lang="ru-RU" dirty="0" err="1"/>
              <a:t>грец</a:t>
            </a:r>
            <a:r>
              <a:rPr lang="ru-RU" dirty="0"/>
              <a:t>.) = "</a:t>
            </a:r>
            <a:r>
              <a:rPr lang="ru-RU" dirty="0" err="1"/>
              <a:t>розпитування</a:t>
            </a:r>
            <a:r>
              <a:rPr lang="ru-RU" dirty="0"/>
              <a:t>", "</a:t>
            </a:r>
            <a:r>
              <a:rPr lang="ru-RU" dirty="0" err="1"/>
              <a:t>розвідування</a:t>
            </a:r>
            <a:r>
              <a:rPr lang="ru-RU" dirty="0"/>
              <a:t>"</a:t>
            </a:r>
          </a:p>
          <a:p>
            <a:pPr marL="0" indent="0"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завдання</a:t>
            </a:r>
            <a:r>
              <a:rPr lang="ru-RU" b="1" dirty="0"/>
              <a:t> курсу: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/>
              <a:t>Наукова</a:t>
            </a:r>
            <a:r>
              <a:rPr lang="ru-RU" b="1" dirty="0"/>
              <a:t> </a:t>
            </a:r>
            <a:r>
              <a:rPr lang="ru-RU" b="1" dirty="0" err="1"/>
              <a:t>періодизація</a:t>
            </a:r>
            <a:r>
              <a:rPr lang="ru-RU" dirty="0"/>
              <a:t> -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характерних</a:t>
            </a:r>
            <a:r>
              <a:rPr lang="ru-RU" dirty="0"/>
              <a:t> рис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періодів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b="1" dirty="0" err="1"/>
              <a:t>Державотворення</a:t>
            </a:r>
            <a:r>
              <a:rPr lang="ru-RU" dirty="0"/>
              <a:t> - </a:t>
            </a:r>
            <a:r>
              <a:rPr lang="ru-RU" dirty="0" err="1"/>
              <a:t>узагальнення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та </a:t>
            </a:r>
            <a:r>
              <a:rPr lang="ru-RU" dirty="0" err="1"/>
              <a:t>традицій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b="1" dirty="0" err="1"/>
              <a:t>Соціально-економічні</a:t>
            </a:r>
            <a:r>
              <a:rPr lang="ru-RU" b="1" dirty="0"/>
              <a:t> </a:t>
            </a:r>
            <a:r>
              <a:rPr lang="ru-RU" b="1" dirty="0" err="1"/>
              <a:t>процеси</a:t>
            </a:r>
            <a:r>
              <a:rPr lang="ru-RU" dirty="0"/>
              <a:t> - </a:t>
            </a:r>
            <a:r>
              <a:rPr lang="ru-RU" dirty="0" err="1"/>
              <a:t>висвітлення</a:t>
            </a:r>
            <a:r>
              <a:rPr lang="ru-RU" dirty="0"/>
              <a:t> </a:t>
            </a:r>
            <a:r>
              <a:rPr lang="ru-RU" dirty="0" err="1"/>
              <a:t>суспільно-політичних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b="1" dirty="0" err="1"/>
              <a:t>Культурний</a:t>
            </a:r>
            <a:r>
              <a:rPr lang="ru-RU" b="1" dirty="0"/>
              <a:t> </a:t>
            </a:r>
            <a:r>
              <a:rPr lang="ru-RU" b="1" dirty="0" err="1"/>
              <a:t>розвиток</a:t>
            </a:r>
            <a:r>
              <a:rPr lang="ru-RU" dirty="0"/>
              <a:t> -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взаємозв'язків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світовою</a:t>
            </a:r>
            <a:r>
              <a:rPr lang="ru-RU" dirty="0"/>
              <a:t> культурою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/>
              <a:t>Міжнародні</a:t>
            </a:r>
            <a:r>
              <a:rPr lang="ru-RU" b="1" dirty="0"/>
              <a:t> </a:t>
            </a:r>
            <a:r>
              <a:rPr lang="ru-RU" b="1" dirty="0" err="1"/>
              <a:t>відносини</a:t>
            </a:r>
            <a:r>
              <a:rPr lang="ru-RU" dirty="0"/>
              <a:t> -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світовій</a:t>
            </a:r>
            <a:r>
              <a:rPr lang="ru-RU" dirty="0"/>
              <a:t> </a:t>
            </a:r>
            <a:r>
              <a:rPr lang="ru-RU" dirty="0" err="1" smtClean="0"/>
              <a:t>системі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/>
              <a:t>Значення</a:t>
            </a:r>
            <a:r>
              <a:rPr lang="ru-RU" b="1" dirty="0"/>
              <a:t> для </a:t>
            </a:r>
            <a:r>
              <a:rPr lang="ru-RU" b="1" dirty="0" err="1"/>
              <a:t>цивілізації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 err="1"/>
              <a:t>Історична</a:t>
            </a:r>
            <a:r>
              <a:rPr lang="ru-RU" dirty="0"/>
              <a:t> наука </a:t>
            </a:r>
            <a:r>
              <a:rPr lang="ru-RU" dirty="0" err="1"/>
              <a:t>необхідна</a:t>
            </a:r>
            <a:r>
              <a:rPr lang="ru-RU" dirty="0"/>
              <a:t> не для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готових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а для </a:t>
            </a:r>
            <a:r>
              <a:rPr lang="ru-RU" b="1" dirty="0" err="1"/>
              <a:t>запобігання</a:t>
            </a:r>
            <a:r>
              <a:rPr lang="ru-RU" b="1" dirty="0"/>
              <a:t> </a:t>
            </a:r>
            <a:r>
              <a:rPr lang="ru-RU" b="1" dirty="0" err="1"/>
              <a:t>повторення</a:t>
            </a:r>
            <a:r>
              <a:rPr lang="ru-RU" b="1" dirty="0"/>
              <a:t> </a:t>
            </a:r>
            <a:r>
              <a:rPr lang="ru-RU" b="1" dirty="0" err="1"/>
              <a:t>помилок</a:t>
            </a:r>
            <a:r>
              <a:rPr lang="ru-RU" b="1" dirty="0"/>
              <a:t> </a:t>
            </a:r>
            <a:r>
              <a:rPr lang="ru-RU" b="1" dirty="0" err="1"/>
              <a:t>минулого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5533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Форми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200" b="1" dirty="0" err="1"/>
              <a:t>Визначення</a:t>
            </a:r>
            <a:r>
              <a:rPr lang="ru-RU" sz="4200" b="1" dirty="0"/>
              <a:t>:</a:t>
            </a:r>
          </a:p>
          <a:p>
            <a:pPr marL="0" indent="0">
              <a:buNone/>
            </a:pPr>
            <a:r>
              <a:rPr lang="ru-RU" sz="4200" b="1" dirty="0"/>
              <a:t>Форма </a:t>
            </a:r>
            <a:r>
              <a:rPr lang="ru-RU" sz="4200" b="1" dirty="0" err="1"/>
              <a:t>навчання</a:t>
            </a:r>
            <a:r>
              <a:rPr lang="ru-RU" sz="4200" dirty="0"/>
              <a:t> - </a:t>
            </a:r>
            <a:r>
              <a:rPr lang="ru-RU" sz="4200" dirty="0" err="1"/>
              <a:t>обмежена</a:t>
            </a:r>
            <a:r>
              <a:rPr lang="ru-RU" sz="4200" dirty="0"/>
              <a:t> в </a:t>
            </a:r>
            <a:r>
              <a:rPr lang="ru-RU" sz="4200" dirty="0" err="1"/>
              <a:t>часі</a:t>
            </a:r>
            <a:r>
              <a:rPr lang="ru-RU" sz="4200" dirty="0"/>
              <a:t> та </a:t>
            </a:r>
            <a:r>
              <a:rPr lang="ru-RU" sz="4200" dirty="0" err="1"/>
              <a:t>просторі</a:t>
            </a:r>
            <a:r>
              <a:rPr lang="ru-RU" sz="4200" dirty="0"/>
              <a:t> </a:t>
            </a:r>
            <a:r>
              <a:rPr lang="ru-RU" sz="4200" dirty="0" err="1"/>
              <a:t>взаємодія</a:t>
            </a:r>
            <a:r>
              <a:rPr lang="ru-RU" sz="4200" dirty="0"/>
              <a:t> педагога і студента</a:t>
            </a:r>
          </a:p>
          <a:p>
            <a:pPr marL="0" indent="0">
              <a:buNone/>
            </a:pPr>
            <a:r>
              <a:rPr lang="ru-RU" sz="4200" b="1" dirty="0" err="1"/>
              <a:t>Основні</a:t>
            </a:r>
            <a:r>
              <a:rPr lang="ru-RU" sz="4200" b="1" dirty="0"/>
              <a:t> </a:t>
            </a:r>
            <a:r>
              <a:rPr lang="ru-RU" sz="4200" b="1" dirty="0" err="1"/>
              <a:t>форми</a:t>
            </a:r>
            <a:r>
              <a:rPr lang="ru-RU" sz="4200" b="1" dirty="0"/>
              <a:t>:</a:t>
            </a:r>
          </a:p>
          <a:p>
            <a:pPr marL="0" indent="0">
              <a:buNone/>
            </a:pPr>
            <a:r>
              <a:rPr lang="ru-RU" sz="4200" b="1" dirty="0"/>
              <a:t>1. </a:t>
            </a:r>
            <a:r>
              <a:rPr lang="ru-RU" sz="4200" b="1" dirty="0" err="1"/>
              <a:t>Індивідуальна</a:t>
            </a:r>
            <a:r>
              <a:rPr lang="ru-RU" sz="4200" b="1" dirty="0"/>
              <a:t> форма</a:t>
            </a:r>
          </a:p>
          <a:p>
            <a:pPr marL="0" indent="0">
              <a:buNone/>
            </a:pPr>
            <a:r>
              <a:rPr lang="ru-RU" sz="4200" dirty="0" err="1"/>
              <a:t>Виникла</a:t>
            </a:r>
            <a:r>
              <a:rPr lang="ru-RU" sz="4200" dirty="0"/>
              <a:t> в </a:t>
            </a:r>
            <a:r>
              <a:rPr lang="ru-RU" sz="4200" dirty="0" err="1"/>
              <a:t>античності</a:t>
            </a:r>
            <a:endParaRPr lang="ru-RU" sz="4200" dirty="0"/>
          </a:p>
          <a:p>
            <a:pPr marL="0" indent="0">
              <a:buNone/>
            </a:pPr>
            <a:r>
              <a:rPr lang="ru-RU" sz="4200" dirty="0"/>
              <a:t>Робота з </a:t>
            </a:r>
            <a:r>
              <a:rPr lang="ru-RU" sz="4200" dirty="0" err="1"/>
              <a:t>кожним</a:t>
            </a:r>
            <a:r>
              <a:rPr lang="ru-RU" sz="4200" dirty="0"/>
              <a:t> студентом </a:t>
            </a:r>
            <a:r>
              <a:rPr lang="ru-RU" sz="4200" dirty="0" err="1"/>
              <a:t>окремо</a:t>
            </a:r>
            <a:endParaRPr lang="ru-RU" sz="4200" dirty="0"/>
          </a:p>
          <a:p>
            <a:pPr marL="0" indent="0">
              <a:buNone/>
            </a:pPr>
            <a:r>
              <a:rPr lang="ru-RU" sz="4200" dirty="0" err="1"/>
              <a:t>Врахування</a:t>
            </a:r>
            <a:r>
              <a:rPr lang="ru-RU" sz="4200" dirty="0"/>
              <a:t> </a:t>
            </a:r>
            <a:r>
              <a:rPr lang="ru-RU" sz="4200" dirty="0" err="1"/>
              <a:t>індивідуальних</a:t>
            </a:r>
            <a:r>
              <a:rPr lang="ru-RU" sz="4200" dirty="0"/>
              <a:t> </a:t>
            </a:r>
            <a:r>
              <a:rPr lang="ru-RU" sz="4200" dirty="0" err="1"/>
              <a:t>особливостей</a:t>
            </a:r>
            <a:endParaRPr lang="ru-RU" sz="4200" dirty="0"/>
          </a:p>
          <a:p>
            <a:pPr marL="0" indent="0">
              <a:buNone/>
            </a:pPr>
            <a:r>
              <a:rPr lang="ru-RU" sz="4200" b="1" dirty="0"/>
              <a:t>2. </a:t>
            </a:r>
            <a:r>
              <a:rPr lang="ru-RU" sz="4200" b="1" dirty="0" err="1"/>
              <a:t>Групова</a:t>
            </a:r>
            <a:r>
              <a:rPr lang="ru-RU" sz="4200" b="1" dirty="0"/>
              <a:t> форма</a:t>
            </a:r>
          </a:p>
          <a:p>
            <a:pPr marL="0" indent="0">
              <a:buNone/>
            </a:pPr>
            <a:r>
              <a:rPr lang="ru-RU" sz="4200" dirty="0" err="1"/>
              <a:t>Поширена</a:t>
            </a:r>
            <a:r>
              <a:rPr lang="ru-RU" sz="4200" dirty="0"/>
              <a:t> з </a:t>
            </a:r>
            <a:r>
              <a:rPr lang="ru-RU" sz="4200" dirty="0" err="1"/>
              <a:t>середньовіччя</a:t>
            </a:r>
            <a:endParaRPr lang="ru-RU" sz="4200" dirty="0"/>
          </a:p>
          <a:p>
            <a:pPr marL="0" indent="0">
              <a:buNone/>
            </a:pPr>
            <a:r>
              <a:rPr lang="ru-RU" sz="4200" dirty="0" err="1"/>
              <a:t>Навчання</a:t>
            </a:r>
            <a:r>
              <a:rPr lang="ru-RU" sz="4200" dirty="0"/>
              <a:t> </a:t>
            </a:r>
            <a:r>
              <a:rPr lang="ru-RU" sz="4200" dirty="0" err="1"/>
              <a:t>групи</a:t>
            </a:r>
            <a:r>
              <a:rPr lang="ru-RU" sz="4200" dirty="0"/>
              <a:t> з </a:t>
            </a:r>
            <a:r>
              <a:rPr lang="ru-RU" sz="4200" dirty="0" err="1"/>
              <a:t>різним</a:t>
            </a:r>
            <a:r>
              <a:rPr lang="ru-RU" sz="4200" dirty="0"/>
              <a:t> </a:t>
            </a:r>
            <a:r>
              <a:rPr lang="ru-RU" sz="4200" dirty="0" err="1"/>
              <a:t>рівнем</a:t>
            </a:r>
            <a:r>
              <a:rPr lang="ru-RU" sz="4200" dirty="0"/>
              <a:t> </a:t>
            </a:r>
            <a:r>
              <a:rPr lang="ru-RU" sz="4200" dirty="0" err="1"/>
              <a:t>підготовки</a:t>
            </a:r>
            <a:endParaRPr lang="ru-RU" sz="4200" dirty="0"/>
          </a:p>
          <a:p>
            <a:pPr marL="0" indent="0">
              <a:buNone/>
            </a:pPr>
            <a:r>
              <a:rPr lang="ru-RU" sz="4200" b="1" dirty="0"/>
              <a:t>3. </a:t>
            </a:r>
            <a:r>
              <a:rPr lang="ru-RU" sz="4200" b="1" dirty="0" err="1"/>
              <a:t>Класно-урочна</a:t>
            </a:r>
            <a:r>
              <a:rPr lang="ru-RU" sz="4200" b="1" dirty="0"/>
              <a:t> система</a:t>
            </a:r>
          </a:p>
          <a:p>
            <a:pPr marL="0" indent="0">
              <a:buNone/>
            </a:pPr>
            <a:r>
              <a:rPr lang="ru-RU" sz="4200" dirty="0" err="1"/>
              <a:t>Започаткована</a:t>
            </a:r>
            <a:r>
              <a:rPr lang="ru-RU" sz="4200" dirty="0"/>
              <a:t> в </a:t>
            </a:r>
            <a:r>
              <a:rPr lang="ru-RU" sz="4200" dirty="0" err="1"/>
              <a:t>братських</a:t>
            </a:r>
            <a:r>
              <a:rPr lang="ru-RU" sz="4200" dirty="0"/>
              <a:t> школах </a:t>
            </a:r>
            <a:r>
              <a:rPr lang="ru-RU" sz="4200" dirty="0" err="1"/>
              <a:t>України</a:t>
            </a:r>
            <a:r>
              <a:rPr lang="ru-RU" sz="4200" dirty="0"/>
              <a:t> та </a:t>
            </a:r>
            <a:r>
              <a:rPr lang="ru-RU" sz="4200" dirty="0" err="1"/>
              <a:t>Білорусі</a:t>
            </a:r>
            <a:endParaRPr lang="ru-RU" sz="4200" dirty="0"/>
          </a:p>
          <a:p>
            <a:pPr marL="0" indent="0">
              <a:buNone/>
            </a:pPr>
            <a:r>
              <a:rPr lang="ru-RU" sz="4200" dirty="0" err="1"/>
              <a:t>Одночасне</a:t>
            </a:r>
            <a:r>
              <a:rPr lang="ru-RU" sz="4200" dirty="0"/>
              <a:t> </a:t>
            </a:r>
            <a:r>
              <a:rPr lang="ru-RU" sz="4200" dirty="0" err="1"/>
              <a:t>навчання</a:t>
            </a:r>
            <a:r>
              <a:rPr lang="ru-RU" sz="4200" dirty="0"/>
              <a:t> </a:t>
            </a:r>
            <a:r>
              <a:rPr lang="ru-RU" sz="4200" dirty="0" err="1"/>
              <a:t>студентів</a:t>
            </a:r>
            <a:r>
              <a:rPr lang="ru-RU" sz="4200" dirty="0"/>
              <a:t> одного </a:t>
            </a:r>
            <a:r>
              <a:rPr lang="ru-RU" sz="4200" dirty="0" err="1"/>
              <a:t>рівня</a:t>
            </a:r>
            <a:endParaRPr lang="ru-RU" sz="4200" dirty="0"/>
          </a:p>
          <a:p>
            <a:pPr marL="0" indent="0">
              <a:buNone/>
            </a:pPr>
            <a:r>
              <a:rPr lang="ru-RU" sz="4200" dirty="0" err="1"/>
              <a:t>Науково</a:t>
            </a:r>
            <a:r>
              <a:rPr lang="ru-RU" sz="4200" dirty="0"/>
              <a:t> </a:t>
            </a:r>
            <a:r>
              <a:rPr lang="ru-RU" sz="4200" dirty="0" err="1"/>
              <a:t>обґрунтована</a:t>
            </a:r>
            <a:r>
              <a:rPr lang="ru-RU" sz="4200" dirty="0"/>
              <a:t> Я.А. </a:t>
            </a:r>
            <a:r>
              <a:rPr lang="ru-RU" sz="4200" dirty="0" err="1"/>
              <a:t>Коменським</a:t>
            </a:r>
            <a:endParaRPr lang="ru-RU" sz="4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393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Еволюція</a:t>
            </a:r>
            <a:r>
              <a:rPr lang="ru-RU" b="1" dirty="0"/>
              <a:t> </a:t>
            </a:r>
            <a:r>
              <a:rPr lang="ru-RU" b="1" dirty="0" err="1"/>
              <a:t>навчальних</a:t>
            </a:r>
            <a:r>
              <a:rPr lang="ru-RU" b="1" dirty="0"/>
              <a:t> систем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Белл-</a:t>
            </a:r>
            <a:r>
              <a:rPr lang="ru-RU" b="1" dirty="0" err="1"/>
              <a:t>ланкастерська</a:t>
            </a:r>
            <a:r>
              <a:rPr lang="ru-RU" b="1" dirty="0"/>
              <a:t> система (</a:t>
            </a:r>
            <a:r>
              <a:rPr lang="ru-RU" b="1" dirty="0" err="1"/>
              <a:t>кінець</a:t>
            </a:r>
            <a:r>
              <a:rPr lang="ru-RU" b="1" dirty="0"/>
              <a:t> </a:t>
            </a:r>
            <a:r>
              <a:rPr lang="en-US" b="1" dirty="0"/>
              <a:t>XVIII - </a:t>
            </a:r>
            <a:r>
              <a:rPr lang="ru-RU" b="1" dirty="0"/>
              <a:t>початок </a:t>
            </a:r>
            <a:r>
              <a:rPr lang="en-US" b="1" dirty="0"/>
              <a:t>XIX </a:t>
            </a:r>
            <a:r>
              <a:rPr lang="ru-RU" b="1" dirty="0"/>
              <a:t>ст.)</a:t>
            </a:r>
          </a:p>
          <a:p>
            <a:pPr marL="0" indent="0">
              <a:buNone/>
            </a:pPr>
            <a:r>
              <a:rPr lang="ru-RU" b="1" dirty="0" err="1"/>
              <a:t>Засновники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священик</a:t>
            </a:r>
            <a:r>
              <a:rPr lang="ru-RU" dirty="0"/>
              <a:t> А. Белль і Дж. Ланкастер (</a:t>
            </a:r>
            <a:r>
              <a:rPr lang="ru-RU" dirty="0" err="1"/>
              <a:t>Англія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b="1" dirty="0" err="1"/>
              <a:t>Технологія</a:t>
            </a:r>
            <a:r>
              <a:rPr lang="ru-RU" b="1" dirty="0"/>
              <a:t> "</a:t>
            </a:r>
            <a:r>
              <a:rPr lang="ru-RU" b="1" dirty="0" err="1"/>
              <a:t>взаємного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":</a:t>
            </a:r>
          </a:p>
          <a:p>
            <a:pPr marL="0" indent="0">
              <a:buNone/>
            </a:pPr>
            <a:r>
              <a:rPr lang="ru-RU" dirty="0"/>
              <a:t>Один учитель </a:t>
            </a:r>
            <a:r>
              <a:rPr lang="ru-RU" dirty="0" err="1"/>
              <a:t>навчав</a:t>
            </a:r>
            <a:r>
              <a:rPr lang="ru-RU" dirty="0"/>
              <a:t> 250-300 </a:t>
            </a:r>
            <a:r>
              <a:rPr lang="ru-RU" dirty="0" err="1"/>
              <a:t>учнів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Учні</a:t>
            </a:r>
            <a:r>
              <a:rPr lang="ru-RU" dirty="0"/>
              <a:t> </a:t>
            </a:r>
            <a:r>
              <a:rPr lang="ru-RU" dirty="0" err="1"/>
              <a:t>розподілялися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по 25-30 </a:t>
            </a:r>
            <a:r>
              <a:rPr lang="ru-RU" dirty="0" err="1"/>
              <a:t>осіб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Кожну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очолював</a:t>
            </a:r>
            <a:r>
              <a:rPr lang="ru-RU" dirty="0"/>
              <a:t> старший </a:t>
            </a:r>
            <a:r>
              <a:rPr lang="ru-RU" dirty="0" err="1"/>
              <a:t>учень</a:t>
            </a:r>
            <a:r>
              <a:rPr lang="ru-RU" dirty="0"/>
              <a:t> (</a:t>
            </a:r>
            <a:r>
              <a:rPr lang="ru-RU" dirty="0" smtClean="0"/>
              <a:t>ментор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/>
              <a:t>Учитель </a:t>
            </a:r>
            <a:r>
              <a:rPr lang="ru-RU" dirty="0" err="1"/>
              <a:t>навчав</a:t>
            </a:r>
            <a:r>
              <a:rPr lang="ru-RU" dirty="0"/>
              <a:t> </a:t>
            </a:r>
            <a:r>
              <a:rPr lang="ru-RU" dirty="0" smtClean="0"/>
              <a:t>менторам </a:t>
            </a:r>
            <a:r>
              <a:rPr lang="ru-RU" dirty="0"/>
              <a:t>основам </a:t>
            </a:r>
            <a:r>
              <a:rPr lang="ru-RU" dirty="0" err="1"/>
              <a:t>грамоти</a:t>
            </a:r>
            <a:endParaRPr lang="ru-RU" dirty="0"/>
          </a:p>
          <a:p>
            <a:pPr marL="0" indent="0">
              <a:buNone/>
            </a:pPr>
            <a:r>
              <a:rPr lang="ru-RU" dirty="0" err="1" smtClean="0"/>
              <a:t>Ментори</a:t>
            </a:r>
            <a:r>
              <a:rPr lang="ru-RU" dirty="0" smtClean="0"/>
              <a:t> </a:t>
            </a:r>
            <a:r>
              <a:rPr lang="ru-RU" dirty="0"/>
              <a:t>передавали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групам</a:t>
            </a:r>
            <a:endParaRPr lang="ru-RU" dirty="0"/>
          </a:p>
          <a:p>
            <a:pPr marL="0" indent="0">
              <a:buNone/>
            </a:pPr>
            <a:r>
              <a:rPr lang="ru-RU" dirty="0" err="1" smtClean="0"/>
              <a:t>Ментори</a:t>
            </a:r>
            <a:r>
              <a:rPr lang="ru-RU" dirty="0" smtClean="0"/>
              <a:t> </a:t>
            </a:r>
            <a:r>
              <a:rPr lang="ru-RU" dirty="0" err="1"/>
              <a:t>відповідали</a:t>
            </a:r>
            <a:r>
              <a:rPr lang="ru-RU" dirty="0"/>
              <a:t> за порядок і </a:t>
            </a:r>
            <a:r>
              <a:rPr lang="ru-RU" dirty="0" err="1"/>
              <a:t>дисципліну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2875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Інші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Дальтон-план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американська</a:t>
            </a:r>
            <a:r>
              <a:rPr lang="ru-RU" dirty="0"/>
              <a:t> система </a:t>
            </a:r>
            <a:r>
              <a:rPr lang="ru-RU" dirty="0" err="1"/>
              <a:t>індивідуалізованого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endParaRPr lang="ru-RU" dirty="0"/>
          </a:p>
          <a:p>
            <a:pPr marL="0" lvl="1" indent="0">
              <a:buNone/>
            </a:pP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: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з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</a:t>
            </a:r>
            <a:r>
              <a:rPr lang="ru-RU" dirty="0" err="1"/>
              <a:t>поділявся</a:t>
            </a:r>
            <a:r>
              <a:rPr lang="ru-RU" dirty="0"/>
              <a:t> на </a:t>
            </a:r>
            <a:r>
              <a:rPr lang="ru-RU" dirty="0" err="1"/>
              <a:t>частини</a:t>
            </a:r>
            <a:r>
              <a:rPr lang="ru-RU" dirty="0"/>
              <a:t> (блоки),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учень</a:t>
            </a:r>
            <a:r>
              <a:rPr lang="ru-RU" dirty="0"/>
              <a:t> </a:t>
            </a:r>
            <a:r>
              <a:rPr lang="ru-RU" dirty="0" err="1"/>
              <a:t>отримував</a:t>
            </a:r>
            <a:r>
              <a:rPr lang="ru-RU" dirty="0"/>
              <a:t> </a:t>
            </a:r>
            <a:r>
              <a:rPr lang="ru-RU" dirty="0" err="1"/>
              <a:t>індивідуальне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плану й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виконував</a:t>
            </a:r>
            <a:r>
              <a:rPr lang="ru-RU" dirty="0"/>
              <a:t>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звітувався</a:t>
            </a:r>
            <a:r>
              <a:rPr lang="ru-RU" dirty="0"/>
              <a:t>, </a:t>
            </a:r>
            <a:r>
              <a:rPr lang="ru-RU" dirty="0" err="1"/>
              <a:t>набираючи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балів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отримував</a:t>
            </a:r>
            <a:r>
              <a:rPr lang="ru-RU" dirty="0"/>
              <a:t> </a:t>
            </a:r>
            <a:r>
              <a:rPr lang="ru-RU" dirty="0" err="1"/>
              <a:t>наступне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.</a:t>
            </a:r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9626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/>
              <a:t>Бригадно-</a:t>
            </a:r>
            <a:r>
              <a:rPr lang="ru-RU" b="1" dirty="0" err="1"/>
              <a:t>лабораторна</a:t>
            </a:r>
            <a:r>
              <a:rPr lang="ru-RU" b="1" dirty="0"/>
              <a:t> форма</a:t>
            </a:r>
            <a:r>
              <a:rPr lang="ru-RU" dirty="0"/>
              <a:t> - </a:t>
            </a:r>
            <a:r>
              <a:rPr lang="ru-RU" dirty="0" err="1"/>
              <a:t>радянська</a:t>
            </a:r>
            <a:r>
              <a:rPr lang="ru-RU" dirty="0"/>
              <a:t> </a:t>
            </a:r>
            <a:r>
              <a:rPr lang="ru-RU" dirty="0" err="1"/>
              <a:t>модифікація</a:t>
            </a:r>
            <a:r>
              <a:rPr lang="ru-RU" dirty="0"/>
              <a:t> на </a:t>
            </a:r>
            <a:r>
              <a:rPr lang="ru-RU" dirty="0" err="1"/>
              <a:t>колективістських</a:t>
            </a:r>
            <a:r>
              <a:rPr lang="ru-RU" dirty="0"/>
              <a:t> засадах</a:t>
            </a:r>
          </a:p>
          <a:p>
            <a:pPr marL="0" indent="0">
              <a:buNone/>
            </a:pPr>
            <a:r>
              <a:rPr lang="uk-UA" dirty="0"/>
              <a:t>Це була своєрідна спроба модернізувати систему дальтон-плану на колективістських засадах. З учнів класу формували бригади   по 5-9 осіб, на чолі яких стояли обрані бригадири. Навчальні завдання у вигляді планів давались на бригаду, яка мала працювати над його виконанням. Після закінчення визначеного періоду бригадир звітував перед педагогом про виконання завдання, на основі чого оцінювалась робота членів бригади.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921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: </a:t>
            </a:r>
            <a:r>
              <a:rPr lang="ru-RU" b="1" dirty="0" err="1"/>
              <a:t>класифікація</a:t>
            </a:r>
            <a:r>
              <a:rPr lang="ru-RU" b="1" dirty="0"/>
              <a:t> та </a:t>
            </a:r>
            <a:r>
              <a:rPr lang="ru-RU" b="1" dirty="0" smtClean="0"/>
              <a:t>характеристика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поняття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Впорядковані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взаємопов'язаної</a:t>
            </a:r>
            <a:r>
              <a:rPr lang="ru-RU" dirty="0"/>
              <a:t>, </a:t>
            </a:r>
            <a:r>
              <a:rPr lang="ru-RU" dirty="0" err="1"/>
              <a:t>цілеспрямованої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педагога й </a:t>
            </a:r>
            <a:r>
              <a:rPr lang="ru-RU" dirty="0" err="1"/>
              <a:t>студентів</a:t>
            </a:r>
            <a:r>
              <a:rPr lang="ru-RU" dirty="0"/>
              <a:t> для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розв'язання</a:t>
            </a:r>
            <a:r>
              <a:rPr lang="ru-RU" dirty="0"/>
              <a:t> </a:t>
            </a:r>
            <a:r>
              <a:rPr lang="ru-RU" dirty="0" err="1"/>
              <a:t>навчально-виховних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Прийоми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Складова</a:t>
            </a:r>
            <a:r>
              <a:rPr lang="ru-RU" dirty="0"/>
              <a:t> методу,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педагога й </a:t>
            </a:r>
            <a:r>
              <a:rPr lang="ru-RU" dirty="0" err="1"/>
              <a:t>студентів</a:t>
            </a:r>
            <a:r>
              <a:rPr lang="ru-RU" dirty="0"/>
              <a:t> для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методологічних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Засоби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Навчальне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пізнавальної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(книги, </a:t>
            </a:r>
            <a:r>
              <a:rPr lang="ru-RU" dirty="0" err="1"/>
              <a:t>письмове</a:t>
            </a:r>
            <a:r>
              <a:rPr lang="ru-RU" dirty="0"/>
              <a:t> </a:t>
            </a:r>
            <a:r>
              <a:rPr lang="ru-RU" dirty="0" err="1"/>
              <a:t>приладдя</a:t>
            </a:r>
            <a:r>
              <a:rPr lang="ru-RU" dirty="0"/>
              <a:t>, </a:t>
            </a:r>
            <a:r>
              <a:rPr lang="ru-RU" dirty="0" err="1"/>
              <a:t>лабораторне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b="1" dirty="0"/>
              <a:t>Три </a:t>
            </a:r>
            <a:r>
              <a:rPr lang="ru-RU" b="1" dirty="0" err="1"/>
              <a:t>групи</a:t>
            </a:r>
            <a:r>
              <a:rPr lang="ru-RU" b="1" dirty="0"/>
              <a:t> </a:t>
            </a:r>
            <a:r>
              <a:rPr lang="ru-RU" b="1" dirty="0" err="1"/>
              <a:t>методів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:</a:t>
            </a:r>
          </a:p>
          <a:p>
            <a:pPr>
              <a:buFont typeface="+mj-lt"/>
              <a:buAutoNum type="arabicPeriod"/>
            </a:pPr>
            <a:r>
              <a:rPr lang="ru-RU" b="1" dirty="0" err="1"/>
              <a:t>Словесні</a:t>
            </a:r>
            <a:r>
              <a:rPr lang="ru-RU" b="1" dirty="0"/>
              <a:t> </a:t>
            </a:r>
            <a:r>
              <a:rPr lang="ru-RU" b="1" dirty="0" err="1"/>
              <a:t>методи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Наочні</a:t>
            </a:r>
            <a:r>
              <a:rPr lang="ru-RU" b="1" dirty="0"/>
              <a:t> </a:t>
            </a:r>
            <a:r>
              <a:rPr lang="ru-RU" b="1" dirty="0" err="1"/>
              <a:t>методи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b="1" dirty="0" err="1"/>
              <a:t>Практичні</a:t>
            </a:r>
            <a:r>
              <a:rPr lang="ru-RU" b="1" dirty="0"/>
              <a:t> </a:t>
            </a:r>
            <a:r>
              <a:rPr lang="ru-RU" b="1" dirty="0" err="1"/>
              <a:t>методи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0635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1279</Words>
  <Application>Microsoft Office PowerPoint</Application>
  <PresentationFormat>Экран (4:3)</PresentationFormat>
  <Paragraphs>212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Історія та культура України</vt:lpstr>
      <vt:lpstr>Тема 1: Феномен української історії та культури</vt:lpstr>
      <vt:lpstr> Особливості вітчизняної історії та її значення </vt:lpstr>
      <vt:lpstr> Роль історії у формуванні суспільства </vt:lpstr>
      <vt:lpstr>Форми організації навчання </vt:lpstr>
      <vt:lpstr>Еволюція навчальних систем </vt:lpstr>
      <vt:lpstr>Інші системи:</vt:lpstr>
      <vt:lpstr>Презентация PowerPoint</vt:lpstr>
      <vt:lpstr>Методи навчання: класифікація та характеристика</vt:lpstr>
      <vt:lpstr>Словесні методи навчання </vt:lpstr>
      <vt:lpstr>Наочні та практичні методи</vt:lpstr>
      <vt:lpstr>Методологічний апарат історичної науки</vt:lpstr>
      <vt:lpstr>Предметні напрямки курсу Історія України:</vt:lpstr>
      <vt:lpstr>Періодизація історії України: стародавній-середньовічний періоди</vt:lpstr>
      <vt:lpstr>Періодизація: новий час та імперський період</vt:lpstr>
      <vt:lpstr>Періодизація: XX-XXI століття </vt:lpstr>
      <vt:lpstr>Поняття культури та її структура</vt:lpstr>
      <vt:lpstr>Функції культури та завдання її вивчення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та культура України</dc:title>
  <dc:creator>Пользователь</dc:creator>
  <cp:lastModifiedBy>Пользователь</cp:lastModifiedBy>
  <cp:revision>6</cp:revision>
  <dcterms:created xsi:type="dcterms:W3CDTF">2025-09-02T07:46:11Z</dcterms:created>
  <dcterms:modified xsi:type="dcterms:W3CDTF">2026-01-27T11:30:15Z</dcterms:modified>
</cp:coreProperties>
</file>