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embeddedFontLst>
    <p:embeddedFont>
      <p:font typeface="Oswald" panose="00000500000000000000" pitchFamily="2" charset="-52"/>
      <p:regular r:id="rId15"/>
      <p:bold r:id="rId16"/>
    </p:embeddedFont>
    <p:embeddedFont>
      <p:font typeface="Urbanis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2ACD5D-6AD3-4F4E-B14F-B7423425D6D8}">
  <a:tblStyle styleId="{772ACD5D-6AD3-4F4E-B14F-B7423425D6D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238375"/>
            <a:ext cx="116014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ТЕМА 10. ВІЗУАЛІЗАЦІЯ ТА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 ПРОЄКТНА ДОКУМЕНТАЦІЯ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105275"/>
            <a:ext cx="110490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Мета: фінальна підготовка та оформлення результатів проєктування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794225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DXF / DWG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866775" y="4100512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Для передачі в сторонні CAD-системи та маркшейдерське ПЗ.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4572524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PDF (VECTOR)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4645074" y="4100512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Для друку та затвердження документації без втрати якості.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8350824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EXCEL (CSV)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8423374" y="4100512"/>
            <a:ext cx="2901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Експорт відомостей обсягів, координат та специфікацій обладнання.</a:t>
            </a:r>
            <a:endParaRPr/>
          </a:p>
        </p:txBody>
      </p:sp>
      <p:pic>
        <p:nvPicPr>
          <p:cNvPr id="230" name="Google Shape;230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6725" y="2795587"/>
            <a:ext cx="361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875" y="279558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93324" y="2795587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ЕКСПОРТ ТА ІНТЕРОПЕРАБЕЛЬНІСТЬ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1000125" y="2957512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Невідповідність масштабів: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різні масштаби на плані та в основному написі.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1000125" y="3481387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Нашарування тексту: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накладання підписів на лінії контурів або штрихування.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1000125" y="4005262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Відсутність легенди: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використання авторських знаків без пояснення.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1000125" y="4529137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Помилки експорту: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"биті" шрифти або втрата ваги ліній при переході в PDF.</a:t>
            </a:r>
            <a:endParaRPr/>
          </a:p>
        </p:txBody>
      </p:sp>
      <p:pic>
        <p:nvPicPr>
          <p:cNvPr id="244" name="Google Shape;24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9956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51948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0433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567237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ТИПОВІ ПОМИЛКИ ОФОРМЛЕННЯ</a:t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295275" y="2066925"/>
            <a:ext cx="116014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ЗАПИТАННЯ?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571500" y="3057525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Час для фінальних уточнень перед здачею.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52725"/>
            <a:ext cx="52863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752725"/>
            <a:ext cx="52863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62025" y="3143250"/>
            <a:ext cx="4730591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КОМУНІКАЦІЯ ІДЕЙ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62025" y="3714750"/>
            <a:ext cx="45053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Візуалізація перетворює складні цифрові масиви на зрозумілі образи для інвесторів, регуляторів та виконавців.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724650" y="3143250"/>
            <a:ext cx="4730591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КОНТРОЛЬ ПОМИЛОК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24650" y="3714750"/>
            <a:ext cx="45053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Графічне представлення дозволяє миттєво виявити просторові колізії, які важко помітити в табличних даних.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РОЛЬ ВІЗУАЛІЗАЦІЇ В ПРОЄКТІ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62212"/>
            <a:ext cx="3492549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94225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СТАНДАРТИЗАЦІЯ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66775" y="4100512"/>
            <a:ext cx="2901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Дотримання ДСТУ та галузевих стандартів оформлення креслень.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4572524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ЧИТАБЕЛЬНІСТЬ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645074" y="4100512"/>
            <a:ext cx="2901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Виразність ліній, шрифтів та умовних позначень незалежно від масштабу.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350824" y="3529012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ТОЧНІСТЬ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423374" y="4100512"/>
            <a:ext cx="2901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Повна відповідність графічних елементів числовим даним моделі.</a:t>
            </a:r>
            <a:endParaRPr/>
          </a:p>
        </p:txBody>
      </p:sp>
      <p:pic>
        <p:nvPicPr>
          <p:cNvPr id="114" name="Google Shape;11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575" y="279558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9300" y="2795587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36174" y="2795587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ВИМОГИ ДО ПРОЄКТНОЇ ГРАФІКИ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010092"/>
            <a:ext cx="5686425" cy="5528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1381125" y="2790825"/>
            <a:ext cx="4476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Координатна сітка: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обов'язкова прив'язка до державної системи координат.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381125" y="3600450"/>
            <a:ext cx="4476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Експлікація: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перелік споруд, відвалів та виробок з умовними знаками.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381125" y="4410075"/>
            <a:ext cx="4476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Орієнтація: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вказання напрямку на Північ та масштабної лінійки.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82892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363855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500" y="444817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ОФОРМЛЕННЯ ПЛАНІВ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62000" y="571500"/>
            <a:ext cx="50006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ОФОРМЛЕННЯ РОЗРІЗІВ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0" y="1785937"/>
            <a:ext cx="6096000" cy="27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571500" y="1571625"/>
            <a:ext cx="52006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ПРОФІЛЬ ВИРОБОК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71500" y="2143125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Геологічні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розрізи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мають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відображати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стратиграфію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рівень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ґрунтових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вод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контури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виймання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571500" y="2857500"/>
            <a:ext cx="49530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Вертикальний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масштаб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припускається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uk-UA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з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більшення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масштабу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вертикалі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кращої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візуалізації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тонких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пластів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але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з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обов'язковим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вказанням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uk-UA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нового масштабу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05087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605087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605087"/>
            <a:ext cx="3492549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794225" y="3671887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ТРАНСПОРТНІ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866775" y="4243387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Логістичні ланцюги, радіуси поворотів та ухили доріг.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4572524" y="3671887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ВЕНТИЛЯЦІЙНІ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4645074" y="4243387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Напрямки потоків повітря та розташування вентиляторів.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350824" y="3671887"/>
            <a:ext cx="304709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КОМУНІКАЦІЙНІ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423374" y="4243387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Мережі електропостачання та водовідливу.</a:t>
            </a:r>
            <a:endParaRPr/>
          </a:p>
        </p:txBody>
      </p:sp>
      <p:pic>
        <p:nvPicPr>
          <p:cNvPr id="159" name="Google Shape;159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17662" y="2938462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875" y="293846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93324" y="2938462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ОФОРМЛЕННЯ СХЕМ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62150"/>
            <a:ext cx="110490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1057275" y="2447925"/>
            <a:ext cx="10581322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3D-ВІЗУАЛІЗАЦІЯ ОБ'ЄКТІВ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057275" y="3152775"/>
            <a:ext cx="10077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Створення фотореалістичних рендерів гірничого відводу дозволяє оцінити ландшафтну інтеграцію та екологічний вплив ще до початку робіт.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1057275" y="3981450"/>
            <a:ext cx="100774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Використання текстур порід, тіней та атмосферних ефектів для презентацій вищого рівня.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937" y="2119312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6334125" y="2643187"/>
            <a:ext cx="5550693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ВПЛИВ НА СТЕЙКХОЛДЕРІВ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6334125" y="3214687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Якісна презентаційна модель — це інструмент продажу проєкту. Вона демонструє професіоналізм команди та глибину опрацювання деталей.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6334125" y="4214812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Інтерактивні VR/AR моделі дозволяють "пройтися" кар'єром або шахтою, що забезпечує неперевершений рівень занурення.</a:t>
            </a:r>
            <a:endParaRPr/>
          </a:p>
        </p:txBody>
      </p:sp>
      <p:pic>
        <p:nvPicPr>
          <p:cNvPr id="182" name="Google Shape;18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037" y="2157412"/>
            <a:ext cx="35433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ПРЕЗЕНТАЦІЙНІ МОДЕЛІ</a:t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p21"/>
          <p:cNvGraphicFramePr/>
          <p:nvPr>
            <p:extLst>
              <p:ext uri="{D42A27DB-BD31-4B8C-83A1-F6EECF244321}">
                <p14:modId xmlns:p14="http://schemas.microsoft.com/office/powerpoint/2010/main" val="749430671"/>
              </p:ext>
            </p:extLst>
          </p:nvPr>
        </p:nvGraphicFramePr>
        <p:xfrm>
          <a:off x="571500" y="2333625"/>
          <a:ext cx="11049000" cy="3190875"/>
        </p:xfrm>
        <a:graphic>
          <a:graphicData uri="http://schemas.openxmlformats.org/drawingml/2006/table">
            <a:tbl>
              <a:tblPr firstRow="1" bandRow="1">
                <a:noFill/>
                <a:tableStyleId>{772ACD5D-6AD3-4F4E-B14F-B7423425D6D8}</a:tableStyleId>
              </a:tblPr>
              <a:tblGrid>
                <a:gridCol w="40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rgbClr val="00206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Елемент</a:t>
                      </a:r>
                      <a:r>
                        <a:rPr lang="en-US" sz="1500" b="1" i="0" u="none" strike="noStrike" cap="none" dirty="0">
                          <a:solidFill>
                            <a:srgbClr val="00206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1" i="0" u="none" strike="noStrike" cap="none" dirty="0" err="1">
                          <a:solidFill>
                            <a:srgbClr val="00206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контролю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rgbClr val="00206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Вимога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rgbClr val="00206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Статус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Рамка</a:t>
                      </a: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та</a:t>
                      </a: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основний</a:t>
                      </a: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напис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Заповнено згідно з шифром проєкту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Шари</a:t>
                      </a: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(Layers)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Розділені за типами об'єктів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Товщина</a:t>
                      </a: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ліній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Налаштована для друку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Легенда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Присутні всі використані символи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1" name="Google Shape;191;p21"/>
          <p:cNvSpPr/>
          <p:nvPr/>
        </p:nvSpPr>
        <p:spPr>
          <a:xfrm>
            <a:off x="571500" y="2957512"/>
            <a:ext cx="400942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4580929" y="2957512"/>
            <a:ext cx="5506194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10087123" y="2957512"/>
            <a:ext cx="15333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571500" y="3595687"/>
            <a:ext cx="400942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4580929" y="3595687"/>
            <a:ext cx="5506194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0087123" y="3595687"/>
            <a:ext cx="15333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71500" y="4233862"/>
            <a:ext cx="400942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4580929" y="4233862"/>
            <a:ext cx="5506194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0087123" y="4233862"/>
            <a:ext cx="15333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71500" y="4872037"/>
            <a:ext cx="400942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4580929" y="4872037"/>
            <a:ext cx="5506194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10087123" y="4872037"/>
            <a:ext cx="15333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571500" y="5510212"/>
            <a:ext cx="400942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580929" y="5510212"/>
            <a:ext cx="5506194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10087123" y="5510212"/>
            <a:ext cx="15333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3829050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446722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319087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5105400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319087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3829050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4467225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573" y="5105400"/>
            <a:ext cx="1714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swald"/>
                <a:ea typeface="Oswald"/>
                <a:cs typeface="Oswald"/>
                <a:sym typeface="Oswald"/>
              </a:rPr>
              <a:t>ЧЕК-ЛИСТ ПІДГОТОВКИ КРЕСЛЕНЬ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Широкий екран</PresentationFormat>
  <Paragraphs>62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Calibri</vt:lpstr>
      <vt:lpstr>Arial</vt:lpstr>
      <vt:lpstr>Urbanist</vt:lpstr>
      <vt:lpstr>Oswald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1</cp:revision>
  <dcterms:modified xsi:type="dcterms:W3CDTF">2026-01-30T12:00:59Z</dcterms:modified>
</cp:coreProperties>
</file>