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Cambria Math" panose="02040503050406030204" pitchFamily="18" charset="0"/>
      <p:regular r:id="rId17"/>
    </p:embeddedFont>
    <p:embeddedFont>
      <p:font typeface="Inter" panose="020B0604020202020204" charset="0"/>
      <p:regular r:id="rId18"/>
      <p:bold r:id="rId19"/>
      <p:italic r:id="rId20"/>
      <p:boldItalic r:id="rId21"/>
    </p:embeddedFon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Poppins" panose="00000500000000000000" pitchFamily="2" charset="0"/>
      <p:regular r:id="rId26"/>
      <p:bold r:id="rId27"/>
      <p:italic r:id="rId28"/>
      <p:boldItalic r:id="rId29"/>
    </p:embeddedFont>
    <p:embeddedFont>
      <p:font typeface="Poppins SemiBold" panose="020B0502040204020203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03BC0F-1751-47BA-AFBC-45683BFEE4DE}">
  <a:tblStyle styleId="{8D03BC0F-1751-47BA-AFBC-45683BFEE4D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98" y="28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1906257" y="2352675"/>
            <a:ext cx="8379484" cy="146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50" b="1" i="0" u="none" strike="noStrike" cap="none">
                <a:solidFill>
                  <a:srgbClr val="F8FAFC"/>
                </a:solidFill>
                <a:latin typeface="Poppins"/>
                <a:ea typeface="Poppins"/>
                <a:cs typeface="Poppins"/>
                <a:sym typeface="Poppins"/>
              </a:rPr>
              <a:t>Оптимізація та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250" b="1" i="0" u="none" strike="noStrike" cap="none">
                <a:solidFill>
                  <a:srgbClr val="F59E0B"/>
                </a:solidFill>
                <a:latin typeface="Poppins"/>
                <a:ea typeface="Poppins"/>
                <a:cs typeface="Poppins"/>
                <a:sym typeface="Poppins"/>
              </a:rPr>
              <a:t>варіантне проєктування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1824781" y="4010025"/>
            <a:ext cx="8542436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Тема 9. Методологія інженерного вибору та техніко-економічного обґрунтування гірничих проєктів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524000"/>
            <a:ext cx="110490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2"/>
          <p:cNvSpPr txBox="1"/>
          <p:nvPr/>
        </p:nvSpPr>
        <p:spPr>
          <a:xfrm>
            <a:off x="1112639" y="4562475"/>
            <a:ext cx="9966573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Пропорційне підвищення ККД обладнання при переході на автоматизовані та комбіновані схеми транспортування.</a:t>
            </a:r>
            <a:endParaRPr/>
          </a:p>
        </p:txBody>
      </p:sp>
      <p:sp>
        <p:nvSpPr>
          <p:cNvPr id="212" name="Google Shape;212;p22"/>
          <p:cNvSpPr txBox="1"/>
          <p:nvPr/>
        </p:nvSpPr>
        <p:spPr>
          <a:xfrm>
            <a:off x="762000" y="571500"/>
            <a:ext cx="1140142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F8FAF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Аналіз </a:t>
            </a:r>
            <a:r>
              <a:rPr lang="en-US" sz="3000" b="0" i="0" u="none" strike="noStrike" cap="none">
                <a:solidFill>
                  <a:srgbClr val="F59E0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технологічної</a:t>
            </a:r>
            <a:r>
              <a:rPr lang="en-US" sz="3000" b="0" i="0" u="none" strike="noStrike" cap="none">
                <a:solidFill>
                  <a:srgbClr val="F8FAF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ефективності</a:t>
            </a:r>
            <a:endParaRPr/>
          </a:p>
        </p:txBody>
      </p:sp>
      <p:sp>
        <p:nvSpPr>
          <p:cNvPr id="213" name="Google Shape;213;p22"/>
          <p:cNvSpPr/>
          <p:nvPr/>
        </p:nvSpPr>
        <p:spPr>
          <a:xfrm>
            <a:off x="571500" y="571500"/>
            <a:ext cx="76200" cy="571500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524000"/>
            <a:ext cx="110490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3"/>
          <p:cNvSpPr txBox="1"/>
          <p:nvPr/>
        </p:nvSpPr>
        <p:spPr>
          <a:xfrm>
            <a:off x="1285130" y="5634037"/>
            <a:ext cx="9621738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Транспортна складова залишається домінуючою статтею витрат, що підтверджує пріоритетність її оптимізації.</a:t>
            </a:r>
            <a:endParaRPr/>
          </a:p>
        </p:txBody>
      </p:sp>
      <p:sp>
        <p:nvSpPr>
          <p:cNvPr id="221" name="Google Shape;221;p23"/>
          <p:cNvSpPr txBox="1"/>
          <p:nvPr/>
        </p:nvSpPr>
        <p:spPr>
          <a:xfrm>
            <a:off x="762000" y="571500"/>
            <a:ext cx="1140142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F8FAF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Економічні </a:t>
            </a:r>
            <a:r>
              <a:rPr lang="en-US" sz="3000" b="0" i="0" u="none" strike="noStrike" cap="none">
                <a:solidFill>
                  <a:srgbClr val="F59E0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показники</a:t>
            </a:r>
            <a:r>
              <a:rPr lang="en-US" sz="3000" b="0" i="0" u="none" strike="noStrike" cap="none">
                <a:solidFill>
                  <a:srgbClr val="F8FAF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ТЕО</a:t>
            </a:r>
            <a:endParaRPr/>
          </a:p>
        </p:txBody>
      </p:sp>
      <p:sp>
        <p:nvSpPr>
          <p:cNvPr id="222" name="Google Shape;222;p23"/>
          <p:cNvSpPr/>
          <p:nvPr/>
        </p:nvSpPr>
        <p:spPr>
          <a:xfrm>
            <a:off x="571500" y="571500"/>
            <a:ext cx="76200" cy="571500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1624012"/>
            <a:ext cx="3838872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6122" y="1624012"/>
            <a:ext cx="3838872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20745" y="1624012"/>
            <a:ext cx="2799903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4"/>
          <p:cNvSpPr txBox="1"/>
          <p:nvPr/>
        </p:nvSpPr>
        <p:spPr>
          <a:xfrm>
            <a:off x="571500" y="5434012"/>
            <a:ext cx="3838872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Фінансове моделювання та аналіз чутливості проєкту.</a:t>
            </a:r>
            <a:endParaRPr/>
          </a:p>
        </p:txBody>
      </p:sp>
      <p:sp>
        <p:nvSpPr>
          <p:cNvPr id="231" name="Google Shape;231;p24"/>
          <p:cNvSpPr txBox="1"/>
          <p:nvPr/>
        </p:nvSpPr>
        <p:spPr>
          <a:xfrm>
            <a:off x="4696122" y="5434012"/>
            <a:ext cx="3838872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Цифрові двійники для імітаційного моделювання процесів.</a:t>
            </a:r>
            <a:endParaRPr/>
          </a:p>
        </p:txBody>
      </p:sp>
      <p:sp>
        <p:nvSpPr>
          <p:cNvPr id="232" name="Google Shape;232;p24"/>
          <p:cNvSpPr txBox="1"/>
          <p:nvPr/>
        </p:nvSpPr>
        <p:spPr>
          <a:xfrm>
            <a:off x="8820745" y="5434012"/>
            <a:ext cx="2799903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Оцінка екологічного впливу та ризиків проєкту.</a:t>
            </a:r>
            <a:endParaRPr/>
          </a:p>
        </p:txBody>
      </p:sp>
      <p:pic>
        <p:nvPicPr>
          <p:cNvPr id="233" name="Google Shape;233;p2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1025" y="1633537"/>
            <a:ext cx="3819822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05647" y="1633537"/>
            <a:ext cx="3819822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4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830270" y="1633537"/>
            <a:ext cx="2780853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4"/>
          <p:cNvSpPr txBox="1"/>
          <p:nvPr/>
        </p:nvSpPr>
        <p:spPr>
          <a:xfrm>
            <a:off x="762000" y="571500"/>
            <a:ext cx="1140142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F8FAF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Інструменти </a:t>
            </a:r>
            <a:r>
              <a:rPr lang="en-US" sz="3000" b="0" i="0" u="none" strike="noStrike" cap="none">
                <a:solidFill>
                  <a:srgbClr val="F59E0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проєктного</a:t>
            </a:r>
            <a:r>
              <a:rPr lang="en-US" sz="3000" b="0" i="0" u="none" strike="noStrike" cap="none">
                <a:solidFill>
                  <a:srgbClr val="F8FAF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аналізу</a:t>
            </a:r>
            <a:endParaRPr/>
          </a:p>
        </p:txBody>
      </p:sp>
      <p:sp>
        <p:nvSpPr>
          <p:cNvPr id="237" name="Google Shape;237;p24"/>
          <p:cNvSpPr/>
          <p:nvPr/>
        </p:nvSpPr>
        <p:spPr>
          <a:xfrm>
            <a:off x="571500" y="571500"/>
            <a:ext cx="76200" cy="571500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5"/>
          <p:cNvSpPr txBox="1"/>
          <p:nvPr/>
        </p:nvSpPr>
        <p:spPr>
          <a:xfrm>
            <a:off x="2238375" y="2362200"/>
            <a:ext cx="81438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F8FAFC"/>
                </a:solidFill>
                <a:latin typeface="Lato"/>
                <a:ea typeface="Lato"/>
                <a:cs typeface="Lato"/>
                <a:sym typeface="Lato"/>
              </a:rPr>
              <a:t>Варіантність: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Єдиний шлях до знаходження істинного оптимуму - це розробка та порівняння альтернатив.</a:t>
            </a:r>
            <a:endParaRPr/>
          </a:p>
        </p:txBody>
      </p:sp>
      <p:sp>
        <p:nvSpPr>
          <p:cNvPr id="244" name="Google Shape;244;p25"/>
          <p:cNvSpPr txBox="1"/>
          <p:nvPr/>
        </p:nvSpPr>
        <p:spPr>
          <a:xfrm>
            <a:off x="2238375" y="3209925"/>
            <a:ext cx="81438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F8FAFC"/>
                </a:solidFill>
                <a:latin typeface="Lato"/>
                <a:ea typeface="Lato"/>
                <a:cs typeface="Lato"/>
                <a:sym typeface="Lato"/>
              </a:rPr>
              <a:t>Комплексний підхід: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Оптимізація одного параметру (напр. БВР) не має сенсу без врахування впливу на суміжні процеси.</a:t>
            </a:r>
            <a:endParaRPr/>
          </a:p>
        </p:txBody>
      </p:sp>
      <p:sp>
        <p:nvSpPr>
          <p:cNvPr id="245" name="Google Shape;245;p25"/>
          <p:cNvSpPr txBox="1"/>
          <p:nvPr/>
        </p:nvSpPr>
        <p:spPr>
          <a:xfrm>
            <a:off x="2238375" y="4057650"/>
            <a:ext cx="81438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F8FAFC"/>
                </a:solidFill>
                <a:latin typeface="Lato"/>
                <a:ea typeface="Lato"/>
                <a:cs typeface="Lato"/>
                <a:sym typeface="Lato"/>
              </a:rPr>
              <a:t>Цифровізація: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Сучасне ПЗ дозволяє проводити багатоваріантні розрахунки в реальному часі.</a:t>
            </a:r>
            <a:endParaRPr/>
          </a:p>
        </p:txBody>
      </p:sp>
      <p:sp>
        <p:nvSpPr>
          <p:cNvPr id="246" name="Google Shape;246;p25"/>
          <p:cNvSpPr txBox="1"/>
          <p:nvPr/>
        </p:nvSpPr>
        <p:spPr>
          <a:xfrm>
            <a:off x="2238375" y="4905375"/>
            <a:ext cx="81438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F8FAFC"/>
                </a:solidFill>
                <a:latin typeface="Lato"/>
                <a:ea typeface="Lato"/>
                <a:cs typeface="Lato"/>
                <a:sym typeface="Lato"/>
              </a:rPr>
              <a:t>Кінцевий вибір: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Базується на балансі між технічною надійністю та максимізацією NPV.</a:t>
            </a:r>
            <a:endParaRPr/>
          </a:p>
        </p:txBody>
      </p:sp>
      <p:pic>
        <p:nvPicPr>
          <p:cNvPr id="247" name="Google Shape;247;p2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9750" y="2400300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09750" y="3248025"/>
            <a:ext cx="2857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09750" y="4095750"/>
            <a:ext cx="2571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09750" y="4943475"/>
            <a:ext cx="200025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5"/>
          <p:cNvSpPr txBox="1"/>
          <p:nvPr/>
        </p:nvSpPr>
        <p:spPr>
          <a:xfrm>
            <a:off x="762000" y="571500"/>
            <a:ext cx="1140142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F8FAF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Підсумки та </a:t>
            </a:r>
            <a:r>
              <a:rPr lang="en-US" sz="3000" b="0" i="0" u="none" strike="noStrike" cap="none">
                <a:solidFill>
                  <a:srgbClr val="F59E0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вибір</a:t>
            </a:r>
            <a:r>
              <a:rPr lang="en-US" sz="3000" b="0" i="0" u="none" strike="noStrike" cap="none">
                <a:solidFill>
                  <a:srgbClr val="F8FAF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рішення</a:t>
            </a:r>
            <a:endParaRPr/>
          </a:p>
        </p:txBody>
      </p:sp>
      <p:sp>
        <p:nvSpPr>
          <p:cNvPr id="252" name="Google Shape;252;p25"/>
          <p:cNvSpPr/>
          <p:nvPr/>
        </p:nvSpPr>
        <p:spPr>
          <a:xfrm>
            <a:off x="571500" y="571500"/>
            <a:ext cx="76200" cy="571500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2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59;p25">
            <a:extLst>
              <a:ext uri="{FF2B5EF4-FFF2-40B4-BE49-F238E27FC236}">
                <a16:creationId xmlns:a16="http://schemas.microsoft.com/office/drawing/2014/main" id="{26B3147C-84B7-77E8-AD84-9F317F43DCEC}"/>
              </a:ext>
            </a:extLst>
          </p:cNvPr>
          <p:cNvSpPr txBox="1"/>
          <p:nvPr/>
        </p:nvSpPr>
        <p:spPr>
          <a:xfrm>
            <a:off x="295275" y="2124075"/>
            <a:ext cx="11601450" cy="117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50" b="1" i="0" u="none" strike="noStrike" cap="none">
                <a:solidFill>
                  <a:srgbClr val="F8FAFC"/>
                </a:solidFill>
                <a:latin typeface="Poppins"/>
                <a:ea typeface="Poppins"/>
                <a:cs typeface="Poppins"/>
                <a:sym typeface="Poppins"/>
              </a:rPr>
              <a:t>Запитання?</a:t>
            </a:r>
            <a:endParaRPr/>
          </a:p>
        </p:txBody>
      </p:sp>
      <p:sp>
        <p:nvSpPr>
          <p:cNvPr id="3" name="Google Shape;260;p25">
            <a:extLst>
              <a:ext uri="{FF2B5EF4-FFF2-40B4-BE49-F238E27FC236}">
                <a16:creationId xmlns:a16="http://schemas.microsoft.com/office/drawing/2014/main" id="{D37E6A21-FD2A-3EFF-EDE0-04FBF9FEFED9}"/>
              </a:ext>
            </a:extLst>
          </p:cNvPr>
          <p:cNvSpPr txBox="1"/>
          <p:nvPr/>
        </p:nvSpPr>
        <p:spPr>
          <a:xfrm>
            <a:off x="571500" y="3486150"/>
            <a:ext cx="110490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Варіантне</a:t>
            </a:r>
            <a:r>
              <a:rPr lang="en-US" sz="18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8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планування</a:t>
            </a:r>
            <a:r>
              <a:rPr lang="en-US" sz="18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— </a:t>
            </a:r>
            <a:r>
              <a:rPr lang="uk-UA" sz="18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основа техніко-економічного обґрунтування</a:t>
            </a:r>
            <a:r>
              <a:rPr lang="en-US" sz="18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/>
          </a:p>
        </p:txBody>
      </p:sp>
      <p:sp>
        <p:nvSpPr>
          <p:cNvPr id="4" name="Google Shape;261;p25">
            <a:extLst>
              <a:ext uri="{FF2B5EF4-FFF2-40B4-BE49-F238E27FC236}">
                <a16:creationId xmlns:a16="http://schemas.microsoft.com/office/drawing/2014/main" id="{DC39158C-C08B-69F8-13A8-9F02E2D9B49E}"/>
              </a:ext>
            </a:extLst>
          </p:cNvPr>
          <p:cNvSpPr txBox="1"/>
          <p:nvPr/>
        </p:nvSpPr>
        <p:spPr>
          <a:xfrm>
            <a:off x="571500" y="4543425"/>
            <a:ext cx="110490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59E0B"/>
                </a:solidFill>
                <a:latin typeface="Inter"/>
                <a:ea typeface="Inter"/>
                <a:cs typeface="Inter"/>
                <a:sym typeface="Inter"/>
              </a:rPr>
              <a:t>ДЯКУЮ ЗА УВАГУ!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498824"/>
            <a:ext cx="3492549" cy="4224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2498824"/>
            <a:ext cx="3492549" cy="4224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2498824"/>
            <a:ext cx="3492549" cy="4224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4400" y="6018907"/>
            <a:ext cx="2806749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92699" y="6018907"/>
            <a:ext cx="2806749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70999" y="5618857"/>
            <a:ext cx="2806749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571500" y="1447502"/>
            <a:ext cx="9525000" cy="67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E2E8F0"/>
                </a:solidFill>
                <a:latin typeface="Inter"/>
                <a:ea typeface="Inter"/>
                <a:cs typeface="Inter"/>
                <a:sym typeface="Inter"/>
              </a:rPr>
              <a:t>Це метод інженерного пошуку, що полягає у розробці декількох альтернативних технічних рішень (варіантів) для одного об'єкта з метою їх порівняльного аналізу.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844231" y="3727549"/>
            <a:ext cx="2947087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59E0B"/>
                </a:solidFill>
                <a:latin typeface="Poppins"/>
                <a:ea typeface="Poppins"/>
                <a:cs typeface="Poppins"/>
                <a:sym typeface="Poppins"/>
              </a:rPr>
              <a:t>Генерація альтернатив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914400" y="4670524"/>
            <a:ext cx="2806749" cy="115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Створення різних сценаріїв розкриття, систем розробки та схем транспортування на основі 3D-моделі.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4622530" y="3727549"/>
            <a:ext cx="2947087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59E0B"/>
                </a:solidFill>
                <a:latin typeface="Poppins"/>
                <a:ea typeface="Poppins"/>
                <a:cs typeface="Poppins"/>
                <a:sym typeface="Poppins"/>
              </a:rPr>
              <a:t>Параметрична оцінка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4692366" y="4518126"/>
            <a:ext cx="2806749" cy="115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Розрахунок</a:t>
            </a:r>
            <a:r>
              <a:rPr lang="en-US" sz="142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техніко-економічних</a:t>
            </a:r>
            <a:r>
              <a:rPr lang="en-US" sz="142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показників</a:t>
            </a:r>
            <a:r>
              <a:rPr lang="en-US" sz="142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(NPV, </a:t>
            </a:r>
            <a:r>
              <a:rPr lang="en-US" sz="142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собівартість</a:t>
            </a:r>
            <a:r>
              <a:rPr lang="en-US" sz="142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42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капітальні</a:t>
            </a:r>
            <a:r>
              <a:rPr lang="en-US" sz="142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витрати</a:t>
            </a:r>
            <a:r>
              <a:rPr lang="en-US" sz="142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) </a:t>
            </a:r>
            <a:r>
              <a:rPr lang="en-US" sz="142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для</a:t>
            </a:r>
            <a:r>
              <a:rPr lang="en-US" sz="142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кожного</a:t>
            </a:r>
            <a:r>
              <a:rPr lang="en-US" sz="142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варіанту</a:t>
            </a:r>
            <a:r>
              <a:rPr lang="en-US" sz="1425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/>
          </a:p>
        </p:txBody>
      </p:sp>
      <p:sp>
        <p:nvSpPr>
          <p:cNvPr id="96" name="Google Shape;96;p13"/>
          <p:cNvSpPr txBox="1"/>
          <p:nvPr/>
        </p:nvSpPr>
        <p:spPr>
          <a:xfrm>
            <a:off x="8400830" y="3727549"/>
            <a:ext cx="294708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59E0B"/>
                </a:solidFill>
                <a:latin typeface="Poppins"/>
                <a:ea typeface="Poppins"/>
                <a:cs typeface="Poppins"/>
                <a:sym typeface="Poppins"/>
              </a:rPr>
              <a:t>Вибір оптимуму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8470999" y="4270474"/>
            <a:ext cx="2806749" cy="115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Порівняння варіантів за критеріями ефективності та вибір сценарію з найкращим балансом ризиків та прибутку.</a:t>
            </a:r>
            <a:endParaRPr/>
          </a:p>
        </p:txBody>
      </p:sp>
      <p:pic>
        <p:nvPicPr>
          <p:cNvPr id="98" name="Google Shape;98;p13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093862" y="2889349"/>
            <a:ext cx="4476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900737" y="2889349"/>
            <a:ext cx="39052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 descr="image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550449" y="2889349"/>
            <a:ext cx="647700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/>
          <p:nvPr/>
        </p:nvSpPr>
        <p:spPr>
          <a:xfrm>
            <a:off x="809625" y="466427"/>
            <a:ext cx="11351418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F8FAFC"/>
                </a:solidFill>
                <a:latin typeface="Poppins"/>
                <a:ea typeface="Poppins"/>
                <a:cs typeface="Poppins"/>
                <a:sym typeface="Poppins"/>
              </a:rPr>
              <a:t>КОНЦЕПЦІЯ ВАРІАНТНОГО ПРОЄКТУВАННЯ</a:t>
            </a:r>
            <a:endParaRPr/>
          </a:p>
        </p:txBody>
      </p:sp>
      <p:sp>
        <p:nvSpPr>
          <p:cNvPr id="102" name="Google Shape;102;p13"/>
          <p:cNvSpPr/>
          <p:nvPr/>
        </p:nvSpPr>
        <p:spPr>
          <a:xfrm>
            <a:off x="571500" y="466427"/>
            <a:ext cx="95250" cy="600075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543175"/>
            <a:ext cx="5238750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2543175"/>
            <a:ext cx="5238750" cy="272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/>
        </p:nvSpPr>
        <p:spPr>
          <a:xfrm>
            <a:off x="962025" y="2933700"/>
            <a:ext cx="468058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0" i="0" u="none" strike="noStrike" cap="none">
                <a:solidFill>
                  <a:srgbClr val="F59E0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Технічний аспект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962025" y="3514725"/>
            <a:ext cx="44577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Рішення, що забезпечує максимальну безпеку гірничих робіт, стабільність бортів кар'єру та ефективне використання потужностей гірничо-транспортного обладнання.</a:t>
            </a:r>
            <a:endParaRPr/>
          </a:p>
        </p:txBody>
      </p:sp>
      <p:sp>
        <p:nvSpPr>
          <p:cNvPr id="103" name="Google Shape;103;p15"/>
          <p:cNvSpPr txBox="1"/>
          <p:nvPr/>
        </p:nvSpPr>
        <p:spPr>
          <a:xfrm>
            <a:off x="6772275" y="2933700"/>
            <a:ext cx="468058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0" i="0" u="none" strike="noStrike" cap="none">
                <a:solidFill>
                  <a:srgbClr val="F59E0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Економічний аспект</a:t>
            </a:r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6772275" y="3514725"/>
            <a:ext cx="44577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Досягнення мінімальної собівартості видобутку 1 тони руди при заданих обсягах виробництва та забезпеченні цільового рівня прибутковості інвестицій.</a:t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762000" y="571500"/>
            <a:ext cx="1140142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F8FAF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Поняття </a:t>
            </a:r>
            <a:r>
              <a:rPr lang="en-US" sz="3000" b="0" i="0" u="none" strike="noStrike" cap="none">
                <a:solidFill>
                  <a:srgbClr val="F59E0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оптимального</a:t>
            </a:r>
            <a:r>
              <a:rPr lang="en-US" sz="3000" b="0" i="0" u="none" strike="noStrike" cap="none">
                <a:solidFill>
                  <a:srgbClr val="F8FAF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рішення</a:t>
            </a:r>
            <a:endParaRPr/>
          </a:p>
        </p:txBody>
      </p:sp>
      <p:sp>
        <p:nvSpPr>
          <p:cNvPr id="106" name="Google Shape;106;p15"/>
          <p:cNvSpPr/>
          <p:nvPr/>
        </p:nvSpPr>
        <p:spPr>
          <a:xfrm>
            <a:off x="571500" y="571500"/>
            <a:ext cx="76200" cy="571500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000250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/>
        </p:nvSpPr>
        <p:spPr>
          <a:xfrm>
            <a:off x="571500" y="2705100"/>
            <a:ext cx="52387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Процес розробки декількох конкурентних сценаріїв розвитку гірничих робіт, що відрізняються за технічними рішеннями та термінами реалізації.</a:t>
            </a:r>
            <a:endParaRPr/>
          </a:p>
        </p:txBody>
      </p:sp>
      <p:pic>
        <p:nvPicPr>
          <p:cNvPr id="114" name="Google Shape;114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91275" y="2009775"/>
            <a:ext cx="521970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/>
        </p:nvSpPr>
        <p:spPr>
          <a:xfrm>
            <a:off x="838200" y="3810000"/>
            <a:ext cx="1143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16" name="Google Shape;116;p16"/>
          <p:cNvSpPr txBox="1"/>
          <p:nvPr/>
        </p:nvSpPr>
        <p:spPr>
          <a:xfrm>
            <a:off x="952500" y="3810000"/>
            <a:ext cx="48577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Генерація альтернативних схем розкриття.</a:t>
            </a:r>
            <a:endParaRPr/>
          </a:p>
        </p:txBody>
      </p:sp>
      <p:sp>
        <p:nvSpPr>
          <p:cNvPr id="117" name="Google Shape;117;p16"/>
          <p:cNvSpPr txBox="1"/>
          <p:nvPr/>
        </p:nvSpPr>
        <p:spPr>
          <a:xfrm>
            <a:off x="838200" y="4210050"/>
            <a:ext cx="1143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952500" y="4210050"/>
            <a:ext cx="48577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Порівняння напрямків просування фронту.</a:t>
            </a: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838200" y="4610100"/>
            <a:ext cx="1143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20" name="Google Shape;120;p16"/>
          <p:cNvSpPr txBox="1"/>
          <p:nvPr/>
        </p:nvSpPr>
        <p:spPr>
          <a:xfrm>
            <a:off x="952500" y="4610100"/>
            <a:ext cx="48577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Вибір оптимального комплексу техніки.</a:t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762000" y="571500"/>
            <a:ext cx="1140142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F8FAF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Методика </a:t>
            </a:r>
            <a:r>
              <a:rPr lang="en-US" sz="3000" b="0" i="0" u="none" strike="noStrike" cap="none">
                <a:solidFill>
                  <a:srgbClr val="F59E0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варіантного</a:t>
            </a:r>
            <a:r>
              <a:rPr lang="en-US" sz="3000" b="0" i="0" u="none" strike="noStrike" cap="none">
                <a:solidFill>
                  <a:srgbClr val="F8FAF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проєктування</a:t>
            </a:r>
            <a:endParaRPr/>
          </a:p>
        </p:txBody>
      </p:sp>
      <p:sp>
        <p:nvSpPr>
          <p:cNvPr id="122" name="Google Shape;122;p16"/>
          <p:cNvSpPr/>
          <p:nvPr/>
        </p:nvSpPr>
        <p:spPr>
          <a:xfrm>
            <a:off x="571500" y="571500"/>
            <a:ext cx="76200" cy="571500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424112"/>
            <a:ext cx="3492549" cy="296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2424112"/>
            <a:ext cx="3492549" cy="296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2424112"/>
            <a:ext cx="3492549" cy="296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/>
        </p:nvSpPr>
        <p:spPr>
          <a:xfrm>
            <a:off x="794225" y="3452812"/>
            <a:ext cx="3047099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0" i="0" u="none" strike="noStrike" cap="none">
                <a:solidFill>
                  <a:srgbClr val="F59E0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Собівартість</a:t>
            </a:r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866775" y="4033837"/>
            <a:ext cx="2901999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Витрати на видобуток та переробку корисної копалини.</a:t>
            </a:r>
            <a:endParaRPr/>
          </a:p>
        </p:txBody>
      </p:sp>
      <p:sp>
        <p:nvSpPr>
          <p:cNvPr id="133" name="Google Shape;133;p17"/>
          <p:cNvSpPr txBox="1"/>
          <p:nvPr/>
        </p:nvSpPr>
        <p:spPr>
          <a:xfrm>
            <a:off x="4572524" y="3452812"/>
            <a:ext cx="3047099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0" i="0" u="none" strike="noStrike" cap="none">
                <a:solidFill>
                  <a:srgbClr val="F59E0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Безпека</a:t>
            </a:r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4645074" y="4033837"/>
            <a:ext cx="2901999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Мінімізація ризиків обвалів та виробничого травматизму.</a:t>
            </a: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8350824" y="3452812"/>
            <a:ext cx="3047099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0" i="0" u="none" strike="noStrike" cap="none">
                <a:solidFill>
                  <a:srgbClr val="F59E0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NPV</a:t>
            </a:r>
            <a:endParaRPr/>
          </a:p>
        </p:txBody>
      </p:sp>
      <p:sp>
        <p:nvSpPr>
          <p:cNvPr id="136" name="Google Shape;136;p17"/>
          <p:cNvSpPr txBox="1"/>
          <p:nvPr/>
        </p:nvSpPr>
        <p:spPr>
          <a:xfrm>
            <a:off x="8423374" y="4033837"/>
            <a:ext cx="290199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Чиста приведена вартість проєкту за весь термін експлуатації.</a:t>
            </a:r>
            <a:endParaRPr/>
          </a:p>
        </p:txBody>
      </p:sp>
      <p:pic>
        <p:nvPicPr>
          <p:cNvPr id="137" name="Google Shape;137;p1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89100" y="2767012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67400" y="2767012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45699" y="2767012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 txBox="1"/>
          <p:nvPr/>
        </p:nvSpPr>
        <p:spPr>
          <a:xfrm>
            <a:off x="762000" y="571500"/>
            <a:ext cx="1140142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F8FAF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Ключові </a:t>
            </a:r>
            <a:r>
              <a:rPr lang="en-US" sz="3000" b="0" i="0" u="none" strike="noStrike" cap="none">
                <a:solidFill>
                  <a:srgbClr val="F59E0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критерії</a:t>
            </a:r>
            <a:r>
              <a:rPr lang="en-US" sz="3000" b="0" i="0" u="none" strike="noStrike" cap="none">
                <a:solidFill>
                  <a:srgbClr val="F8FAF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оцінки</a:t>
            </a:r>
            <a:endParaRPr/>
          </a:p>
        </p:txBody>
      </p:sp>
      <p:sp>
        <p:nvSpPr>
          <p:cNvPr id="141" name="Google Shape;141;p17"/>
          <p:cNvSpPr/>
          <p:nvPr/>
        </p:nvSpPr>
        <p:spPr>
          <a:xfrm>
            <a:off x="571500" y="571500"/>
            <a:ext cx="76200" cy="571500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7" name="Google Shape;147;p18"/>
          <p:cNvGraphicFramePr/>
          <p:nvPr>
            <p:extLst>
              <p:ext uri="{D42A27DB-BD31-4B8C-83A1-F6EECF244321}">
                <p14:modId xmlns:p14="http://schemas.microsoft.com/office/powerpoint/2010/main" val="4008984807"/>
              </p:ext>
            </p:extLst>
          </p:nvPr>
        </p:nvGraphicFramePr>
        <p:xfrm>
          <a:off x="571500" y="2166937"/>
          <a:ext cx="11048975" cy="3476625"/>
        </p:xfrm>
        <a:graphic>
          <a:graphicData uri="http://schemas.openxmlformats.org/drawingml/2006/table">
            <a:tbl>
              <a:tblPr firstRow="1" bandRow="1">
                <a:noFill/>
                <a:tableStyleId>{8D03BC0F-1751-47BA-AFBC-45683BFEE4DE}</a:tableStyleId>
              </a:tblPr>
              <a:tblGrid>
                <a:gridCol w="282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7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5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F59E0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Показник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F59E0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Варіант А (Базовий)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F59E0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Варіант Б (Оптимізов.)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F59E0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Варіант В (Максимал.)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29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Річний видобуток, млн т</a:t>
                      </a:r>
                      <a:endParaR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4.5</a:t>
                      </a:r>
                      <a:endParaR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5.2</a:t>
                      </a:r>
                      <a:endParaR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6.0</a:t>
                      </a:r>
                      <a:endParaRPr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Собівартість, $/т</a:t>
                      </a:r>
                      <a:endParaR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12.4</a:t>
                      </a:r>
                      <a:endParaR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11.2</a:t>
                      </a:r>
                      <a:endParaR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13.1</a:t>
                      </a:r>
                      <a:endParaRPr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NPV, млн $</a:t>
                      </a:r>
                      <a:endParaR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145</a:t>
                      </a:r>
                      <a:endParaR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182</a:t>
                      </a:r>
                      <a:endParaR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168</a:t>
                      </a:r>
                      <a:endParaRPr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Термін окупності, роки</a:t>
                      </a:r>
                      <a:endParaR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4.2</a:t>
                      </a:r>
                      <a:endParaR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3.5</a:t>
                      </a:r>
                      <a:endParaRPr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4.8</a:t>
                      </a:r>
                      <a:endParaRPr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8" name="Google Shape;148;p18"/>
          <p:cNvSpPr/>
          <p:nvPr/>
        </p:nvSpPr>
        <p:spPr>
          <a:xfrm>
            <a:off x="571500" y="2847975"/>
            <a:ext cx="2824460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3395960" y="2847975"/>
            <a:ext cx="2577107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8"/>
          <p:cNvSpPr/>
          <p:nvPr/>
        </p:nvSpPr>
        <p:spPr>
          <a:xfrm>
            <a:off x="5973067" y="2847975"/>
            <a:ext cx="2847677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8"/>
          <p:cNvSpPr/>
          <p:nvPr/>
        </p:nvSpPr>
        <p:spPr>
          <a:xfrm>
            <a:off x="8820745" y="2847975"/>
            <a:ext cx="2799754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8"/>
          <p:cNvSpPr/>
          <p:nvPr/>
        </p:nvSpPr>
        <p:spPr>
          <a:xfrm>
            <a:off x="571500" y="3543300"/>
            <a:ext cx="2824460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8"/>
          <p:cNvSpPr/>
          <p:nvPr/>
        </p:nvSpPr>
        <p:spPr>
          <a:xfrm>
            <a:off x="3395960" y="3543300"/>
            <a:ext cx="2577107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8"/>
          <p:cNvSpPr/>
          <p:nvPr/>
        </p:nvSpPr>
        <p:spPr>
          <a:xfrm>
            <a:off x="5973067" y="3543300"/>
            <a:ext cx="2847677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8"/>
          <p:cNvSpPr/>
          <p:nvPr/>
        </p:nvSpPr>
        <p:spPr>
          <a:xfrm>
            <a:off x="8820745" y="3543300"/>
            <a:ext cx="2799754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8"/>
          <p:cNvSpPr/>
          <p:nvPr/>
        </p:nvSpPr>
        <p:spPr>
          <a:xfrm>
            <a:off x="571500" y="4238625"/>
            <a:ext cx="2824460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8"/>
          <p:cNvSpPr/>
          <p:nvPr/>
        </p:nvSpPr>
        <p:spPr>
          <a:xfrm>
            <a:off x="3395960" y="4238625"/>
            <a:ext cx="2577107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8"/>
          <p:cNvSpPr/>
          <p:nvPr/>
        </p:nvSpPr>
        <p:spPr>
          <a:xfrm>
            <a:off x="5973067" y="4238625"/>
            <a:ext cx="2847677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8"/>
          <p:cNvSpPr/>
          <p:nvPr/>
        </p:nvSpPr>
        <p:spPr>
          <a:xfrm>
            <a:off x="8820745" y="4238625"/>
            <a:ext cx="2799754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8"/>
          <p:cNvSpPr/>
          <p:nvPr/>
        </p:nvSpPr>
        <p:spPr>
          <a:xfrm>
            <a:off x="571500" y="4933950"/>
            <a:ext cx="2824460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8"/>
          <p:cNvSpPr/>
          <p:nvPr/>
        </p:nvSpPr>
        <p:spPr>
          <a:xfrm>
            <a:off x="3395960" y="4933950"/>
            <a:ext cx="2577107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8"/>
          <p:cNvSpPr/>
          <p:nvPr/>
        </p:nvSpPr>
        <p:spPr>
          <a:xfrm>
            <a:off x="5973067" y="4933950"/>
            <a:ext cx="2847677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8"/>
          <p:cNvSpPr/>
          <p:nvPr/>
        </p:nvSpPr>
        <p:spPr>
          <a:xfrm>
            <a:off x="8820745" y="4933950"/>
            <a:ext cx="2799754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571500" y="5629275"/>
            <a:ext cx="2824460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3395960" y="5629275"/>
            <a:ext cx="2577107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5973067" y="5629275"/>
            <a:ext cx="2847677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8820745" y="5629275"/>
            <a:ext cx="2799754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8"/>
          <p:cNvSpPr txBox="1"/>
          <p:nvPr/>
        </p:nvSpPr>
        <p:spPr>
          <a:xfrm>
            <a:off x="762000" y="571500"/>
            <a:ext cx="1140142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F8FAF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Порівняння </a:t>
            </a:r>
            <a:r>
              <a:rPr lang="en-US" sz="3000" b="0" i="0" u="none" strike="noStrike" cap="none">
                <a:solidFill>
                  <a:srgbClr val="F59E0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технологічних</a:t>
            </a:r>
            <a:r>
              <a:rPr lang="en-US" sz="3000" b="0" i="0" u="none" strike="noStrike" cap="none">
                <a:solidFill>
                  <a:srgbClr val="F8FAF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схем</a:t>
            </a:r>
            <a:endParaRPr/>
          </a:p>
        </p:txBody>
      </p:sp>
      <p:sp>
        <p:nvSpPr>
          <p:cNvPr id="169" name="Google Shape;169;p18"/>
          <p:cNvSpPr/>
          <p:nvPr/>
        </p:nvSpPr>
        <p:spPr>
          <a:xfrm>
            <a:off x="571500" y="571500"/>
            <a:ext cx="76200" cy="571500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2238375"/>
            <a:ext cx="33337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9"/>
          <p:cNvSpPr txBox="1"/>
          <p:nvPr/>
        </p:nvSpPr>
        <p:spPr>
          <a:xfrm>
            <a:off x="6381750" y="2781300"/>
            <a:ext cx="5500687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0" i="0" u="none" strike="noStrike" cap="none">
                <a:solidFill>
                  <a:srgbClr val="F59E0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Геометрія та стійкість</a:t>
            </a:r>
            <a:endParaRPr/>
          </a:p>
        </p:txBody>
      </p:sp>
      <p:sp>
        <p:nvSpPr>
          <p:cNvPr id="177" name="Google Shape;177;p19"/>
          <p:cNvSpPr txBox="1"/>
          <p:nvPr/>
        </p:nvSpPr>
        <p:spPr>
          <a:xfrm>
            <a:off x="6381750" y="3362325"/>
            <a:ext cx="523875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Висота та кут укосу уступу прямо впливають на обсяг розкривних робіт. Оптимізація кутів бортів кар'єру навіть на 1-2 градуси може заощадити мільйони доларів на транспортуванні порожньої породи, не порушуючи при цьому коефіцієнт стійкості масиву.</a:t>
            </a:r>
            <a:endParaRPr/>
          </a:p>
        </p:txBody>
      </p:sp>
      <p:pic>
        <p:nvPicPr>
          <p:cNvPr id="178" name="Google Shape;178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33525" y="2247900"/>
            <a:ext cx="3314700" cy="33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9"/>
          <p:cNvSpPr txBox="1"/>
          <p:nvPr/>
        </p:nvSpPr>
        <p:spPr>
          <a:xfrm>
            <a:off x="762000" y="571500"/>
            <a:ext cx="1140142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F8FAF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Вплив </a:t>
            </a:r>
            <a:r>
              <a:rPr lang="en-US" sz="3000" b="0" i="0" u="none" strike="noStrike" cap="none">
                <a:solidFill>
                  <a:srgbClr val="F59E0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параметрів</a:t>
            </a:r>
            <a:r>
              <a:rPr lang="en-US" sz="3000" b="0" i="0" u="none" strike="noStrike" cap="none">
                <a:solidFill>
                  <a:srgbClr val="F8FAF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уступів</a:t>
            </a:r>
            <a:endParaRPr/>
          </a:p>
        </p:txBody>
      </p:sp>
      <p:sp>
        <p:nvSpPr>
          <p:cNvPr id="180" name="Google Shape;180;p19"/>
          <p:cNvSpPr/>
          <p:nvPr/>
        </p:nvSpPr>
        <p:spPr>
          <a:xfrm>
            <a:off x="571500" y="571500"/>
            <a:ext cx="76200" cy="571500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0"/>
          <p:cNvSpPr txBox="1"/>
          <p:nvPr/>
        </p:nvSpPr>
        <p:spPr>
          <a:xfrm>
            <a:off x="762000" y="571500"/>
            <a:ext cx="56007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F8FAF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Оптимізація </a:t>
            </a:r>
            <a:r>
              <a:rPr lang="en-US" sz="3000" b="0" i="0" u="none" strike="noStrike" cap="none">
                <a:solidFill>
                  <a:srgbClr val="F59E0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транспорту</a:t>
            </a:r>
            <a:endParaRPr/>
          </a:p>
        </p:txBody>
      </p:sp>
      <p:sp>
        <p:nvSpPr>
          <p:cNvPr id="187" name="Google Shape;187;p20"/>
          <p:cNvSpPr/>
          <p:nvPr/>
        </p:nvSpPr>
        <p:spPr>
          <a:xfrm>
            <a:off x="571500" y="571500"/>
            <a:ext cx="76200" cy="571500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20"/>
          <p:cNvPicPr preferRelativeResize="0"/>
          <p:nvPr/>
        </p:nvPicPr>
        <p:blipFill rotWithShape="1">
          <a:blip r:embed="rId4">
            <a:alphaModFix/>
          </a:blip>
          <a:srcRect l="6655" t="3876" r="6606" b="26047"/>
          <a:stretch>
            <a:fillRect/>
          </a:stretch>
        </p:blipFill>
        <p:spPr>
          <a:xfrm>
            <a:off x="5943600" y="2063602"/>
            <a:ext cx="6259033" cy="480591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0"/>
          <p:cNvSpPr txBox="1"/>
          <p:nvPr/>
        </p:nvSpPr>
        <p:spPr>
          <a:xfrm>
            <a:off x="571500" y="1524000"/>
            <a:ext cx="5800725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0" i="0" u="none" strike="noStrike" cap="none">
                <a:solidFill>
                  <a:srgbClr val="F59E0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Транспортні шляхи</a:t>
            </a:r>
            <a:endParaRPr/>
          </a:p>
        </p:txBody>
      </p:sp>
      <p:sp>
        <p:nvSpPr>
          <p:cNvPr id="190" name="Google Shape;190;p20"/>
          <p:cNvSpPr txBox="1"/>
          <p:nvPr/>
        </p:nvSpPr>
        <p:spPr>
          <a:xfrm>
            <a:off x="571500" y="2105025"/>
            <a:ext cx="55245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Геометрія доріг та їх ухили визначають швидкість руху самоскидів та витрату палива. Використання 3D-моделювання дозволяє знайти найкоротші траси з оптимальними градієнтами, що знижує знос техніки та операційні витрати.</a:t>
            </a:r>
            <a:endParaRPr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17DC3057-C718-730A-9DB4-51A194896B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2A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000250"/>
            <a:ext cx="523875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26513" y="4306186"/>
            <a:ext cx="1456660" cy="732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1"/>
          <p:cNvSpPr txBox="1"/>
          <p:nvPr/>
        </p:nvSpPr>
        <p:spPr>
          <a:xfrm>
            <a:off x="571500" y="2245518"/>
            <a:ext cx="5500687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0" i="0" u="none" strike="noStrike" cap="none">
                <a:solidFill>
                  <a:srgbClr val="F59E0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Якість підготовки масиву</a:t>
            </a:r>
            <a:endParaRPr/>
          </a:p>
        </p:txBody>
      </p:sp>
      <p:sp>
        <p:nvSpPr>
          <p:cNvPr id="199" name="Google Shape;199;p21"/>
          <p:cNvSpPr txBox="1"/>
          <p:nvPr/>
        </p:nvSpPr>
        <p:spPr>
          <a:xfrm>
            <a:off x="571500" y="2826543"/>
            <a:ext cx="523875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Параметри буровибухових робіт (сітка свердловин, питома витрата ВР) визначають якість дроблення. Якісна підготовка знижує навантаження на екскаватори та дробильні комплекси.</a:t>
            </a:r>
            <a:endParaRPr/>
          </a:p>
        </p:txBody>
      </p:sp>
      <p:sp>
        <p:nvSpPr>
          <p:cNvPr id="200" name="Google Shape;200;p21"/>
          <p:cNvSpPr txBox="1"/>
          <p:nvPr/>
        </p:nvSpPr>
        <p:spPr>
          <a:xfrm>
            <a:off x="571500" y="5208686"/>
            <a:ext cx="5238750" cy="21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1" u="none" strike="noStrike" cap="none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*Де E - сумарна енергоефективність, C - витрати на буріння та транспорт.</a:t>
            </a:r>
            <a:endParaRPr/>
          </a:p>
        </p:txBody>
      </p:sp>
      <p:pic>
        <p:nvPicPr>
          <p:cNvPr id="201" name="Google Shape;201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91275" y="2009775"/>
            <a:ext cx="521970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1"/>
          <p:cNvSpPr txBox="1"/>
          <p:nvPr/>
        </p:nvSpPr>
        <p:spPr>
          <a:xfrm>
            <a:off x="762000" y="571500"/>
            <a:ext cx="1140142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F8FAF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Вплив </a:t>
            </a:r>
            <a:r>
              <a:rPr lang="en-US" sz="3000" b="0" i="0" u="none" strike="noStrike" cap="none">
                <a:solidFill>
                  <a:srgbClr val="F59E0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БВР</a:t>
            </a:r>
            <a:r>
              <a:rPr lang="en-US" sz="3000" b="0" i="0" u="none" strike="noStrike" cap="none">
                <a:solidFill>
                  <a:srgbClr val="F8FAF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на ефективність</a:t>
            </a:r>
            <a:endParaRPr/>
          </a:p>
        </p:txBody>
      </p:sp>
      <p:sp>
        <p:nvSpPr>
          <p:cNvPr id="204" name="Google Shape;204;p21"/>
          <p:cNvSpPr/>
          <p:nvPr/>
        </p:nvSpPr>
        <p:spPr>
          <a:xfrm>
            <a:off x="571500" y="571500"/>
            <a:ext cx="76200" cy="571500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398186-45F0-018E-2433-D59F75B2A408}"/>
                  </a:ext>
                </a:extLst>
              </p:cNvPr>
              <p:cNvSpPr txBox="1"/>
              <p:nvPr/>
            </p:nvSpPr>
            <p:spPr>
              <a:xfrm>
                <a:off x="1963638" y="4399620"/>
                <a:ext cx="1749887" cy="5958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uk-UA" sz="18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В</m:t>
                              </m:r>
                            </m:sub>
                          </m:sSub>
                          <m:r>
                            <a:rPr lang="uk-UA" sz="1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uk-UA" sz="18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uk-UA" sz="18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uk-UA" sz="18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398186-45F0-018E-2433-D59F75B2A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638" y="4399620"/>
                <a:ext cx="1749887" cy="595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517</Words>
  <Application>Microsoft Office PowerPoint</Application>
  <PresentationFormat>Широкий екран</PresentationFormat>
  <Paragraphs>78</Paragraphs>
  <Slides>14</Slides>
  <Notes>14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2" baseType="lpstr">
      <vt:lpstr>Calibri</vt:lpstr>
      <vt:lpstr>Cambria Math</vt:lpstr>
      <vt:lpstr>Arial</vt:lpstr>
      <vt:lpstr>Lato</vt:lpstr>
      <vt:lpstr>Poppins</vt:lpstr>
      <vt:lpstr>Inter</vt:lpstr>
      <vt:lpstr>Poppins SemiBold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Сергій Башинський</cp:lastModifiedBy>
  <cp:revision>1</cp:revision>
  <dcterms:modified xsi:type="dcterms:W3CDTF">2026-01-30T10:06:12Z</dcterms:modified>
</cp:coreProperties>
</file>