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Inter" panose="020B0604020202020204" charset="0"/>
      <p:regular r:id="rId16"/>
      <p:bold r:id="rId17"/>
      <p:italic r:id="rId18"/>
      <p:boldItalic r:id="rId19"/>
    </p:embeddedFont>
    <p:embeddedFont>
      <p:font typeface="Poppins" panose="000005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3A802FB-47A8-40CA-86A5-95AE604681EE}">
  <a:tblStyle styleId="{53A802FB-47A8-40CA-86A5-95AE604681E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998" y="28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00370A-C88A-4692-9839-68E923C131B3}" type="doc">
      <dgm:prSet loTypeId="urn:microsoft.com/office/officeart/2005/8/layout/equation1" loCatId="process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uk-UA"/>
        </a:p>
      </dgm:t>
    </dgm:pt>
    <dgm:pt modelId="{DB0092E0-5E1D-436F-A825-14ACA0C1102E}">
      <dgm:prSet phldrT="[Текст]" phldr="0"/>
      <dgm:spPr/>
      <dgm:t>
        <a:bodyPr/>
        <a:lstStyle/>
        <a:p>
          <a:r>
            <a:rPr lang="uk-UA" dirty="0"/>
            <a:t>Видобуто</a:t>
          </a:r>
        </a:p>
      </dgm:t>
    </dgm:pt>
    <dgm:pt modelId="{E023CA11-5917-4AFB-A397-B1897D6C973E}" type="parTrans" cxnId="{003DC827-7FF3-4967-B24F-D14E26173EB7}">
      <dgm:prSet/>
      <dgm:spPr/>
      <dgm:t>
        <a:bodyPr/>
        <a:lstStyle/>
        <a:p>
          <a:endParaRPr lang="uk-UA"/>
        </a:p>
      </dgm:t>
    </dgm:pt>
    <dgm:pt modelId="{4A0A5D5B-5F46-44A6-9521-D712C316A478}" type="sibTrans" cxnId="{003DC827-7FF3-4967-B24F-D14E26173EB7}">
      <dgm:prSet/>
      <dgm:spPr/>
      <dgm:t>
        <a:bodyPr/>
        <a:lstStyle/>
        <a:p>
          <a:endParaRPr lang="uk-UA"/>
        </a:p>
      </dgm:t>
    </dgm:pt>
    <dgm:pt modelId="{1A1FE3F7-FF8A-4558-8252-E7796EBB5ACD}">
      <dgm:prSet phldrT="[Текст]" phldr="0"/>
      <dgm:spPr/>
      <dgm:t>
        <a:bodyPr/>
        <a:lstStyle/>
        <a:p>
          <a:r>
            <a:rPr lang="uk-UA" dirty="0"/>
            <a:t>Втрачено</a:t>
          </a:r>
        </a:p>
      </dgm:t>
    </dgm:pt>
    <dgm:pt modelId="{DB438431-FC53-4525-8BAF-DFE7A9C1F5AC}" type="parTrans" cxnId="{F5A4204F-EC46-4C4A-B552-DB78C74F7047}">
      <dgm:prSet/>
      <dgm:spPr/>
      <dgm:t>
        <a:bodyPr/>
        <a:lstStyle/>
        <a:p>
          <a:endParaRPr lang="uk-UA"/>
        </a:p>
      </dgm:t>
    </dgm:pt>
    <dgm:pt modelId="{6281A7D6-4375-498F-AFE1-8A6004AF723E}" type="sibTrans" cxnId="{F5A4204F-EC46-4C4A-B552-DB78C74F7047}">
      <dgm:prSet/>
      <dgm:spPr/>
      <dgm:t>
        <a:bodyPr/>
        <a:lstStyle/>
        <a:p>
          <a:endParaRPr lang="uk-UA"/>
        </a:p>
      </dgm:t>
    </dgm:pt>
    <dgm:pt modelId="{E92516F9-47DC-4BAF-948A-41D10CB384DE}">
      <dgm:prSet phldrT="[Текст]" phldr="0"/>
      <dgm:spPr/>
      <dgm:t>
        <a:bodyPr/>
        <a:lstStyle/>
        <a:p>
          <a:r>
            <a:rPr lang="uk-UA" dirty="0"/>
            <a:t>Балансові</a:t>
          </a:r>
        </a:p>
      </dgm:t>
    </dgm:pt>
    <dgm:pt modelId="{093E582D-7ED7-4D50-9630-83F853E4A14B}" type="parTrans" cxnId="{84D6E1F4-FFB0-4841-909F-8FBCED248700}">
      <dgm:prSet/>
      <dgm:spPr/>
      <dgm:t>
        <a:bodyPr/>
        <a:lstStyle/>
        <a:p>
          <a:endParaRPr lang="uk-UA"/>
        </a:p>
      </dgm:t>
    </dgm:pt>
    <dgm:pt modelId="{5E0231FC-9715-464B-BB2B-5F8E6CC72ACD}" type="sibTrans" cxnId="{84D6E1F4-FFB0-4841-909F-8FBCED248700}">
      <dgm:prSet/>
      <dgm:spPr/>
      <dgm:t>
        <a:bodyPr/>
        <a:lstStyle/>
        <a:p>
          <a:endParaRPr lang="uk-UA"/>
        </a:p>
      </dgm:t>
    </dgm:pt>
    <dgm:pt modelId="{B43534F1-382F-4989-9893-6D83A50E50FA}" type="pres">
      <dgm:prSet presAssocID="{7100370A-C88A-4692-9839-68E923C131B3}" presName="linearFlow" presStyleCnt="0">
        <dgm:presLayoutVars>
          <dgm:dir/>
          <dgm:resizeHandles val="exact"/>
        </dgm:presLayoutVars>
      </dgm:prSet>
      <dgm:spPr/>
    </dgm:pt>
    <dgm:pt modelId="{787C4D90-3013-4F6F-A4A0-EC09AC19547D}" type="pres">
      <dgm:prSet presAssocID="{DB0092E0-5E1D-436F-A825-14ACA0C1102E}" presName="node" presStyleLbl="node1" presStyleIdx="0" presStyleCnt="3">
        <dgm:presLayoutVars>
          <dgm:bulletEnabled val="1"/>
        </dgm:presLayoutVars>
      </dgm:prSet>
      <dgm:spPr/>
    </dgm:pt>
    <dgm:pt modelId="{D5E12896-490E-4557-99E8-010ADCDE8D35}" type="pres">
      <dgm:prSet presAssocID="{4A0A5D5B-5F46-44A6-9521-D712C316A478}" presName="spacerL" presStyleCnt="0"/>
      <dgm:spPr/>
    </dgm:pt>
    <dgm:pt modelId="{E43998D5-929F-45DA-9246-FEFB730AA29B}" type="pres">
      <dgm:prSet presAssocID="{4A0A5D5B-5F46-44A6-9521-D712C316A478}" presName="sibTrans" presStyleLbl="sibTrans2D1" presStyleIdx="0" presStyleCnt="2"/>
      <dgm:spPr/>
    </dgm:pt>
    <dgm:pt modelId="{B5EFC01E-FD27-4242-B8C5-B592DC681E11}" type="pres">
      <dgm:prSet presAssocID="{4A0A5D5B-5F46-44A6-9521-D712C316A478}" presName="spacerR" presStyleCnt="0"/>
      <dgm:spPr/>
    </dgm:pt>
    <dgm:pt modelId="{A42A20A0-EC5C-4C18-9AE9-1775C072B646}" type="pres">
      <dgm:prSet presAssocID="{1A1FE3F7-FF8A-4558-8252-E7796EBB5ACD}" presName="node" presStyleLbl="node1" presStyleIdx="1" presStyleCnt="3">
        <dgm:presLayoutVars>
          <dgm:bulletEnabled val="1"/>
        </dgm:presLayoutVars>
      </dgm:prSet>
      <dgm:spPr/>
    </dgm:pt>
    <dgm:pt modelId="{CD05A2FE-7F05-4C17-9212-89370FA59A21}" type="pres">
      <dgm:prSet presAssocID="{6281A7D6-4375-498F-AFE1-8A6004AF723E}" presName="spacerL" presStyleCnt="0"/>
      <dgm:spPr/>
    </dgm:pt>
    <dgm:pt modelId="{CB5E4911-60D3-45D8-AC5A-C1A8BC39AF62}" type="pres">
      <dgm:prSet presAssocID="{6281A7D6-4375-498F-AFE1-8A6004AF723E}" presName="sibTrans" presStyleLbl="sibTrans2D1" presStyleIdx="1" presStyleCnt="2"/>
      <dgm:spPr/>
    </dgm:pt>
    <dgm:pt modelId="{7C8A57C9-37B1-41A0-A1C1-B72BD8179CD9}" type="pres">
      <dgm:prSet presAssocID="{6281A7D6-4375-498F-AFE1-8A6004AF723E}" presName="spacerR" presStyleCnt="0"/>
      <dgm:spPr/>
    </dgm:pt>
    <dgm:pt modelId="{B0B4A560-20DB-41FA-98DB-521F6AE04155}" type="pres">
      <dgm:prSet presAssocID="{E92516F9-47DC-4BAF-948A-41D10CB384DE}" presName="node" presStyleLbl="node1" presStyleIdx="2" presStyleCnt="3">
        <dgm:presLayoutVars>
          <dgm:bulletEnabled val="1"/>
        </dgm:presLayoutVars>
      </dgm:prSet>
      <dgm:spPr/>
    </dgm:pt>
  </dgm:ptLst>
  <dgm:cxnLst>
    <dgm:cxn modelId="{14D9E105-0E0F-41FF-88A9-18180DA2E8CC}" type="presOf" srcId="{7100370A-C88A-4692-9839-68E923C131B3}" destId="{B43534F1-382F-4989-9893-6D83A50E50FA}" srcOrd="0" destOrd="0" presId="urn:microsoft.com/office/officeart/2005/8/layout/equation1"/>
    <dgm:cxn modelId="{2376AA1A-8544-41A5-A543-999B4D1F17F2}" type="presOf" srcId="{4A0A5D5B-5F46-44A6-9521-D712C316A478}" destId="{E43998D5-929F-45DA-9246-FEFB730AA29B}" srcOrd="0" destOrd="0" presId="urn:microsoft.com/office/officeart/2005/8/layout/equation1"/>
    <dgm:cxn modelId="{003DC827-7FF3-4967-B24F-D14E26173EB7}" srcId="{7100370A-C88A-4692-9839-68E923C131B3}" destId="{DB0092E0-5E1D-436F-A825-14ACA0C1102E}" srcOrd="0" destOrd="0" parTransId="{E023CA11-5917-4AFB-A397-B1897D6C973E}" sibTransId="{4A0A5D5B-5F46-44A6-9521-D712C316A478}"/>
    <dgm:cxn modelId="{C52D882A-A417-4564-8747-778FA230BE84}" type="presOf" srcId="{E92516F9-47DC-4BAF-948A-41D10CB384DE}" destId="{B0B4A560-20DB-41FA-98DB-521F6AE04155}" srcOrd="0" destOrd="0" presId="urn:microsoft.com/office/officeart/2005/8/layout/equation1"/>
    <dgm:cxn modelId="{360B0A41-82FC-4A01-9841-35FF0D36CC8D}" type="presOf" srcId="{1A1FE3F7-FF8A-4558-8252-E7796EBB5ACD}" destId="{A42A20A0-EC5C-4C18-9AE9-1775C072B646}" srcOrd="0" destOrd="0" presId="urn:microsoft.com/office/officeart/2005/8/layout/equation1"/>
    <dgm:cxn modelId="{F5A4204F-EC46-4C4A-B552-DB78C74F7047}" srcId="{7100370A-C88A-4692-9839-68E923C131B3}" destId="{1A1FE3F7-FF8A-4558-8252-E7796EBB5ACD}" srcOrd="1" destOrd="0" parTransId="{DB438431-FC53-4525-8BAF-DFE7A9C1F5AC}" sibTransId="{6281A7D6-4375-498F-AFE1-8A6004AF723E}"/>
    <dgm:cxn modelId="{E4E5F44F-D6B7-4D49-B143-3BFC67773D82}" type="presOf" srcId="{6281A7D6-4375-498F-AFE1-8A6004AF723E}" destId="{CB5E4911-60D3-45D8-AC5A-C1A8BC39AF62}" srcOrd="0" destOrd="0" presId="urn:microsoft.com/office/officeart/2005/8/layout/equation1"/>
    <dgm:cxn modelId="{65306D85-A87D-4A7F-A3E3-16C932ADD0C0}" type="presOf" srcId="{DB0092E0-5E1D-436F-A825-14ACA0C1102E}" destId="{787C4D90-3013-4F6F-A4A0-EC09AC19547D}" srcOrd="0" destOrd="0" presId="urn:microsoft.com/office/officeart/2005/8/layout/equation1"/>
    <dgm:cxn modelId="{84D6E1F4-FFB0-4841-909F-8FBCED248700}" srcId="{7100370A-C88A-4692-9839-68E923C131B3}" destId="{E92516F9-47DC-4BAF-948A-41D10CB384DE}" srcOrd="2" destOrd="0" parTransId="{093E582D-7ED7-4D50-9630-83F853E4A14B}" sibTransId="{5E0231FC-9715-464B-BB2B-5F8E6CC72ACD}"/>
    <dgm:cxn modelId="{13A4C546-0528-467B-A79A-7B4FE6D4F6E4}" type="presParOf" srcId="{B43534F1-382F-4989-9893-6D83A50E50FA}" destId="{787C4D90-3013-4F6F-A4A0-EC09AC19547D}" srcOrd="0" destOrd="0" presId="urn:microsoft.com/office/officeart/2005/8/layout/equation1"/>
    <dgm:cxn modelId="{CCE164D1-F7F0-4B51-9E9B-D1B8D1D98DD7}" type="presParOf" srcId="{B43534F1-382F-4989-9893-6D83A50E50FA}" destId="{D5E12896-490E-4557-99E8-010ADCDE8D35}" srcOrd="1" destOrd="0" presId="urn:microsoft.com/office/officeart/2005/8/layout/equation1"/>
    <dgm:cxn modelId="{2AE0D685-B784-48FF-A538-F26048C75837}" type="presParOf" srcId="{B43534F1-382F-4989-9893-6D83A50E50FA}" destId="{E43998D5-929F-45DA-9246-FEFB730AA29B}" srcOrd="2" destOrd="0" presId="urn:microsoft.com/office/officeart/2005/8/layout/equation1"/>
    <dgm:cxn modelId="{71F21A4C-8AC8-40A7-A54C-1DAF0B8FE3CC}" type="presParOf" srcId="{B43534F1-382F-4989-9893-6D83A50E50FA}" destId="{B5EFC01E-FD27-4242-B8C5-B592DC681E11}" srcOrd="3" destOrd="0" presId="urn:microsoft.com/office/officeart/2005/8/layout/equation1"/>
    <dgm:cxn modelId="{1AAE9EF2-FC91-4CE5-AC31-97C2A2AC9734}" type="presParOf" srcId="{B43534F1-382F-4989-9893-6D83A50E50FA}" destId="{A42A20A0-EC5C-4C18-9AE9-1775C072B646}" srcOrd="4" destOrd="0" presId="urn:microsoft.com/office/officeart/2005/8/layout/equation1"/>
    <dgm:cxn modelId="{A3116FCA-4C43-40B2-8840-930FA8B5CF7A}" type="presParOf" srcId="{B43534F1-382F-4989-9893-6D83A50E50FA}" destId="{CD05A2FE-7F05-4C17-9212-89370FA59A21}" srcOrd="5" destOrd="0" presId="urn:microsoft.com/office/officeart/2005/8/layout/equation1"/>
    <dgm:cxn modelId="{D69BD082-A5B7-437B-AEED-F3CCCCCA0B52}" type="presParOf" srcId="{B43534F1-382F-4989-9893-6D83A50E50FA}" destId="{CB5E4911-60D3-45D8-AC5A-C1A8BC39AF62}" srcOrd="6" destOrd="0" presId="urn:microsoft.com/office/officeart/2005/8/layout/equation1"/>
    <dgm:cxn modelId="{4FD310BF-F79B-4249-8D52-211CC5BDB3D3}" type="presParOf" srcId="{B43534F1-382F-4989-9893-6D83A50E50FA}" destId="{7C8A57C9-37B1-41A0-A1C1-B72BD8179CD9}" srcOrd="7" destOrd="0" presId="urn:microsoft.com/office/officeart/2005/8/layout/equation1"/>
    <dgm:cxn modelId="{C6798733-2C0B-414F-8EB1-33014B79773A}" type="presParOf" srcId="{B43534F1-382F-4989-9893-6D83A50E50FA}" destId="{B0B4A560-20DB-41FA-98DB-521F6AE0415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7C4D90-3013-4F6F-A4A0-EC09AC19547D}">
      <dsp:nvSpPr>
        <dsp:cNvPr id="0" name=""/>
        <dsp:cNvSpPr/>
      </dsp:nvSpPr>
      <dsp:spPr>
        <a:xfrm>
          <a:off x="1366" y="1803466"/>
          <a:ext cx="1811734" cy="1811734"/>
        </a:xfrm>
        <a:prstGeom prst="ellipse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Видобуто</a:t>
          </a:r>
        </a:p>
      </dsp:txBody>
      <dsp:txXfrm>
        <a:off x="266688" y="2068788"/>
        <a:ext cx="1281090" cy="1281090"/>
      </dsp:txXfrm>
    </dsp:sp>
    <dsp:sp modelId="{E43998D5-929F-45DA-9246-FEFB730AA29B}">
      <dsp:nvSpPr>
        <dsp:cNvPr id="0" name=""/>
        <dsp:cNvSpPr/>
      </dsp:nvSpPr>
      <dsp:spPr>
        <a:xfrm>
          <a:off x="1960214" y="2183930"/>
          <a:ext cx="1050805" cy="1050805"/>
        </a:xfrm>
        <a:prstGeom prst="mathPlus">
          <a:avLst/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600" kern="1200"/>
        </a:p>
      </dsp:txBody>
      <dsp:txXfrm>
        <a:off x="2099498" y="2585758"/>
        <a:ext cx="772237" cy="247149"/>
      </dsp:txXfrm>
    </dsp:sp>
    <dsp:sp modelId="{A42A20A0-EC5C-4C18-9AE9-1775C072B646}">
      <dsp:nvSpPr>
        <dsp:cNvPr id="0" name=""/>
        <dsp:cNvSpPr/>
      </dsp:nvSpPr>
      <dsp:spPr>
        <a:xfrm>
          <a:off x="3158132" y="1803466"/>
          <a:ext cx="1811734" cy="1811734"/>
        </a:xfrm>
        <a:prstGeom prst="ellipse">
          <a:avLst/>
        </a:prstGeom>
        <a:solidFill>
          <a:schemeClr val="accent6">
            <a:shade val="80000"/>
            <a:hueOff val="-190846"/>
            <a:satOff val="8505"/>
            <a:lumOff val="118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Втрачено</a:t>
          </a:r>
        </a:p>
      </dsp:txBody>
      <dsp:txXfrm>
        <a:off x="3423454" y="2068788"/>
        <a:ext cx="1281090" cy="1281090"/>
      </dsp:txXfrm>
    </dsp:sp>
    <dsp:sp modelId="{CB5E4911-60D3-45D8-AC5A-C1A8BC39AF62}">
      <dsp:nvSpPr>
        <dsp:cNvPr id="0" name=""/>
        <dsp:cNvSpPr/>
      </dsp:nvSpPr>
      <dsp:spPr>
        <a:xfrm>
          <a:off x="5116980" y="2183930"/>
          <a:ext cx="1050805" cy="1050805"/>
        </a:xfrm>
        <a:prstGeom prst="mathEqual">
          <a:avLst/>
        </a:prstGeom>
        <a:solidFill>
          <a:schemeClr val="accent6">
            <a:shade val="90000"/>
            <a:hueOff val="-381735"/>
            <a:satOff val="7617"/>
            <a:lumOff val="206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600" kern="1200"/>
        </a:p>
      </dsp:txBody>
      <dsp:txXfrm>
        <a:off x="5256264" y="2400396"/>
        <a:ext cx="772237" cy="617873"/>
      </dsp:txXfrm>
    </dsp:sp>
    <dsp:sp modelId="{B0B4A560-20DB-41FA-98DB-521F6AE04155}">
      <dsp:nvSpPr>
        <dsp:cNvPr id="0" name=""/>
        <dsp:cNvSpPr/>
      </dsp:nvSpPr>
      <dsp:spPr>
        <a:xfrm>
          <a:off x="6314898" y="1803466"/>
          <a:ext cx="1811734" cy="1811734"/>
        </a:xfrm>
        <a:prstGeom prst="ellipse">
          <a:avLst/>
        </a:prstGeom>
        <a:solidFill>
          <a:schemeClr val="accent6">
            <a:shade val="80000"/>
            <a:hueOff val="-381692"/>
            <a:satOff val="17009"/>
            <a:lumOff val="237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Балансові</a:t>
          </a:r>
        </a:p>
      </dsp:txBody>
      <dsp:txXfrm>
        <a:off x="6580220" y="2068788"/>
        <a:ext cx="1281090" cy="12810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295275" y="2343150"/>
            <a:ext cx="1160145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F8FAFC"/>
                </a:solidFill>
                <a:latin typeface="Poppins"/>
                <a:ea typeface="Poppins"/>
                <a:cs typeface="Poppins"/>
                <a:sym typeface="Poppins"/>
              </a:rPr>
              <a:t>ПЛАНУВАННЯ </a:t>
            </a:r>
            <a:r>
              <a:rPr lang="en-US" sz="5400" b="1" i="0" u="none" strike="noStrike" cap="none">
                <a:solidFill>
                  <a:srgbClr val="F59E0B"/>
                </a:solidFill>
                <a:latin typeface="Poppins"/>
                <a:ea typeface="Poppins"/>
                <a:cs typeface="Poppins"/>
                <a:sym typeface="Poppins"/>
              </a:rPr>
              <a:t>ГІРНИЧИХ</a:t>
            </a:r>
            <a:r>
              <a:rPr lang="en-US" sz="5400" b="1" i="0" u="none" strike="noStrike" cap="none">
                <a:solidFill>
                  <a:srgbClr val="F8FAFC"/>
                </a:solidFill>
                <a:latin typeface="Poppins"/>
                <a:ea typeface="Poppins"/>
                <a:cs typeface="Poppins"/>
                <a:sym typeface="Poppins"/>
              </a:rPr>
              <a:t> РОБІТ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571500" y="3562350"/>
            <a:ext cx="1104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Тема 8. Поетапне проєктування та стратегічне управління розробкою</a:t>
            </a:r>
            <a:endParaRPr/>
          </a:p>
        </p:txBody>
      </p:sp>
      <p:sp>
        <p:nvSpPr>
          <p:cNvPr id="87" name="Google Shape;87;p13"/>
          <p:cNvSpPr/>
          <p:nvPr/>
        </p:nvSpPr>
        <p:spPr>
          <a:xfrm>
            <a:off x="5524500" y="4476750"/>
            <a:ext cx="1143000" cy="38100"/>
          </a:xfrm>
          <a:prstGeom prst="rect">
            <a:avLst/>
          </a:prstGeom>
          <a:solidFill>
            <a:srgbClr val="F59E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405062"/>
            <a:ext cx="3492549" cy="30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2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9799" y="2405062"/>
            <a:ext cx="3492549" cy="30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2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28099" y="2405062"/>
            <a:ext cx="3492549" cy="302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2"/>
          <p:cNvSpPr txBox="1"/>
          <p:nvPr/>
        </p:nvSpPr>
        <p:spPr>
          <a:xfrm>
            <a:off x="844231" y="3586162"/>
            <a:ext cx="2947087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F8FAFC"/>
                </a:solidFill>
                <a:latin typeface="Poppins"/>
                <a:ea typeface="Poppins"/>
                <a:cs typeface="Poppins"/>
                <a:sym typeface="Poppins"/>
              </a:rPr>
              <a:t>Маркшейдерія</a:t>
            </a:r>
            <a:endParaRPr/>
          </a:p>
        </p:txBody>
      </p:sp>
      <p:sp>
        <p:nvSpPr>
          <p:cNvPr id="220" name="Google Shape;220;p22"/>
          <p:cNvSpPr txBox="1"/>
          <p:nvPr/>
        </p:nvSpPr>
        <p:spPr>
          <a:xfrm>
            <a:off x="914400" y="3862387"/>
            <a:ext cx="2806749" cy="986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Використання</a:t>
            </a:r>
            <a:r>
              <a:rPr lang="en-US" sz="1425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дронів</a:t>
            </a:r>
            <a:r>
              <a:rPr lang="en-US" sz="1425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та</a:t>
            </a:r>
            <a:r>
              <a:rPr lang="en-US" sz="1425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лазерних</a:t>
            </a:r>
            <a:r>
              <a:rPr lang="en-US" sz="1425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сканерів</a:t>
            </a:r>
            <a:r>
              <a:rPr lang="en-US" sz="1425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для</a:t>
            </a:r>
            <a:r>
              <a:rPr lang="en-US" sz="1425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контролю</a:t>
            </a:r>
            <a:r>
              <a:rPr lang="en-US" sz="1425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обсягів</a:t>
            </a:r>
            <a:r>
              <a:rPr lang="en-US" sz="1425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dirty="0"/>
          </a:p>
        </p:txBody>
      </p:sp>
      <p:sp>
        <p:nvSpPr>
          <p:cNvPr id="221" name="Google Shape;221;p22"/>
          <p:cNvSpPr txBox="1"/>
          <p:nvPr/>
        </p:nvSpPr>
        <p:spPr>
          <a:xfrm>
            <a:off x="4622530" y="3586162"/>
            <a:ext cx="2947087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F8FAFC"/>
                </a:solidFill>
                <a:latin typeface="Poppins"/>
                <a:ea typeface="Poppins"/>
                <a:cs typeface="Poppins"/>
                <a:sym typeface="Poppins"/>
              </a:rPr>
              <a:t>FMS Системи</a:t>
            </a:r>
            <a:endParaRPr/>
          </a:p>
        </p:txBody>
      </p:sp>
      <p:sp>
        <p:nvSpPr>
          <p:cNvPr id="222" name="Google Shape;222;p22"/>
          <p:cNvSpPr txBox="1"/>
          <p:nvPr/>
        </p:nvSpPr>
        <p:spPr>
          <a:xfrm>
            <a:off x="4692699" y="3862387"/>
            <a:ext cx="2806749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Автоматизований контроль руху кожної одиниці техніки в реальному часі.</a:t>
            </a:r>
            <a:endParaRPr/>
          </a:p>
        </p:txBody>
      </p:sp>
      <p:sp>
        <p:nvSpPr>
          <p:cNvPr id="223" name="Google Shape;223;p22"/>
          <p:cNvSpPr txBox="1"/>
          <p:nvPr/>
        </p:nvSpPr>
        <p:spPr>
          <a:xfrm>
            <a:off x="8400830" y="3586162"/>
            <a:ext cx="2947087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F8FAFC"/>
                </a:solidFill>
                <a:latin typeface="Poppins"/>
                <a:ea typeface="Poppins"/>
                <a:cs typeface="Poppins"/>
                <a:sym typeface="Poppins"/>
              </a:rPr>
              <a:t>Аналітика</a:t>
            </a:r>
            <a:endParaRPr/>
          </a:p>
        </p:txBody>
      </p:sp>
      <p:sp>
        <p:nvSpPr>
          <p:cNvPr id="224" name="Google Shape;224;p22"/>
          <p:cNvSpPr txBox="1"/>
          <p:nvPr/>
        </p:nvSpPr>
        <p:spPr>
          <a:xfrm>
            <a:off x="8470999" y="3862387"/>
            <a:ext cx="2806749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Порівняння "План vs Факт" для швидкої корекції планів наступного періоду.</a:t>
            </a:r>
            <a:endParaRPr/>
          </a:p>
        </p:txBody>
      </p:sp>
      <p:pic>
        <p:nvPicPr>
          <p:cNvPr id="225" name="Google Shape;225;p22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70050" y="2795587"/>
            <a:ext cx="49530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2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86437" y="2795587"/>
            <a:ext cx="619125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2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626649" y="2795587"/>
            <a:ext cx="495300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2"/>
          <p:cNvSpPr txBox="1"/>
          <p:nvPr/>
        </p:nvSpPr>
        <p:spPr>
          <a:xfrm>
            <a:off x="571500" y="571500"/>
            <a:ext cx="1160145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F8FAFC"/>
                </a:solidFill>
                <a:latin typeface="Poppins"/>
                <a:ea typeface="Poppins"/>
                <a:cs typeface="Poppins"/>
                <a:sym typeface="Poppins"/>
              </a:rPr>
              <a:t>КОНТРОЛЬ </a:t>
            </a:r>
            <a:r>
              <a:rPr lang="en-US" sz="3150" b="1" i="0" u="none" strike="noStrike" cap="none">
                <a:solidFill>
                  <a:srgbClr val="F59E0B"/>
                </a:solidFill>
                <a:latin typeface="Poppins"/>
                <a:ea typeface="Poppins"/>
                <a:cs typeface="Poppins"/>
                <a:sym typeface="Poppins"/>
              </a:rPr>
              <a:t>ВИКОНАННЯ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2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3"/>
          <p:cNvSpPr txBox="1"/>
          <p:nvPr/>
        </p:nvSpPr>
        <p:spPr>
          <a:xfrm>
            <a:off x="295275" y="2309812"/>
            <a:ext cx="11601450" cy="82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50" b="1" i="0" u="none" strike="noStrike" cap="none">
                <a:solidFill>
                  <a:srgbClr val="F59E0B"/>
                </a:solidFill>
                <a:latin typeface="Poppins"/>
                <a:ea typeface="Poppins"/>
                <a:cs typeface="Poppins"/>
                <a:sym typeface="Poppins"/>
              </a:rPr>
              <a:t>Просторово-часові моделі (4D)</a:t>
            </a:r>
            <a:endParaRPr/>
          </a:p>
        </p:txBody>
      </p:sp>
      <p:sp>
        <p:nvSpPr>
          <p:cNvPr id="235" name="Google Shape;235;p23"/>
          <p:cNvSpPr txBox="1"/>
          <p:nvPr/>
        </p:nvSpPr>
        <p:spPr>
          <a:xfrm>
            <a:off x="1809750" y="3519487"/>
            <a:ext cx="85725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E2E8F0"/>
                </a:solidFill>
                <a:latin typeface="Inter"/>
                <a:ea typeface="Inter"/>
                <a:cs typeface="Inter"/>
                <a:sym typeface="Inter"/>
              </a:rPr>
              <a:t>Сучасне планування базується на 4D-моделях: об’єднання 3D геометрії з календарним графіком. Це дозволяє візуалізувати стан гірничих робіт на будь-яку дату, виявляючи потенційні просторові конфлікти заздалегідь.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2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055018"/>
            <a:ext cx="3492549" cy="3729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9799" y="2055018"/>
            <a:ext cx="3492549" cy="3729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28099" y="2055018"/>
            <a:ext cx="3492549" cy="3729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4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1025" y="2064543"/>
            <a:ext cx="3473499" cy="20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4"/>
          <p:cNvSpPr txBox="1"/>
          <p:nvPr/>
        </p:nvSpPr>
        <p:spPr>
          <a:xfrm>
            <a:off x="694212" y="4350543"/>
            <a:ext cx="3247124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F8FAFC"/>
                </a:solidFill>
                <a:latin typeface="Poppins"/>
                <a:ea typeface="Poppins"/>
                <a:cs typeface="Poppins"/>
                <a:sym typeface="Poppins"/>
              </a:rPr>
              <a:t>Дані та аналіз</a:t>
            </a:r>
            <a:endParaRPr/>
          </a:p>
        </p:txBody>
      </p:sp>
      <p:sp>
        <p:nvSpPr>
          <p:cNvPr id="246" name="Google Shape;246;p24"/>
          <p:cNvSpPr txBox="1"/>
          <p:nvPr/>
        </p:nvSpPr>
        <p:spPr>
          <a:xfrm>
            <a:off x="771525" y="4626768"/>
            <a:ext cx="3092499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Використання застарілих геологічних даних при плануванні виїмки.</a:t>
            </a:r>
            <a:endParaRPr/>
          </a:p>
        </p:txBody>
      </p:sp>
      <p:pic>
        <p:nvPicPr>
          <p:cNvPr id="247" name="Google Shape;247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40274" y="2064542"/>
            <a:ext cx="3511599" cy="2095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4"/>
          <p:cNvSpPr txBox="1"/>
          <p:nvPr/>
        </p:nvSpPr>
        <p:spPr>
          <a:xfrm>
            <a:off x="4472512" y="4350543"/>
            <a:ext cx="3247124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F8FAFC"/>
                </a:solidFill>
                <a:latin typeface="Poppins"/>
                <a:ea typeface="Poppins"/>
                <a:cs typeface="Poppins"/>
                <a:sym typeface="Poppins"/>
              </a:rPr>
              <a:t>Ігнорування розкриву</a:t>
            </a:r>
            <a:endParaRPr/>
          </a:p>
        </p:txBody>
      </p:sp>
      <p:sp>
        <p:nvSpPr>
          <p:cNvPr id="249" name="Google Shape;249;p24"/>
          <p:cNvSpPr txBox="1"/>
          <p:nvPr/>
        </p:nvSpPr>
        <p:spPr>
          <a:xfrm>
            <a:off x="4549824" y="4626768"/>
            <a:ext cx="3092499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Надмірна гонитва за видобутком руди без підготовки нових горизонтів.</a:t>
            </a:r>
            <a:endParaRPr/>
          </a:p>
        </p:txBody>
      </p:sp>
      <p:pic>
        <p:nvPicPr>
          <p:cNvPr id="250" name="Google Shape;250;p2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137622" y="2064543"/>
            <a:ext cx="3360313" cy="20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4"/>
          <p:cNvSpPr txBox="1"/>
          <p:nvPr/>
        </p:nvSpPr>
        <p:spPr>
          <a:xfrm>
            <a:off x="8250811" y="4350543"/>
            <a:ext cx="3247124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F8FAFC"/>
                </a:solidFill>
                <a:latin typeface="Poppins"/>
                <a:ea typeface="Poppins"/>
                <a:cs typeface="Poppins"/>
                <a:sym typeface="Poppins"/>
              </a:rPr>
              <a:t>Технічні простої</a:t>
            </a:r>
            <a:endParaRPr/>
          </a:p>
        </p:txBody>
      </p:sp>
      <p:sp>
        <p:nvSpPr>
          <p:cNvPr id="252" name="Google Shape;252;p24"/>
          <p:cNvSpPr txBox="1"/>
          <p:nvPr/>
        </p:nvSpPr>
        <p:spPr>
          <a:xfrm>
            <a:off x="8328124" y="4626768"/>
            <a:ext cx="3092499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Відсутність врахування часу на ремонт та сервісне обслуговування техніки.</a:t>
            </a:r>
            <a:endParaRPr/>
          </a:p>
        </p:txBody>
      </p:sp>
      <p:sp>
        <p:nvSpPr>
          <p:cNvPr id="253" name="Google Shape;253;p24"/>
          <p:cNvSpPr txBox="1"/>
          <p:nvPr/>
        </p:nvSpPr>
        <p:spPr>
          <a:xfrm>
            <a:off x="571500" y="571500"/>
            <a:ext cx="1160145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F8FAFC"/>
                </a:solidFill>
                <a:latin typeface="Poppins"/>
                <a:ea typeface="Poppins"/>
                <a:cs typeface="Poppins"/>
                <a:sym typeface="Poppins"/>
              </a:rPr>
              <a:t>ТИПОВІ </a:t>
            </a:r>
            <a:r>
              <a:rPr lang="en-US" sz="3150" b="1" i="0" u="none" strike="noStrike" cap="none">
                <a:solidFill>
                  <a:srgbClr val="F59E0B"/>
                </a:solidFill>
                <a:latin typeface="Poppins"/>
                <a:ea typeface="Poppins"/>
                <a:cs typeface="Poppins"/>
                <a:sym typeface="Poppins"/>
              </a:rPr>
              <a:t>ПОМИЛКИ</a:t>
            </a:r>
            <a:r>
              <a:rPr lang="en-US" sz="3150" b="1" i="0" u="none" strike="noStrike" cap="none">
                <a:solidFill>
                  <a:srgbClr val="F8FAFC"/>
                </a:solidFill>
                <a:latin typeface="Poppins"/>
                <a:ea typeface="Poppins"/>
                <a:cs typeface="Poppins"/>
                <a:sym typeface="Poppins"/>
              </a:rPr>
              <a:t> ПЛАНУВАННЯ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5"/>
          <p:cNvSpPr txBox="1"/>
          <p:nvPr/>
        </p:nvSpPr>
        <p:spPr>
          <a:xfrm>
            <a:off x="295275" y="2124075"/>
            <a:ext cx="11601450" cy="1171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50" b="1" i="0" u="none" strike="noStrike" cap="none">
                <a:solidFill>
                  <a:srgbClr val="F8FAFC"/>
                </a:solidFill>
                <a:latin typeface="Poppins"/>
                <a:ea typeface="Poppins"/>
                <a:cs typeface="Poppins"/>
                <a:sym typeface="Poppins"/>
              </a:rPr>
              <a:t>Запитання?</a:t>
            </a:r>
            <a:endParaRPr/>
          </a:p>
        </p:txBody>
      </p:sp>
      <p:sp>
        <p:nvSpPr>
          <p:cNvPr id="260" name="Google Shape;260;p25"/>
          <p:cNvSpPr txBox="1"/>
          <p:nvPr/>
        </p:nvSpPr>
        <p:spPr>
          <a:xfrm>
            <a:off x="571500" y="3486150"/>
            <a:ext cx="11049000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Ефективне</a:t>
            </a:r>
            <a:r>
              <a:rPr lang="en-US" sz="18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планування</a:t>
            </a:r>
            <a:r>
              <a:rPr lang="en-US" sz="18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— </a:t>
            </a:r>
            <a:r>
              <a:rPr lang="en-US" sz="180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це</a:t>
            </a:r>
            <a:r>
              <a:rPr lang="en-US" sz="18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фундамент</a:t>
            </a:r>
            <a:r>
              <a:rPr lang="en-US" sz="18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безпечного</a:t>
            </a:r>
            <a:r>
              <a:rPr lang="en-US" sz="18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та</a:t>
            </a:r>
            <a:r>
              <a:rPr lang="en-US" sz="18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прибуткового</a:t>
            </a:r>
            <a:r>
              <a:rPr lang="en-US" sz="18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uk-UA" sz="18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підприємства</a:t>
            </a:r>
            <a:r>
              <a:rPr lang="en-US" sz="18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dirty="0"/>
          </a:p>
        </p:txBody>
      </p:sp>
      <p:sp>
        <p:nvSpPr>
          <p:cNvPr id="261" name="Google Shape;261;p25"/>
          <p:cNvSpPr txBox="1"/>
          <p:nvPr/>
        </p:nvSpPr>
        <p:spPr>
          <a:xfrm>
            <a:off x="571500" y="4543425"/>
            <a:ext cx="110490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F59E0B"/>
                </a:solidFill>
                <a:latin typeface="Inter"/>
                <a:ea typeface="Inter"/>
                <a:cs typeface="Inter"/>
                <a:sym typeface="Inter"/>
              </a:rPr>
              <a:t>ДЯКУЮ ЗА УВАГУ!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705100"/>
            <a:ext cx="5238750" cy="24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1750" y="2705100"/>
            <a:ext cx="5238750" cy="24288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962025" y="3095625"/>
            <a:ext cx="468058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F59E0B"/>
                </a:solidFill>
                <a:latin typeface="Poppins"/>
                <a:ea typeface="Poppins"/>
                <a:cs typeface="Poppins"/>
                <a:sym typeface="Poppins"/>
              </a:rPr>
              <a:t>Стратегічний підхід</a:t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962025" y="3514725"/>
            <a:ext cx="4457700" cy="108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Планування дозволяє перетворити геологічні запаси в економічний ресурс, балансуючи між потребами виробництва та стабільністю бортів кар'єру.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6772275" y="3095625"/>
            <a:ext cx="468058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F59E0B"/>
                </a:solidFill>
                <a:latin typeface="Poppins"/>
                <a:ea typeface="Poppins"/>
                <a:cs typeface="Poppins"/>
                <a:sym typeface="Poppins"/>
              </a:rPr>
              <a:t>Ефективність</a:t>
            </a: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6772275" y="3514725"/>
            <a:ext cx="4457700" cy="108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Завдяки календарним графікам мінімізуються транспортні витрати та оптимізується робота парку гірничої техніки (екскаваторів та самоскидів).</a:t>
            </a:r>
            <a:endParaRPr/>
          </a:p>
        </p:txBody>
      </p:sp>
      <p:sp>
        <p:nvSpPr>
          <p:cNvPr id="99" name="Google Shape;99;p14"/>
          <p:cNvSpPr txBox="1"/>
          <p:nvPr/>
        </p:nvSpPr>
        <p:spPr>
          <a:xfrm>
            <a:off x="571500" y="571500"/>
            <a:ext cx="1160145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F8FAFC"/>
                </a:solidFill>
                <a:latin typeface="Poppins"/>
                <a:ea typeface="Poppins"/>
                <a:cs typeface="Poppins"/>
                <a:sym typeface="Poppins"/>
              </a:rPr>
              <a:t>ПЛАНУВАННЯ ЯК </a:t>
            </a:r>
            <a:r>
              <a:rPr lang="en-US" sz="3150" b="1" i="0" u="none" strike="noStrike" cap="none">
                <a:solidFill>
                  <a:srgbClr val="F59E0B"/>
                </a:solidFill>
                <a:latin typeface="Poppins"/>
                <a:ea typeface="Poppins"/>
                <a:cs typeface="Poppins"/>
                <a:sym typeface="Poppins"/>
              </a:rPr>
              <a:t>УПРАВЛІНСЬКИЙ</a:t>
            </a:r>
            <a:r>
              <a:rPr lang="en-US" sz="3150" b="1" i="0" u="none" strike="noStrike" cap="none">
                <a:solidFill>
                  <a:srgbClr val="F8FAFC"/>
                </a:solidFill>
                <a:latin typeface="Poppins"/>
                <a:ea typeface="Poppins"/>
                <a:cs typeface="Poppins"/>
                <a:sym typeface="Poppins"/>
              </a:rPr>
              <a:t> ІНСТРУМЕНТ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405062"/>
            <a:ext cx="3492549" cy="30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9799" y="2405062"/>
            <a:ext cx="3492549" cy="30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28099" y="2405062"/>
            <a:ext cx="3492549" cy="302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844231" y="3586162"/>
            <a:ext cx="2947087" cy="21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 dirty="0">
                <a:solidFill>
                  <a:srgbClr val="F8FAFC"/>
                </a:solidFill>
                <a:latin typeface="Poppins"/>
                <a:ea typeface="Poppins"/>
                <a:cs typeface="Poppins"/>
                <a:sym typeface="Poppins"/>
              </a:rPr>
              <a:t>LOM (Life of Mine)</a:t>
            </a:r>
            <a:endParaRPr dirty="0"/>
          </a:p>
        </p:txBody>
      </p:sp>
      <p:sp>
        <p:nvSpPr>
          <p:cNvPr id="109" name="Google Shape;109;p15"/>
          <p:cNvSpPr txBox="1"/>
          <p:nvPr/>
        </p:nvSpPr>
        <p:spPr>
          <a:xfrm>
            <a:off x="914400" y="3862387"/>
            <a:ext cx="2806749" cy="108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Довгострокове</a:t>
            </a:r>
            <a:r>
              <a:rPr lang="en-US" sz="1425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планування</a:t>
            </a:r>
            <a:r>
              <a:rPr lang="en-US" sz="1425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на</a:t>
            </a:r>
            <a:r>
              <a:rPr lang="en-US" sz="1425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весь</a:t>
            </a:r>
            <a:r>
              <a:rPr lang="en-US" sz="1425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термін</a:t>
            </a:r>
            <a:r>
              <a:rPr lang="en-US" sz="1425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життя</a:t>
            </a:r>
            <a:r>
              <a:rPr lang="en-US" sz="1425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рудника</a:t>
            </a:r>
            <a:r>
              <a:rPr lang="en-US" sz="1425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(10-25 </a:t>
            </a:r>
            <a:r>
              <a:rPr lang="en-US" sz="1425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років</a:t>
            </a:r>
            <a:r>
              <a:rPr lang="en-US" sz="1425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). </a:t>
            </a:r>
            <a:r>
              <a:rPr lang="en-US" sz="1425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Визначає</a:t>
            </a:r>
            <a:r>
              <a:rPr lang="en-US" sz="1425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межі</a:t>
            </a:r>
            <a:r>
              <a:rPr lang="en-US" sz="1425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та</a:t>
            </a:r>
            <a:r>
              <a:rPr lang="en-US" sz="1425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темпи</a:t>
            </a:r>
            <a:r>
              <a:rPr lang="en-US" sz="1425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dirty="0"/>
          </a:p>
        </p:txBody>
      </p:sp>
      <p:sp>
        <p:nvSpPr>
          <p:cNvPr id="110" name="Google Shape;110;p15"/>
          <p:cNvSpPr txBox="1"/>
          <p:nvPr/>
        </p:nvSpPr>
        <p:spPr>
          <a:xfrm>
            <a:off x="4622530" y="3586162"/>
            <a:ext cx="2947087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F8FAFC"/>
                </a:solidFill>
                <a:latin typeface="Poppins"/>
                <a:ea typeface="Poppins"/>
                <a:cs typeface="Poppins"/>
                <a:sym typeface="Poppins"/>
              </a:rPr>
              <a:t>Середньострокове</a:t>
            </a:r>
            <a:endParaRPr/>
          </a:p>
        </p:txBody>
      </p:sp>
      <p:sp>
        <p:nvSpPr>
          <p:cNvPr id="111" name="Google Shape;111;p15"/>
          <p:cNvSpPr txBox="1"/>
          <p:nvPr/>
        </p:nvSpPr>
        <p:spPr>
          <a:xfrm>
            <a:off x="4692699" y="3862387"/>
            <a:ext cx="2806749" cy="108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Планування на 1-5 років. Деталізація капітальних інвестицій та напрямків розкриву.</a:t>
            </a:r>
            <a:endParaRPr/>
          </a:p>
        </p:txBody>
      </p:sp>
      <p:sp>
        <p:nvSpPr>
          <p:cNvPr id="112" name="Google Shape;112;p15"/>
          <p:cNvSpPr txBox="1"/>
          <p:nvPr/>
        </p:nvSpPr>
        <p:spPr>
          <a:xfrm>
            <a:off x="8400830" y="3586162"/>
            <a:ext cx="2947087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F8FAFC"/>
                </a:solidFill>
                <a:latin typeface="Poppins"/>
                <a:ea typeface="Poppins"/>
                <a:cs typeface="Poppins"/>
                <a:sym typeface="Poppins"/>
              </a:rPr>
              <a:t>Оперативне</a:t>
            </a:r>
            <a:endParaRPr/>
          </a:p>
        </p:txBody>
      </p:sp>
      <p:sp>
        <p:nvSpPr>
          <p:cNvPr id="113" name="Google Shape;113;p15"/>
          <p:cNvSpPr txBox="1"/>
          <p:nvPr/>
        </p:nvSpPr>
        <p:spPr>
          <a:xfrm>
            <a:off x="8470999" y="3862387"/>
            <a:ext cx="2806749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Квартальні та місячні плани. Узгодження роботи конкретних виймальних одиниць.</a:t>
            </a:r>
            <a:endParaRPr/>
          </a:p>
        </p:txBody>
      </p:sp>
      <p:pic>
        <p:nvPicPr>
          <p:cNvPr id="114" name="Google Shape;114;p15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70050" y="2795587"/>
            <a:ext cx="49530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5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848350" y="2795587"/>
            <a:ext cx="49530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5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626649" y="2795587"/>
            <a:ext cx="495300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5"/>
          <p:cNvSpPr txBox="1"/>
          <p:nvPr/>
        </p:nvSpPr>
        <p:spPr>
          <a:xfrm>
            <a:off x="571500" y="571500"/>
            <a:ext cx="1160145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F8FAFC"/>
                </a:solidFill>
                <a:latin typeface="Poppins"/>
                <a:ea typeface="Poppins"/>
                <a:cs typeface="Poppins"/>
                <a:sym typeface="Poppins"/>
              </a:rPr>
              <a:t>ВИДИ </a:t>
            </a:r>
            <a:r>
              <a:rPr lang="en-US" sz="3150" b="1" i="0" u="none" strike="noStrike" cap="none">
                <a:solidFill>
                  <a:srgbClr val="F59E0B"/>
                </a:solidFill>
                <a:latin typeface="Poppins"/>
                <a:ea typeface="Poppins"/>
                <a:cs typeface="Poppins"/>
                <a:sym typeface="Poppins"/>
              </a:rPr>
              <a:t>КАЛЕНДАРНОГО</a:t>
            </a:r>
            <a:r>
              <a:rPr lang="en-US" sz="3150" b="1" i="0" u="none" strike="noStrike" cap="none">
                <a:solidFill>
                  <a:srgbClr val="F8FAFC"/>
                </a:solidFill>
                <a:latin typeface="Poppins"/>
                <a:ea typeface="Poppins"/>
                <a:cs typeface="Poppins"/>
                <a:sym typeface="Poppins"/>
              </a:rPr>
              <a:t> ПЛАНУВАННЯ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0250" y="1855574"/>
            <a:ext cx="6098215" cy="361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 txBox="1"/>
          <p:nvPr/>
        </p:nvSpPr>
        <p:spPr>
          <a:xfrm>
            <a:off x="1000125" y="2071687"/>
            <a:ext cx="4810125" cy="657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Гірнича</a:t>
            </a:r>
            <a:r>
              <a:rPr lang="en-US" sz="1425" b="1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25" b="1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геометрія</a:t>
            </a:r>
            <a:r>
              <a:rPr lang="en-US" sz="1425" b="1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r>
              <a:rPr lang="en-US" sz="1425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uk-UA" sz="1425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оконтурювання та </a:t>
            </a:r>
            <a:r>
              <a:rPr lang="en-US" sz="1425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визначення</a:t>
            </a:r>
            <a:r>
              <a:rPr lang="en-US" sz="1425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черговості</a:t>
            </a:r>
            <a:r>
              <a:rPr lang="en-US" sz="1425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відпрацювання</a:t>
            </a:r>
            <a:r>
              <a:rPr lang="en-US" sz="1425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блоків</a:t>
            </a:r>
            <a:r>
              <a:rPr lang="en-US" sz="1425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dirty="0"/>
          </a:p>
        </p:txBody>
      </p:sp>
      <p:sp>
        <p:nvSpPr>
          <p:cNvPr id="126" name="Google Shape;126;p16"/>
          <p:cNvSpPr txBox="1"/>
          <p:nvPr/>
        </p:nvSpPr>
        <p:spPr>
          <a:xfrm>
            <a:off x="1000125" y="2852737"/>
            <a:ext cx="4810125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Якість</a:t>
            </a:r>
            <a:r>
              <a:rPr lang="en-US" sz="1425" b="1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25" b="1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руди</a:t>
            </a:r>
            <a:r>
              <a:rPr lang="en-US" sz="1425" b="1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r>
              <a:rPr lang="en-US" sz="1425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планування</a:t>
            </a:r>
            <a:r>
              <a:rPr lang="en-US" sz="1425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виїмки</a:t>
            </a:r>
            <a:r>
              <a:rPr lang="en-US" sz="1425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для</a:t>
            </a:r>
            <a:r>
              <a:rPr lang="en-US" sz="1425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забезпечення</a:t>
            </a:r>
            <a:r>
              <a:rPr lang="en-US" sz="1425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стабільного</a:t>
            </a:r>
            <a:r>
              <a:rPr lang="en-US" sz="1425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шихтування</a:t>
            </a:r>
            <a:r>
              <a:rPr lang="en-US" sz="1425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dirty="0"/>
          </a:p>
        </p:txBody>
      </p:sp>
      <p:sp>
        <p:nvSpPr>
          <p:cNvPr id="127" name="Google Shape;127;p16"/>
          <p:cNvSpPr txBox="1"/>
          <p:nvPr/>
        </p:nvSpPr>
        <p:spPr>
          <a:xfrm>
            <a:off x="1000125" y="3633787"/>
            <a:ext cx="4810125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Транспортна логістика:</a:t>
            </a:r>
            <a:r>
              <a:rPr lang="en-US" sz="1425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мінімізація відстаней транспортування розкриву та руди.</a:t>
            </a:r>
            <a:endParaRPr/>
          </a:p>
        </p:txBody>
      </p:sp>
      <p:sp>
        <p:nvSpPr>
          <p:cNvPr id="128" name="Google Shape;128;p16"/>
          <p:cNvSpPr txBox="1"/>
          <p:nvPr/>
        </p:nvSpPr>
        <p:spPr>
          <a:xfrm>
            <a:off x="1000125" y="4414837"/>
            <a:ext cx="4810125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Стабільність:</a:t>
            </a:r>
            <a:r>
              <a:rPr lang="en-US" sz="1425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дотримання безпечних кутів укосів при виїмці.</a:t>
            </a:r>
            <a:endParaRPr/>
          </a:p>
        </p:txBody>
      </p:sp>
      <p:pic>
        <p:nvPicPr>
          <p:cNvPr id="129" name="Google Shape;129;p1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2100262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2881312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3662362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4443412"/>
            <a:ext cx="22860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6"/>
          <p:cNvSpPr txBox="1"/>
          <p:nvPr/>
        </p:nvSpPr>
        <p:spPr>
          <a:xfrm>
            <a:off x="571500" y="571500"/>
            <a:ext cx="1160145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F8FAFC"/>
                </a:solidFill>
                <a:latin typeface="Poppins"/>
                <a:ea typeface="Poppins"/>
                <a:cs typeface="Poppins"/>
                <a:sym typeface="Poppins"/>
              </a:rPr>
              <a:t>ПОСЛІДОВНІСТЬ </a:t>
            </a:r>
            <a:r>
              <a:rPr lang="en-US" sz="3150" b="1" i="0" u="none" strike="noStrike" cap="none">
                <a:solidFill>
                  <a:srgbClr val="F59E0B"/>
                </a:solidFill>
                <a:latin typeface="Poppins"/>
                <a:ea typeface="Poppins"/>
                <a:cs typeface="Poppins"/>
                <a:sym typeface="Poppins"/>
              </a:rPr>
              <a:t>ВИЇМКИ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7"/>
          <p:cNvSpPr txBox="1"/>
          <p:nvPr/>
        </p:nvSpPr>
        <p:spPr>
          <a:xfrm>
            <a:off x="571500" y="571500"/>
            <a:ext cx="5800725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F8FAFC"/>
                </a:solidFill>
                <a:latin typeface="Poppins"/>
                <a:ea typeface="Poppins"/>
                <a:cs typeface="Poppins"/>
                <a:sym typeface="Poppins"/>
              </a:rPr>
              <a:t>ЧЕРГОВІСТЬ </a:t>
            </a:r>
            <a:r>
              <a:rPr lang="en-US" sz="3150" b="1" i="0" u="none" strike="noStrike" cap="none">
                <a:solidFill>
                  <a:srgbClr val="F59E0B"/>
                </a:solidFill>
                <a:latin typeface="Poppins"/>
                <a:ea typeface="Poppins"/>
                <a:cs typeface="Poppins"/>
                <a:sym typeface="Poppins"/>
              </a:rPr>
              <a:t>УСТУПІВ</a:t>
            </a:r>
            <a:endParaRPr/>
          </a:p>
        </p:txBody>
      </p:sp>
      <p:pic>
        <p:nvPicPr>
          <p:cNvPr id="140" name="Google Shape;14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5135" y="956930"/>
            <a:ext cx="6726865" cy="475807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7"/>
          <p:cNvSpPr txBox="1"/>
          <p:nvPr/>
        </p:nvSpPr>
        <p:spPr>
          <a:xfrm>
            <a:off x="571500" y="1552575"/>
            <a:ext cx="55245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Просторова ув’язка роботи уступів є критичною для забезпечення фронту робіт. Верхні уступи повинні випереджати нижні на величину безпечної берми.</a:t>
            </a:r>
            <a:endParaRPr/>
          </a:p>
        </p:txBody>
      </p:sp>
      <p:sp>
        <p:nvSpPr>
          <p:cNvPr id="142" name="Google Shape;142;p17"/>
          <p:cNvSpPr txBox="1"/>
          <p:nvPr/>
        </p:nvSpPr>
        <p:spPr>
          <a:xfrm>
            <a:off x="571500" y="2509837"/>
            <a:ext cx="5524500" cy="27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Параметри черговості:</a:t>
            </a:r>
            <a:endParaRPr/>
          </a:p>
        </p:txBody>
      </p:sp>
      <p:sp>
        <p:nvSpPr>
          <p:cNvPr id="143" name="Google Shape;143;p17"/>
          <p:cNvSpPr txBox="1"/>
          <p:nvPr/>
        </p:nvSpPr>
        <p:spPr>
          <a:xfrm>
            <a:off x="847725" y="3093243"/>
            <a:ext cx="1047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144" name="Google Shape;144;p17"/>
          <p:cNvSpPr txBox="1"/>
          <p:nvPr/>
        </p:nvSpPr>
        <p:spPr>
          <a:xfrm>
            <a:off x="952500" y="3095625"/>
            <a:ext cx="5143500" cy="27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75" tIns="0" rIns="0" bIns="0" anchor="t" anchorCtr="0">
            <a:spAutoFit/>
          </a:bodyPr>
          <a:lstStyle/>
          <a:p>
            <a:pPr marL="0" marR="0" lvl="0" indent="0" algn="l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Мінімальна робоча площадка.</a:t>
            </a:r>
            <a:endParaRPr/>
          </a:p>
        </p:txBody>
      </p:sp>
      <p:sp>
        <p:nvSpPr>
          <p:cNvPr id="145" name="Google Shape;145;p17"/>
          <p:cNvSpPr txBox="1"/>
          <p:nvPr/>
        </p:nvSpPr>
        <p:spPr>
          <a:xfrm>
            <a:off x="847725" y="3364706"/>
            <a:ext cx="1047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146" name="Google Shape;146;p17"/>
          <p:cNvSpPr txBox="1"/>
          <p:nvPr/>
        </p:nvSpPr>
        <p:spPr>
          <a:xfrm>
            <a:off x="952500" y="3367087"/>
            <a:ext cx="5143500" cy="27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75" tIns="0" rIns="0" bIns="0" anchor="t" anchorCtr="0">
            <a:spAutoFit/>
          </a:bodyPr>
          <a:lstStyle/>
          <a:p>
            <a:pPr marL="0" marR="0" lvl="0" indent="0" algn="l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Кут робочого борта.</a:t>
            </a:r>
            <a:endParaRPr/>
          </a:p>
        </p:txBody>
      </p:sp>
      <p:sp>
        <p:nvSpPr>
          <p:cNvPr id="147" name="Google Shape;147;p17"/>
          <p:cNvSpPr txBox="1"/>
          <p:nvPr/>
        </p:nvSpPr>
        <p:spPr>
          <a:xfrm>
            <a:off x="847725" y="3636168"/>
            <a:ext cx="1047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148" name="Google Shape;148;p17"/>
          <p:cNvSpPr txBox="1"/>
          <p:nvPr/>
        </p:nvSpPr>
        <p:spPr>
          <a:xfrm>
            <a:off x="952500" y="3638550"/>
            <a:ext cx="5143500" cy="27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75" tIns="0" rIns="0" bIns="0" anchor="t" anchorCtr="0">
            <a:spAutoFit/>
          </a:bodyPr>
          <a:lstStyle/>
          <a:p>
            <a:pPr marL="0" marR="0" lvl="0" indent="0" algn="l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Швидкість просування фронту.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8"/>
          <p:cNvSpPr/>
          <p:nvPr/>
        </p:nvSpPr>
        <p:spPr>
          <a:xfrm>
            <a:off x="571500" y="3900487"/>
            <a:ext cx="11049000" cy="38100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8"/>
          <p:cNvSpPr txBox="1"/>
          <p:nvPr/>
        </p:nvSpPr>
        <p:spPr>
          <a:xfrm>
            <a:off x="510733" y="3078956"/>
            <a:ext cx="2552193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59E0B"/>
                </a:solidFill>
                <a:latin typeface="Poppins"/>
                <a:ea typeface="Poppins"/>
                <a:cs typeface="Poppins"/>
                <a:sym typeface="Poppins"/>
              </a:rPr>
              <a:t>Підготовка</a:t>
            </a:r>
            <a:endParaRPr/>
          </a:p>
        </p:txBody>
      </p:sp>
      <p:sp>
        <p:nvSpPr>
          <p:cNvPr id="156" name="Google Shape;156;p18"/>
          <p:cNvSpPr txBox="1"/>
          <p:nvPr/>
        </p:nvSpPr>
        <p:spPr>
          <a:xfrm>
            <a:off x="571500" y="4133134"/>
            <a:ext cx="243066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Прокладання</a:t>
            </a:r>
            <a:r>
              <a:rPr lang="en-US" sz="1275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75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доріг</a:t>
            </a:r>
            <a:r>
              <a:rPr lang="en-US" sz="1275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1275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осушення</a:t>
            </a:r>
            <a:r>
              <a:rPr lang="en-US" sz="1275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75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та</a:t>
            </a:r>
            <a:r>
              <a:rPr lang="en-US" sz="1275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75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зняття</a:t>
            </a:r>
            <a:r>
              <a:rPr lang="en-US" sz="1275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75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родючого</a:t>
            </a:r>
            <a:r>
              <a:rPr lang="en-US" sz="1275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75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шару</a:t>
            </a:r>
            <a:r>
              <a:rPr lang="en-US" sz="1275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dirty="0"/>
          </a:p>
        </p:txBody>
      </p:sp>
      <p:sp>
        <p:nvSpPr>
          <p:cNvPr id="157" name="Google Shape;157;p18"/>
          <p:cNvSpPr txBox="1"/>
          <p:nvPr/>
        </p:nvSpPr>
        <p:spPr>
          <a:xfrm>
            <a:off x="3383413" y="3078956"/>
            <a:ext cx="2552193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59E0B"/>
                </a:solidFill>
                <a:latin typeface="Poppins"/>
                <a:ea typeface="Poppins"/>
                <a:cs typeface="Poppins"/>
                <a:sym typeface="Poppins"/>
              </a:rPr>
              <a:t>Розбудова</a:t>
            </a:r>
            <a:endParaRPr/>
          </a:p>
        </p:txBody>
      </p:sp>
      <p:sp>
        <p:nvSpPr>
          <p:cNvPr id="158" name="Google Shape;158;p18"/>
          <p:cNvSpPr txBox="1"/>
          <p:nvPr/>
        </p:nvSpPr>
        <p:spPr>
          <a:xfrm>
            <a:off x="3444180" y="4133134"/>
            <a:ext cx="2430660" cy="728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Проведення в'їзних траншей та вскриття перших горизонтів.</a:t>
            </a:r>
            <a:endParaRPr/>
          </a:p>
        </p:txBody>
      </p:sp>
      <p:sp>
        <p:nvSpPr>
          <p:cNvPr id="159" name="Google Shape;159;p18"/>
          <p:cNvSpPr txBox="1"/>
          <p:nvPr/>
        </p:nvSpPr>
        <p:spPr>
          <a:xfrm>
            <a:off x="6256094" y="3078956"/>
            <a:ext cx="2552193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59E0B"/>
                </a:solidFill>
                <a:latin typeface="Poppins"/>
                <a:ea typeface="Poppins"/>
                <a:cs typeface="Poppins"/>
                <a:sym typeface="Poppins"/>
              </a:rPr>
              <a:t>Видобуток</a:t>
            </a:r>
            <a:endParaRPr/>
          </a:p>
        </p:txBody>
      </p:sp>
      <p:sp>
        <p:nvSpPr>
          <p:cNvPr id="160" name="Google Shape;160;p18"/>
          <p:cNvSpPr txBox="1"/>
          <p:nvPr/>
        </p:nvSpPr>
        <p:spPr>
          <a:xfrm>
            <a:off x="6316860" y="4133134"/>
            <a:ext cx="2430660" cy="728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Період сталого видобутку з виходом на проєктну потужність.</a:t>
            </a:r>
            <a:endParaRPr/>
          </a:p>
        </p:txBody>
      </p:sp>
      <p:sp>
        <p:nvSpPr>
          <p:cNvPr id="161" name="Google Shape;161;p18"/>
          <p:cNvSpPr txBox="1"/>
          <p:nvPr/>
        </p:nvSpPr>
        <p:spPr>
          <a:xfrm>
            <a:off x="9128774" y="3078956"/>
            <a:ext cx="2552193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59E0B"/>
                </a:solidFill>
                <a:latin typeface="Poppins"/>
                <a:ea typeface="Poppins"/>
                <a:cs typeface="Poppins"/>
                <a:sym typeface="Poppins"/>
              </a:rPr>
              <a:t>Закриття</a:t>
            </a:r>
            <a:endParaRPr/>
          </a:p>
        </p:txBody>
      </p:sp>
      <p:sp>
        <p:nvSpPr>
          <p:cNvPr id="162" name="Google Shape;162;p18"/>
          <p:cNvSpPr txBox="1"/>
          <p:nvPr/>
        </p:nvSpPr>
        <p:spPr>
          <a:xfrm>
            <a:off x="9189541" y="4133134"/>
            <a:ext cx="2430660" cy="728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Рекультивація та повернення земель у господарське користування.</a:t>
            </a:r>
            <a:endParaRPr/>
          </a:p>
        </p:txBody>
      </p:sp>
      <p:sp>
        <p:nvSpPr>
          <p:cNvPr id="163" name="Google Shape;163;p18"/>
          <p:cNvSpPr txBox="1"/>
          <p:nvPr/>
        </p:nvSpPr>
        <p:spPr>
          <a:xfrm>
            <a:off x="571500" y="571500"/>
            <a:ext cx="1160145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F8FAFC"/>
                </a:solidFill>
                <a:latin typeface="Poppins"/>
                <a:ea typeface="Poppins"/>
                <a:cs typeface="Poppins"/>
                <a:sym typeface="Poppins"/>
              </a:rPr>
              <a:t>ЕТАПИ </a:t>
            </a:r>
            <a:r>
              <a:rPr lang="en-US" sz="3150" b="1" i="0" u="none" strike="noStrike" cap="none">
                <a:solidFill>
                  <a:srgbClr val="F59E0B"/>
                </a:solidFill>
                <a:latin typeface="Poppins"/>
                <a:ea typeface="Poppins"/>
                <a:cs typeface="Poppins"/>
                <a:sym typeface="Poppins"/>
              </a:rPr>
              <a:t>ВІДПРАЦЮВАННЯ</a:t>
            </a:r>
            <a:endParaRPr/>
          </a:p>
        </p:txBody>
      </p:sp>
      <p:sp>
        <p:nvSpPr>
          <p:cNvPr id="164" name="Google Shape;164;p18"/>
          <p:cNvSpPr/>
          <p:nvPr/>
        </p:nvSpPr>
        <p:spPr>
          <a:xfrm>
            <a:off x="1672530" y="3805237"/>
            <a:ext cx="228600" cy="228600"/>
          </a:xfrm>
          <a:prstGeom prst="roundRect">
            <a:avLst>
              <a:gd name="adj" fmla="val 50000"/>
            </a:avLst>
          </a:prstGeom>
          <a:solidFill>
            <a:srgbClr val="F59E0B"/>
          </a:solidFill>
          <a:ln w="38100" cap="flat" cmpd="sng">
            <a:solidFill>
              <a:srgbClr val="0F17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8"/>
          <p:cNvSpPr/>
          <p:nvPr/>
        </p:nvSpPr>
        <p:spPr>
          <a:xfrm>
            <a:off x="4545210" y="3805237"/>
            <a:ext cx="228600" cy="228600"/>
          </a:xfrm>
          <a:prstGeom prst="roundRect">
            <a:avLst>
              <a:gd name="adj" fmla="val 50000"/>
            </a:avLst>
          </a:prstGeom>
          <a:solidFill>
            <a:srgbClr val="F59E0B"/>
          </a:solidFill>
          <a:ln w="38100" cap="flat" cmpd="sng">
            <a:solidFill>
              <a:srgbClr val="0F17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8"/>
          <p:cNvSpPr/>
          <p:nvPr/>
        </p:nvSpPr>
        <p:spPr>
          <a:xfrm>
            <a:off x="7417891" y="3805237"/>
            <a:ext cx="228600" cy="228600"/>
          </a:xfrm>
          <a:prstGeom prst="roundRect">
            <a:avLst>
              <a:gd name="adj" fmla="val 50000"/>
            </a:avLst>
          </a:prstGeom>
          <a:solidFill>
            <a:srgbClr val="F59E0B"/>
          </a:solidFill>
          <a:ln w="38100" cap="flat" cmpd="sng">
            <a:solidFill>
              <a:srgbClr val="0F17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8"/>
          <p:cNvSpPr/>
          <p:nvPr/>
        </p:nvSpPr>
        <p:spPr>
          <a:xfrm>
            <a:off x="10290571" y="3805237"/>
            <a:ext cx="228600" cy="228600"/>
          </a:xfrm>
          <a:prstGeom prst="roundRect">
            <a:avLst>
              <a:gd name="adj" fmla="val 50000"/>
            </a:avLst>
          </a:prstGeom>
          <a:solidFill>
            <a:srgbClr val="F59E0B"/>
          </a:solidFill>
          <a:ln w="38100" cap="flat" cmpd="sng">
            <a:solidFill>
              <a:srgbClr val="0F17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3" name="Google Shape;173;p19"/>
          <p:cNvGraphicFramePr/>
          <p:nvPr>
            <p:extLst>
              <p:ext uri="{D42A27DB-BD31-4B8C-83A1-F6EECF244321}">
                <p14:modId xmlns:p14="http://schemas.microsoft.com/office/powerpoint/2010/main" val="440156486"/>
              </p:ext>
            </p:extLst>
          </p:nvPr>
        </p:nvGraphicFramePr>
        <p:xfrm>
          <a:off x="571500" y="2357437"/>
          <a:ext cx="11048975" cy="3124250"/>
        </p:xfrm>
        <a:graphic>
          <a:graphicData uri="http://schemas.openxmlformats.org/drawingml/2006/table">
            <a:tbl>
              <a:tblPr firstRow="1" bandRow="1">
                <a:noFill/>
                <a:tableStyleId>{53A802FB-47A8-40CA-86A5-95AE604681EE}</a:tableStyleId>
              </a:tblPr>
              <a:tblGrid>
                <a:gridCol w="358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5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8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2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4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F59E0B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Показник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341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F59E0B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Річний План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341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F59E0B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Квартал 1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341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F59E0B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Квартал 2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341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F59E0B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Квартал 3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341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0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Видобуток руди, тис.т</a:t>
                      </a:r>
                      <a:endParaRPr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0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4 500</a:t>
                      </a:r>
                      <a:endParaRPr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0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1 100</a:t>
                      </a:r>
                      <a:endParaRPr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0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1 150</a:t>
                      </a:r>
                      <a:endParaRPr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0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1 125</a:t>
                      </a:r>
                      <a:endParaRPr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0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Розкривні роботи, тис.м³</a:t>
                      </a:r>
                      <a:endParaRPr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0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12 000</a:t>
                      </a:r>
                      <a:endParaRPr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0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2 800</a:t>
                      </a:r>
                      <a:endParaRPr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0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3 200</a:t>
                      </a:r>
                      <a:endParaRPr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0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3 100</a:t>
                      </a:r>
                      <a:endParaRPr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0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Коеф. розкриття, м³/т</a:t>
                      </a:r>
                      <a:endParaRPr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0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2.67</a:t>
                      </a:r>
                      <a:endParaRPr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0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2.55</a:t>
                      </a:r>
                      <a:endParaRPr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0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2.78</a:t>
                      </a:r>
                      <a:endParaRPr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0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2.75</a:t>
                      </a:r>
                      <a:endParaRPr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0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Якість (Fe), %</a:t>
                      </a:r>
                      <a:endParaRPr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0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32.4</a:t>
                      </a:r>
                      <a:endParaRPr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0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32.2</a:t>
                      </a:r>
                      <a:endParaRPr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0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32.5</a:t>
                      </a:r>
                      <a:endParaRPr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0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32.4</a:t>
                      </a:r>
                      <a:endParaRPr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4" name="Google Shape;174;p19"/>
          <p:cNvSpPr/>
          <p:nvPr/>
        </p:nvSpPr>
        <p:spPr>
          <a:xfrm>
            <a:off x="571500" y="3595687"/>
            <a:ext cx="3584525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9"/>
          <p:cNvSpPr/>
          <p:nvPr/>
        </p:nvSpPr>
        <p:spPr>
          <a:xfrm>
            <a:off x="4156025" y="3595687"/>
            <a:ext cx="2107703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9"/>
          <p:cNvSpPr/>
          <p:nvPr/>
        </p:nvSpPr>
        <p:spPr>
          <a:xfrm>
            <a:off x="6263729" y="3595687"/>
            <a:ext cx="1745158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9"/>
          <p:cNvSpPr/>
          <p:nvPr/>
        </p:nvSpPr>
        <p:spPr>
          <a:xfrm>
            <a:off x="8008887" y="3595687"/>
            <a:ext cx="1798885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9"/>
          <p:cNvSpPr/>
          <p:nvPr/>
        </p:nvSpPr>
        <p:spPr>
          <a:xfrm>
            <a:off x="9807773" y="3595687"/>
            <a:ext cx="1812726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9"/>
          <p:cNvSpPr/>
          <p:nvPr/>
        </p:nvSpPr>
        <p:spPr>
          <a:xfrm>
            <a:off x="571500" y="4219575"/>
            <a:ext cx="3584525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9"/>
          <p:cNvSpPr/>
          <p:nvPr/>
        </p:nvSpPr>
        <p:spPr>
          <a:xfrm>
            <a:off x="4156025" y="4219575"/>
            <a:ext cx="2107703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9"/>
          <p:cNvSpPr/>
          <p:nvPr/>
        </p:nvSpPr>
        <p:spPr>
          <a:xfrm>
            <a:off x="6263729" y="4219575"/>
            <a:ext cx="1745158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9"/>
          <p:cNvSpPr/>
          <p:nvPr/>
        </p:nvSpPr>
        <p:spPr>
          <a:xfrm>
            <a:off x="8008887" y="4219575"/>
            <a:ext cx="1798885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9"/>
          <p:cNvSpPr/>
          <p:nvPr/>
        </p:nvSpPr>
        <p:spPr>
          <a:xfrm>
            <a:off x="9807773" y="4219575"/>
            <a:ext cx="1812726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9"/>
          <p:cNvSpPr/>
          <p:nvPr/>
        </p:nvSpPr>
        <p:spPr>
          <a:xfrm>
            <a:off x="571500" y="4843462"/>
            <a:ext cx="3584525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9"/>
          <p:cNvSpPr/>
          <p:nvPr/>
        </p:nvSpPr>
        <p:spPr>
          <a:xfrm>
            <a:off x="4156025" y="4843462"/>
            <a:ext cx="2107703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9"/>
          <p:cNvSpPr/>
          <p:nvPr/>
        </p:nvSpPr>
        <p:spPr>
          <a:xfrm>
            <a:off x="6263729" y="4843462"/>
            <a:ext cx="1745158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9"/>
          <p:cNvSpPr/>
          <p:nvPr/>
        </p:nvSpPr>
        <p:spPr>
          <a:xfrm>
            <a:off x="8008887" y="4843462"/>
            <a:ext cx="1798885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9"/>
          <p:cNvSpPr/>
          <p:nvPr/>
        </p:nvSpPr>
        <p:spPr>
          <a:xfrm>
            <a:off x="9807773" y="4843462"/>
            <a:ext cx="1812726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9"/>
          <p:cNvSpPr/>
          <p:nvPr/>
        </p:nvSpPr>
        <p:spPr>
          <a:xfrm>
            <a:off x="571500" y="5467350"/>
            <a:ext cx="3584525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9"/>
          <p:cNvSpPr/>
          <p:nvPr/>
        </p:nvSpPr>
        <p:spPr>
          <a:xfrm>
            <a:off x="4156025" y="5467350"/>
            <a:ext cx="2107703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9"/>
          <p:cNvSpPr/>
          <p:nvPr/>
        </p:nvSpPr>
        <p:spPr>
          <a:xfrm>
            <a:off x="6263729" y="5467350"/>
            <a:ext cx="1745158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9"/>
          <p:cNvSpPr/>
          <p:nvPr/>
        </p:nvSpPr>
        <p:spPr>
          <a:xfrm>
            <a:off x="8008887" y="5467350"/>
            <a:ext cx="1798885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9"/>
          <p:cNvSpPr/>
          <p:nvPr/>
        </p:nvSpPr>
        <p:spPr>
          <a:xfrm>
            <a:off x="9807773" y="5467350"/>
            <a:ext cx="1812726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9"/>
          <p:cNvSpPr txBox="1"/>
          <p:nvPr/>
        </p:nvSpPr>
        <p:spPr>
          <a:xfrm>
            <a:off x="571500" y="571500"/>
            <a:ext cx="1160145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F8FAFC"/>
                </a:solidFill>
                <a:latin typeface="Poppins"/>
                <a:ea typeface="Poppins"/>
                <a:cs typeface="Poppins"/>
                <a:sym typeface="Poppins"/>
              </a:rPr>
              <a:t>РІЧНІ ТА </a:t>
            </a:r>
            <a:r>
              <a:rPr lang="en-US" sz="3150" b="1" i="0" u="none" strike="noStrike" cap="none">
                <a:solidFill>
                  <a:srgbClr val="F59E0B"/>
                </a:solidFill>
                <a:latin typeface="Poppins"/>
                <a:ea typeface="Poppins"/>
                <a:cs typeface="Poppins"/>
                <a:sym typeface="Poppins"/>
              </a:rPr>
              <a:t>КВАРТАЛЬНІ</a:t>
            </a:r>
            <a:r>
              <a:rPr lang="en-US" sz="3150" b="1" i="0" u="none" strike="noStrike" cap="none">
                <a:solidFill>
                  <a:srgbClr val="F8FAFC"/>
                </a:solidFill>
                <a:latin typeface="Poppins"/>
                <a:ea typeface="Poppins"/>
                <a:cs typeface="Poppins"/>
                <a:sym typeface="Poppins"/>
              </a:rPr>
              <a:t> ПЛАНИ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552575"/>
            <a:ext cx="11049000" cy="473392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0"/>
          <p:cNvSpPr txBox="1"/>
          <p:nvPr/>
        </p:nvSpPr>
        <p:spPr>
          <a:xfrm>
            <a:off x="571500" y="5617368"/>
            <a:ext cx="11049000" cy="27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1" u="none" strike="noStrike" cap="non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Балансування типів руди забезпечує стабільну якість на виході з кар'єру.</a:t>
            </a:r>
            <a:endParaRPr/>
          </a:p>
        </p:txBody>
      </p:sp>
      <p:sp>
        <p:nvSpPr>
          <p:cNvPr id="202" name="Google Shape;202;p20"/>
          <p:cNvSpPr txBox="1"/>
          <p:nvPr/>
        </p:nvSpPr>
        <p:spPr>
          <a:xfrm>
            <a:off x="571500" y="571500"/>
            <a:ext cx="1160145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F8FAFC"/>
                </a:solidFill>
                <a:latin typeface="Poppins"/>
                <a:ea typeface="Poppins"/>
                <a:cs typeface="Poppins"/>
                <a:sym typeface="Poppins"/>
              </a:rPr>
              <a:t>БАЛАНС </a:t>
            </a:r>
            <a:r>
              <a:rPr lang="en-US" sz="3150" b="1" i="0" u="none" strike="noStrike" cap="none">
                <a:solidFill>
                  <a:srgbClr val="F59E0B"/>
                </a:solidFill>
                <a:latin typeface="Poppins"/>
                <a:ea typeface="Poppins"/>
                <a:cs typeface="Poppins"/>
                <a:sym typeface="Poppins"/>
              </a:rPr>
              <a:t>РУДИ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1"/>
          <p:cNvSpPr txBox="1"/>
          <p:nvPr/>
        </p:nvSpPr>
        <p:spPr>
          <a:xfrm>
            <a:off x="571500" y="4783931"/>
            <a:ext cx="11049000" cy="27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Мінімізація</a:t>
            </a:r>
            <a:r>
              <a:rPr lang="en-US" sz="1425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зовнішнього</a:t>
            </a:r>
            <a:r>
              <a:rPr lang="en-US" sz="1425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відвалоутворення</a:t>
            </a:r>
            <a:r>
              <a:rPr lang="en-US" sz="1425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дозволяє</a:t>
            </a:r>
            <a:r>
              <a:rPr lang="en-US" sz="1425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економити</a:t>
            </a:r>
            <a:r>
              <a:rPr lang="en-US" sz="1425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до</a:t>
            </a:r>
            <a:r>
              <a:rPr lang="en-US" sz="1425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30% </a:t>
            </a:r>
            <a:r>
              <a:rPr lang="en-US" sz="1425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палива</a:t>
            </a:r>
            <a:r>
              <a:rPr lang="en-US" sz="1425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dirty="0"/>
          </a:p>
        </p:txBody>
      </p:sp>
      <p:sp>
        <p:nvSpPr>
          <p:cNvPr id="210" name="Google Shape;210;p21"/>
          <p:cNvSpPr txBox="1"/>
          <p:nvPr/>
        </p:nvSpPr>
        <p:spPr>
          <a:xfrm>
            <a:off x="571500" y="571500"/>
            <a:ext cx="1160145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F8FAFC"/>
                </a:solidFill>
                <a:latin typeface="Poppins"/>
                <a:ea typeface="Poppins"/>
                <a:cs typeface="Poppins"/>
                <a:sym typeface="Poppins"/>
              </a:rPr>
              <a:t>БАЛАНС </a:t>
            </a:r>
            <a:r>
              <a:rPr lang="en-US" sz="3150" b="1" i="0" u="none" strike="noStrike" cap="none">
                <a:solidFill>
                  <a:srgbClr val="F59E0B"/>
                </a:solidFill>
                <a:latin typeface="Poppins"/>
                <a:ea typeface="Poppins"/>
                <a:cs typeface="Poppins"/>
                <a:sym typeface="Poppins"/>
              </a:rPr>
              <a:t>ПОРОДИ</a:t>
            </a:r>
            <a:endParaRPr/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FEBBA5AF-AE95-BEBE-F255-92469D832F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785301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441</Words>
  <Application>Microsoft Office PowerPoint</Application>
  <PresentationFormat>Широкий екран</PresentationFormat>
  <Paragraphs>89</Paragraphs>
  <Slides>13</Slides>
  <Notes>13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8" baseType="lpstr">
      <vt:lpstr>Poppins</vt:lpstr>
      <vt:lpstr>Calibri</vt:lpstr>
      <vt:lpstr>Arial</vt:lpstr>
      <vt:lpstr>Inter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Сергій Башинський</cp:lastModifiedBy>
  <cp:revision>1</cp:revision>
  <dcterms:modified xsi:type="dcterms:W3CDTF">2026-01-30T09:48:03Z</dcterms:modified>
</cp:coreProperties>
</file>